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9280" cy="5669280"/>
          </a:xfrm>
          <a:prstGeom prst="rect">
            <a:avLst/>
          </a:prstGeom>
          <a:ln>
            <a:noFill/>
          </a:ln>
        </p:spPr>
      </p:pic>
      <p:sp>
        <p:nvSpPr>
          <p:cNvPr id="1" name="CustomShape 1"/>
          <p:cNvSpPr/>
          <p:nvPr/>
        </p:nvSpPr>
        <p:spPr>
          <a:xfrm>
            <a:off x="504000" y="3564000"/>
            <a:ext cx="8869320" cy="2882520"/>
          </a:xfrm>
          <a:prstGeom prst="rect">
            <a:avLst/>
          </a:prstGeom>
          <a:noFill/>
          <a:ln>
            <a:noFill/>
          </a:ln>
        </p:spPr>
        <p:style>
          <a:lnRef idx="0"/>
          <a:fillRef idx="0"/>
          <a:effectRef idx="0"/>
          <a:fontRef idx="minor"/>
        </p:style>
      </p:sp>
      <p:sp>
        <p:nvSpPr>
          <p:cNvPr id="2"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0" y="0"/>
            <a:ext cx="10079280" cy="5669280"/>
          </a:xfrm>
          <a:prstGeom prst="rect">
            <a:avLst/>
          </a:prstGeom>
          <a:ln>
            <a:noFill/>
          </a:ln>
        </p:spPr>
      </p:pic>
      <p:sp>
        <p:nvSpPr>
          <p:cNvPr id="41" name="CustomShape 1"/>
          <p:cNvSpPr/>
          <p:nvPr/>
        </p:nvSpPr>
        <p:spPr>
          <a:xfrm>
            <a:off x="504000" y="3564000"/>
            <a:ext cx="8869320" cy="2882520"/>
          </a:xfrm>
          <a:prstGeom prst="rect">
            <a:avLst/>
          </a:prstGeom>
          <a:noFill/>
          <a:ln>
            <a:noFill/>
          </a:ln>
        </p:spPr>
        <p:style>
          <a:lnRef idx="0"/>
          <a:fillRef idx="0"/>
          <a:effectRef idx="0"/>
          <a:fontRef idx="minor"/>
        </p:style>
      </p:sp>
      <p:sp>
        <p:nvSpPr>
          <p:cNvPr id="42"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3"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21000" y="2285280"/>
            <a:ext cx="9070920" cy="18288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4000" spc="-1" strike="noStrike">
                <a:solidFill>
                  <a:srgbClr val="000000"/>
                </a:solidFill>
                <a:latin typeface="Arial"/>
                <a:ea typeface="DejaVu Sans"/>
              </a:rPr>
              <a:t>Introduction to Test Case</a:t>
            </a:r>
            <a:endParaRPr b="0" lang="en-US" sz="4000" spc="-1" strike="noStrike">
              <a:latin typeface="Arial"/>
            </a:endParaRPr>
          </a:p>
          <a:p>
            <a:pPr algn="ctr">
              <a:lnSpc>
                <a:spcPct val="100000"/>
              </a:lnSpc>
            </a:pPr>
            <a:endParaRPr b="0" lang="en-US" sz="4000" spc="-1" strike="noStrike">
              <a:latin typeface="Arial"/>
            </a:endParaRPr>
          </a:p>
          <a:p>
            <a:pPr algn="ctr">
              <a:lnSpc>
                <a:spcPct val="100000"/>
              </a:lnSpc>
            </a:pPr>
            <a:endParaRPr b="0" lang="en-US" sz="4000" spc="-1" strike="noStrike">
              <a:latin typeface="Arial"/>
            </a:endParaRPr>
          </a:p>
        </p:txBody>
      </p:sp>
      <p:sp>
        <p:nvSpPr>
          <p:cNvPr id="81" name="CustomShape 2"/>
          <p:cNvSpPr/>
          <p:nvPr/>
        </p:nvSpPr>
        <p:spPr>
          <a:xfrm>
            <a:off x="7706520" y="4957200"/>
            <a:ext cx="2076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Emp Id - 6162</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226080"/>
            <a:ext cx="9072000" cy="946440"/>
          </a:xfrm>
          <a:prstGeom prst="rect">
            <a:avLst/>
          </a:prstGeom>
          <a:noFill/>
          <a:ln>
            <a:noFill/>
          </a:ln>
        </p:spPr>
        <p:txBody>
          <a:bodyPr lIns="0" rIns="0" tIns="0" bIns="0" anchor="ctr">
            <a:spAutoFit/>
          </a:bodyPr>
          <a:p>
            <a:pPr algn="ctr"/>
            <a:r>
              <a:rPr b="1" lang="en-US" sz="3200" spc="-1" strike="noStrike">
                <a:latin typeface="Arial"/>
              </a:rPr>
              <a:t>Performance Test Cases</a:t>
            </a:r>
            <a:endParaRPr b="1" lang="en-US" sz="3200" spc="-1" strike="noStrike">
              <a:latin typeface="Arial"/>
            </a:endParaRPr>
          </a:p>
        </p:txBody>
      </p:sp>
      <p:sp>
        <p:nvSpPr>
          <p:cNvPr id="103" name="TextShape 2"/>
          <p:cNvSpPr txBox="1"/>
          <p:nvPr/>
        </p:nvSpPr>
        <p:spPr>
          <a:xfrm>
            <a:off x="504000" y="1326600"/>
            <a:ext cx="9072000" cy="3288600"/>
          </a:xfrm>
          <a:prstGeom prst="rect">
            <a:avLst/>
          </a:prstGeom>
          <a:noFill/>
          <a:ln>
            <a:noFill/>
          </a:ln>
        </p:spPr>
        <p:txBody>
          <a:bodyPr lIns="0" rIns="0" tIns="0" bIns="0">
            <a:normAutofit/>
          </a:bodyPr>
          <a:p>
            <a:r>
              <a:rPr b="0" lang="en-US" sz="1800" spc="-1" strike="noStrike">
                <a:latin typeface="Arial"/>
              </a:rPr>
              <a:t>Performance test cases validate response times and overall effectiveness of an application. That is, after executing an action, how long does it take for the system to respond? Performance test cases should have a very clear set of success criteria.</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103120" y="1463040"/>
            <a:ext cx="6400080" cy="1522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1" lang="en-US" sz="4000" spc="-1" strike="noStrike">
                <a:solidFill>
                  <a:srgbClr val="000000"/>
                </a:solidFill>
                <a:latin typeface="Arial"/>
                <a:ea typeface="DejaVu Sans"/>
              </a:rPr>
              <a:t>Thank You</a:t>
            </a:r>
            <a:endParaRPr b="0" lang="en-US" sz="40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74400" y="568800"/>
            <a:ext cx="9070920" cy="945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110" spc="-1" strike="noStrike">
                <a:solidFill>
                  <a:srgbClr val="000000"/>
                </a:solidFill>
                <a:latin typeface="Times New Roman"/>
                <a:ea typeface="DejaVu Sans"/>
              </a:rPr>
              <a:t>What is Test Case?</a:t>
            </a:r>
            <a:endParaRPr b="0" lang="en-US" sz="3110" spc="-1" strike="noStrike">
              <a:latin typeface="Arial"/>
            </a:endParaRPr>
          </a:p>
        </p:txBody>
      </p:sp>
      <p:sp>
        <p:nvSpPr>
          <p:cNvPr id="83" name="CustomShape 2"/>
          <p:cNvSpPr/>
          <p:nvPr/>
        </p:nvSpPr>
        <p:spPr>
          <a:xfrm>
            <a:off x="504000" y="3564000"/>
            <a:ext cx="8869320" cy="2882520"/>
          </a:xfrm>
          <a:prstGeom prst="rect">
            <a:avLst/>
          </a:prstGeom>
          <a:noFill/>
          <a:ln>
            <a:noFill/>
          </a:ln>
        </p:spPr>
        <p:style>
          <a:lnRef idx="0"/>
          <a:fillRef idx="0"/>
          <a:effectRef idx="0"/>
          <a:fontRef idx="minor"/>
        </p:style>
        <p:txBody>
          <a:bodyPr lIns="0" rIns="0" tIns="0" bIns="0">
            <a:normAutofit/>
          </a:bodyPr>
          <a:p>
            <a:pPr algn="ctr">
              <a:lnSpc>
                <a:spcPct val="100000"/>
              </a:lnSpc>
              <a:spcAft>
                <a:spcPts val="1057"/>
              </a:spcAft>
            </a:pPr>
            <a:endParaRPr b="0" lang="en-US" sz="1800" spc="-1" strike="noStrike">
              <a:latin typeface="Arial"/>
            </a:endParaRPr>
          </a:p>
          <a:p>
            <a:pPr algn="ctr">
              <a:lnSpc>
                <a:spcPct val="100000"/>
              </a:lnSpc>
              <a:spcAft>
                <a:spcPts val="1057"/>
              </a:spcAft>
            </a:pPr>
            <a:endParaRPr b="0" lang="en-US" sz="1800" spc="-1" strike="noStrike">
              <a:latin typeface="Arial"/>
            </a:endParaRPr>
          </a:p>
          <a:p>
            <a:pPr algn="ctr">
              <a:lnSpc>
                <a:spcPct val="100000"/>
              </a:lnSpc>
              <a:spcAft>
                <a:spcPts val="1057"/>
              </a:spcAft>
            </a:pPr>
            <a:endParaRPr b="0" lang="en-US" sz="1800" spc="-1" strike="noStrike">
              <a:latin typeface="Arial"/>
            </a:endParaRPr>
          </a:p>
        </p:txBody>
      </p:sp>
      <p:sp>
        <p:nvSpPr>
          <p:cNvPr id="84" name="CustomShape 3"/>
          <p:cNvSpPr/>
          <p:nvPr/>
        </p:nvSpPr>
        <p:spPr>
          <a:xfrm>
            <a:off x="331200" y="1828800"/>
            <a:ext cx="9452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The test case is defined as a group of conditions under which a tester determines whether a software application is working as per the customer's requirements or not.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47040" y="608040"/>
            <a:ext cx="9070920" cy="945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110" spc="-1" strike="noStrike">
                <a:solidFill>
                  <a:srgbClr val="000000"/>
                </a:solidFill>
                <a:latin typeface="Times New Roman"/>
                <a:ea typeface="DejaVu Sans"/>
              </a:rPr>
              <a:t>When do we write a test case</a:t>
            </a:r>
            <a:endParaRPr b="0" lang="en-US" sz="3110" spc="-1" strike="noStrike">
              <a:latin typeface="Arial"/>
            </a:endParaRPr>
          </a:p>
        </p:txBody>
      </p:sp>
      <p:sp>
        <p:nvSpPr>
          <p:cNvPr id="86" name="CustomShape 2"/>
          <p:cNvSpPr/>
          <p:nvPr/>
        </p:nvSpPr>
        <p:spPr>
          <a:xfrm>
            <a:off x="182880" y="1828800"/>
            <a:ext cx="10009800" cy="2284200"/>
          </a:xfrm>
          <a:prstGeom prst="rect">
            <a:avLst/>
          </a:prstGeom>
          <a:noFill/>
          <a:ln>
            <a:noFill/>
          </a:ln>
        </p:spPr>
        <p:style>
          <a:lnRef idx="0"/>
          <a:fillRef idx="0"/>
          <a:effectRef idx="0"/>
          <a:fontRef idx="minor"/>
        </p:style>
        <p:txBody>
          <a:bodyPr lIns="90000" rIns="90000" tIns="45000" bIns="45000">
            <a:spAutoFit/>
          </a:bodyPr>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When the customer gives the business needs then, the developer starts developing and says that they need 3.5 months to build this product.</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And In the meantime, the testing team will start writing the test cases.</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Once it is done, it will send it to the Test Lead for the review process.</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And when the developers finish developing the product, it is handed over to the testing team.</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test engineers never look at the requirement while testing the product document because testing is constant and does not depends on the mood of the person rather than the quality of the test engineer.</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38120" y="608040"/>
            <a:ext cx="9070920" cy="945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110" spc="-1" strike="noStrike">
                <a:solidFill>
                  <a:srgbClr val="000000"/>
                </a:solidFill>
                <a:latin typeface="Times New Roman"/>
                <a:ea typeface="DejaVu Sans"/>
              </a:rPr>
              <a:t>Why we write the Test case?</a:t>
            </a:r>
            <a:endParaRPr b="0" lang="en-US" sz="3110" spc="-1" strike="noStrike">
              <a:latin typeface="Arial"/>
            </a:endParaRPr>
          </a:p>
        </p:txBody>
      </p:sp>
      <p:sp>
        <p:nvSpPr>
          <p:cNvPr id="88" name="CustomShape 2"/>
          <p:cNvSpPr/>
          <p:nvPr/>
        </p:nvSpPr>
        <p:spPr>
          <a:xfrm>
            <a:off x="805320" y="1953000"/>
            <a:ext cx="7538040" cy="1309680"/>
          </a:xfrm>
          <a:prstGeom prst="rect">
            <a:avLst/>
          </a:prstGeom>
          <a:noFill/>
          <a:ln>
            <a:noFill/>
          </a:ln>
        </p:spPr>
        <p:style>
          <a:lnRef idx="0"/>
          <a:fillRef idx="0"/>
          <a:effectRef idx="0"/>
          <a:fontRef idx="minor"/>
        </p:style>
        <p:txBody>
          <a:bodyPr lIns="90000" rIns="90000" tIns="45000" bIns="45000">
            <a:spAutoFit/>
          </a:bodyPr>
          <a:p>
            <a:pPr marL="216000" indent="-215280">
              <a:lnSpc>
                <a:spcPct val="100000"/>
              </a:lnSpc>
              <a:buClr>
                <a:srgbClr val="000000"/>
              </a:buClr>
              <a:buSzPct val="45000"/>
              <a:buFont typeface="Wingdings" charset="2"/>
              <a:buChar char=""/>
            </a:pPr>
            <a:r>
              <a:rPr b="0" lang="en-US" sz="2000" spc="-1" strike="noStrike">
                <a:solidFill>
                  <a:srgbClr val="000000"/>
                </a:solidFill>
                <a:latin typeface="Arial"/>
                <a:ea typeface="DejaVu Sans"/>
              </a:rPr>
              <a:t>To require consistency in the test case execution</a:t>
            </a: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Arial"/>
                <a:ea typeface="DejaVu Sans"/>
              </a:rPr>
              <a:t>To make sure a better test coverage</a:t>
            </a: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Arial"/>
                <a:ea typeface="DejaVu Sans"/>
              </a:rPr>
              <a:t>It depends on the process rather than on a person</a:t>
            </a: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Arial"/>
                <a:ea typeface="DejaVu Sans"/>
              </a:rPr>
              <a:t>To avoid training for every new test engineer on the product</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46680" y="333720"/>
            <a:ext cx="9070920" cy="945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110" spc="-1" strike="noStrike">
                <a:solidFill>
                  <a:srgbClr val="000000"/>
                </a:solidFill>
                <a:latin typeface="Times New Roman"/>
                <a:ea typeface="DejaVu Sans"/>
              </a:rPr>
              <a:t>Test Case Template</a:t>
            </a:r>
            <a:endParaRPr b="0" lang="en-US" sz="3110" spc="-1" strike="noStrike">
              <a:latin typeface="Arial"/>
            </a:endParaRPr>
          </a:p>
        </p:txBody>
      </p:sp>
      <p:sp>
        <p:nvSpPr>
          <p:cNvPr id="90" name="CustomShape 2"/>
          <p:cNvSpPr/>
          <p:nvPr/>
        </p:nvSpPr>
        <p:spPr>
          <a:xfrm>
            <a:off x="504000" y="3564000"/>
            <a:ext cx="8869320" cy="2882520"/>
          </a:xfrm>
          <a:prstGeom prst="rect">
            <a:avLst/>
          </a:prstGeom>
          <a:noFill/>
          <a:ln>
            <a:noFill/>
          </a:ln>
        </p:spPr>
        <p:style>
          <a:lnRef idx="0"/>
          <a:fillRef idx="0"/>
          <a:effectRef idx="0"/>
          <a:fontRef idx="minor"/>
        </p:style>
        <p:txBody>
          <a:bodyPr lIns="0" rIns="0" tIns="0" bIns="0">
            <a:normAutofit/>
          </a:bodyPr>
          <a:p>
            <a:pPr algn="ctr">
              <a:lnSpc>
                <a:spcPct val="100000"/>
              </a:lnSpc>
              <a:spcAft>
                <a:spcPts val="1057"/>
              </a:spcAft>
            </a:pPr>
            <a:endParaRPr b="0" lang="en-US" sz="1800" spc="-1" strike="noStrike">
              <a:latin typeface="Arial"/>
            </a:endParaRPr>
          </a:p>
          <a:p>
            <a:pPr algn="ctr">
              <a:lnSpc>
                <a:spcPct val="100000"/>
              </a:lnSpc>
              <a:spcAft>
                <a:spcPts val="1057"/>
              </a:spcAft>
            </a:pPr>
            <a:endParaRPr b="0" lang="en-US" sz="1800" spc="-1" strike="noStrike">
              <a:latin typeface="Arial"/>
            </a:endParaRPr>
          </a:p>
          <a:p>
            <a:pPr algn="ctr">
              <a:lnSpc>
                <a:spcPct val="100000"/>
              </a:lnSpc>
              <a:spcAft>
                <a:spcPts val="1057"/>
              </a:spcAft>
            </a:pPr>
            <a:endParaRPr b="0" lang="en-US" sz="1800" spc="-1" strike="noStrike">
              <a:latin typeface="Arial"/>
            </a:endParaRPr>
          </a:p>
        </p:txBody>
      </p:sp>
      <p:pic>
        <p:nvPicPr>
          <p:cNvPr id="91" name="" descr=""/>
          <p:cNvPicPr/>
          <p:nvPr/>
        </p:nvPicPr>
        <p:blipFill>
          <a:blip r:embed="rId1"/>
          <a:stretch/>
        </p:blipFill>
        <p:spPr>
          <a:xfrm>
            <a:off x="2691360" y="1373040"/>
            <a:ext cx="4448160" cy="402984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65760" y="640080"/>
            <a:ext cx="9070920" cy="945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110" spc="-1" strike="noStrike">
                <a:solidFill>
                  <a:srgbClr val="000000"/>
                </a:solidFill>
                <a:latin typeface="Times New Roman"/>
                <a:ea typeface="DejaVu Sans"/>
              </a:rPr>
              <a:t>Types of test cases</a:t>
            </a:r>
            <a:endParaRPr b="0" lang="en-US" sz="3110" spc="-1" strike="noStrike">
              <a:latin typeface="Arial"/>
            </a:endParaRPr>
          </a:p>
        </p:txBody>
      </p:sp>
      <p:sp>
        <p:nvSpPr>
          <p:cNvPr id="93" name="CustomShape 2"/>
          <p:cNvSpPr/>
          <p:nvPr/>
        </p:nvSpPr>
        <p:spPr>
          <a:xfrm>
            <a:off x="776160" y="1728360"/>
            <a:ext cx="5623920" cy="912960"/>
          </a:xfrm>
          <a:prstGeom prst="rect">
            <a:avLst/>
          </a:prstGeom>
          <a:noFill/>
          <a:ln>
            <a:noFill/>
          </a:ln>
        </p:spPr>
        <p:style>
          <a:lnRef idx="0"/>
          <a:fillRef idx="0"/>
          <a:effectRef idx="0"/>
          <a:fontRef idx="minor"/>
        </p:style>
        <p:txBody>
          <a:bodyPr lIns="90000" rIns="90000" tIns="45000" bIns="45000">
            <a:spAutoFit/>
          </a:bodyPr>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Functional test cases</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Integration test cases</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System test cases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110" spc="-1" strike="noStrike">
                <a:solidFill>
                  <a:srgbClr val="000000"/>
                </a:solidFill>
                <a:latin typeface="Times New Roman"/>
                <a:ea typeface="DejaVu Sans"/>
              </a:rPr>
              <a:t>Functional Test Case</a:t>
            </a:r>
            <a:endParaRPr b="0" lang="en-US" sz="3110" spc="-1" strike="noStrike">
              <a:latin typeface="Arial"/>
            </a:endParaRPr>
          </a:p>
        </p:txBody>
      </p:sp>
      <p:sp>
        <p:nvSpPr>
          <p:cNvPr id="95" name="CustomShape 2"/>
          <p:cNvSpPr/>
          <p:nvPr/>
        </p:nvSpPr>
        <p:spPr>
          <a:xfrm>
            <a:off x="504000" y="3564000"/>
            <a:ext cx="8869320" cy="2882520"/>
          </a:xfrm>
          <a:prstGeom prst="rect">
            <a:avLst/>
          </a:prstGeom>
          <a:noFill/>
          <a:ln>
            <a:noFill/>
          </a:ln>
        </p:spPr>
        <p:style>
          <a:lnRef idx="0"/>
          <a:fillRef idx="0"/>
          <a:effectRef idx="0"/>
          <a:fontRef idx="minor"/>
        </p:style>
        <p:txBody>
          <a:bodyPr lIns="0" rIns="0" tIns="0" bIns="0">
            <a:normAutofit/>
          </a:bodyPr>
          <a:p>
            <a:pPr algn="ctr">
              <a:lnSpc>
                <a:spcPct val="100000"/>
              </a:lnSpc>
              <a:spcAft>
                <a:spcPts val="1057"/>
              </a:spcAft>
            </a:pPr>
            <a:endParaRPr b="0" lang="en-US" sz="1800" spc="-1" strike="noStrike">
              <a:latin typeface="Arial"/>
            </a:endParaRPr>
          </a:p>
          <a:p>
            <a:pPr algn="ctr">
              <a:lnSpc>
                <a:spcPct val="100000"/>
              </a:lnSpc>
              <a:spcAft>
                <a:spcPts val="1057"/>
              </a:spcAft>
            </a:pPr>
            <a:endParaRPr b="0" lang="en-US" sz="1800" spc="-1" strike="noStrike">
              <a:latin typeface="Arial"/>
            </a:endParaRPr>
          </a:p>
          <a:p>
            <a:pPr algn="ctr">
              <a:lnSpc>
                <a:spcPct val="100000"/>
              </a:lnSpc>
              <a:spcAft>
                <a:spcPts val="1057"/>
              </a:spcAft>
            </a:pPr>
            <a:endParaRPr b="0" lang="en-US" sz="1800" spc="-1" strike="noStrike">
              <a:latin typeface="Arial"/>
            </a:endParaRPr>
          </a:p>
        </p:txBody>
      </p:sp>
      <p:sp>
        <p:nvSpPr>
          <p:cNvPr id="96" name="CustomShape 3"/>
          <p:cNvSpPr/>
          <p:nvPr/>
        </p:nvSpPr>
        <p:spPr>
          <a:xfrm>
            <a:off x="365760" y="1463040"/>
            <a:ext cx="84722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 functional testing or if the application is data-driven, we require the input column else; it is a bit time-consuming.</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82880" y="516600"/>
            <a:ext cx="9070920" cy="945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110" spc="-1" strike="noStrike">
                <a:solidFill>
                  <a:srgbClr val="000000"/>
                </a:solidFill>
                <a:latin typeface="Times New Roman"/>
                <a:ea typeface="DejaVu Sans"/>
              </a:rPr>
              <a:t>Integration Test Case</a:t>
            </a:r>
            <a:endParaRPr b="0" lang="en-US" sz="3110" spc="-1" strike="noStrike">
              <a:latin typeface="Arial"/>
            </a:endParaRPr>
          </a:p>
        </p:txBody>
      </p:sp>
      <p:sp>
        <p:nvSpPr>
          <p:cNvPr id="98" name="CustomShape 2"/>
          <p:cNvSpPr/>
          <p:nvPr/>
        </p:nvSpPr>
        <p:spPr>
          <a:xfrm>
            <a:off x="504000" y="3564000"/>
            <a:ext cx="8869320" cy="2882520"/>
          </a:xfrm>
          <a:prstGeom prst="rect">
            <a:avLst/>
          </a:prstGeom>
          <a:noFill/>
          <a:ln>
            <a:noFill/>
          </a:ln>
        </p:spPr>
        <p:style>
          <a:lnRef idx="0"/>
          <a:fillRef idx="0"/>
          <a:effectRef idx="0"/>
          <a:fontRef idx="minor"/>
        </p:style>
        <p:txBody>
          <a:bodyPr lIns="0" rIns="0" tIns="0" bIns="0">
            <a:normAutofit/>
          </a:bodyPr>
          <a:p>
            <a:pPr algn="ctr">
              <a:lnSpc>
                <a:spcPct val="100000"/>
              </a:lnSpc>
              <a:spcAft>
                <a:spcPts val="1057"/>
              </a:spcAft>
            </a:pPr>
            <a:endParaRPr b="0" lang="en-US" sz="1800" spc="-1" strike="noStrike">
              <a:latin typeface="Arial"/>
            </a:endParaRPr>
          </a:p>
          <a:p>
            <a:pPr algn="ctr">
              <a:lnSpc>
                <a:spcPct val="100000"/>
              </a:lnSpc>
              <a:spcAft>
                <a:spcPts val="1057"/>
              </a:spcAft>
            </a:pPr>
            <a:endParaRPr b="0" lang="en-US" sz="1800" spc="-1" strike="noStrike">
              <a:latin typeface="Arial"/>
            </a:endParaRPr>
          </a:p>
          <a:p>
            <a:pPr algn="ctr">
              <a:lnSpc>
                <a:spcPct val="100000"/>
              </a:lnSpc>
              <a:spcAft>
                <a:spcPts val="1057"/>
              </a:spcAft>
            </a:pPr>
            <a:endParaRPr b="0" lang="en-US" sz="1800" spc="-1" strike="noStrike">
              <a:latin typeface="Arial"/>
            </a:endParaRPr>
          </a:p>
        </p:txBody>
      </p:sp>
      <p:sp>
        <p:nvSpPr>
          <p:cNvPr id="99" name="CustomShape 3"/>
          <p:cNvSpPr/>
          <p:nvPr/>
        </p:nvSpPr>
        <p:spPr>
          <a:xfrm>
            <a:off x="548640" y="1737360"/>
            <a:ext cx="89136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We should not write something which we already covered in the functional test cases, and something we have written in the integration test case should not be written in the system test case again.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29560" y="457200"/>
            <a:ext cx="9070920" cy="9457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110" spc="-1" strike="noStrike">
                <a:solidFill>
                  <a:srgbClr val="000000"/>
                </a:solidFill>
                <a:latin typeface="Times New Roman"/>
                <a:ea typeface="DejaVu Sans"/>
              </a:rPr>
              <a:t>System Test Case</a:t>
            </a:r>
            <a:endParaRPr b="1" lang="en-US" sz="3110" spc="-1" strike="noStrike">
              <a:latin typeface="Arial"/>
            </a:endParaRPr>
          </a:p>
        </p:txBody>
      </p:sp>
      <p:pic>
        <p:nvPicPr>
          <p:cNvPr id="101" name="" descr=""/>
          <p:cNvPicPr/>
          <p:nvPr/>
        </p:nvPicPr>
        <p:blipFill>
          <a:blip r:embed="rId1"/>
          <a:stretch/>
        </p:blipFill>
        <p:spPr>
          <a:xfrm>
            <a:off x="4114800" y="1548720"/>
            <a:ext cx="1919520" cy="393696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LibreOffice/6.1.4.2$Windows_X86_64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2021-09-22T18:48:01Z</dcterms:created>
  <dc:creator/>
  <dc:description/>
  <dc:language>en-US</dc:language>
  <cp:lastModifiedBy/>
  <dcterms:modified xsi:type="dcterms:W3CDTF">2021-09-28T18:30:25Z</dcterms:modified>
  <cp:revision>3</cp:revision>
  <dc:subject/>
  <dc:title/>
</cp:coreProperties>
</file>