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8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任意多边形 24"/>
          <p:cNvSpPr/>
          <p:nvPr/>
        </p:nvSpPr>
        <p:spPr>
          <a:xfrm rot="2517681">
            <a:off x="323850" y="-2132012"/>
            <a:ext cx="3802063" cy="6715125"/>
          </a:xfrm>
          <a:custGeom>
            <a:avLst/>
            <a:gdLst>
              <a:gd name="connsiteX0" fmla="*/ 13824 w 3802561"/>
              <a:gd name="connsiteY0" fmla="*/ 3406770 h 6715538"/>
              <a:gd name="connsiteX1" fmla="*/ 3802561 w 3802561"/>
              <a:gd name="connsiteY1" fmla="*/ 0 h 6715538"/>
              <a:gd name="connsiteX2" fmla="*/ 3756766 w 3802561"/>
              <a:gd name="connsiteY2" fmla="*/ 6715538 h 6715538"/>
              <a:gd name="connsiteX3" fmla="*/ 0 w 3802561"/>
              <a:gd name="connsiteY3" fmla="*/ 4168654 h 6715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2561" h="6715538">
                <a:moveTo>
                  <a:pt x="13824" y="3406770"/>
                </a:moveTo>
                <a:lnTo>
                  <a:pt x="3802561" y="0"/>
                </a:lnTo>
                <a:lnTo>
                  <a:pt x="3756766" y="6715538"/>
                </a:lnTo>
                <a:lnTo>
                  <a:pt x="0" y="41686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0" y="0"/>
            <a:ext cx="379413" cy="2081213"/>
          </a:xfrm>
          <a:custGeom>
            <a:avLst/>
            <a:gdLst>
              <a:gd name="connsiteX0" fmla="*/ 0 w 379767"/>
              <a:gd name="connsiteY0" fmla="*/ 0 h 2081528"/>
              <a:gd name="connsiteX1" fmla="*/ 379767 w 379767"/>
              <a:gd name="connsiteY1" fmla="*/ 1440210 h 2081528"/>
              <a:gd name="connsiteX2" fmla="*/ 0 w 379767"/>
              <a:gd name="connsiteY2" fmla="*/ 2081528 h 2081528"/>
              <a:gd name="connsiteX3" fmla="*/ 0 w 379767"/>
              <a:gd name="connsiteY3" fmla="*/ 0 h 2081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767" h="2081528">
                <a:moveTo>
                  <a:pt x="0" y="0"/>
                </a:moveTo>
                <a:lnTo>
                  <a:pt x="379767" y="1440210"/>
                </a:lnTo>
                <a:lnTo>
                  <a:pt x="0" y="2081528"/>
                </a:lnTo>
                <a:lnTo>
                  <a:pt x="0" y="0"/>
                </a:lnTo>
                <a:close/>
              </a:path>
            </a:pathLst>
          </a:custGeom>
          <a:solidFill>
            <a:srgbClr val="62B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379413" y="196850"/>
            <a:ext cx="842963" cy="1409700"/>
          </a:xfrm>
          <a:custGeom>
            <a:avLst/>
            <a:gdLst>
              <a:gd name="connsiteX0" fmla="*/ 736222 w 841817"/>
              <a:gd name="connsiteY0" fmla="*/ 0 h 1409910"/>
              <a:gd name="connsiteX1" fmla="*/ 841817 w 841817"/>
              <a:gd name="connsiteY1" fmla="*/ 62530 h 1409910"/>
              <a:gd name="connsiteX2" fmla="*/ 43943 w 841817"/>
              <a:gd name="connsiteY2" fmla="*/ 1409910 h 1409910"/>
              <a:gd name="connsiteX3" fmla="*/ 0 w 841817"/>
              <a:gd name="connsiteY3" fmla="*/ 1243266 h 1409910"/>
              <a:gd name="connsiteX4" fmla="*/ 736222 w 841817"/>
              <a:gd name="connsiteY4" fmla="*/ 0 h 140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1817" h="1409910">
                <a:moveTo>
                  <a:pt x="736222" y="0"/>
                </a:moveTo>
                <a:lnTo>
                  <a:pt x="841817" y="62530"/>
                </a:lnTo>
                <a:lnTo>
                  <a:pt x="43943" y="1409910"/>
                </a:lnTo>
                <a:lnTo>
                  <a:pt x="0" y="1243266"/>
                </a:lnTo>
                <a:lnTo>
                  <a:pt x="736222" y="0"/>
                </a:lnTo>
                <a:close/>
              </a:path>
            </a:pathLst>
          </a:custGeom>
          <a:solidFill>
            <a:srgbClr val="62B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0" y="1606550"/>
            <a:ext cx="744538" cy="2470150"/>
          </a:xfrm>
          <a:custGeom>
            <a:avLst/>
            <a:gdLst>
              <a:gd name="connsiteX0" fmla="*/ 423710 w 743861"/>
              <a:gd name="connsiteY0" fmla="*/ 0 h 2470294"/>
              <a:gd name="connsiteX1" fmla="*/ 743861 w 743861"/>
              <a:gd name="connsiteY1" fmla="*/ 1214127 h 2470294"/>
              <a:gd name="connsiteX2" fmla="*/ 0 w 743861"/>
              <a:gd name="connsiteY2" fmla="*/ 2470294 h 2470294"/>
              <a:gd name="connsiteX3" fmla="*/ 0 w 743861"/>
              <a:gd name="connsiteY3" fmla="*/ 715524 h 2470294"/>
              <a:gd name="connsiteX4" fmla="*/ 423710 w 743861"/>
              <a:gd name="connsiteY4" fmla="*/ 0 h 247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3861" h="2470294">
                <a:moveTo>
                  <a:pt x="423710" y="0"/>
                </a:moveTo>
                <a:lnTo>
                  <a:pt x="743861" y="1214127"/>
                </a:lnTo>
                <a:lnTo>
                  <a:pt x="0" y="2470294"/>
                </a:lnTo>
                <a:lnTo>
                  <a:pt x="0" y="715524"/>
                </a:lnTo>
                <a:lnTo>
                  <a:pt x="423710" y="0"/>
                </a:lnTo>
                <a:close/>
              </a:path>
            </a:pathLst>
          </a:custGeom>
          <a:solidFill>
            <a:srgbClr val="62B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744538" y="2192338"/>
            <a:ext cx="477838" cy="795338"/>
          </a:xfrm>
          <a:custGeom>
            <a:avLst/>
            <a:gdLst>
              <a:gd name="connsiteX0" fmla="*/ 372128 w 477723"/>
              <a:gd name="connsiteY0" fmla="*/ 0 h 795060"/>
              <a:gd name="connsiteX1" fmla="*/ 477723 w 477723"/>
              <a:gd name="connsiteY1" fmla="*/ 62530 h 795060"/>
              <a:gd name="connsiteX2" fmla="*/ 43943 w 477723"/>
              <a:gd name="connsiteY2" fmla="*/ 795060 h 795060"/>
              <a:gd name="connsiteX3" fmla="*/ 0 w 477723"/>
              <a:gd name="connsiteY3" fmla="*/ 628417 h 795060"/>
              <a:gd name="connsiteX4" fmla="*/ 372128 w 477723"/>
              <a:gd name="connsiteY4" fmla="*/ 0 h 795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723" h="795060">
                <a:moveTo>
                  <a:pt x="372128" y="0"/>
                </a:moveTo>
                <a:lnTo>
                  <a:pt x="477723" y="62530"/>
                </a:lnTo>
                <a:lnTo>
                  <a:pt x="43943" y="795060"/>
                </a:lnTo>
                <a:lnTo>
                  <a:pt x="0" y="628417"/>
                </a:lnTo>
                <a:lnTo>
                  <a:pt x="372128" y="0"/>
                </a:lnTo>
                <a:close/>
              </a:path>
            </a:pathLst>
          </a:custGeom>
          <a:solidFill>
            <a:srgbClr val="62B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0" y="2987675"/>
            <a:ext cx="1320800" cy="3578225"/>
          </a:xfrm>
          <a:custGeom>
            <a:avLst/>
            <a:gdLst>
              <a:gd name="connsiteX0" fmla="*/ 787804 w 1320800"/>
              <a:gd name="connsiteY0" fmla="*/ 0 h 3578276"/>
              <a:gd name="connsiteX1" fmla="*/ 1320800 w 1320800"/>
              <a:gd name="connsiteY1" fmla="*/ 2021308 h 3578276"/>
              <a:gd name="connsiteX2" fmla="*/ 0 w 1320800"/>
              <a:gd name="connsiteY2" fmla="*/ 3578276 h 3578276"/>
              <a:gd name="connsiteX3" fmla="*/ 0 w 1320800"/>
              <a:gd name="connsiteY3" fmla="*/ 1330374 h 3578276"/>
              <a:gd name="connsiteX4" fmla="*/ 787804 w 1320800"/>
              <a:gd name="connsiteY4" fmla="*/ 0 h 3578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0800" h="3578276">
                <a:moveTo>
                  <a:pt x="787804" y="0"/>
                </a:moveTo>
                <a:lnTo>
                  <a:pt x="1320800" y="2021308"/>
                </a:lnTo>
                <a:lnTo>
                  <a:pt x="0" y="3578276"/>
                </a:lnTo>
                <a:lnTo>
                  <a:pt x="0" y="1330374"/>
                </a:lnTo>
                <a:lnTo>
                  <a:pt x="787804" y="0"/>
                </a:lnTo>
                <a:close/>
              </a:path>
            </a:pathLst>
          </a:custGeom>
          <a:solidFill>
            <a:srgbClr val="62B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 rot="20807281">
            <a:off x="831850" y="-330200"/>
            <a:ext cx="2017713" cy="7518400"/>
          </a:xfrm>
          <a:custGeom>
            <a:avLst/>
            <a:gdLst>
              <a:gd name="connsiteX0" fmla="*/ 0 w 2017003"/>
              <a:gd name="connsiteY0" fmla="*/ 0 h 7517986"/>
              <a:gd name="connsiteX1" fmla="*/ 2017003 w 2017003"/>
              <a:gd name="connsiteY1" fmla="*/ 473529 h 7517986"/>
              <a:gd name="connsiteX2" fmla="*/ 2017003 w 2017003"/>
              <a:gd name="connsiteY2" fmla="*/ 7517986 h 7517986"/>
              <a:gd name="connsiteX3" fmla="*/ 0 w 2017003"/>
              <a:gd name="connsiteY3" fmla="*/ 7044458 h 751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7003" h="7517986">
                <a:moveTo>
                  <a:pt x="0" y="0"/>
                </a:moveTo>
                <a:lnTo>
                  <a:pt x="2017003" y="473529"/>
                </a:lnTo>
                <a:lnTo>
                  <a:pt x="2017003" y="7517986"/>
                </a:lnTo>
                <a:lnTo>
                  <a:pt x="0" y="7044458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514" name="文本框 8"/>
          <p:cNvSpPr txBox="1"/>
          <p:nvPr/>
        </p:nvSpPr>
        <p:spPr>
          <a:xfrm>
            <a:off x="6602413" y="4278313"/>
            <a:ext cx="2681287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BUSINESS PLAN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516" name="文本框 8"/>
          <p:cNvSpPr txBox="1"/>
          <p:nvPr/>
        </p:nvSpPr>
        <p:spPr>
          <a:xfrm>
            <a:off x="6797675" y="4762500"/>
            <a:ext cx="15557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Reporter: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H="1">
            <a:off x="5205413" y="4510088"/>
            <a:ext cx="1295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9283700" y="4510088"/>
            <a:ext cx="1295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3991610" y="2858135"/>
            <a:ext cx="80264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 b="1"/>
              <a:t>Introduction to SDLC</a:t>
            </a:r>
            <a:endParaRPr lang="en-US" sz="4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749550" y="2002790"/>
            <a:ext cx="732345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sz="4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  <a:endParaRPr lang="en-US" sz="48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What is SDLC?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/>
              <a:t>SDLC is a process that defines the various stages involved in the development of software for delivering a high-quality product. </a:t>
            </a:r>
            <a:endParaRPr lang="en-US" sz="2400"/>
          </a:p>
          <a:p>
            <a:r>
              <a:rPr lang="en-US" sz="2400"/>
              <a:t>SDLC is to deliver a high-quality product which is as per the customer’s requirement.</a:t>
            </a:r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Rectangles 13"/>
          <p:cNvSpPr/>
          <p:nvPr/>
        </p:nvSpPr>
        <p:spPr>
          <a:xfrm>
            <a:off x="-19050" y="0"/>
            <a:ext cx="12192000" cy="685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5" name="Picture 14" descr="PP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950" y="1299845"/>
            <a:ext cx="1423670" cy="142367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1553210" y="247015"/>
            <a:ext cx="90862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 b="1">
                <a:solidFill>
                  <a:schemeClr val="bg1"/>
                </a:solidFill>
                <a:sym typeface="+mn-ea"/>
              </a:rPr>
              <a:t>Phases of SDLC</a:t>
            </a:r>
            <a:endParaRPr lang="en-US" sz="4000" b="1">
              <a:solidFill>
                <a:schemeClr val="bg1"/>
              </a:solidFill>
              <a:sym typeface="+mn-ea"/>
            </a:endParaRPr>
          </a:p>
        </p:txBody>
      </p:sp>
      <p:pic>
        <p:nvPicPr>
          <p:cNvPr id="17" name="Picture 16" descr="analysi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530" y="1337310"/>
            <a:ext cx="1298575" cy="1348740"/>
          </a:xfrm>
          <a:prstGeom prst="rect">
            <a:avLst/>
          </a:prstGeom>
        </p:spPr>
      </p:pic>
      <p:pic>
        <p:nvPicPr>
          <p:cNvPr id="18" name="Picture 17" descr="desig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255" y="1299845"/>
            <a:ext cx="1355725" cy="1463040"/>
          </a:xfrm>
          <a:prstGeom prst="rect">
            <a:avLst/>
          </a:prstGeom>
        </p:spPr>
      </p:pic>
      <p:pic>
        <p:nvPicPr>
          <p:cNvPr id="19" name="Picture 18" descr="developmen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1660" y="1299845"/>
            <a:ext cx="1463040" cy="1463040"/>
          </a:xfrm>
          <a:prstGeom prst="rect">
            <a:avLst/>
          </a:prstGeom>
        </p:spPr>
      </p:pic>
      <p:pic>
        <p:nvPicPr>
          <p:cNvPr id="20" name="Picture 19" descr="testing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950" y="3839845"/>
            <a:ext cx="1426845" cy="1426845"/>
          </a:xfrm>
          <a:prstGeom prst="rect">
            <a:avLst/>
          </a:prstGeom>
        </p:spPr>
      </p:pic>
      <p:pic>
        <p:nvPicPr>
          <p:cNvPr id="21" name="Picture 20" descr="implementation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5530" y="3900170"/>
            <a:ext cx="1249680" cy="1365885"/>
          </a:xfrm>
          <a:prstGeom prst="rect">
            <a:avLst/>
          </a:prstGeom>
        </p:spPr>
      </p:pic>
      <p:pic>
        <p:nvPicPr>
          <p:cNvPr id="22" name="Picture 21" descr="maintaince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2415" y="3900170"/>
            <a:ext cx="1463040" cy="13665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SDLC Models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/>
              <a:t>Waterfall Model</a:t>
            </a:r>
            <a:endParaRPr lang="en-US" sz="2400"/>
          </a:p>
          <a:p>
            <a:r>
              <a:rPr lang="en-US" sz="2400"/>
              <a:t>V- Shaped Model</a:t>
            </a:r>
            <a:endParaRPr lang="en-US" sz="2400"/>
          </a:p>
          <a:p>
            <a:r>
              <a:rPr lang="en-US" sz="2400"/>
              <a:t>Prototype Model</a:t>
            </a:r>
            <a:endParaRPr lang="en-US" sz="2400"/>
          </a:p>
          <a:p>
            <a:r>
              <a:rPr lang="en-US" sz="2400"/>
              <a:t>Spiral Model</a:t>
            </a:r>
            <a:endParaRPr lang="en-US" sz="2400"/>
          </a:p>
          <a:p>
            <a:r>
              <a:rPr lang="en-US" sz="2400"/>
              <a:t>Agile Model</a:t>
            </a: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Waterfall Model</a:t>
            </a:r>
            <a:endParaRPr lang="en-US" b="1"/>
          </a:p>
        </p:txBody>
      </p:sp>
      <p:pic>
        <p:nvPicPr>
          <p:cNvPr id="4" name="Content Placeholder 3" descr="Waterfall-Model-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26000" y="1758315"/>
            <a:ext cx="2257425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V- Shaped Model</a:t>
            </a:r>
            <a:endParaRPr lang="en-US"/>
          </a:p>
        </p:txBody>
      </p:sp>
      <p:pic>
        <p:nvPicPr>
          <p:cNvPr id="4" name="Content Placeholder 3" descr="V-Shaped-Model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20290" y="1852295"/>
            <a:ext cx="7366000" cy="39223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Prototype Model</a:t>
            </a:r>
            <a:endParaRPr lang="en-US"/>
          </a:p>
        </p:txBody>
      </p:sp>
      <p:pic>
        <p:nvPicPr>
          <p:cNvPr id="4" name="Content Placeholder 3" descr="Prototype-Model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89225" y="2745740"/>
            <a:ext cx="7128510" cy="31184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Spiral Model</a:t>
            </a:r>
            <a:endParaRPr lang="en-US"/>
          </a:p>
        </p:txBody>
      </p:sp>
      <p:pic>
        <p:nvPicPr>
          <p:cNvPr id="4" name="Content Placeholder 3" descr="Spiral-Model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31895" y="1931035"/>
            <a:ext cx="4728210" cy="39039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Agile Model</a:t>
            </a:r>
            <a:endParaRPr lang="en-US"/>
          </a:p>
        </p:txBody>
      </p:sp>
      <p:pic>
        <p:nvPicPr>
          <p:cNvPr id="4" name="Content Placeholder 3" descr="Agile-Model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84830" y="1597660"/>
            <a:ext cx="5972175" cy="44932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</Words>
  <Application>WPS Presentation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Default Design</vt:lpstr>
      <vt:lpstr>Gear Drives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YASHCOMP</cp:lastModifiedBy>
  <cp:revision>11</cp:revision>
  <dcterms:created xsi:type="dcterms:W3CDTF">2021-09-21T07:37:55Z</dcterms:created>
  <dcterms:modified xsi:type="dcterms:W3CDTF">2021-09-21T11:30:39Z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871FAAF1FF984B57B7E9EAEED412871A</vt:lpwstr>
  </property>
  <property fmtid="{D5CDD505-2E9C-101B-9397-08002B2CF9AE}" pid="3" name="KSOProductBuildVer">
    <vt:lpwstr>1033-11.2.0.10296</vt:lpwstr>
  </property>
</Properties>
</file>