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60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8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3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4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5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1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7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2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3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4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0" y="0"/>
            <a:ext cx="10079280" cy="7559280"/>
          </a:xfrm>
          <a:prstGeom prst="rect">
            <a:avLst/>
          </a:prstGeom>
          <a:ln w="0"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" descr=""/>
          <p:cNvPicPr/>
          <p:nvPr/>
        </p:nvPicPr>
        <p:blipFill>
          <a:blip r:embed="rId2"/>
          <a:stretch/>
        </p:blipFill>
        <p:spPr>
          <a:xfrm>
            <a:off x="0" y="-1440"/>
            <a:ext cx="10079280" cy="7560720"/>
          </a:xfrm>
          <a:prstGeom prst="rect">
            <a:avLst/>
          </a:prstGeom>
          <a:ln w="0"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" descr=""/>
          <p:cNvPicPr/>
          <p:nvPr/>
        </p:nvPicPr>
        <p:blipFill>
          <a:blip r:embed="rId2"/>
          <a:stretch/>
        </p:blipFill>
        <p:spPr>
          <a:xfrm>
            <a:off x="0" y="0"/>
            <a:ext cx="10079280" cy="7559280"/>
          </a:xfrm>
          <a:prstGeom prst="rect">
            <a:avLst/>
          </a:prstGeom>
          <a:ln w="0">
            <a:noFill/>
          </a:ln>
        </p:spPr>
      </p:pic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" descr=""/>
          <p:cNvPicPr/>
          <p:nvPr/>
        </p:nvPicPr>
        <p:blipFill>
          <a:blip r:embed="rId2"/>
          <a:stretch/>
        </p:blipFill>
        <p:spPr>
          <a:xfrm>
            <a:off x="0" y="0"/>
            <a:ext cx="10079280" cy="7559280"/>
          </a:xfrm>
          <a:prstGeom prst="rect">
            <a:avLst/>
          </a:prstGeom>
          <a:ln w="0">
            <a:noFill/>
          </a:ln>
        </p:spPr>
      </p:pic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504000" y="3168000"/>
            <a:ext cx="907092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" descr=""/>
          <p:cNvPicPr/>
          <p:nvPr/>
        </p:nvPicPr>
        <p:blipFill>
          <a:blip r:embed="rId2"/>
          <a:stretch/>
        </p:blipFill>
        <p:spPr>
          <a:xfrm>
            <a:off x="0" y="0"/>
            <a:ext cx="10079280" cy="7559280"/>
          </a:xfrm>
          <a:prstGeom prst="rect">
            <a:avLst/>
          </a:prstGeom>
          <a:ln w="0">
            <a:noFill/>
          </a:ln>
        </p:spPr>
      </p:pic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"/>
          <p:cNvSpPr/>
          <p:nvPr/>
        </p:nvSpPr>
        <p:spPr>
          <a:xfrm>
            <a:off x="300960" y="1481040"/>
            <a:ext cx="9070920" cy="126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 fontScale="74000"/>
          </a:bodyPr>
          <a:p>
            <a:pPr algn="ctr">
              <a:lnSpc>
                <a:spcPct val="100000"/>
              </a:lnSpc>
            </a:pPr>
            <a:r>
              <a:rPr b="1" lang="en-US" sz="5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Introduction to Response Assertion 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196" name=""/>
          <p:cNvSpPr/>
          <p:nvPr/>
        </p:nvSpPr>
        <p:spPr>
          <a:xfrm>
            <a:off x="5257800" y="4800600"/>
            <a:ext cx="4115520" cy="11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 algn="ctr">
              <a:lnSpc>
                <a:spcPct val="100000"/>
              </a:lnSpc>
              <a:spcAft>
                <a:spcPts val="1414"/>
              </a:spcAft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Emp id-6162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"/>
          <p:cNvSpPr/>
          <p:nvPr/>
        </p:nvSpPr>
        <p:spPr>
          <a:xfrm>
            <a:off x="504000" y="301320"/>
            <a:ext cx="7703280" cy="1137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What is an Assertion?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98" name=""/>
          <p:cNvSpPr/>
          <p:nvPr/>
        </p:nvSpPr>
        <p:spPr>
          <a:xfrm>
            <a:off x="504000" y="1769040"/>
            <a:ext cx="8869320" cy="438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Assertion help verifies that your server under test returns the expected results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"/>
          <p:cNvSpPr/>
          <p:nvPr/>
        </p:nvSpPr>
        <p:spPr>
          <a:xfrm>
            <a:off x="504000" y="301320"/>
            <a:ext cx="7703280" cy="1137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Response Assertion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00" name=""/>
          <p:cNvSpPr/>
          <p:nvPr/>
        </p:nvSpPr>
        <p:spPr>
          <a:xfrm>
            <a:off x="504000" y="1769040"/>
            <a:ext cx="8869320" cy="438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The response assertion lets you add pattern strings to be compared against various fields of the server response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"/>
          <p:cNvSpPr/>
          <p:nvPr/>
        </p:nvSpPr>
        <p:spPr>
          <a:xfrm>
            <a:off x="504000" y="301320"/>
            <a:ext cx="7703280" cy="1137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Steps to use Response Assertion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02" name=""/>
          <p:cNvSpPr/>
          <p:nvPr/>
        </p:nvSpPr>
        <p:spPr>
          <a:xfrm>
            <a:off x="504000" y="1769040"/>
            <a:ext cx="8869320" cy="438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03" name="" descr=""/>
          <p:cNvPicPr/>
          <p:nvPr/>
        </p:nvPicPr>
        <p:blipFill>
          <a:blip r:embed="rId1"/>
          <a:stretch/>
        </p:blipFill>
        <p:spPr>
          <a:xfrm>
            <a:off x="685800" y="2743200"/>
            <a:ext cx="7995960" cy="2971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"/>
          <p:cNvSpPr/>
          <p:nvPr/>
        </p:nvSpPr>
        <p:spPr>
          <a:xfrm>
            <a:off x="504000" y="301320"/>
            <a:ext cx="7703280" cy="1137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5" name=""/>
          <p:cNvSpPr/>
          <p:nvPr/>
        </p:nvSpPr>
        <p:spPr>
          <a:xfrm>
            <a:off x="504000" y="1769040"/>
            <a:ext cx="8869320" cy="438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06" name="" descr=""/>
          <p:cNvPicPr/>
          <p:nvPr/>
        </p:nvPicPr>
        <p:blipFill>
          <a:blip r:embed="rId1"/>
          <a:stretch/>
        </p:blipFill>
        <p:spPr>
          <a:xfrm>
            <a:off x="1221840" y="1936440"/>
            <a:ext cx="7464600" cy="4692600"/>
          </a:xfrm>
          <a:prstGeom prst="rect">
            <a:avLst/>
          </a:prstGeom>
          <a:ln w="0">
            <a:noFill/>
          </a:ln>
        </p:spPr>
      </p:pic>
      <p:sp>
        <p:nvSpPr>
          <p:cNvPr id="207" name=""/>
          <p:cNvSpPr/>
          <p:nvPr/>
        </p:nvSpPr>
        <p:spPr>
          <a:xfrm>
            <a:off x="685800" y="457200"/>
            <a:ext cx="7521480" cy="71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4400" spc="-1" strike="noStrike">
                <a:latin typeface="Arial"/>
              </a:rPr>
              <a:t>Add Response Assertion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"/>
          <p:cNvSpPr/>
          <p:nvPr/>
        </p:nvSpPr>
        <p:spPr>
          <a:xfrm>
            <a:off x="301320" y="457200"/>
            <a:ext cx="9070920" cy="126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4400" spc="-1" strike="noStrike">
                <a:latin typeface="Arial"/>
              </a:rPr>
              <a:t>Add Pattern to test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09" name=""/>
          <p:cNvSpPr/>
          <p:nvPr/>
        </p:nvSpPr>
        <p:spPr>
          <a:xfrm>
            <a:off x="502920" y="2099160"/>
            <a:ext cx="8869320" cy="201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404</a:t>
            </a:r>
            <a:endParaRPr b="0" lang="en-US" sz="3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200</a:t>
            </a:r>
            <a:endParaRPr b="0" lang="en-US" sz="3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302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"/>
          <p:cNvSpPr/>
          <p:nvPr/>
        </p:nvSpPr>
        <p:spPr>
          <a:xfrm>
            <a:off x="2628000" y="3168000"/>
            <a:ext cx="6694920" cy="126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This work is licensed under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 Creative Commons Attribution-ShareAlike 3.0 Unported License.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It makes use of the works of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Kelly Loves Whales and Nick Merritt.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1" name=""/>
          <p:cNvSpPr/>
          <p:nvPr/>
        </p:nvSpPr>
        <p:spPr>
          <a:xfrm>
            <a:off x="72720" y="914400"/>
            <a:ext cx="9070920" cy="585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6000" spc="-1" strike="noStrike">
                <a:latin typeface="Arial"/>
              </a:rPr>
              <a:t>Thank You</a:t>
            </a:r>
            <a:endParaRPr b="0" lang="en-US" sz="6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835</TotalTime>
  <Application>LibreOffice/7.1.7.2$Windows_X86_64 LibreOffice_project/c6a4e3954236145e2acb0b65f68614365aeee33f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2021-11-21T11:14:46Z</dcterms:created>
  <dc:creator/>
  <dc:description>Those creative commons textures have been used:
http://www.flickr.com/photos/kellyloveswhales/3505365913/ by 'Kelly Loves Whales'
http://www.flickr.com/photos/digitalyardsale/4806075532/in/photostream/ by Nick Merritt
License: https://creativecommons.org/licenses/by-sa/3.0/</dc:description>
  <dc:language>en-US</dc:language>
  <cp:lastModifiedBy/>
  <dcterms:modified xsi:type="dcterms:W3CDTF">2021-11-22T16:16:16Z</dcterms:modified>
  <cp:revision>5</cp:revision>
  <dc:subject/>
  <dc:title>Vintage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