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5"/>
  </p:notesMasterIdLst>
  <p:handoutMasterIdLst>
    <p:handoutMasterId r:id="rId16"/>
  </p:handoutMasterIdLst>
  <p:sldIdLst>
    <p:sldId id="307" r:id="rId3"/>
    <p:sldId id="321" r:id="rId4"/>
    <p:sldId id="322" r:id="rId5"/>
    <p:sldId id="323" r:id="rId6"/>
    <p:sldId id="324" r:id="rId7"/>
    <p:sldId id="325" r:id="rId8"/>
    <p:sldId id="326" r:id="rId9"/>
    <p:sldId id="327" r:id="rId10"/>
    <p:sldId id="328" r:id="rId11"/>
    <p:sldId id="330" r:id="rId12"/>
    <p:sldId id="329" r:id="rId13"/>
    <p:sldId id="320"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83" d="100"/>
          <a:sy n="83" d="100"/>
        </p:scale>
        <p:origin x="84" y="510"/>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2021/10/4</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www.github.com/" TargetMode="Externa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hyperlink" Target="https://git-scm.com/doc"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3"/>
          <a:stretch>
            <a:fillRect/>
          </a:stretch>
        </p:blipFill>
        <p:spPr>
          <a:xfrm>
            <a:off x="8762365" y="217805"/>
            <a:ext cx="3683000" cy="1041400"/>
          </a:xfrm>
          <a:prstGeom prst="rect">
            <a:avLst/>
          </a:prstGeom>
        </p:spPr>
      </p:pic>
      <p:sp>
        <p:nvSpPr>
          <p:cNvPr id="6" name="文本框 8"/>
          <p:cNvSpPr txBox="1"/>
          <p:nvPr/>
        </p:nvSpPr>
        <p:spPr>
          <a:xfrm>
            <a:off x="119931" y="21780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314431106"/>
              </p:ext>
            </p:extLst>
          </p:nvPr>
        </p:nvGraphicFramePr>
        <p:xfrm>
          <a:off x="504967" y="2137202"/>
          <a:ext cx="11041040" cy="2680458"/>
        </p:xfrm>
        <a:graphic>
          <a:graphicData uri="http://schemas.openxmlformats.org/drawingml/2006/table">
            <a:tbl>
              <a:tblPr firstRow="1" bandRow="1">
                <a:tableStyleId>{EB9631B5-78F2-41C9-869B-9F39066F8104}</a:tableStyleId>
              </a:tblPr>
              <a:tblGrid>
                <a:gridCol w="5520520"/>
                <a:gridCol w="5520520"/>
              </a:tblGrid>
              <a:tr h="462148">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Git_Github_Tools</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462148">
                <a:tc>
                  <a:txBody>
                    <a:bodyPr/>
                    <a:lstStyle/>
                    <a:p>
                      <a:pPr marL="285750" indent="-285750">
                        <a:buFont typeface="Wingdings" panose="05000000000000000000" pitchFamily="2" charset="2"/>
                        <a:buChar char="Ø"/>
                      </a:pPr>
                      <a:r>
                        <a:rPr lang="en-US" sz="2400" dirty="0" smtClean="0"/>
                        <a:t>What is</a:t>
                      </a:r>
                      <a:r>
                        <a:rPr lang="en-US" sz="2400" baseline="0" dirty="0" smtClean="0"/>
                        <a:t> Git &amp; How to use it</a:t>
                      </a:r>
                      <a:endParaRPr lang="en-US" sz="2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Resources &amp; Tools</a:t>
                      </a:r>
                    </a:p>
                  </a:txBody>
                  <a:tcPr/>
                </a:tc>
              </a:tr>
              <a:tr h="462148">
                <a:tc>
                  <a:txBody>
                    <a:bodyPr/>
                    <a:lstStyle/>
                    <a:p>
                      <a:pPr marL="285750" indent="-285750">
                        <a:buFont typeface="Wingdings" panose="05000000000000000000" pitchFamily="2" charset="2"/>
                        <a:buChar char="Ø"/>
                      </a:pPr>
                      <a:r>
                        <a:rPr lang="en-US" sz="2400" dirty="0" smtClean="0"/>
                        <a:t>What is Github &amp; How to use it</a:t>
                      </a:r>
                      <a:endParaRPr lang="en-US" sz="2400" dirty="0"/>
                    </a:p>
                  </a:txBody>
                  <a:tcPr/>
                </a:tc>
                <a:tc>
                  <a:txBody>
                    <a:bodyPr/>
                    <a:lstStyle/>
                    <a:p>
                      <a:pPr marL="285750" indent="-285750">
                        <a:buFont typeface="Wingdings" panose="05000000000000000000" pitchFamily="2" charset="2"/>
                        <a:buChar char="Ø"/>
                      </a:pPr>
                      <a:r>
                        <a:rPr lang="en-US" sz="2400" dirty="0" smtClean="0"/>
                        <a:t>How to Install VS Code</a:t>
                      </a:r>
                      <a:endParaRPr lang="en-US" sz="2400" dirty="0"/>
                    </a:p>
                  </a:txBody>
                  <a:tcPr/>
                </a:tc>
              </a:tr>
              <a:tr h="831866">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VS</a:t>
                      </a:r>
                      <a:r>
                        <a:rPr lang="en-US" sz="2400" baseline="0" dirty="0" smtClean="0"/>
                        <a:t> Code Environments &amp; Uses</a:t>
                      </a:r>
                      <a:endParaRPr lang="en-US" sz="24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Install Marketplace app for web development</a:t>
                      </a:r>
                    </a:p>
                  </a:txBody>
                  <a:tcPr/>
                </a:tc>
              </a:tr>
              <a:tr h="462148">
                <a:tc>
                  <a:txBody>
                    <a:bodyPr/>
                    <a:lstStyle/>
                    <a:p>
                      <a:pPr marL="285750" indent="-285750">
                        <a:buFont typeface="Wingdings" panose="05000000000000000000" pitchFamily="2" charset="2"/>
                        <a:buChar char="Ø"/>
                      </a:pPr>
                      <a:endParaRPr lang="en-US" sz="2400" dirty="0"/>
                    </a:p>
                  </a:txBody>
                  <a:tcPr/>
                </a:tc>
                <a:tc>
                  <a:txBody>
                    <a:bodyPr/>
                    <a:lstStyle/>
                    <a:p>
                      <a:pPr marL="0" indent="0">
                        <a:buFont typeface="Wingdings" panose="05000000000000000000" pitchFamily="2" charset="2"/>
                        <a:buNone/>
                      </a:pP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127389"/>
            <a:ext cx="3683000" cy="1041400"/>
          </a:xfrm>
          <a:prstGeom prst="rect">
            <a:avLst/>
          </a:prstGeom>
        </p:spPr>
      </p:pic>
      <p:sp>
        <p:nvSpPr>
          <p:cNvPr id="9" name="文本框 8"/>
          <p:cNvSpPr txBox="1"/>
          <p:nvPr/>
        </p:nvSpPr>
        <p:spPr>
          <a:xfrm>
            <a:off x="113348" y="207328"/>
            <a:ext cx="517000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Steps to use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327545" y="1168789"/>
            <a:ext cx="11586949" cy="5632311"/>
          </a:xfrm>
          <a:prstGeom prst="rect">
            <a:avLst/>
          </a:prstGeom>
        </p:spPr>
        <p:txBody>
          <a:bodyPr wrap="square">
            <a:spAutoFit/>
          </a:bodyPr>
          <a:lstStyle/>
          <a:p>
            <a:pPr marL="342900" indent="-342900">
              <a:buFontTx/>
              <a:buAutoNum type="arabicParenR"/>
            </a:pPr>
            <a:r>
              <a:rPr lang="en-US" sz="2400" dirty="0"/>
              <a:t>Go to https://git-scm.com/ and download git as per your platform </a:t>
            </a:r>
          </a:p>
          <a:p>
            <a:pPr marL="342900" indent="-342900">
              <a:buFontTx/>
              <a:buAutoNum type="arabicParenR"/>
            </a:pPr>
            <a:r>
              <a:rPr lang="en-US" sz="2400" dirty="0"/>
              <a:t>Install GIT </a:t>
            </a:r>
            <a:r>
              <a:rPr lang="en-US" sz="2400" dirty="0" smtClean="0"/>
              <a:t>&amp; Check </a:t>
            </a:r>
            <a:r>
              <a:rPr lang="en-US" sz="2400" dirty="0"/>
              <a:t>Git Version - </a:t>
            </a:r>
          </a:p>
          <a:p>
            <a:r>
              <a:rPr lang="en-US" sz="2400" dirty="0"/>
              <a:t>  </a:t>
            </a:r>
            <a:r>
              <a:rPr lang="en-US" sz="2400" dirty="0" smtClean="0"/>
              <a:t>     $&gt; </a:t>
            </a:r>
            <a:r>
              <a:rPr lang="en-US" sz="2400" dirty="0"/>
              <a:t>git </a:t>
            </a:r>
            <a:r>
              <a:rPr lang="en-US" sz="2400" dirty="0" smtClean="0"/>
              <a:t>–version</a:t>
            </a:r>
          </a:p>
          <a:p>
            <a:pPr marL="342900" indent="-342900">
              <a:buAutoNum type="arabicParenR" startAt="3"/>
            </a:pPr>
            <a:r>
              <a:rPr lang="en-US" sz="2400" dirty="0" smtClean="0"/>
              <a:t>Sign-Up </a:t>
            </a:r>
            <a:r>
              <a:rPr lang="en-US" sz="2400" dirty="0"/>
              <a:t>Github  </a:t>
            </a:r>
            <a:r>
              <a:rPr lang="en-US" sz="2400" dirty="0">
                <a:hlinkClick r:id="rId3"/>
              </a:rPr>
              <a:t>https://</a:t>
            </a:r>
            <a:r>
              <a:rPr lang="en-US" sz="2400" dirty="0" smtClean="0">
                <a:hlinkClick r:id="rId3"/>
              </a:rPr>
              <a:t>www.github.com</a:t>
            </a:r>
            <a:endParaRPr lang="en-US" sz="2400" dirty="0" smtClean="0"/>
          </a:p>
          <a:p>
            <a:pPr marL="342900" indent="-342900">
              <a:buAutoNum type="arabicParenR" startAt="3"/>
            </a:pPr>
            <a:r>
              <a:rPr lang="en-US" sz="2400" dirty="0" smtClean="0"/>
              <a:t>Sign-In Github </a:t>
            </a:r>
          </a:p>
          <a:p>
            <a:pPr marL="342900" indent="-342900">
              <a:buFontTx/>
              <a:buAutoNum type="arabicParenR" startAt="3"/>
            </a:pPr>
            <a:r>
              <a:rPr lang="en-US" sz="2400" dirty="0"/>
              <a:t>Make Repository in GitHub </a:t>
            </a:r>
            <a:endParaRPr lang="en-US" sz="2400" dirty="0" smtClean="0"/>
          </a:p>
          <a:p>
            <a:r>
              <a:rPr lang="en-US" sz="2400" dirty="0" smtClean="0"/>
              <a:t>6) Open CMD &amp; Clone </a:t>
            </a:r>
            <a:r>
              <a:rPr lang="en-US" sz="2400" dirty="0"/>
              <a:t>GitHub repository to your local machine </a:t>
            </a:r>
          </a:p>
          <a:p>
            <a:r>
              <a:rPr lang="en-US" sz="2400" dirty="0"/>
              <a:t>  </a:t>
            </a:r>
            <a:r>
              <a:rPr lang="en-US" sz="2400" dirty="0" smtClean="0"/>
              <a:t>     $&gt; </a:t>
            </a:r>
            <a:r>
              <a:rPr lang="en-US" sz="2400" dirty="0"/>
              <a:t>git clone </a:t>
            </a:r>
            <a:r>
              <a:rPr lang="en-US" sz="2400" dirty="0" smtClean="0"/>
              <a:t>URL_OF_Repositary</a:t>
            </a:r>
          </a:p>
          <a:p>
            <a:r>
              <a:rPr lang="en-US" sz="2400" dirty="0" smtClean="0"/>
              <a:t>7) Copy </a:t>
            </a:r>
            <a:r>
              <a:rPr lang="en-US" sz="2400" dirty="0"/>
              <a:t>your Project directory </a:t>
            </a:r>
            <a:r>
              <a:rPr lang="en-US" sz="2400" dirty="0" smtClean="0"/>
              <a:t> or code in local repository </a:t>
            </a:r>
          </a:p>
          <a:p>
            <a:pPr marL="342900" indent="-342900">
              <a:buAutoNum type="arabicParenR" startAt="8"/>
            </a:pPr>
            <a:r>
              <a:rPr lang="en-US" sz="2400" dirty="0" smtClean="0"/>
              <a:t>Open Terminal/command prompt and change </a:t>
            </a:r>
            <a:r>
              <a:rPr lang="en-US" sz="2400" dirty="0"/>
              <a:t>the current working directory to your local </a:t>
            </a:r>
            <a:r>
              <a:rPr lang="en-US" sz="2400" dirty="0" smtClean="0"/>
              <a:t>repository. </a:t>
            </a:r>
          </a:p>
          <a:p>
            <a:pPr marL="342900" indent="-342900">
              <a:buAutoNum type="arabicParenR" startAt="8"/>
            </a:pPr>
            <a:r>
              <a:rPr lang="en-US" sz="2400" dirty="0" smtClean="0"/>
              <a:t>Use following commands </a:t>
            </a:r>
          </a:p>
          <a:p>
            <a:r>
              <a:rPr lang="en-US" sz="2400" dirty="0" smtClean="0"/>
              <a:t>       $&gt; </a:t>
            </a:r>
            <a:r>
              <a:rPr lang="en-US" sz="2400" dirty="0"/>
              <a:t>git add .</a:t>
            </a:r>
          </a:p>
          <a:p>
            <a:r>
              <a:rPr lang="en-US" sz="2400" dirty="0" smtClean="0"/>
              <a:t>       $&gt; </a:t>
            </a:r>
            <a:r>
              <a:rPr lang="en-US" sz="2400" dirty="0"/>
              <a:t>git commit </a:t>
            </a:r>
            <a:r>
              <a:rPr lang="en-US" sz="2400" dirty="0" smtClean="0"/>
              <a:t>–m "Your </a:t>
            </a:r>
            <a:r>
              <a:rPr lang="en-US" sz="2400" dirty="0"/>
              <a:t>comment here"</a:t>
            </a:r>
          </a:p>
          <a:p>
            <a:r>
              <a:rPr lang="en-US" sz="2400" dirty="0" smtClean="0"/>
              <a:t>       $&gt; </a:t>
            </a:r>
            <a:r>
              <a:rPr lang="en-US" sz="2400" dirty="0"/>
              <a:t>git push </a:t>
            </a:r>
            <a:r>
              <a:rPr lang="en-US" sz="2400" dirty="0" smtClean="0"/>
              <a:t>URL_OF_Repositary</a:t>
            </a:r>
            <a:endParaRPr lang="en-US" sz="2400" dirty="0"/>
          </a:p>
        </p:txBody>
      </p:sp>
    </p:spTree>
    <p:extLst>
      <p:ext uri="{BB962C8B-B14F-4D97-AF65-F5344CB8AC3E}">
        <p14:creationId xmlns:p14="http://schemas.microsoft.com/office/powerpoint/2010/main" val="4026678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632900" y="131543"/>
            <a:ext cx="3683000" cy="1041400"/>
          </a:xfrm>
          <a:prstGeom prst="rect">
            <a:avLst/>
          </a:prstGeom>
        </p:spPr>
      </p:pic>
      <p:sp>
        <p:nvSpPr>
          <p:cNvPr id="9" name="文本框 8"/>
          <p:cNvSpPr txBox="1"/>
          <p:nvPr/>
        </p:nvSpPr>
        <p:spPr>
          <a:xfrm>
            <a:off x="113348" y="207328"/>
            <a:ext cx="8542916"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Want to study More Git &amp;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531739" y="2632422"/>
            <a:ext cx="9444774" cy="2554545"/>
          </a:xfrm>
          <a:prstGeom prst="rect">
            <a:avLst/>
          </a:prstGeom>
        </p:spPr>
        <p:txBody>
          <a:bodyPr wrap="square">
            <a:spAutoFit/>
          </a:bodyPr>
          <a:lstStyle/>
          <a:p>
            <a:pPr marL="457200" indent="-457200" algn="just">
              <a:buFont typeface="Wingdings" panose="05000000000000000000" pitchFamily="2" charset="2"/>
              <a:buChar char="Ø"/>
            </a:pPr>
            <a:r>
              <a:rPr lang="en-US" sz="4000" b="1" dirty="0">
                <a:solidFill>
                  <a:schemeClr val="accent1">
                    <a:lumMod val="75000"/>
                  </a:schemeClr>
                </a:solidFill>
                <a:hlinkClick r:id="rId3"/>
              </a:rPr>
              <a:t>https://</a:t>
            </a:r>
            <a:r>
              <a:rPr lang="en-US" sz="4000" b="1" dirty="0" smtClean="0">
                <a:solidFill>
                  <a:schemeClr val="accent1">
                    <a:lumMod val="75000"/>
                  </a:schemeClr>
                </a:solidFill>
                <a:hlinkClick r:id="rId3"/>
              </a:rPr>
              <a:t>docs.github.com/en</a:t>
            </a:r>
            <a:endParaRPr lang="en-US" sz="4000" b="1" dirty="0" smtClean="0">
              <a:solidFill>
                <a:schemeClr val="accent1">
                  <a:lumMod val="75000"/>
                </a:schemeClr>
              </a:solidFill>
            </a:endParaRPr>
          </a:p>
          <a:p>
            <a:pPr marL="457200" indent="-457200" algn="just">
              <a:buFont typeface="Wingdings" panose="05000000000000000000" pitchFamily="2" charset="2"/>
              <a:buChar char="Ø"/>
            </a:pPr>
            <a:endParaRPr lang="en-US" sz="4000" b="1" dirty="0">
              <a:solidFill>
                <a:schemeClr val="accent1">
                  <a:lumMod val="75000"/>
                </a:schemeClr>
              </a:solidFill>
            </a:endParaRPr>
          </a:p>
          <a:p>
            <a:pPr marL="457200" indent="-457200" algn="just">
              <a:buFont typeface="Wingdings" panose="05000000000000000000" pitchFamily="2" charset="2"/>
              <a:buChar char="Ø"/>
            </a:pPr>
            <a:r>
              <a:rPr lang="en-US" sz="4000" b="1" dirty="0">
                <a:solidFill>
                  <a:schemeClr val="accent1">
                    <a:lumMod val="75000"/>
                  </a:schemeClr>
                </a:solidFill>
                <a:hlinkClick r:id="rId4"/>
              </a:rPr>
              <a:t>https://</a:t>
            </a:r>
            <a:r>
              <a:rPr lang="en-US" sz="4000" b="1" dirty="0" smtClean="0">
                <a:solidFill>
                  <a:schemeClr val="accent1">
                    <a:lumMod val="75000"/>
                  </a:schemeClr>
                </a:solidFill>
                <a:hlinkClick r:id="rId4"/>
              </a:rPr>
              <a:t>git-scm.com/doc</a:t>
            </a:r>
            <a:endParaRPr lang="en-US" sz="4000" b="1" dirty="0" smtClean="0">
              <a:solidFill>
                <a:schemeClr val="accent1">
                  <a:lumMod val="75000"/>
                </a:schemeClr>
              </a:solidFill>
            </a:endParaRPr>
          </a:p>
          <a:p>
            <a:pPr algn="just"/>
            <a:endParaRPr lang="en-US" sz="4000" b="1" dirty="0">
              <a:solidFill>
                <a:schemeClr val="accent1">
                  <a:lumMod val="75000"/>
                </a:schemeClr>
              </a:solidFill>
            </a:endParaRPr>
          </a:p>
        </p:txBody>
      </p:sp>
    </p:spTree>
    <p:extLst>
      <p:ext uri="{BB962C8B-B14F-4D97-AF65-F5344CB8AC3E}">
        <p14:creationId xmlns:p14="http://schemas.microsoft.com/office/powerpoint/2010/main" val="1191046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93314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Resources &amp; Tools</a:t>
            </a:r>
          </a:p>
        </p:txBody>
      </p:sp>
      <p:graphicFrame>
        <p:nvGraphicFramePr>
          <p:cNvPr id="4" name="Table 3"/>
          <p:cNvGraphicFramePr>
            <a:graphicFrameLocks noGrp="1"/>
          </p:cNvGraphicFramePr>
          <p:nvPr>
            <p:extLst>
              <p:ext uri="{D42A27DB-BD31-4B8C-83A1-F6EECF244321}">
                <p14:modId xmlns:p14="http://schemas.microsoft.com/office/powerpoint/2010/main" val="3876664044"/>
              </p:ext>
            </p:extLst>
          </p:nvPr>
        </p:nvGraphicFramePr>
        <p:xfrm>
          <a:off x="295934" y="1549400"/>
          <a:ext cx="11127242" cy="3169920"/>
        </p:xfrm>
        <a:graphic>
          <a:graphicData uri="http://schemas.openxmlformats.org/drawingml/2006/table">
            <a:tbl>
              <a:tblPr firstRow="1" bandRow="1">
                <a:tableStyleId>{1E171933-4619-4E11-9A3F-F7608DF75F80}</a:tableStyleId>
              </a:tblPr>
              <a:tblGrid>
                <a:gridCol w="4658176"/>
                <a:gridCol w="6469066"/>
              </a:tblGrid>
              <a:tr h="0">
                <a:tc>
                  <a:txBody>
                    <a:bodyPr/>
                    <a:lstStyle/>
                    <a:p>
                      <a:pPr algn="ctr"/>
                      <a:r>
                        <a:rPr lang="en-US" sz="3200" i="1" dirty="0" smtClean="0"/>
                        <a:t>Resources</a:t>
                      </a:r>
                      <a:r>
                        <a:rPr lang="en-US" sz="3200" i="1" baseline="0" dirty="0" smtClean="0"/>
                        <a:t> &amp; </a:t>
                      </a:r>
                      <a:r>
                        <a:rPr lang="en-US" sz="3200" i="1" dirty="0" smtClean="0"/>
                        <a:t>Tools</a:t>
                      </a:r>
                      <a:endParaRPr lang="en-US" sz="3200" i="1" dirty="0"/>
                    </a:p>
                  </a:txBody>
                  <a:tcPr/>
                </a:tc>
                <a:tc>
                  <a:txBody>
                    <a:bodyPr/>
                    <a:lstStyle/>
                    <a:p>
                      <a:pPr algn="ctr"/>
                      <a:r>
                        <a:rPr lang="en-US" sz="3200" i="1" dirty="0" smtClean="0"/>
                        <a:t>URL</a:t>
                      </a:r>
                      <a:endParaRPr lang="en-US" sz="3200" i="1" dirty="0"/>
                    </a:p>
                  </a:txBody>
                  <a:tcPr/>
                </a:tc>
              </a:tr>
              <a:tr h="370840">
                <a:tc>
                  <a:txBody>
                    <a:bodyPr/>
                    <a:lstStyle/>
                    <a:p>
                      <a:r>
                        <a:rPr lang="en-US" sz="2800" dirty="0" smtClean="0"/>
                        <a:t>Python 3.9.x</a:t>
                      </a:r>
                      <a:endParaRPr lang="en-US" sz="2800" dirty="0"/>
                    </a:p>
                  </a:txBody>
                  <a:tcPr/>
                </a:tc>
                <a:tc>
                  <a:txBody>
                    <a:bodyPr/>
                    <a:lstStyle/>
                    <a:p>
                      <a:r>
                        <a:rPr lang="en-US" sz="2800" dirty="0" smtClean="0"/>
                        <a:t>https://www.python.org</a:t>
                      </a:r>
                      <a:endParaRPr lang="en-US" sz="2800" dirty="0"/>
                    </a:p>
                  </a:txBody>
                  <a:tcPr/>
                </a:tc>
              </a:tr>
              <a:tr h="370840">
                <a:tc>
                  <a:txBody>
                    <a:bodyPr/>
                    <a:lstStyle/>
                    <a:p>
                      <a:r>
                        <a:rPr lang="en-US" sz="2800" dirty="0" smtClean="0"/>
                        <a:t>VS</a:t>
                      </a:r>
                      <a:r>
                        <a:rPr lang="en-US" sz="2800" baseline="0" dirty="0" smtClean="0"/>
                        <a:t>-Code 1.x</a:t>
                      </a:r>
                      <a:endParaRPr lang="en-US" sz="2800" dirty="0"/>
                    </a:p>
                  </a:txBody>
                  <a:tcPr/>
                </a:tc>
                <a:tc>
                  <a:txBody>
                    <a:bodyPr/>
                    <a:lstStyle/>
                    <a:p>
                      <a:r>
                        <a:rPr lang="en-US" sz="2800" dirty="0" smtClean="0"/>
                        <a:t>https://code.visualstudio.com/</a:t>
                      </a:r>
                      <a:endParaRPr lang="en-US" sz="2800" dirty="0"/>
                    </a:p>
                  </a:txBody>
                  <a:tcPr/>
                </a:tc>
              </a:tr>
              <a:tr h="370840">
                <a:tc>
                  <a:txBody>
                    <a:bodyPr/>
                    <a:lstStyle/>
                    <a:p>
                      <a:r>
                        <a:rPr lang="en-US" sz="2800" dirty="0" smtClean="0"/>
                        <a:t>Git 2.x</a:t>
                      </a:r>
                      <a:endParaRPr lang="en-US" sz="2800" dirty="0"/>
                    </a:p>
                  </a:txBody>
                  <a:tcPr/>
                </a:tc>
                <a:tc>
                  <a:txBody>
                    <a:bodyPr/>
                    <a:lstStyle/>
                    <a:p>
                      <a:r>
                        <a:rPr lang="en-US" sz="2800" dirty="0" smtClean="0"/>
                        <a:t>https://git-scm.com/</a:t>
                      </a:r>
                      <a:endParaRPr lang="en-US" sz="2800" dirty="0"/>
                    </a:p>
                  </a:txBody>
                  <a:tcPr/>
                </a:tc>
              </a:tr>
              <a:tr h="370840">
                <a:tc>
                  <a:txBody>
                    <a:bodyPr/>
                    <a:lstStyle/>
                    <a:p>
                      <a:r>
                        <a:rPr lang="en-US" sz="2800" dirty="0" smtClean="0"/>
                        <a:t>Python Docs</a:t>
                      </a:r>
                      <a:endParaRPr lang="en-US" sz="2800" dirty="0"/>
                    </a:p>
                  </a:txBody>
                  <a:tcPr/>
                </a:tc>
                <a:tc>
                  <a:txBody>
                    <a:bodyPr/>
                    <a:lstStyle/>
                    <a:p>
                      <a:r>
                        <a:rPr lang="en-US" sz="2800" dirty="0" smtClean="0"/>
                        <a:t>https://docs.python.org/3/download.html</a:t>
                      </a:r>
                      <a:endParaRPr lang="en-US" sz="2800" dirty="0"/>
                    </a:p>
                  </a:txBody>
                  <a:tcPr/>
                </a:tc>
              </a:tr>
              <a:tr h="370840">
                <a:tc>
                  <a:txBody>
                    <a:bodyPr/>
                    <a:lstStyle/>
                    <a:p>
                      <a:r>
                        <a:rPr lang="en-US" sz="2800" dirty="0" smtClean="0"/>
                        <a:t>Python Package Index</a:t>
                      </a:r>
                      <a:endParaRPr lang="en-US" sz="2800" dirty="0"/>
                    </a:p>
                  </a:txBody>
                  <a:tcPr/>
                </a:tc>
                <a:tc>
                  <a:txBody>
                    <a:bodyPr/>
                    <a:lstStyle/>
                    <a:p>
                      <a:r>
                        <a:rPr lang="en-US" sz="2800" dirty="0" smtClean="0"/>
                        <a:t>https://pypi.org/</a:t>
                      </a:r>
                      <a:endParaRPr lang="en-US" sz="2800" dirty="0"/>
                    </a:p>
                  </a:txBody>
                  <a:tcPr/>
                </a:tc>
              </a:tr>
            </a:tbl>
          </a:graphicData>
        </a:graphic>
      </p:graphicFrame>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2712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732437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version control system?</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641444" y="1637655"/>
            <a:ext cx="10754436" cy="4401205"/>
          </a:xfrm>
          <a:prstGeom prst="rect">
            <a:avLst/>
          </a:prstGeom>
        </p:spPr>
        <p:txBody>
          <a:bodyPr wrap="square">
            <a:spAutoFit/>
          </a:bodyPr>
          <a:lstStyle/>
          <a:p>
            <a:pPr algn="just"/>
            <a:r>
              <a:rPr lang="en-US" sz="2800" dirty="0"/>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r>
              <a:rPr lang="en-US" sz="2800" dirty="0" smtClean="0"/>
              <a:t>:</a:t>
            </a:r>
          </a:p>
          <a:p>
            <a:pPr algn="just"/>
            <a:endParaRPr lang="en-US" sz="2800" dirty="0"/>
          </a:p>
          <a:p>
            <a:pPr marL="457200" indent="-457200" algn="just">
              <a:buFont typeface="Wingdings" panose="05000000000000000000" pitchFamily="2" charset="2"/>
              <a:buChar char="Ø"/>
            </a:pPr>
            <a:r>
              <a:rPr lang="en-US" sz="2800" dirty="0"/>
              <a:t>Which changes were made?</a:t>
            </a:r>
          </a:p>
          <a:p>
            <a:pPr marL="457200" indent="-457200" algn="just">
              <a:buFont typeface="Wingdings" panose="05000000000000000000" pitchFamily="2" charset="2"/>
              <a:buChar char="Ø"/>
            </a:pPr>
            <a:r>
              <a:rPr lang="en-US" sz="2800" dirty="0"/>
              <a:t>Who made the changes?</a:t>
            </a:r>
          </a:p>
          <a:p>
            <a:pPr marL="457200" indent="-457200" algn="just">
              <a:buFont typeface="Wingdings" panose="05000000000000000000" pitchFamily="2" charset="2"/>
              <a:buChar char="Ø"/>
            </a:pPr>
            <a:r>
              <a:rPr lang="en-US" sz="2800" dirty="0"/>
              <a:t>When were the changes made?</a:t>
            </a:r>
          </a:p>
          <a:p>
            <a:pPr marL="457200" indent="-457200" algn="just">
              <a:buFont typeface="Wingdings" panose="05000000000000000000" pitchFamily="2" charset="2"/>
              <a:buChar char="Ø"/>
            </a:pPr>
            <a:r>
              <a:rPr lang="en-US" sz="2800" dirty="0"/>
              <a:t>Why were changes needed?</a:t>
            </a:r>
          </a:p>
        </p:txBody>
      </p:sp>
    </p:spTree>
    <p:extLst>
      <p:ext uri="{BB962C8B-B14F-4D97-AF65-F5344CB8AC3E}">
        <p14:creationId xmlns:p14="http://schemas.microsoft.com/office/powerpoint/2010/main" val="3736001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600501" y="1932652"/>
            <a:ext cx="11086770" cy="3539430"/>
          </a:xfrm>
          <a:prstGeom prst="rect">
            <a:avLst/>
          </a:prstGeom>
        </p:spPr>
        <p:txBody>
          <a:bodyPr wrap="square">
            <a:spAutoFit/>
          </a:bodyPr>
          <a:lstStyle/>
          <a:p>
            <a:pPr algn="just"/>
            <a:r>
              <a:rPr lang="en-US" sz="2800" dirty="0" smtClean="0"/>
              <a:t>Git </a:t>
            </a:r>
            <a:r>
              <a:rPr lang="en-US" sz="2800" dirty="0"/>
              <a:t>is a mature, actively maintained open source project originally developed in 2005 by Linus Torvalds, the famous creator of the Linux operating system kernel. A staggering number of software projects rely on Git for version control, including commercial projects as well as open source. Developers who have worked with Git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401599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559558" y="2148095"/>
            <a:ext cx="11127713" cy="3108543"/>
          </a:xfrm>
          <a:prstGeom prst="rect">
            <a:avLst/>
          </a:prstGeom>
        </p:spPr>
        <p:txBody>
          <a:bodyPr wrap="square">
            <a:spAutoFit/>
          </a:bodyPr>
          <a:lstStyle/>
          <a:p>
            <a:pPr algn="just"/>
            <a:r>
              <a:rPr lang="en-US" sz="2800" dirty="0"/>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p>
        </p:txBody>
      </p:sp>
    </p:spTree>
    <p:extLst>
      <p:ext uri="{BB962C8B-B14F-4D97-AF65-F5344CB8AC3E}">
        <p14:creationId xmlns:p14="http://schemas.microsoft.com/office/powerpoint/2010/main" val="2416374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40571"/>
            <a:ext cx="3683000" cy="1041400"/>
          </a:xfrm>
          <a:prstGeom prst="rect">
            <a:avLst/>
          </a:prstGeom>
        </p:spPr>
      </p:pic>
      <p:sp>
        <p:nvSpPr>
          <p:cNvPr id="9"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18686" y="994071"/>
            <a:ext cx="11368585" cy="5878532"/>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init </a:t>
            </a:r>
            <a:r>
              <a:rPr lang="en-US" sz="2800" dirty="0"/>
              <a:t>initializes a brand new Git repository and begins tracking an existing directory. It adds a hidden subfolder within the existing directory that houses the internal data structure required for version control.</a:t>
            </a:r>
          </a:p>
          <a:p>
            <a:pPr marL="457200" indent="-457200" algn="just">
              <a:buFont typeface="Wingdings" panose="05000000000000000000" pitchFamily="2" charset="2"/>
              <a:buChar char="Ø"/>
            </a:pPr>
            <a:r>
              <a:rPr lang="en-US" sz="3200" b="1" dirty="0" smtClean="0"/>
              <a:t>git </a:t>
            </a:r>
            <a:r>
              <a:rPr lang="en-US" sz="3200" b="1" dirty="0"/>
              <a:t>clone </a:t>
            </a:r>
            <a:r>
              <a:rPr lang="en-US" sz="2800" dirty="0"/>
              <a:t>creates a local copy of a project that already exists remotely. The clone includes all the project’s files, history, and branches.</a:t>
            </a:r>
          </a:p>
          <a:p>
            <a:pPr marL="457200" indent="-457200" algn="just">
              <a:buFont typeface="Wingdings" panose="05000000000000000000" pitchFamily="2" charset="2"/>
              <a:buChar char="Ø"/>
            </a:pPr>
            <a:r>
              <a:rPr lang="en-US" sz="3200" b="1" dirty="0"/>
              <a:t>git add </a:t>
            </a:r>
            <a:r>
              <a:rPr lang="en-US" sz="2800" dirty="0"/>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p>
          <a:p>
            <a:pPr algn="just"/>
            <a:r>
              <a:rPr lang="en-US" sz="2800" dirty="0" smtClean="0"/>
              <a:t> </a:t>
            </a:r>
            <a:endParaRPr lang="en-US" sz="2800" dirty="0"/>
          </a:p>
        </p:txBody>
      </p:sp>
    </p:spTree>
    <p:extLst>
      <p:ext uri="{BB962C8B-B14F-4D97-AF65-F5344CB8AC3E}">
        <p14:creationId xmlns:p14="http://schemas.microsoft.com/office/powerpoint/2010/main" val="2910179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490744" y="56764"/>
            <a:ext cx="3683000" cy="1041400"/>
          </a:xfrm>
          <a:prstGeom prst="rect">
            <a:avLst/>
          </a:prstGeom>
        </p:spPr>
      </p:pic>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427869" y="1276529"/>
            <a:ext cx="11432036" cy="5570756"/>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commit </a:t>
            </a:r>
            <a:r>
              <a:rPr lang="en-US" sz="2800" dirty="0"/>
              <a:t>saves the snapshot to the project history and completes the change-tracking process. In short, a commit functions like taking a photo. Anything that’s been staged with git add will become a part of the snapshot with git commit</a:t>
            </a:r>
            <a:r>
              <a:rPr lang="en-US" sz="2800" dirty="0" smtClean="0"/>
              <a:t>.</a:t>
            </a:r>
          </a:p>
          <a:p>
            <a:pPr marL="457200" indent="-457200" algn="just">
              <a:buFont typeface="Wingdings" panose="05000000000000000000" pitchFamily="2" charset="2"/>
              <a:buChar char="Ø"/>
            </a:pPr>
            <a:r>
              <a:rPr lang="en-US" sz="3200" b="1" dirty="0" smtClean="0"/>
              <a:t>git </a:t>
            </a:r>
            <a:r>
              <a:rPr lang="en-US" sz="3200" b="1" dirty="0"/>
              <a:t>status </a:t>
            </a:r>
            <a:r>
              <a:rPr lang="en-US" sz="2800" dirty="0"/>
              <a:t>shows the status of changes as untracked, modified, or staged</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branch </a:t>
            </a:r>
            <a:r>
              <a:rPr lang="en-US" sz="2800" dirty="0"/>
              <a:t>shows the branches being worked on locally</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pull </a:t>
            </a:r>
            <a:r>
              <a:rPr lang="en-US" sz="2800" dirty="0"/>
              <a:t>updates the local line of development with updates from its remote counterpart. Developers use this command if a teammate has made commits to a branch on a remote, and they would like to reflect those changes in their local environment.</a:t>
            </a:r>
          </a:p>
          <a:p>
            <a:pPr marL="457200" indent="-457200" algn="just">
              <a:buFont typeface="Wingdings" panose="05000000000000000000" pitchFamily="2" charset="2"/>
              <a:buChar char="Ø"/>
            </a:pPr>
            <a:r>
              <a:rPr lang="en-US" sz="3200" b="1" smtClean="0"/>
              <a:t>git </a:t>
            </a:r>
            <a:r>
              <a:rPr lang="en-US" sz="3200" b="1" dirty="0"/>
              <a:t>push </a:t>
            </a:r>
            <a:r>
              <a:rPr lang="en-US" sz="2800" dirty="0"/>
              <a:t>updates the remote repository with any commits made locally to a branch.</a:t>
            </a:r>
          </a:p>
        </p:txBody>
      </p:sp>
      <p:sp>
        <p:nvSpPr>
          <p:cNvPr id="11" name="文本框 8"/>
          <p:cNvSpPr txBox="1"/>
          <p:nvPr/>
        </p:nvSpPr>
        <p:spPr>
          <a:xfrm>
            <a:off x="113348" y="20732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Tree>
    <p:extLst>
      <p:ext uri="{BB962C8B-B14F-4D97-AF65-F5344CB8AC3E}">
        <p14:creationId xmlns:p14="http://schemas.microsoft.com/office/powerpoint/2010/main" val="2561775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73456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repository?</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82137" y="1581080"/>
            <a:ext cx="11450472" cy="4401205"/>
          </a:xfrm>
          <a:prstGeom prst="rect">
            <a:avLst/>
          </a:prstGeom>
        </p:spPr>
        <p:txBody>
          <a:bodyPr wrap="square">
            <a:spAutoFit/>
          </a:bodyPr>
          <a:lstStyle/>
          <a:p>
            <a:r>
              <a:rPr lang="en-US" sz="2800" dirty="0"/>
              <a:t>A </a:t>
            </a:r>
            <a:r>
              <a:rPr lang="en-US" sz="2800" i="1" dirty="0"/>
              <a:t>repository</a:t>
            </a:r>
            <a:r>
              <a:rPr lang="en-US" sz="2800" dirty="0"/>
              <a:t>, or Git project, encompasses the entire collection of files and folders associated with a project, along with each file’s revision history. The file history appears as snapshots in time called </a:t>
            </a:r>
            <a:r>
              <a:rPr lang="en-US" sz="2800" i="1" dirty="0"/>
              <a:t>commits</a:t>
            </a:r>
            <a:r>
              <a:rPr lang="en-US" sz="2800" dirty="0"/>
              <a:t>, and the commits exist as a linked-list relationship, and can be organized into multiple lines of development called </a:t>
            </a:r>
            <a:r>
              <a:rPr lang="en-US" sz="2800" i="1" dirty="0"/>
              <a:t>branches</a:t>
            </a:r>
            <a:r>
              <a:rPr lang="en-US" sz="2800" dirty="0"/>
              <a:t>. Because Git is a DVCS, repositories are self-contained units and anyone who owns a copy of the repository can access the entire codebase and its history. Using the command line or other ease-of-use interfaces, a git repository also allows for: interaction with the history, cloning, creating branches, committing, merging, comparing changes across versions of code, and more.</a:t>
            </a:r>
          </a:p>
        </p:txBody>
      </p:sp>
    </p:spTree>
    <p:extLst>
      <p:ext uri="{BB962C8B-B14F-4D97-AF65-F5344CB8AC3E}">
        <p14:creationId xmlns:p14="http://schemas.microsoft.com/office/powerpoint/2010/main" val="1895889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9" name="文本框 8"/>
          <p:cNvSpPr txBox="1"/>
          <p:nvPr/>
        </p:nvSpPr>
        <p:spPr>
          <a:xfrm>
            <a:off x="113348" y="207328"/>
            <a:ext cx="4257897"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What is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386925" y="1830842"/>
            <a:ext cx="11300346" cy="2677656"/>
          </a:xfrm>
          <a:prstGeom prst="rect">
            <a:avLst/>
          </a:prstGeom>
        </p:spPr>
        <p:txBody>
          <a:bodyPr wrap="square">
            <a:spAutoFit/>
          </a:bodyPr>
          <a:lstStyle/>
          <a:p>
            <a:r>
              <a:rPr lang="en-US" sz="2800" dirty="0"/>
              <a:t>GitHub is a Git hosting repository that provides developers with tools to ship better code through command line features, issues (threaded discussions), pull requests, code review, or the use of a collection of free and for-purchase apps in the GitHub Marketplace. With collaboration layers like the GitHub flow, a community of 15 million developers, and an ecosystem with hundreds of integrations, GitHub changes the way software is built.</a:t>
            </a:r>
          </a:p>
        </p:txBody>
      </p:sp>
    </p:spTree>
    <p:extLst>
      <p:ext uri="{BB962C8B-B14F-4D97-AF65-F5344CB8AC3E}">
        <p14:creationId xmlns:p14="http://schemas.microsoft.com/office/powerpoint/2010/main" val="1061004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1005</Words>
  <Application>Microsoft Office PowerPoint</Application>
  <PresentationFormat>Widescreen</PresentationFormat>
  <Paragraphs>92</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Microsoft YaHei</vt:lpstr>
      <vt:lpstr>宋体</vt:lpstr>
      <vt:lpstr>宋体</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124</cp:revision>
  <dcterms:created xsi:type="dcterms:W3CDTF">2016-01-14T13:25:00Z</dcterms:created>
  <dcterms:modified xsi:type="dcterms:W3CDTF">2021-10-04T01:58:25Z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