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6"/>
  </p:notesMasterIdLst>
  <p:handoutMasterIdLst>
    <p:handoutMasterId r:id="rId17"/>
  </p:handoutMasterIdLst>
  <p:sldIdLst>
    <p:sldId id="307" r:id="rId3"/>
    <p:sldId id="326" r:id="rId4"/>
    <p:sldId id="327" r:id="rId5"/>
    <p:sldId id="328" r:id="rId6"/>
    <p:sldId id="335" r:id="rId7"/>
    <p:sldId id="336" r:id="rId8"/>
    <p:sldId id="331" r:id="rId9"/>
    <p:sldId id="332" r:id="rId10"/>
    <p:sldId id="333" r:id="rId11"/>
    <p:sldId id="334" r:id="rId12"/>
    <p:sldId id="329" r:id="rId13"/>
    <p:sldId id="330" r:id="rId14"/>
    <p:sldId id="320" r:id="rId1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66" d="100"/>
          <a:sy n="66" d="100"/>
        </p:scale>
        <p:origin x="48" y="108"/>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2021/10/26</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24792094"/>
              </p:ext>
            </p:extLst>
          </p:nvPr>
        </p:nvGraphicFramePr>
        <p:xfrm>
          <a:off x="545908" y="2479837"/>
          <a:ext cx="10931858" cy="2194560"/>
        </p:xfrm>
        <a:graphic>
          <a:graphicData uri="http://schemas.openxmlformats.org/drawingml/2006/table">
            <a:tbl>
              <a:tblPr firstRow="1" bandRow="1">
                <a:tableStyleId>{EB9631B5-78F2-41C9-869B-9F39066F8104}</a:tableStyleId>
              </a:tblPr>
              <a:tblGrid>
                <a:gridCol w="5390868"/>
                <a:gridCol w="5540990"/>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Python </a:t>
                      </a:r>
                      <a:r>
                        <a:rPr lang="en-US" sz="2400" b="1" kern="1200" dirty="0" smtClean="0">
                          <a:solidFill>
                            <a:schemeClr val="tx1"/>
                          </a:solidFill>
                          <a:latin typeface="Verdana" panose="020B0604030504040204" pitchFamily="34" charset="0"/>
                          <a:ea typeface="Verdana" panose="020B0604030504040204" pitchFamily="34" charset="0"/>
                          <a:cs typeface="+mn-cs"/>
                        </a:rPr>
                        <a:t>Multithreading</a:t>
                      </a:r>
                      <a:endParaRPr lang="en-US" sz="2400" b="1" kern="1200" dirty="0">
                        <a:solidFill>
                          <a:schemeClr val="tx1"/>
                        </a:solidFill>
                        <a:latin typeface="Verdana" panose="020B0604030504040204" pitchFamily="34" charset="0"/>
                        <a:ea typeface="Verdana" panose="020B0604030504040204" pitchFamily="34" charset="0"/>
                        <a:cs typeface="+mn-cs"/>
                      </a:endParaRPr>
                    </a:p>
                  </a:txBody>
                  <a:tcPr/>
                </a:tc>
                <a:tc hMerge="1">
                  <a:txBody>
                    <a:bodyPr/>
                    <a:lstStyle/>
                    <a:p>
                      <a:endParaRPr lang="en-US" dirty="0"/>
                    </a:p>
                  </a:txBody>
                  <a:tcPr/>
                </a:tc>
              </a:tr>
              <a:tr h="373473">
                <a:tc>
                  <a:txBody>
                    <a:bodyPr/>
                    <a:lstStyle/>
                    <a:p>
                      <a:pPr marL="342900" indent="-342900" algn="l" defTabSz="914400" rtl="0" eaLnBrk="1" latinLnBrk="0" hangingPunct="1">
                        <a:buFont typeface="Wingdings" panose="05000000000000000000" charset="0"/>
                        <a:buChar char="Ø"/>
                      </a:pPr>
                      <a:r>
                        <a:rPr lang="en-US" sz="2400" kern="1200" dirty="0" smtClean="0">
                          <a:solidFill>
                            <a:schemeClr val="dk1"/>
                          </a:solidFill>
                          <a:latin typeface="+mn-lt"/>
                          <a:ea typeface="+mn-ea"/>
                          <a:cs typeface="+mn-cs"/>
                          <a:sym typeface="+mn-ea"/>
                        </a:rPr>
                        <a:t>Python </a:t>
                      </a:r>
                      <a:r>
                        <a:rPr lang="en-US" sz="2400" kern="1200" dirty="0" smtClean="0">
                          <a:solidFill>
                            <a:schemeClr val="dk1"/>
                          </a:solidFill>
                          <a:latin typeface="+mn-lt"/>
                          <a:ea typeface="+mn-ea"/>
                          <a:cs typeface="+mn-cs"/>
                        </a:rPr>
                        <a:t>Threads</a:t>
                      </a:r>
                      <a:endParaRPr lang="en-US" sz="2400" kern="1200" dirty="0">
                        <a:solidFill>
                          <a:schemeClr val="dk1"/>
                        </a:solidFill>
                        <a:latin typeface="+mn-lt"/>
                        <a:ea typeface="+mn-ea"/>
                        <a:cs typeface="+mn-cs"/>
                      </a:endParaRPr>
                    </a:p>
                  </a:txBody>
                  <a:tcPr/>
                </a:tc>
                <a:tc>
                  <a:txBody>
                    <a:bodyPr/>
                    <a:lstStyle/>
                    <a:p>
                      <a:pPr marL="342900" indent="-342900" algn="l" defTabSz="914400" rtl="0" eaLnBrk="1" latinLnBrk="0" hangingPunct="1">
                        <a:buFont typeface="Wingdings" panose="05000000000000000000" charset="0"/>
                        <a:buChar char="Ø"/>
                      </a:pPr>
                      <a:r>
                        <a:rPr lang="en-US" sz="2400" kern="1200" dirty="0" smtClean="0">
                          <a:solidFill>
                            <a:schemeClr val="dk1"/>
                          </a:solidFill>
                          <a:latin typeface="+mn-lt"/>
                          <a:ea typeface="+mn-ea"/>
                          <a:cs typeface="+mn-cs"/>
                        </a:rPr>
                        <a:t>What is Multithreading</a:t>
                      </a:r>
                      <a:endParaRPr lang="en-US" sz="2400" kern="1200" dirty="0">
                        <a:solidFill>
                          <a:schemeClr val="dk1"/>
                        </a:solidFill>
                        <a:latin typeface="+mn-lt"/>
                        <a:ea typeface="+mn-ea"/>
                        <a:cs typeface="+mn-cs"/>
                      </a:endParaRPr>
                    </a:p>
                  </a:txBody>
                  <a:tcPr/>
                </a:tc>
              </a:tr>
              <a:tr h="373473">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threading Module</a:t>
                      </a:r>
                    </a:p>
                    <a:p>
                      <a:pPr marL="0" indent="0">
                        <a:buFont typeface="Wingdings" panose="05000000000000000000" charset="0"/>
                        <a:buNone/>
                      </a:pPr>
                      <a:endParaRPr lang="en-US" sz="24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Lock , RLock, Event, Timer, Condition</a:t>
                      </a:r>
                    </a:p>
                    <a:p>
                      <a:pPr marL="0" marR="0" indent="0" algn="l" defTabSz="914400" rtl="0" eaLnBrk="1" fontAlgn="auto" latinLnBrk="0" hangingPunct="1">
                        <a:lnSpc>
                          <a:spcPct val="100000"/>
                        </a:lnSpc>
                        <a:spcBef>
                          <a:spcPts val="0"/>
                        </a:spcBef>
                        <a:spcAft>
                          <a:spcPts val="0"/>
                        </a:spcAft>
                        <a:buClrTx/>
                        <a:buSzTx/>
                        <a:buFont typeface="Wingdings" panose="05000000000000000000" charset="0"/>
                        <a:buNone/>
                        <a:tabLst/>
                        <a:defRPr/>
                      </a:pPr>
                      <a:r>
                        <a:rPr lang="en-US" sz="2400" kern="1200" dirty="0" smtClean="0">
                          <a:solidFill>
                            <a:schemeClr val="dk1"/>
                          </a:solidFill>
                          <a:latin typeface="+mn-lt"/>
                          <a:ea typeface="+mn-ea"/>
                          <a:cs typeface="+mn-cs"/>
                        </a:rPr>
                        <a:t>    Barrier</a:t>
                      </a:r>
                    </a:p>
                  </a:txBody>
                  <a:tcPr/>
                </a:tc>
              </a:tr>
              <a:tr h="373473">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Python __name__ Variable</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yield Keyword</a:t>
                      </a:r>
                    </a:p>
                  </a:txBody>
                  <a:tcPr/>
                </a:tc>
              </a:tr>
            </a:tbl>
          </a:graphicData>
        </a:graphic>
      </p:graphicFrame>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a:t>
            </a:r>
            <a:r>
              <a:rPr lang="en-US" dirty="0">
                <a:solidFill>
                  <a:schemeClr val="dk1"/>
                </a:solidFill>
              </a:rPr>
              <a:t>Multithreading</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Rectangle 3"/>
          <p:cNvSpPr/>
          <p:nvPr/>
        </p:nvSpPr>
        <p:spPr>
          <a:xfrm>
            <a:off x="0" y="174129"/>
            <a:ext cx="5863144" cy="707886"/>
          </a:xfrm>
          <a:prstGeom prst="rect">
            <a:avLst/>
          </a:prstGeom>
        </p:spPr>
        <p:txBody>
          <a:bodyPr wrap="none">
            <a:spAutoFit/>
          </a:bodyPr>
          <a:lstStyle/>
          <a:p>
            <a:r>
              <a:rPr lang="en-US" sz="4000" b="1" dirty="0"/>
              <a:t>Thread class and its Object</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a:t>
            </a:r>
            <a:r>
              <a:rPr lang="en-US" dirty="0">
                <a:solidFill>
                  <a:schemeClr val="dk1"/>
                </a:solidFill>
              </a:rPr>
              <a:t>Multithreading</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48343" y="1443841"/>
            <a:ext cx="11567886" cy="4524315"/>
          </a:xfrm>
          <a:prstGeom prst="rect">
            <a:avLst/>
          </a:prstGeom>
        </p:spPr>
        <p:txBody>
          <a:bodyPr wrap="square">
            <a:spAutoFit/>
          </a:bodyPr>
          <a:lstStyle/>
          <a:p>
            <a:r>
              <a:rPr lang="en-US" sz="2400" dirty="0" smtClean="0"/>
              <a:t>In </a:t>
            </a:r>
            <a:r>
              <a:rPr lang="en-US" sz="2400" dirty="0"/>
              <a:t>the threading module the most popular and the most used call is the Thread class, which is primarily used to create and run threads. Thread class provides all the major functionalities required to create and manage a thread.</a:t>
            </a:r>
          </a:p>
          <a:p>
            <a:endParaRPr lang="en-US" sz="2400" dirty="0"/>
          </a:p>
          <a:p>
            <a:r>
              <a:rPr lang="en-US" sz="2400" dirty="0"/>
              <a:t>Thread objects are the objects of the Thread class where each object represents an activity to be performed in a separate thread of control.</a:t>
            </a:r>
          </a:p>
          <a:p>
            <a:endParaRPr lang="en-US" sz="2400" dirty="0"/>
          </a:p>
          <a:p>
            <a:r>
              <a:rPr lang="en-US" sz="2400" dirty="0"/>
              <a:t>There are two ways to create the Thread object and specify the activity to be performed:</a:t>
            </a:r>
          </a:p>
          <a:p>
            <a:endParaRPr lang="en-US" sz="2400" dirty="0"/>
          </a:p>
          <a:p>
            <a:pPr marL="342900" indent="-342900">
              <a:buFont typeface="Wingdings" panose="05000000000000000000" pitchFamily="2" charset="2"/>
              <a:buChar char="Ø"/>
            </a:pPr>
            <a:r>
              <a:rPr lang="en-US" sz="2400" dirty="0" smtClean="0"/>
              <a:t>by </a:t>
            </a:r>
            <a:r>
              <a:rPr lang="en-US" sz="2400" dirty="0"/>
              <a:t>passing a callable object to the constructor</a:t>
            </a:r>
          </a:p>
          <a:p>
            <a:r>
              <a:rPr lang="en-US" sz="2400" b="1" dirty="0"/>
              <a:t>    </a:t>
            </a:r>
            <a:r>
              <a:rPr lang="en-US" sz="2400" b="1" dirty="0" smtClean="0"/>
              <a:t>                                          or</a:t>
            </a:r>
          </a:p>
          <a:p>
            <a:pPr marL="342900" indent="-342900">
              <a:buFont typeface="Wingdings" panose="05000000000000000000" pitchFamily="2" charset="2"/>
              <a:buChar char="Ø"/>
            </a:pPr>
            <a:r>
              <a:rPr lang="en-US" sz="2400" dirty="0" smtClean="0"/>
              <a:t>by </a:t>
            </a:r>
            <a:r>
              <a:rPr lang="en-US" sz="2400" dirty="0"/>
              <a:t>overriding the run() method in a subclass</a:t>
            </a:r>
          </a:p>
        </p:txBody>
      </p:sp>
    </p:spTree>
    <p:extLst>
      <p:ext uri="{BB962C8B-B14F-4D97-AF65-F5344CB8AC3E}">
        <p14:creationId xmlns:p14="http://schemas.microsoft.com/office/powerpoint/2010/main" val="3006848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Rectangle 3"/>
          <p:cNvSpPr/>
          <p:nvPr/>
        </p:nvSpPr>
        <p:spPr>
          <a:xfrm>
            <a:off x="0" y="174129"/>
            <a:ext cx="5789790" cy="707886"/>
          </a:xfrm>
          <a:prstGeom prst="rect">
            <a:avLst/>
          </a:prstGeom>
        </p:spPr>
        <p:txBody>
          <a:bodyPr wrap="none">
            <a:spAutoFit/>
          </a:bodyPr>
          <a:lstStyle/>
          <a:p>
            <a:r>
              <a:rPr lang="en-US" sz="4000" dirty="0"/>
              <a:t>Python __name__ Variable</a:t>
            </a:r>
            <a:endParaRPr lang="en-US" sz="4000" dirty="0"/>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a:t>
            </a:r>
            <a:r>
              <a:rPr lang="en-US" dirty="0">
                <a:solidFill>
                  <a:schemeClr val="dk1"/>
                </a:solidFill>
              </a:rPr>
              <a:t>Multithreading</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217713" y="2136339"/>
            <a:ext cx="11088915" cy="3046988"/>
          </a:xfrm>
          <a:prstGeom prst="rect">
            <a:avLst/>
          </a:prstGeom>
        </p:spPr>
        <p:txBody>
          <a:bodyPr wrap="square">
            <a:spAutoFit/>
          </a:bodyPr>
          <a:lstStyle/>
          <a:p>
            <a:r>
              <a:rPr lang="en-US" sz="2400" dirty="0"/>
              <a:t>Python __name__ is a special variable in which the name of the current python script/module being executed is stored.</a:t>
            </a:r>
          </a:p>
          <a:p>
            <a:endParaRPr lang="en-US" sz="2400" dirty="0"/>
          </a:p>
          <a:p>
            <a:r>
              <a:rPr lang="en-US" sz="2400" dirty="0"/>
              <a:t>Python __name__ variable is not available in Python 2.x version and was introduced in Python 3.0 version.</a:t>
            </a:r>
          </a:p>
          <a:p>
            <a:endParaRPr lang="en-US" sz="2400" dirty="0"/>
          </a:p>
          <a:p>
            <a:r>
              <a:rPr lang="en-US" sz="2400" dirty="0"/>
              <a:t>In python, the __name__ variable is assigned value __main__ for the current python script or module, when it is being executed.</a:t>
            </a:r>
          </a:p>
        </p:txBody>
      </p:sp>
    </p:spTree>
    <p:extLst>
      <p:ext uri="{BB962C8B-B14F-4D97-AF65-F5344CB8AC3E}">
        <p14:creationId xmlns:p14="http://schemas.microsoft.com/office/powerpoint/2010/main" val="480608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Rectangle 3"/>
          <p:cNvSpPr/>
          <p:nvPr/>
        </p:nvSpPr>
        <p:spPr>
          <a:xfrm>
            <a:off x="0" y="174129"/>
            <a:ext cx="3108672" cy="707886"/>
          </a:xfrm>
          <a:prstGeom prst="rect">
            <a:avLst/>
          </a:prstGeom>
        </p:spPr>
        <p:txBody>
          <a:bodyPr wrap="none">
            <a:spAutoFit/>
          </a:bodyPr>
          <a:lstStyle/>
          <a:p>
            <a:r>
              <a:rPr lang="en-US" sz="4000" dirty="0"/>
              <a:t>yield Keyword</a:t>
            </a:r>
            <a:endParaRPr lang="en-US" sz="4000" dirty="0"/>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a:t>
            </a:r>
            <a:r>
              <a:rPr lang="en-US" dirty="0">
                <a:solidFill>
                  <a:schemeClr val="dk1"/>
                </a:solidFill>
              </a:rPr>
              <a:t>Multithreading</a:t>
            </a:r>
            <a:endParaRPr lang="en-US" dirty="0">
              <a:latin typeface="Verdana" panose="020B0604030504040204" pitchFamily="34" charset="0"/>
              <a:ea typeface="Verdana" panose="020B0604030504040204" pitchFamily="34" charset="0"/>
            </a:endParaRPr>
          </a:p>
        </p:txBody>
      </p:sp>
      <p:sp>
        <p:nvSpPr>
          <p:cNvPr id="10" name="Rectangle 9"/>
          <p:cNvSpPr/>
          <p:nvPr/>
        </p:nvSpPr>
        <p:spPr>
          <a:xfrm>
            <a:off x="203199" y="1413292"/>
            <a:ext cx="11582400" cy="5262979"/>
          </a:xfrm>
          <a:prstGeom prst="rect">
            <a:avLst/>
          </a:prstGeom>
        </p:spPr>
        <p:txBody>
          <a:bodyPr wrap="square">
            <a:spAutoFit/>
          </a:bodyPr>
          <a:lstStyle/>
          <a:p>
            <a:r>
              <a:rPr lang="en-US" sz="2400" dirty="0"/>
              <a:t>yield keyword as a smart return statement which remembers what it did the last time and continues from there the next time.</a:t>
            </a:r>
          </a:p>
          <a:p>
            <a:endParaRPr lang="en-US" sz="2400" dirty="0"/>
          </a:p>
          <a:p>
            <a:r>
              <a:rPr lang="en-US" sz="2400" dirty="0"/>
              <a:t>Like in the counter() function </a:t>
            </a:r>
            <a:r>
              <a:rPr lang="en-US" sz="2400" dirty="0" smtClean="0"/>
              <a:t>, </a:t>
            </a:r>
            <a:r>
              <a:rPr lang="en-US" sz="2400" dirty="0"/>
              <a:t>when we call it the first time, it will return 0, but when we call it next time, it will increment the value of x and then return 1, then we call it again, it will again increment the value of x and </a:t>
            </a:r>
            <a:r>
              <a:rPr lang="en-US" sz="2400" dirty="0" err="1"/>
              <a:t>retun</a:t>
            </a:r>
            <a:r>
              <a:rPr lang="en-US" sz="2400" dirty="0"/>
              <a:t> the result 2 and so on until the loop is completed.</a:t>
            </a:r>
          </a:p>
          <a:p>
            <a:endParaRPr lang="en-US" sz="2400" dirty="0"/>
          </a:p>
          <a:p>
            <a:r>
              <a:rPr lang="en-US" sz="2400" dirty="0" smtClean="0"/>
              <a:t>When </a:t>
            </a:r>
            <a:r>
              <a:rPr lang="en-US" sz="2400" dirty="0"/>
              <a:t>we use yield keyword to return data from a function it starts storing the states of the local variable as a result the overhead of memory allocation for the variable in consecutive calls is saved.</a:t>
            </a:r>
          </a:p>
          <a:p>
            <a:r>
              <a:rPr lang="en-US" sz="2400" dirty="0" smtClean="0"/>
              <a:t>Also</a:t>
            </a:r>
            <a:r>
              <a:rPr lang="en-US" sz="2400" dirty="0"/>
              <a:t>, in consecutive calls the flow starts from the last yield statement executed which saves time.</a:t>
            </a:r>
          </a:p>
          <a:p>
            <a:r>
              <a:rPr lang="en-US" sz="2400" dirty="0" smtClean="0"/>
              <a:t>We </a:t>
            </a:r>
            <a:r>
              <a:rPr lang="en-US" sz="2400" dirty="0"/>
              <a:t>can easily create </a:t>
            </a:r>
            <a:r>
              <a:rPr lang="en-US" sz="2400" dirty="0" err="1"/>
              <a:t>iterable</a:t>
            </a:r>
            <a:r>
              <a:rPr lang="en-US" sz="2400" dirty="0"/>
              <a:t> functions using yield keyword.</a:t>
            </a:r>
          </a:p>
        </p:txBody>
      </p:sp>
    </p:spTree>
    <p:extLst>
      <p:ext uri="{BB962C8B-B14F-4D97-AF65-F5344CB8AC3E}">
        <p14:creationId xmlns:p14="http://schemas.microsoft.com/office/powerpoint/2010/main" val="1158782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a:t>
            </a:r>
            <a:r>
              <a:rPr lang="en-US" dirty="0">
                <a:solidFill>
                  <a:schemeClr val="dk1"/>
                </a:solidFill>
              </a:rPr>
              <a:t>Multithreading</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Rectangle 3"/>
          <p:cNvSpPr/>
          <p:nvPr/>
        </p:nvSpPr>
        <p:spPr>
          <a:xfrm>
            <a:off x="116369" y="38150"/>
            <a:ext cx="6543738" cy="1323439"/>
          </a:xfrm>
          <a:prstGeom prst="rect">
            <a:avLst/>
          </a:prstGeom>
          <a:noFill/>
        </p:spPr>
        <p:txBody>
          <a:bodyPr wrap="square" rtlCol="0" anchor="t">
            <a:spAutoFit/>
          </a:bodyPr>
          <a:lstStyle/>
          <a:p>
            <a:r>
              <a:rPr lang="en-US" sz="4000" b="1" dirty="0"/>
              <a:t>Threads</a:t>
            </a:r>
          </a:p>
          <a:p>
            <a:endParaRPr lang="en-US" sz="4000" dirty="0"/>
          </a:p>
        </p:txBody>
      </p:sp>
      <p:sp>
        <p:nvSpPr>
          <p:cNvPr id="12" name="Rectangle 11"/>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a:t>
            </a:r>
            <a:r>
              <a:rPr lang="en-US" dirty="0">
                <a:solidFill>
                  <a:schemeClr val="dk1"/>
                </a:solidFill>
              </a:rPr>
              <a:t>Multithreading</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261257" y="1551782"/>
            <a:ext cx="11625943" cy="1846659"/>
          </a:xfrm>
          <a:prstGeom prst="rect">
            <a:avLst/>
          </a:prstGeom>
        </p:spPr>
        <p:txBody>
          <a:bodyPr wrap="square">
            <a:spAutoFit/>
          </a:bodyPr>
          <a:lstStyle/>
          <a:p>
            <a:endParaRPr lang="en-US" b="1" dirty="0"/>
          </a:p>
          <a:p>
            <a:r>
              <a:rPr lang="en-US" sz="2400" dirty="0"/>
              <a:t>Threads are lightweight processes (subparts of a large process) that can run concurrently in parallel to each other, where each thread can perform some task. Threads are usually contained in processes. More than one thread can exist within the same process. Within the same process, threads share memory and the state of the process.</a:t>
            </a:r>
          </a:p>
        </p:txBody>
      </p:sp>
      <p:sp>
        <p:nvSpPr>
          <p:cNvPr id="7" name="Rectangle 6"/>
          <p:cNvSpPr/>
          <p:nvPr/>
        </p:nvSpPr>
        <p:spPr>
          <a:xfrm>
            <a:off x="1262743" y="3920172"/>
            <a:ext cx="7300782" cy="2308324"/>
          </a:xfrm>
          <a:prstGeom prst="rect">
            <a:avLst/>
          </a:prstGeom>
        </p:spPr>
        <p:txBody>
          <a:bodyPr wrap="square">
            <a:spAutoFit/>
          </a:bodyPr>
          <a:lstStyle/>
          <a:p>
            <a:r>
              <a:rPr lang="en-US" sz="2400" b="1" dirty="0"/>
              <a:t>Types Of Thread</a:t>
            </a:r>
          </a:p>
          <a:p>
            <a:r>
              <a:rPr lang="en-US" sz="2400" dirty="0"/>
              <a:t>There are two kinds of thread</a:t>
            </a:r>
            <a:r>
              <a:rPr lang="en-US" sz="2400" dirty="0" smtClean="0"/>
              <a:t>:</a:t>
            </a:r>
          </a:p>
          <a:p>
            <a:endParaRPr lang="en-US" sz="2400" dirty="0"/>
          </a:p>
          <a:p>
            <a:pPr>
              <a:buFont typeface="Arial" panose="020B0604020202020204" pitchFamily="34" charset="0"/>
              <a:buChar char="•"/>
            </a:pPr>
            <a:r>
              <a:rPr lang="en-US" sz="2400" dirty="0"/>
              <a:t>Kernel-level </a:t>
            </a:r>
            <a:r>
              <a:rPr lang="en-US" sz="2400" dirty="0" smtClean="0"/>
              <a:t>threads</a:t>
            </a:r>
          </a:p>
          <a:p>
            <a:endParaRPr lang="en-US" sz="2400" dirty="0"/>
          </a:p>
          <a:p>
            <a:pPr>
              <a:buFont typeface="Arial" panose="020B0604020202020204" pitchFamily="34" charset="0"/>
              <a:buChar char="•"/>
            </a:pPr>
            <a:r>
              <a:rPr lang="en-US" sz="2400" dirty="0"/>
              <a:t>User level threads</a:t>
            </a:r>
          </a:p>
        </p:txBody>
      </p:sp>
    </p:spTree>
    <p:extLst>
      <p:ext uri="{BB962C8B-B14F-4D97-AF65-F5344CB8AC3E}">
        <p14:creationId xmlns:p14="http://schemas.microsoft.com/office/powerpoint/2010/main" val="2598591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 name="Rectangle 5"/>
          <p:cNvSpPr/>
          <p:nvPr/>
        </p:nvSpPr>
        <p:spPr>
          <a:xfrm>
            <a:off x="120392" y="155744"/>
            <a:ext cx="5371086" cy="707886"/>
          </a:xfrm>
          <a:prstGeom prst="rect">
            <a:avLst/>
          </a:prstGeom>
        </p:spPr>
        <p:txBody>
          <a:bodyPr wrap="none">
            <a:spAutoFit/>
          </a:bodyPr>
          <a:lstStyle/>
          <a:p>
            <a:r>
              <a:rPr lang="en-US" sz="4000" b="1" dirty="0"/>
              <a:t>What is Multithreading?</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a:t>
            </a:r>
            <a:r>
              <a:rPr lang="en-US" dirty="0">
                <a:solidFill>
                  <a:schemeClr val="dk1"/>
                </a:solidFill>
              </a:rPr>
              <a:t>Multithreading</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246743" y="1305342"/>
            <a:ext cx="11654971" cy="4893647"/>
          </a:xfrm>
          <a:prstGeom prst="rect">
            <a:avLst/>
          </a:prstGeom>
        </p:spPr>
        <p:txBody>
          <a:bodyPr wrap="square">
            <a:spAutoFit/>
          </a:bodyPr>
          <a:lstStyle/>
          <a:p>
            <a:r>
              <a:rPr lang="en-US" sz="2400" dirty="0"/>
              <a:t>Modern computers have a CPU that has multiple processing cores and each of these cores can run many threads simultaneously which gives us the ability to perform several tasks concurrently. This process of running multiple Threads concurrently to perform tasks parallely is called </a:t>
            </a:r>
            <a:r>
              <a:rPr lang="en-US" sz="2400" b="1" dirty="0"/>
              <a:t>Multithreading</a:t>
            </a:r>
            <a:r>
              <a:rPr lang="en-US" sz="2400" dirty="0" smtClean="0"/>
              <a:t>.</a:t>
            </a:r>
          </a:p>
          <a:p>
            <a:endParaRPr lang="en-US" sz="2400" dirty="0"/>
          </a:p>
          <a:p>
            <a:r>
              <a:rPr lang="en-US" sz="2400" dirty="0"/>
              <a:t>Multithreading provides the following benefits:</a:t>
            </a:r>
          </a:p>
          <a:p>
            <a:pPr marL="342900" indent="-342900">
              <a:buFont typeface="Wingdings" panose="05000000000000000000" pitchFamily="2" charset="2"/>
              <a:buChar char="Ø"/>
            </a:pPr>
            <a:r>
              <a:rPr lang="en-US" sz="2400" dirty="0"/>
              <a:t>Multiple threads within a process share the same data space and can, therefore, share information or communicate with each other more easily than if they were separate processes.</a:t>
            </a:r>
          </a:p>
          <a:p>
            <a:pPr marL="342900" indent="-342900">
              <a:buFont typeface="Wingdings" panose="05000000000000000000" pitchFamily="2" charset="2"/>
              <a:buChar char="Ø"/>
            </a:pPr>
            <a:r>
              <a:rPr lang="en-US" sz="2400" dirty="0"/>
              <a:t>Threads do not require much memory overhead; they are cheaper than processes in terms of memory requirements.</a:t>
            </a:r>
          </a:p>
          <a:p>
            <a:pPr marL="342900" indent="-342900">
              <a:buFont typeface="Wingdings" panose="05000000000000000000" pitchFamily="2" charset="2"/>
              <a:buChar char="Ø"/>
            </a:pPr>
            <a:r>
              <a:rPr lang="en-US" sz="2400" dirty="0"/>
              <a:t>Multithreaded programs can run faster on computer systems with multiple CPUs because these threads can be executed concurrently.</a:t>
            </a:r>
          </a:p>
        </p:txBody>
      </p:sp>
    </p:spTree>
    <p:extLst>
      <p:ext uri="{BB962C8B-B14F-4D97-AF65-F5344CB8AC3E}">
        <p14:creationId xmlns:p14="http://schemas.microsoft.com/office/powerpoint/2010/main" val="2306411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Rectangle 3"/>
          <p:cNvSpPr/>
          <p:nvPr/>
        </p:nvSpPr>
        <p:spPr>
          <a:xfrm>
            <a:off x="0" y="174129"/>
            <a:ext cx="4047583" cy="707886"/>
          </a:xfrm>
          <a:prstGeom prst="rect">
            <a:avLst/>
          </a:prstGeom>
        </p:spPr>
        <p:txBody>
          <a:bodyPr wrap="none">
            <a:spAutoFit/>
          </a:bodyPr>
          <a:lstStyle/>
          <a:p>
            <a:r>
              <a:rPr lang="en-US" sz="4000" dirty="0"/>
              <a:t>threading Module </a:t>
            </a:r>
            <a:endParaRPr lang="en-US" sz="4000" dirty="0"/>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a:t>
            </a:r>
            <a:r>
              <a:rPr lang="en-US" dirty="0">
                <a:solidFill>
                  <a:schemeClr val="dk1"/>
                </a:solidFill>
              </a:rPr>
              <a:t>Multithreading</a:t>
            </a:r>
            <a:endParaRPr lang="en-US" dirty="0">
              <a:latin typeface="Verdana" panose="020B0604030504040204" pitchFamily="34" charset="0"/>
              <a:ea typeface="Verdana" panose="020B0604030504040204" pitchFamily="34" charset="0"/>
            </a:endParaRPr>
          </a:p>
        </p:txBody>
      </p:sp>
      <p:sp>
        <p:nvSpPr>
          <p:cNvPr id="11" name="Rectangle 10"/>
          <p:cNvSpPr/>
          <p:nvPr/>
        </p:nvSpPr>
        <p:spPr>
          <a:xfrm>
            <a:off x="290286" y="1105145"/>
            <a:ext cx="11277600" cy="5016758"/>
          </a:xfrm>
          <a:prstGeom prst="rect">
            <a:avLst/>
          </a:prstGeom>
        </p:spPr>
        <p:txBody>
          <a:bodyPr wrap="square">
            <a:spAutoFit/>
          </a:bodyPr>
          <a:lstStyle/>
          <a:p>
            <a:r>
              <a:rPr lang="en-US" sz="2000" dirty="0"/>
              <a:t>This module provides the following functions for managing threads</a:t>
            </a:r>
          </a:p>
          <a:p>
            <a:endParaRPr lang="en-US" sz="2000" dirty="0"/>
          </a:p>
          <a:p>
            <a:pPr marL="342900" indent="-342900">
              <a:buFont typeface="Wingdings" panose="05000000000000000000" pitchFamily="2" charset="2"/>
              <a:buChar char="Ø"/>
            </a:pPr>
            <a:r>
              <a:rPr lang="en-US" sz="2000" dirty="0" err="1"/>
              <a:t>threading.active_count</a:t>
            </a:r>
            <a:r>
              <a:rPr lang="en-US" sz="2000" dirty="0"/>
              <a:t>() Function</a:t>
            </a:r>
          </a:p>
          <a:p>
            <a:r>
              <a:rPr lang="en-US" sz="2000" dirty="0" smtClean="0"/>
              <a:t>     This </a:t>
            </a:r>
            <a:r>
              <a:rPr lang="en-US" sz="2000" dirty="0"/>
              <a:t>function returns the number of Thread objects currently alive.</a:t>
            </a:r>
          </a:p>
          <a:p>
            <a:endParaRPr lang="en-US" sz="2000" dirty="0"/>
          </a:p>
          <a:p>
            <a:pPr marL="342900" indent="-342900">
              <a:buFont typeface="Wingdings" panose="05000000000000000000" pitchFamily="2" charset="2"/>
              <a:buChar char="Ø"/>
            </a:pPr>
            <a:r>
              <a:rPr lang="en-US" sz="2000" dirty="0" err="1"/>
              <a:t>threading.current_thread</a:t>
            </a:r>
            <a:r>
              <a:rPr lang="en-US" sz="2000" dirty="0"/>
              <a:t>()</a:t>
            </a:r>
          </a:p>
          <a:p>
            <a:r>
              <a:rPr lang="en-US" sz="2000" dirty="0" smtClean="0"/>
              <a:t>     This </a:t>
            </a:r>
            <a:r>
              <a:rPr lang="en-US" sz="2000" dirty="0"/>
              <a:t>function will return the current Thread object,</a:t>
            </a:r>
          </a:p>
          <a:p>
            <a:endParaRPr lang="en-US" sz="2000" dirty="0"/>
          </a:p>
          <a:p>
            <a:pPr marL="342900" indent="-342900">
              <a:buFont typeface="Wingdings" panose="05000000000000000000" pitchFamily="2" charset="2"/>
              <a:buChar char="Ø"/>
            </a:pPr>
            <a:r>
              <a:rPr lang="en-US" sz="2000" dirty="0" err="1"/>
              <a:t>threading.get_ident</a:t>
            </a:r>
            <a:r>
              <a:rPr lang="en-US" sz="2000" dirty="0"/>
              <a:t>()</a:t>
            </a:r>
          </a:p>
          <a:p>
            <a:r>
              <a:rPr lang="en-US" sz="2000" dirty="0" smtClean="0"/>
              <a:t>     This </a:t>
            </a:r>
            <a:r>
              <a:rPr lang="en-US" sz="2000" dirty="0"/>
              <a:t>function returns the thread identifier of the current thread. </a:t>
            </a:r>
          </a:p>
          <a:p>
            <a:endParaRPr lang="en-US" sz="2000" dirty="0"/>
          </a:p>
          <a:p>
            <a:pPr marL="342900" indent="-342900">
              <a:buFont typeface="Wingdings" panose="05000000000000000000" pitchFamily="2" charset="2"/>
              <a:buChar char="Ø"/>
            </a:pPr>
            <a:r>
              <a:rPr lang="en-US" sz="2000" dirty="0" err="1"/>
              <a:t>threading.enumerate</a:t>
            </a:r>
            <a:r>
              <a:rPr lang="en-US" sz="2000" dirty="0"/>
              <a:t>()</a:t>
            </a:r>
          </a:p>
          <a:p>
            <a:r>
              <a:rPr lang="en-US" sz="2000" dirty="0" smtClean="0"/>
              <a:t>     This </a:t>
            </a:r>
            <a:r>
              <a:rPr lang="en-US" sz="2000" dirty="0"/>
              <a:t>method returns a list of all Thread objects currently </a:t>
            </a:r>
            <a:r>
              <a:rPr lang="en-US" sz="2000" dirty="0" smtClean="0"/>
              <a:t>alive</a:t>
            </a:r>
          </a:p>
          <a:p>
            <a:endParaRPr lang="en-US" sz="2000" dirty="0"/>
          </a:p>
          <a:p>
            <a:pPr marL="342900" indent="-342900">
              <a:buFont typeface="Wingdings" panose="05000000000000000000" pitchFamily="2" charset="2"/>
              <a:buChar char="Ø"/>
            </a:pPr>
            <a:r>
              <a:rPr lang="en-US" sz="2000" dirty="0" err="1"/>
              <a:t>threading.main_thread</a:t>
            </a:r>
            <a:r>
              <a:rPr lang="en-US" sz="2000" dirty="0"/>
              <a:t>()</a:t>
            </a:r>
          </a:p>
          <a:p>
            <a:r>
              <a:rPr lang="en-US" sz="2000" dirty="0" smtClean="0"/>
              <a:t>     This </a:t>
            </a:r>
            <a:r>
              <a:rPr lang="en-US" sz="2000" dirty="0"/>
              <a:t>method returns the main Thread object.</a:t>
            </a:r>
          </a:p>
        </p:txBody>
      </p:sp>
    </p:spTree>
    <p:extLst>
      <p:ext uri="{BB962C8B-B14F-4D97-AF65-F5344CB8AC3E}">
        <p14:creationId xmlns:p14="http://schemas.microsoft.com/office/powerpoint/2010/main" val="4236991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Rectangle 3"/>
          <p:cNvSpPr/>
          <p:nvPr/>
        </p:nvSpPr>
        <p:spPr>
          <a:xfrm>
            <a:off x="0" y="174129"/>
            <a:ext cx="4047583" cy="707886"/>
          </a:xfrm>
          <a:prstGeom prst="rect">
            <a:avLst/>
          </a:prstGeom>
        </p:spPr>
        <p:txBody>
          <a:bodyPr wrap="none">
            <a:spAutoFit/>
          </a:bodyPr>
          <a:lstStyle/>
          <a:p>
            <a:r>
              <a:rPr lang="en-US" sz="4000" dirty="0"/>
              <a:t>threading Module </a:t>
            </a:r>
            <a:endParaRPr lang="en-US" sz="4000" dirty="0"/>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a:t>
            </a:r>
            <a:r>
              <a:rPr lang="en-US" dirty="0">
                <a:solidFill>
                  <a:schemeClr val="dk1"/>
                </a:solidFill>
              </a:rPr>
              <a:t>Multithreading</a:t>
            </a:r>
            <a:endParaRPr lang="en-US" dirty="0">
              <a:latin typeface="Verdana" panose="020B0604030504040204" pitchFamily="34" charset="0"/>
              <a:ea typeface="Verdana" panose="020B0604030504040204" pitchFamily="34" charset="0"/>
            </a:endParaRPr>
          </a:p>
        </p:txBody>
      </p:sp>
      <p:sp>
        <p:nvSpPr>
          <p:cNvPr id="11" name="Rectangle 10"/>
          <p:cNvSpPr/>
          <p:nvPr/>
        </p:nvSpPr>
        <p:spPr>
          <a:xfrm>
            <a:off x="290286" y="2306092"/>
            <a:ext cx="11277600" cy="2554545"/>
          </a:xfrm>
          <a:prstGeom prst="rect">
            <a:avLst/>
          </a:prstGeom>
        </p:spPr>
        <p:txBody>
          <a:bodyPr wrap="square">
            <a:spAutoFit/>
          </a:bodyPr>
          <a:lstStyle/>
          <a:p>
            <a:pPr marL="342900" indent="-342900">
              <a:buFont typeface="Wingdings" panose="05000000000000000000" pitchFamily="2" charset="2"/>
              <a:buChar char="Ø"/>
            </a:pPr>
            <a:r>
              <a:rPr lang="en-US" sz="2000" dirty="0" err="1" smtClean="0"/>
              <a:t>threading.settrace</a:t>
            </a:r>
            <a:r>
              <a:rPr lang="en-US" sz="2000" dirty="0" smtClean="0"/>
              <a:t>(fun</a:t>
            </a:r>
            <a:r>
              <a:rPr lang="en-US" sz="2000" dirty="0"/>
              <a:t>)</a:t>
            </a:r>
          </a:p>
          <a:p>
            <a:r>
              <a:rPr lang="en-US" sz="2000" dirty="0" smtClean="0"/>
              <a:t>This </a:t>
            </a:r>
            <a:r>
              <a:rPr lang="en-US" sz="2000" dirty="0"/>
              <a:t>method is used to set a trace function/hook for all the threads started using the </a:t>
            </a:r>
            <a:r>
              <a:rPr lang="en-US" sz="2000" dirty="0" err="1"/>
              <a:t>threadingmodule</a:t>
            </a:r>
            <a:r>
              <a:rPr lang="en-US" sz="2000" dirty="0"/>
              <a:t>.</a:t>
            </a:r>
          </a:p>
          <a:p>
            <a:endParaRPr lang="en-US" sz="2000" dirty="0"/>
          </a:p>
          <a:p>
            <a:pPr marL="342900" indent="-342900">
              <a:buFont typeface="Wingdings" panose="05000000000000000000" pitchFamily="2" charset="2"/>
              <a:buChar char="Ø"/>
            </a:pPr>
            <a:r>
              <a:rPr lang="en-US" sz="2000" dirty="0" err="1"/>
              <a:t>threading.setprofile</a:t>
            </a:r>
            <a:r>
              <a:rPr lang="en-US" sz="2000" dirty="0"/>
              <a:t>(fun)</a:t>
            </a:r>
          </a:p>
          <a:p>
            <a:r>
              <a:rPr lang="en-US" sz="2000" dirty="0" smtClean="0"/>
              <a:t>This </a:t>
            </a:r>
            <a:r>
              <a:rPr lang="en-US" sz="2000" dirty="0"/>
              <a:t>method is used to set a profile function for all threads started from the threading module.</a:t>
            </a:r>
          </a:p>
          <a:p>
            <a:endParaRPr lang="en-US" sz="2000" dirty="0"/>
          </a:p>
          <a:p>
            <a:pPr marL="342900" indent="-342900">
              <a:buFont typeface="Wingdings" panose="05000000000000000000" pitchFamily="2" charset="2"/>
              <a:buChar char="Ø"/>
            </a:pPr>
            <a:r>
              <a:rPr lang="en-US" sz="2000" dirty="0" err="1" smtClean="0"/>
              <a:t>threading.stack_size</a:t>
            </a:r>
            <a:r>
              <a:rPr lang="en-US" sz="2000" dirty="0"/>
              <a:t>([size])</a:t>
            </a:r>
          </a:p>
          <a:p>
            <a:r>
              <a:rPr lang="en-US" sz="2000" dirty="0" smtClean="0"/>
              <a:t>This </a:t>
            </a:r>
            <a:r>
              <a:rPr lang="en-US" sz="2000" dirty="0"/>
              <a:t>method returns the thread stack size </a:t>
            </a:r>
            <a:r>
              <a:rPr lang="en-US" sz="2000" dirty="0" err="1"/>
              <a:t>utilised</a:t>
            </a:r>
            <a:r>
              <a:rPr lang="en-US" sz="2000" dirty="0"/>
              <a:t> when creating new threads. </a:t>
            </a:r>
          </a:p>
        </p:txBody>
      </p:sp>
    </p:spTree>
    <p:extLst>
      <p:ext uri="{BB962C8B-B14F-4D97-AF65-F5344CB8AC3E}">
        <p14:creationId xmlns:p14="http://schemas.microsoft.com/office/powerpoint/2010/main" val="3520162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Rectangle 3"/>
          <p:cNvSpPr/>
          <p:nvPr/>
        </p:nvSpPr>
        <p:spPr>
          <a:xfrm>
            <a:off x="0" y="174129"/>
            <a:ext cx="4047583" cy="707886"/>
          </a:xfrm>
          <a:prstGeom prst="rect">
            <a:avLst/>
          </a:prstGeom>
        </p:spPr>
        <p:txBody>
          <a:bodyPr wrap="none">
            <a:spAutoFit/>
          </a:bodyPr>
          <a:lstStyle/>
          <a:p>
            <a:r>
              <a:rPr lang="en-US" sz="4000" dirty="0"/>
              <a:t>threading Module </a:t>
            </a:r>
            <a:endParaRPr lang="en-US" sz="4000" dirty="0"/>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a:t>
            </a:r>
            <a:r>
              <a:rPr lang="en-US" dirty="0">
                <a:solidFill>
                  <a:schemeClr val="dk1"/>
                </a:solidFill>
              </a:rPr>
              <a:t>Multithreading</a:t>
            </a:r>
            <a:endParaRPr lang="en-US" dirty="0">
              <a:latin typeface="Verdana" panose="020B0604030504040204" pitchFamily="34" charset="0"/>
              <a:ea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5295796"/>
              </p:ext>
            </p:extLst>
          </p:nvPr>
        </p:nvGraphicFramePr>
        <p:xfrm>
          <a:off x="537028" y="2054404"/>
          <a:ext cx="10943772" cy="4525174"/>
        </p:xfrm>
        <a:graphic>
          <a:graphicData uri="http://schemas.openxmlformats.org/drawingml/2006/table">
            <a:tbl>
              <a:tblPr>
                <a:tableStyleId>{ED083AE6-46FA-4A59-8FB0-9F97EB10719F}</a:tableStyleId>
              </a:tblPr>
              <a:tblGrid>
                <a:gridCol w="2235200"/>
                <a:gridCol w="8708572"/>
              </a:tblGrid>
              <a:tr h="231907">
                <a:tc>
                  <a:txBody>
                    <a:bodyPr/>
                    <a:lstStyle/>
                    <a:p>
                      <a:r>
                        <a:rPr lang="en-US" sz="2400" b="1" dirty="0"/>
                        <a:t>Object</a:t>
                      </a:r>
                    </a:p>
                  </a:txBody>
                  <a:tcPr marL="57254" marR="57254" marT="28627" marB="28627" anchor="ctr"/>
                </a:tc>
                <a:tc>
                  <a:txBody>
                    <a:bodyPr/>
                    <a:lstStyle/>
                    <a:p>
                      <a:r>
                        <a:rPr lang="en-US" sz="2400" b="1" dirty="0"/>
                        <a:t>Description</a:t>
                      </a:r>
                    </a:p>
                  </a:txBody>
                  <a:tcPr marL="57254" marR="57254" marT="28627" marB="28627" anchor="ctr"/>
                </a:tc>
              </a:tr>
              <a:tr h="231907">
                <a:tc>
                  <a:txBody>
                    <a:bodyPr/>
                    <a:lstStyle/>
                    <a:p>
                      <a:r>
                        <a:rPr lang="en-US" sz="2000"/>
                        <a:t>Thread</a:t>
                      </a:r>
                    </a:p>
                  </a:txBody>
                  <a:tcPr marL="57254" marR="57254" marT="28627" marB="28627" anchor="ctr"/>
                </a:tc>
                <a:tc>
                  <a:txBody>
                    <a:bodyPr/>
                    <a:lstStyle/>
                    <a:p>
                      <a:r>
                        <a:rPr lang="en-US" sz="2000" dirty="0"/>
                        <a:t>Object that represents a single thread of execution.</a:t>
                      </a:r>
                    </a:p>
                  </a:txBody>
                  <a:tcPr marL="57254" marR="57254" marT="28627" marB="28627" anchor="ctr"/>
                </a:tc>
              </a:tr>
              <a:tr h="231907">
                <a:tc>
                  <a:txBody>
                    <a:bodyPr/>
                    <a:lstStyle/>
                    <a:p>
                      <a:r>
                        <a:rPr lang="en-US" sz="2000"/>
                        <a:t>Lock</a:t>
                      </a:r>
                    </a:p>
                  </a:txBody>
                  <a:tcPr marL="57254" marR="57254" marT="28627" marB="28627" anchor="ctr"/>
                </a:tc>
                <a:tc>
                  <a:txBody>
                    <a:bodyPr/>
                    <a:lstStyle/>
                    <a:p>
                      <a:r>
                        <a:rPr lang="en-US" sz="2000"/>
                        <a:t>Primitive lock object.</a:t>
                      </a:r>
                    </a:p>
                  </a:txBody>
                  <a:tcPr marL="57254" marR="57254" marT="28627" marB="28627" anchor="ctr"/>
                </a:tc>
              </a:tr>
              <a:tr h="579765">
                <a:tc>
                  <a:txBody>
                    <a:bodyPr/>
                    <a:lstStyle/>
                    <a:p>
                      <a:r>
                        <a:rPr lang="en-US" sz="2000"/>
                        <a:t>RLock</a:t>
                      </a:r>
                    </a:p>
                  </a:txBody>
                  <a:tcPr marL="57254" marR="57254" marT="28627" marB="28627" anchor="ctr"/>
                </a:tc>
                <a:tc>
                  <a:txBody>
                    <a:bodyPr/>
                    <a:lstStyle/>
                    <a:p>
                      <a:r>
                        <a:rPr lang="en-US" sz="2000"/>
                        <a:t>RLock or Re-entrant lock object provides ability for a single thread to (re)acquire an already-held lock (recursive locking).</a:t>
                      </a:r>
                    </a:p>
                  </a:txBody>
                  <a:tcPr marL="57254" marR="57254" marT="28627" marB="28627" anchor="ctr"/>
                </a:tc>
              </a:tr>
              <a:tr h="579765">
                <a:tc>
                  <a:txBody>
                    <a:bodyPr/>
                    <a:lstStyle/>
                    <a:p>
                      <a:r>
                        <a:rPr lang="en-US" sz="2000"/>
                        <a:t>Condition</a:t>
                      </a:r>
                    </a:p>
                  </a:txBody>
                  <a:tcPr marL="57254" marR="57254" marT="28627" marB="28627" anchor="ctr"/>
                </a:tc>
                <a:tc>
                  <a:txBody>
                    <a:bodyPr/>
                    <a:lstStyle/>
                    <a:p>
                      <a:r>
                        <a:rPr lang="en-US" sz="2000" dirty="0"/>
                        <a:t>Condition variable object causes one thread to wait until certain "condition" has been satisfied by another thread (such as change in state or some data value)</a:t>
                      </a:r>
                    </a:p>
                  </a:txBody>
                  <a:tcPr marL="57254" marR="57254" marT="28627" marB="28627" anchor="ctr"/>
                </a:tc>
              </a:tr>
              <a:tr h="753696">
                <a:tc>
                  <a:txBody>
                    <a:bodyPr/>
                    <a:lstStyle/>
                    <a:p>
                      <a:r>
                        <a:rPr lang="en-US" sz="2000"/>
                        <a:t>Event</a:t>
                      </a:r>
                    </a:p>
                  </a:txBody>
                  <a:tcPr marL="57254" marR="57254" marT="28627" marB="28627" anchor="ctr"/>
                </a:tc>
                <a:tc>
                  <a:txBody>
                    <a:bodyPr/>
                    <a:lstStyle/>
                    <a:p>
                      <a:r>
                        <a:rPr lang="en-US" sz="2000" dirty="0"/>
                        <a:t>Its a more general version of condition variables, whereby a number of threads can be made to wait for some event to occur and all the threads waiting will only awaken when the event happens.</a:t>
                      </a:r>
                    </a:p>
                  </a:txBody>
                  <a:tcPr marL="57254" marR="57254" marT="28627" marB="28627" anchor="ctr"/>
                </a:tc>
              </a:tr>
              <a:tr h="405836">
                <a:tc>
                  <a:txBody>
                    <a:bodyPr/>
                    <a:lstStyle/>
                    <a:p>
                      <a:r>
                        <a:rPr lang="en-US" sz="2000" dirty="0"/>
                        <a:t>Timer</a:t>
                      </a:r>
                    </a:p>
                  </a:txBody>
                  <a:tcPr marL="57254" marR="57254" marT="28627" marB="28627" anchor="ctr"/>
                </a:tc>
                <a:tc>
                  <a:txBody>
                    <a:bodyPr/>
                    <a:lstStyle/>
                    <a:p>
                      <a:r>
                        <a:rPr lang="en-US" sz="2000"/>
                        <a:t>Similar to Thread, except that it waits for a specified period of time before running.</a:t>
                      </a:r>
                    </a:p>
                  </a:txBody>
                  <a:tcPr marL="57254" marR="57254" marT="28627" marB="28627" anchor="ctr"/>
                </a:tc>
              </a:tr>
              <a:tr h="579765">
                <a:tc>
                  <a:txBody>
                    <a:bodyPr/>
                    <a:lstStyle/>
                    <a:p>
                      <a:r>
                        <a:rPr lang="en-US" sz="2000" dirty="0"/>
                        <a:t>Barrier</a:t>
                      </a:r>
                    </a:p>
                  </a:txBody>
                  <a:tcPr marL="57254" marR="57254" marT="28627" marB="28627" anchor="ctr"/>
                </a:tc>
                <a:tc>
                  <a:txBody>
                    <a:bodyPr/>
                    <a:lstStyle/>
                    <a:p>
                      <a:r>
                        <a:rPr lang="en-US" sz="2000" dirty="0"/>
                        <a:t>Creates a "barrier" at which a specified number of threads must all arrive before they're all allowed to continue.</a:t>
                      </a:r>
                    </a:p>
                  </a:txBody>
                  <a:tcPr marL="57254" marR="57254" marT="28627" marB="28627" anchor="ctr"/>
                </a:tc>
              </a:tr>
            </a:tbl>
          </a:graphicData>
        </a:graphic>
      </p:graphicFrame>
      <p:sp>
        <p:nvSpPr>
          <p:cNvPr id="12" name="Rectangle 11"/>
          <p:cNvSpPr/>
          <p:nvPr/>
        </p:nvSpPr>
        <p:spPr>
          <a:xfrm>
            <a:off x="443970" y="984281"/>
            <a:ext cx="8119555" cy="830997"/>
          </a:xfrm>
          <a:prstGeom prst="rect">
            <a:avLst/>
          </a:prstGeom>
        </p:spPr>
        <p:txBody>
          <a:bodyPr wrap="square">
            <a:spAutoFit/>
          </a:bodyPr>
          <a:lstStyle/>
          <a:p>
            <a:r>
              <a:rPr lang="en-US" sz="2400" dirty="0"/>
              <a:t>threading module also provides many classes whose objects are very useful in creating and managing threads.</a:t>
            </a:r>
          </a:p>
        </p:txBody>
      </p:sp>
    </p:spTree>
    <p:extLst>
      <p:ext uri="{BB962C8B-B14F-4D97-AF65-F5344CB8AC3E}">
        <p14:creationId xmlns:p14="http://schemas.microsoft.com/office/powerpoint/2010/main" val="3632556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a:t>
            </a:r>
            <a:r>
              <a:rPr lang="en-US" dirty="0">
                <a:solidFill>
                  <a:schemeClr val="dk1"/>
                </a:solidFill>
              </a:rPr>
              <a:t>Multithreading</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77371" y="1305342"/>
            <a:ext cx="11524343" cy="4893647"/>
          </a:xfrm>
          <a:prstGeom prst="rect">
            <a:avLst/>
          </a:prstGeom>
        </p:spPr>
        <p:txBody>
          <a:bodyPr wrap="square">
            <a:spAutoFit/>
          </a:bodyPr>
          <a:lstStyle/>
          <a:p>
            <a:pPr marL="342900" indent="-342900">
              <a:buFont typeface="Wingdings" panose="05000000000000000000" pitchFamily="2" charset="2"/>
              <a:buChar char="Ø"/>
            </a:pPr>
            <a:r>
              <a:rPr lang="en-US" sz="2400" b="1" dirty="0"/>
              <a:t>Lock</a:t>
            </a:r>
          </a:p>
          <a:p>
            <a:r>
              <a:rPr lang="en-US" sz="2400" dirty="0"/>
              <a:t>In the threading module of Python, for efficient multithreading a primitive lock is used. This lock helps us in the synchronization of two or more threads. Lock class perhaps provides the simplest synchronization primitive in Python.</a:t>
            </a:r>
          </a:p>
          <a:p>
            <a:endParaRPr lang="en-US" sz="2400" dirty="0"/>
          </a:p>
          <a:p>
            <a:pPr marL="342900" indent="-342900">
              <a:buFont typeface="Wingdings" panose="05000000000000000000" pitchFamily="2" charset="2"/>
              <a:buChar char="Ø"/>
            </a:pPr>
            <a:r>
              <a:rPr lang="en-US" sz="2400" b="1" dirty="0"/>
              <a:t>RLock</a:t>
            </a:r>
          </a:p>
          <a:p>
            <a:r>
              <a:rPr lang="en-US" sz="2400" dirty="0"/>
              <a:t>An RLock stands for a re-entrant lock. A re-entrant lock can be acquired multiple times by the same thread.</a:t>
            </a:r>
          </a:p>
          <a:p>
            <a:endParaRPr lang="en-US" sz="2400" dirty="0"/>
          </a:p>
          <a:p>
            <a:r>
              <a:rPr lang="en-US" sz="2400" dirty="0"/>
              <a:t>RLock object also have two methods which they can call, they are:</a:t>
            </a:r>
          </a:p>
          <a:p>
            <a:endParaRPr lang="en-US" sz="2400" dirty="0"/>
          </a:p>
          <a:p>
            <a:r>
              <a:rPr lang="en-US" sz="2400" dirty="0"/>
              <a:t>    </a:t>
            </a:r>
            <a:r>
              <a:rPr lang="en-US" sz="2400" dirty="0" smtClean="0"/>
              <a:t> </a:t>
            </a:r>
            <a:r>
              <a:rPr lang="en-US" sz="2400" dirty="0"/>
              <a:t>acquire() method</a:t>
            </a:r>
          </a:p>
          <a:p>
            <a:r>
              <a:rPr lang="en-US" sz="2400" dirty="0"/>
              <a:t>     </a:t>
            </a:r>
            <a:r>
              <a:rPr lang="en-US" sz="2400" dirty="0" smtClean="0"/>
              <a:t>release</a:t>
            </a:r>
            <a:r>
              <a:rPr lang="en-US" sz="2400" dirty="0"/>
              <a:t>() method</a:t>
            </a:r>
          </a:p>
        </p:txBody>
      </p:sp>
    </p:spTree>
    <p:extLst>
      <p:ext uri="{BB962C8B-B14F-4D97-AF65-F5344CB8AC3E}">
        <p14:creationId xmlns:p14="http://schemas.microsoft.com/office/powerpoint/2010/main" val="2552594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a:t>
            </a:r>
            <a:r>
              <a:rPr lang="en-US" dirty="0">
                <a:solidFill>
                  <a:schemeClr val="dk1"/>
                </a:solidFill>
              </a:rPr>
              <a:t>Multithreading</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159657" y="1720840"/>
            <a:ext cx="11654972" cy="3785652"/>
          </a:xfrm>
          <a:prstGeom prst="rect">
            <a:avLst/>
          </a:prstGeom>
        </p:spPr>
        <p:txBody>
          <a:bodyPr wrap="square">
            <a:spAutoFit/>
          </a:bodyPr>
          <a:lstStyle/>
          <a:p>
            <a:pPr marL="342900" indent="-342900">
              <a:buFont typeface="Wingdings" panose="05000000000000000000" pitchFamily="2" charset="2"/>
              <a:buChar char="Ø"/>
            </a:pPr>
            <a:r>
              <a:rPr lang="en-US" sz="2400" b="1" dirty="0"/>
              <a:t>Event</a:t>
            </a:r>
          </a:p>
          <a:p>
            <a:r>
              <a:rPr lang="en-US" sz="2400" dirty="0"/>
              <a:t>The Event class object provides a simple mechanism which is used for communication between threads where one thread signals an event while the other threads wait for it. So, when one thread which is intended to produce the signal produces it, then the waiting thread gets activated.</a:t>
            </a:r>
          </a:p>
          <a:p>
            <a:endParaRPr lang="en-US" sz="2400" dirty="0"/>
          </a:p>
          <a:p>
            <a:pPr marL="342900" indent="-342900">
              <a:buFont typeface="Wingdings" panose="05000000000000000000" pitchFamily="2" charset="2"/>
              <a:buChar char="Ø"/>
            </a:pPr>
            <a:r>
              <a:rPr lang="en-US" sz="2400" b="1" dirty="0"/>
              <a:t>Timer</a:t>
            </a:r>
          </a:p>
          <a:p>
            <a:r>
              <a:rPr lang="en-US" sz="2400" dirty="0"/>
              <a:t>Timer objects are created using Timer class which is a subclass of the Thread class. Using this class we can set a delay on any action that should be run only after a certain amount of time has passed(timer) and can easily be cancelled during that delay.</a:t>
            </a:r>
          </a:p>
        </p:txBody>
      </p:sp>
    </p:spTree>
    <p:extLst>
      <p:ext uri="{BB962C8B-B14F-4D97-AF65-F5344CB8AC3E}">
        <p14:creationId xmlns:p14="http://schemas.microsoft.com/office/powerpoint/2010/main" val="4223100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a:t>
            </a:r>
            <a:r>
              <a:rPr lang="en-US" dirty="0">
                <a:solidFill>
                  <a:schemeClr val="dk1"/>
                </a:solidFill>
              </a:rPr>
              <a:t>Multithreading</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203200" y="1859340"/>
            <a:ext cx="11669486" cy="3046988"/>
          </a:xfrm>
          <a:prstGeom prst="rect">
            <a:avLst/>
          </a:prstGeom>
        </p:spPr>
        <p:txBody>
          <a:bodyPr wrap="square">
            <a:spAutoFit/>
          </a:bodyPr>
          <a:lstStyle/>
          <a:p>
            <a:pPr marL="342900" indent="-342900">
              <a:buFont typeface="Wingdings" panose="05000000000000000000" pitchFamily="2" charset="2"/>
              <a:buChar char="Ø"/>
            </a:pPr>
            <a:r>
              <a:rPr lang="en-US" sz="2400" b="1" dirty="0" smtClean="0"/>
              <a:t>Condition </a:t>
            </a:r>
            <a:endParaRPr lang="en-US" sz="2400" b="1" dirty="0"/>
          </a:p>
          <a:p>
            <a:r>
              <a:rPr lang="en-US" sz="2400" dirty="0"/>
              <a:t>In order to synchronize the access to any resources more efficiently, we can associate a condition with tasks, for any thread to wait until a certain condition is met or notify other threads about the condition being fulfilled so that they may unblock themselves.</a:t>
            </a:r>
          </a:p>
          <a:p>
            <a:endParaRPr lang="en-US" sz="2400" dirty="0"/>
          </a:p>
          <a:p>
            <a:pPr marL="342900" indent="-342900">
              <a:buFont typeface="Wingdings" panose="05000000000000000000" pitchFamily="2" charset="2"/>
              <a:buChar char="Ø"/>
            </a:pPr>
            <a:r>
              <a:rPr lang="en-US" sz="2400" b="1" dirty="0"/>
              <a:t>Barrier</a:t>
            </a:r>
          </a:p>
          <a:p>
            <a:r>
              <a:rPr lang="en-US" sz="2400" dirty="0"/>
              <a:t>Barrier object is created by using Barrier class which is available in the threading module. This object can be used where we want a set of threads to wait for each other.</a:t>
            </a:r>
          </a:p>
        </p:txBody>
      </p:sp>
    </p:spTree>
    <p:extLst>
      <p:ext uri="{BB962C8B-B14F-4D97-AF65-F5344CB8AC3E}">
        <p14:creationId xmlns:p14="http://schemas.microsoft.com/office/powerpoint/2010/main" val="3504525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1177</Words>
  <Application>Microsoft Office PowerPoint</Application>
  <PresentationFormat>Widescreen</PresentationFormat>
  <Paragraphs>127</Paragraphs>
  <Slides>13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Microsoft YaHei</vt:lpstr>
      <vt:lpstr>SimSun</vt:lpstr>
      <vt:lpstr>SimSun</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149</cp:revision>
  <dcterms:created xsi:type="dcterms:W3CDTF">2016-01-14T13:25:00Z</dcterms:created>
  <dcterms:modified xsi:type="dcterms:W3CDTF">2021-10-26T05:39:32Z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