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98" r:id="rId2"/>
    <p:sldId id="272" r:id="rId3"/>
    <p:sldId id="273" r:id="rId4"/>
    <p:sldId id="275" r:id="rId5"/>
    <p:sldId id="276" r:id="rId6"/>
    <p:sldId id="277" r:id="rId7"/>
    <p:sldId id="295" r:id="rId8"/>
    <p:sldId id="297" r:id="rId9"/>
    <p:sldId id="299" r:id="rId10"/>
    <p:sldId id="300" r:id="rId11"/>
    <p:sldId id="29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64" d="100"/>
          <a:sy n="64" d="100"/>
        </p:scale>
        <p:origin x="48"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26-Oct-21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2863794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495876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622195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595942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2903870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4236536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658852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26-Oct-21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26-Oct-21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26-Oct-21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26-Oct-21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26-Oct-21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26-Oct-21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26-Oct-21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26-Oct-21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26-Oct-21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26-Oct-21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26-Oct-21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26-Oct-21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learn ?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377601138"/>
              </p:ext>
            </p:extLst>
          </p:nvPr>
        </p:nvGraphicFramePr>
        <p:xfrm>
          <a:off x="545908" y="2479837"/>
          <a:ext cx="10931858" cy="2234570"/>
        </p:xfrm>
        <a:graphic>
          <a:graphicData uri="http://schemas.openxmlformats.org/drawingml/2006/table">
            <a:tbl>
              <a:tblPr firstRow="1" bandRow="1">
                <a:tableStyleId>{EB9631B5-78F2-41C9-869B-9F39066F8104}</a:tableStyleId>
              </a:tblPr>
              <a:tblGrid>
                <a:gridCol w="5390868"/>
                <a:gridCol w="5540990"/>
              </a:tblGrid>
              <a:tr h="373473">
                <a:tc gridSpan="2">
                  <a:txBody>
                    <a:bodyPr/>
                    <a:lstStyle/>
                    <a:p>
                      <a:pPr algn="ctr"/>
                      <a:r>
                        <a:rPr lang="en-US" sz="2400" dirty="0" smtClean="0">
                          <a:solidFill>
                            <a:schemeClr val="tx1"/>
                          </a:solidFill>
                          <a:latin typeface="Verdana" panose="020B0604030504040204" pitchFamily="34" charset="0"/>
                          <a:ea typeface="Verdana" panose="020B0604030504040204" pitchFamily="34" charset="0"/>
                        </a:rPr>
                        <a:t>Python OOP</a:t>
                      </a:r>
                      <a:endParaRPr lang="en-US" sz="2400" dirty="0">
                        <a:solidFill>
                          <a:schemeClr val="tx1"/>
                        </a:solidFill>
                        <a:latin typeface="Verdana" panose="020B0604030504040204" pitchFamily="34" charset="0"/>
                        <a:ea typeface="Verdana" panose="020B0604030504040204" pitchFamily="34" charset="0"/>
                      </a:endParaRPr>
                    </a:p>
                  </a:txBody>
                  <a:tcPr/>
                </a:tc>
                <a:tc hMerge="1">
                  <a:txBody>
                    <a:bodyPr/>
                    <a:lstStyle/>
                    <a:p>
                      <a:endParaRPr lang="en-US" dirty="0"/>
                    </a:p>
                  </a:txBody>
                  <a:tcPr/>
                </a:tc>
              </a:tr>
              <a:tr h="373473">
                <a:tc>
                  <a:txBody>
                    <a:bodyPr/>
                    <a:lstStyle/>
                    <a:p>
                      <a:pPr marL="342900" indent="-342900">
                        <a:buFont typeface="Wingdings" panose="05000000000000000000" charset="0"/>
                        <a:buChar char="Ø"/>
                      </a:pPr>
                      <a:r>
                        <a:rPr lang="en-US" sz="2400" dirty="0" smtClean="0"/>
                        <a:t>Python OOP</a:t>
                      </a:r>
                      <a:endParaRPr lang="en-US" sz="2400" dirty="0"/>
                    </a:p>
                  </a:txBody>
                  <a:tcPr/>
                </a:tc>
                <a:tc>
                  <a:txBody>
                    <a:bodyPr/>
                    <a:lstStyle/>
                    <a:p>
                      <a:pPr marL="342900" indent="-342900">
                        <a:buFont typeface="Wingdings" panose="05000000000000000000" charset="0"/>
                        <a:buChar char="Ø"/>
                      </a:pPr>
                      <a:r>
                        <a:rPr lang="en-US" sz="2400" dirty="0" smtClean="0"/>
                        <a:t>Method Overloading and Method Overriding</a:t>
                      </a:r>
                      <a:endParaRPr lang="en-US" sz="2400" dirty="0"/>
                    </a:p>
                  </a:txBody>
                  <a:tcPr/>
                </a:tc>
              </a:tr>
              <a:tr h="497210">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r>
                        <a:rPr lang="en-US" sz="2400" kern="1200" dirty="0" smtClean="0">
                          <a:solidFill>
                            <a:schemeClr val="dk1"/>
                          </a:solidFill>
                          <a:latin typeface="+mn-lt"/>
                          <a:ea typeface="+mn-ea"/>
                          <a:cs typeface="+mn-cs"/>
                        </a:rPr>
                        <a:t>Python Polymorphism</a:t>
                      </a:r>
                    </a:p>
                  </a:txBody>
                  <a:tcPr/>
                </a:tc>
                <a:tc>
                  <a:txBody>
                    <a:bodyPr/>
                    <a:lstStyle/>
                    <a:p>
                      <a:pPr marL="342900" indent="-342900">
                        <a:buFont typeface="Wingdings" panose="05000000000000000000" charset="0"/>
                        <a:buChar char="Ø"/>
                      </a:pPr>
                      <a:r>
                        <a:rPr lang="en-US" sz="2400" dirty="0" smtClean="0"/>
                        <a:t>Constructor</a:t>
                      </a:r>
                      <a:endParaRPr lang="en-US" sz="2400" dirty="0"/>
                    </a:p>
                  </a:txBody>
                  <a:tcPr/>
                </a:tc>
              </a:tr>
              <a:tr h="373473">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r>
                        <a:rPr lang="en-US" sz="2400" kern="1200" dirty="0" smtClean="0">
                          <a:solidFill>
                            <a:schemeClr val="dk1"/>
                          </a:solidFill>
                          <a:latin typeface="+mn-lt"/>
                          <a:ea typeface="+mn-ea"/>
                          <a:cs typeface="+mn-cs"/>
                        </a:rPr>
                        <a:t>Inheritance</a:t>
                      </a:r>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r>
                        <a:rPr lang="en-US" sz="2400" kern="1200" dirty="0" smtClean="0">
                          <a:solidFill>
                            <a:schemeClr val="dk1"/>
                          </a:solidFill>
                          <a:latin typeface="+mn-lt"/>
                          <a:ea typeface="+mn-ea"/>
                          <a:cs typeface="+mn-cs"/>
                        </a:rPr>
                        <a:t>Encapsulation &amp; </a:t>
                      </a:r>
                      <a:r>
                        <a:rPr lang="en-US" sz="2400" kern="1200" smtClean="0">
                          <a:solidFill>
                            <a:schemeClr val="dk1"/>
                          </a:solidFill>
                          <a:latin typeface="+mn-lt"/>
                          <a:ea typeface="+mn-ea"/>
                          <a:cs typeface="+mn-cs"/>
                        </a:rPr>
                        <a:t>Data Abstraction</a:t>
                      </a:r>
                      <a:endParaRPr lang="en-US" sz="2400" kern="1200" dirty="0" smtClean="0">
                        <a:solidFill>
                          <a:schemeClr val="dk1"/>
                        </a:solidFill>
                        <a:latin typeface="+mn-lt"/>
                        <a:ea typeface="+mn-ea"/>
                        <a:cs typeface="+mn-cs"/>
                      </a:endParaRPr>
                    </a:p>
                  </a:txBody>
                  <a:tcPr/>
                </a:tc>
              </a:tr>
            </a:tbl>
          </a:graphicData>
        </a:graphic>
      </p:graphicFrame>
      <p:sp>
        <p:nvSpPr>
          <p:cNvPr id="10" name="Rectangle 9"/>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 OOP</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17405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7" name="Rectangle 6"/>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 OOP</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464694" y="1480679"/>
            <a:ext cx="10583055" cy="1200329"/>
          </a:xfrm>
          <a:prstGeom prst="rect">
            <a:avLst/>
          </a:prstGeom>
        </p:spPr>
        <p:txBody>
          <a:bodyPr wrap="square">
            <a:spAutoFit/>
          </a:bodyPr>
          <a:lstStyle/>
          <a:p>
            <a:r>
              <a:rPr lang="en-US" sz="2400" dirty="0"/>
              <a:t>self </a:t>
            </a:r>
            <a:r>
              <a:rPr lang="en-US" sz="2400" b="1" dirty="0"/>
              <a:t>represents the instance of the class</a:t>
            </a:r>
            <a:r>
              <a:rPr lang="en-US" sz="2400" dirty="0"/>
              <a:t>. By using the “self” keyword we can access the attributes and methods of the class in python. It binds the attributes with the given arguments</a:t>
            </a:r>
          </a:p>
        </p:txBody>
      </p:sp>
      <p:sp>
        <p:nvSpPr>
          <p:cNvPr id="9" name="Text Box 3"/>
          <p:cNvSpPr txBox="1"/>
          <p:nvPr/>
        </p:nvSpPr>
        <p:spPr>
          <a:xfrm>
            <a:off x="160020" y="173990"/>
            <a:ext cx="2548198" cy="707886"/>
          </a:xfrm>
          <a:prstGeom prst="rect">
            <a:avLst/>
          </a:prstGeom>
          <a:noFill/>
          <a:ln w="9525">
            <a:noFill/>
          </a:ln>
        </p:spPr>
        <p:txBody>
          <a:bodyPr wrap="none" rtlCol="0" anchor="t">
            <a:spAutoFit/>
          </a:bodyPr>
          <a:lstStyle/>
          <a:p>
            <a:pPr lvl="0" algn="l"/>
            <a:r>
              <a:rPr lang="en-US" altLang="zh-CN" sz="4000" dirty="0">
                <a:solidFill>
                  <a:srgbClr val="262626"/>
                </a:solidFill>
                <a:ea typeface="Microsoft YaHei" panose="020B0503020204020204" charset="-122"/>
                <a:cs typeface="+mn-lt"/>
                <a:sym typeface="+mn-ea"/>
              </a:rPr>
              <a:t>Python </a:t>
            </a:r>
            <a:r>
              <a:rPr lang="en-US" altLang="zh-CN" sz="4000" dirty="0" smtClean="0">
                <a:solidFill>
                  <a:srgbClr val="262626"/>
                </a:solidFill>
                <a:ea typeface="Microsoft YaHei" panose="020B0503020204020204" charset="-122"/>
                <a:cs typeface="+mn-lt"/>
                <a:sym typeface="+mn-ea"/>
              </a:rPr>
              <a:t>Self</a:t>
            </a:r>
            <a:endParaRPr lang="en-US" altLang="zh-CN" sz="4000" dirty="0">
              <a:solidFill>
                <a:srgbClr val="262626"/>
              </a:solidFill>
              <a:ea typeface="Microsoft YaHei" panose="020B0503020204020204" charset="-122"/>
              <a:cs typeface="+mn-lt"/>
              <a:sym typeface="+mn-ea"/>
            </a:endParaRPr>
          </a:p>
        </p:txBody>
      </p:sp>
      <p:sp>
        <p:nvSpPr>
          <p:cNvPr id="10" name="Rectangle 9"/>
          <p:cNvSpPr/>
          <p:nvPr/>
        </p:nvSpPr>
        <p:spPr>
          <a:xfrm>
            <a:off x="1681317" y="3125007"/>
            <a:ext cx="8719279" cy="3170099"/>
          </a:xfrm>
          <a:prstGeom prst="rect">
            <a:avLst/>
          </a:prstGeom>
        </p:spPr>
        <p:txBody>
          <a:bodyPr wrap="square">
            <a:spAutoFit/>
          </a:bodyPr>
          <a:lstStyle/>
          <a:p>
            <a:r>
              <a:rPr lang="en-US" sz="2000" dirty="0"/>
              <a:t>class Cat:</a:t>
            </a:r>
          </a:p>
          <a:p>
            <a:r>
              <a:rPr lang="en-US" sz="2000" dirty="0"/>
              <a:t>    </a:t>
            </a:r>
            <a:r>
              <a:rPr lang="en-US" sz="2000" dirty="0" err="1"/>
              <a:t>def</a:t>
            </a:r>
            <a:r>
              <a:rPr lang="en-US" sz="2000" dirty="0"/>
              <a:t> __</a:t>
            </a:r>
            <a:r>
              <a:rPr lang="en-US" sz="2000" dirty="0" err="1"/>
              <a:t>init</a:t>
            </a:r>
            <a:r>
              <a:rPr lang="en-US" sz="2000" dirty="0"/>
              <a:t>__(self, name, age):</a:t>
            </a:r>
          </a:p>
          <a:p>
            <a:r>
              <a:rPr lang="en-US" sz="2000" dirty="0"/>
              <a:t>        self.name = name</a:t>
            </a:r>
          </a:p>
          <a:p>
            <a:r>
              <a:rPr lang="en-US" sz="2000" dirty="0"/>
              <a:t>        </a:t>
            </a:r>
            <a:r>
              <a:rPr lang="en-US" sz="2000" dirty="0" err="1"/>
              <a:t>self.age</a:t>
            </a:r>
            <a:r>
              <a:rPr lang="en-US" sz="2000" dirty="0"/>
              <a:t> = age</a:t>
            </a:r>
          </a:p>
          <a:p>
            <a:endParaRPr lang="en-US" sz="2000" dirty="0"/>
          </a:p>
          <a:p>
            <a:r>
              <a:rPr lang="en-US" sz="2000" dirty="0"/>
              <a:t>    </a:t>
            </a:r>
            <a:r>
              <a:rPr lang="en-US" sz="2000" dirty="0" err="1"/>
              <a:t>def</a:t>
            </a:r>
            <a:r>
              <a:rPr lang="en-US" sz="2000" dirty="0"/>
              <a:t> info(self):</a:t>
            </a:r>
          </a:p>
          <a:p>
            <a:r>
              <a:rPr lang="en-US" sz="2000" dirty="0"/>
              <a:t>        print(</a:t>
            </a:r>
            <a:r>
              <a:rPr lang="en-US" sz="2000" dirty="0" err="1"/>
              <a:t>f"I</a:t>
            </a:r>
            <a:r>
              <a:rPr lang="en-US" sz="2000" dirty="0"/>
              <a:t> am a cat. My name is {self.name}. I am {</a:t>
            </a:r>
            <a:r>
              <a:rPr lang="en-US" sz="2000" dirty="0" err="1"/>
              <a:t>self.age</a:t>
            </a:r>
            <a:r>
              <a:rPr lang="en-US" sz="2000" dirty="0"/>
              <a:t>} years old.")</a:t>
            </a:r>
          </a:p>
          <a:p>
            <a:endParaRPr lang="en-US" sz="2000" dirty="0"/>
          </a:p>
          <a:p>
            <a:r>
              <a:rPr lang="en-US" sz="2000" dirty="0"/>
              <a:t>    </a:t>
            </a:r>
            <a:r>
              <a:rPr lang="en-US" sz="2000" dirty="0" err="1"/>
              <a:t>def</a:t>
            </a:r>
            <a:r>
              <a:rPr lang="en-US" sz="2000" dirty="0"/>
              <a:t> </a:t>
            </a:r>
            <a:r>
              <a:rPr lang="en-US" sz="2000" dirty="0" err="1"/>
              <a:t>make_sound</a:t>
            </a:r>
            <a:r>
              <a:rPr lang="en-US" sz="2000" dirty="0"/>
              <a:t>(self):</a:t>
            </a:r>
          </a:p>
          <a:p>
            <a:r>
              <a:rPr lang="en-US" sz="2000" dirty="0"/>
              <a:t>        print("Meow")</a:t>
            </a:r>
          </a:p>
        </p:txBody>
      </p:sp>
    </p:spTree>
    <p:extLst>
      <p:ext uri="{BB962C8B-B14F-4D97-AF65-F5344CB8AC3E}">
        <p14:creationId xmlns:p14="http://schemas.microsoft.com/office/powerpoint/2010/main" val="4187286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62468" name="文本框 8"/>
          <p:cNvSpPr txBox="1"/>
          <p:nvPr/>
        </p:nvSpPr>
        <p:spPr>
          <a:xfrm>
            <a:off x="1058863" y="3808413"/>
            <a:ext cx="4802187" cy="1014730"/>
          </a:xfrm>
          <a:prstGeom prst="rect">
            <a:avLst/>
          </a:prstGeom>
          <a:noFill/>
          <a:ln w="9525">
            <a:noFill/>
          </a:ln>
        </p:spPr>
        <p:txBody>
          <a:bodyPr anchor="t">
            <a:spAutoFit/>
          </a:bodyPr>
          <a:lstStyle/>
          <a:p>
            <a:pPr algn="dist" defTabSz="914400"/>
            <a:r>
              <a:rPr lang="en-US" altLang="zh-CN" sz="6000" b="1" dirty="0">
                <a:solidFill>
                  <a:srgbClr val="262626"/>
                </a:solidFill>
                <a:ea typeface="Microsoft YaHei" panose="020B0503020204020204" charset="-122"/>
                <a:cs typeface="+mn-lt"/>
                <a:sym typeface="Arial" panose="020B0604020202020204" pitchFamily="34" charset="0"/>
              </a:rPr>
              <a:t>THANKS</a:t>
            </a:r>
          </a:p>
        </p:txBody>
      </p:sp>
      <p:sp>
        <p:nvSpPr>
          <p:cNvPr id="7" name="Rectangle 6"/>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 OOP</a:t>
            </a:r>
            <a:endParaRPr lang="en-US" dirty="0">
              <a:latin typeface="Verdana" panose="020B0604030504040204" pitchFamily="34" charset="0"/>
              <a:ea typeface="Verdan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0"/>
            <a:ext cx="3683000" cy="1041400"/>
          </a:xfrm>
          <a:prstGeom prst="rect">
            <a:avLst/>
          </a:prstGeom>
        </p:spPr>
      </p:pic>
      <p:sp>
        <p:nvSpPr>
          <p:cNvPr id="4" name="Text Box 3"/>
          <p:cNvSpPr txBox="1"/>
          <p:nvPr/>
        </p:nvSpPr>
        <p:spPr>
          <a:xfrm>
            <a:off x="91440" y="167005"/>
            <a:ext cx="2701290" cy="706755"/>
          </a:xfrm>
          <a:prstGeom prst="rect">
            <a:avLst/>
          </a:prstGeom>
          <a:noFill/>
          <a:ln w="9525">
            <a:noFill/>
          </a:ln>
        </p:spPr>
        <p:txBody>
          <a:bodyPr wrap="none" rtlCol="0" anchor="t">
            <a:spAutoFit/>
          </a:bodyPr>
          <a:lstStyle/>
          <a:p>
            <a:pPr lvl="0" algn="l"/>
            <a:r>
              <a:rPr lang="en-US" altLang="zh-CN" sz="4000" dirty="0">
                <a:solidFill>
                  <a:srgbClr val="262626"/>
                </a:solidFill>
                <a:ea typeface="Microsoft YaHei" panose="020B0503020204020204" charset="-122"/>
                <a:cs typeface="+mn-lt"/>
                <a:sym typeface="+mn-ea"/>
              </a:rPr>
              <a:t>Python OOP</a:t>
            </a:r>
          </a:p>
        </p:txBody>
      </p:sp>
      <p:sp>
        <p:nvSpPr>
          <p:cNvPr id="6" name="Text Box 5"/>
          <p:cNvSpPr txBox="1"/>
          <p:nvPr/>
        </p:nvSpPr>
        <p:spPr>
          <a:xfrm>
            <a:off x="355600" y="1041400"/>
            <a:ext cx="11480800" cy="1568450"/>
          </a:xfrm>
          <a:prstGeom prst="rect">
            <a:avLst/>
          </a:prstGeom>
          <a:noFill/>
        </p:spPr>
        <p:txBody>
          <a:bodyPr wrap="square" rtlCol="0" anchor="t">
            <a:spAutoFit/>
          </a:bodyPr>
          <a:lstStyle/>
          <a:p>
            <a:r>
              <a:rPr lang="en-US" sz="2400"/>
              <a:t>Python is a multi-paradigm programming language. Meaning, it supports different programming approach.</a:t>
            </a:r>
          </a:p>
          <a:p>
            <a:r>
              <a:rPr lang="en-US" sz="2400"/>
              <a:t>One of the popular approach to solve a programming problem is by creating objects. This is known as Object-Oriented Programming (OOP).</a:t>
            </a:r>
          </a:p>
        </p:txBody>
      </p:sp>
      <p:sp>
        <p:nvSpPr>
          <p:cNvPr id="7" name="Text Box 6"/>
          <p:cNvSpPr txBox="1"/>
          <p:nvPr/>
        </p:nvSpPr>
        <p:spPr>
          <a:xfrm>
            <a:off x="520700" y="2703195"/>
            <a:ext cx="8241665" cy="2676525"/>
          </a:xfrm>
          <a:prstGeom prst="rect">
            <a:avLst/>
          </a:prstGeom>
          <a:noFill/>
        </p:spPr>
        <p:txBody>
          <a:bodyPr wrap="square" rtlCol="0" anchor="t">
            <a:spAutoFit/>
          </a:bodyPr>
          <a:lstStyle/>
          <a:p>
            <a:pPr marL="342900" indent="-342900">
              <a:buFont typeface="Wingdings" panose="05000000000000000000" charset="0"/>
              <a:buChar char="Ø"/>
            </a:pPr>
            <a:r>
              <a:rPr lang="en-US" sz="2400" b="1" dirty="0"/>
              <a:t>Class</a:t>
            </a:r>
          </a:p>
          <a:p>
            <a:pPr marL="342900" indent="-342900">
              <a:buFont typeface="Wingdings" panose="05000000000000000000" charset="0"/>
              <a:buChar char="Ø"/>
            </a:pPr>
            <a:r>
              <a:rPr lang="en-US" sz="2400" b="1" dirty="0"/>
              <a:t>Object</a:t>
            </a:r>
          </a:p>
          <a:p>
            <a:pPr marL="342900" indent="-342900">
              <a:buFont typeface="Wingdings" panose="05000000000000000000" charset="0"/>
              <a:buChar char="Ø"/>
            </a:pPr>
            <a:r>
              <a:rPr lang="en-US" sz="2400" b="1" dirty="0"/>
              <a:t>Method</a:t>
            </a:r>
          </a:p>
          <a:p>
            <a:pPr marL="342900" indent="-342900">
              <a:buFont typeface="Wingdings" panose="05000000000000000000" charset="0"/>
              <a:buChar char="Ø"/>
            </a:pPr>
            <a:r>
              <a:rPr lang="en-US" sz="2400" b="1" dirty="0"/>
              <a:t>Inheritance 	.</a:t>
            </a:r>
          </a:p>
          <a:p>
            <a:pPr marL="342900" indent="-342900">
              <a:buFont typeface="Wingdings" panose="05000000000000000000" charset="0"/>
              <a:buChar char="Ø"/>
            </a:pPr>
            <a:r>
              <a:rPr lang="en-US" sz="2400" b="1" dirty="0"/>
              <a:t>Encapsulation </a:t>
            </a:r>
          </a:p>
          <a:p>
            <a:pPr marL="342900" indent="-342900">
              <a:buFont typeface="Wingdings" panose="05000000000000000000" charset="0"/>
              <a:buChar char="Ø"/>
            </a:pPr>
            <a:r>
              <a:rPr lang="en-US" sz="2400" b="1" dirty="0"/>
              <a:t>Polymorphism</a:t>
            </a:r>
          </a:p>
          <a:p>
            <a:pPr marL="342900" indent="-342900">
              <a:buFont typeface="Wingdings" panose="05000000000000000000" charset="0"/>
              <a:buChar char="Ø"/>
            </a:pPr>
            <a:r>
              <a:rPr lang="en-US" sz="2400" b="1" dirty="0"/>
              <a:t>Data Abstraction</a:t>
            </a:r>
          </a:p>
        </p:txBody>
      </p:sp>
      <p:sp>
        <p:nvSpPr>
          <p:cNvPr id="9" name="Rectangle 8"/>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 OOP</a:t>
            </a:r>
            <a:endParaRPr lang="en-US" dirty="0">
              <a:latin typeface="Verdana" panose="020B0604030504040204" pitchFamily="34" charset="0"/>
              <a:ea typeface="Verdan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0"/>
            <a:ext cx="3683000" cy="1041400"/>
          </a:xfrm>
          <a:prstGeom prst="rect">
            <a:avLst/>
          </a:prstGeom>
        </p:spPr>
      </p:pic>
      <p:sp>
        <p:nvSpPr>
          <p:cNvPr id="6" name="Text Box 5"/>
          <p:cNvSpPr txBox="1"/>
          <p:nvPr/>
        </p:nvSpPr>
        <p:spPr>
          <a:xfrm>
            <a:off x="91440" y="167005"/>
            <a:ext cx="6483985" cy="706755"/>
          </a:xfrm>
          <a:prstGeom prst="rect">
            <a:avLst/>
          </a:prstGeom>
          <a:noFill/>
          <a:ln w="9525">
            <a:noFill/>
          </a:ln>
        </p:spPr>
        <p:txBody>
          <a:bodyPr wrap="none" rtlCol="0" anchor="t">
            <a:spAutoFit/>
          </a:bodyPr>
          <a:lstStyle/>
          <a:p>
            <a:pPr lvl="0" algn="l"/>
            <a:r>
              <a:rPr lang="en-US" altLang="zh-CN" sz="4000" dirty="0">
                <a:solidFill>
                  <a:srgbClr val="262626"/>
                </a:solidFill>
                <a:ea typeface="Microsoft YaHei" panose="020B0503020204020204" charset="-122"/>
                <a:cs typeface="+mn-lt"/>
                <a:sym typeface="+mn-ea"/>
              </a:rPr>
              <a:t>Python OOP - Class and Object</a:t>
            </a:r>
          </a:p>
        </p:txBody>
      </p:sp>
      <p:sp>
        <p:nvSpPr>
          <p:cNvPr id="7" name="Text Box 6"/>
          <p:cNvSpPr txBox="1"/>
          <p:nvPr/>
        </p:nvSpPr>
        <p:spPr>
          <a:xfrm>
            <a:off x="250190" y="1521460"/>
            <a:ext cx="11299825" cy="460375"/>
          </a:xfrm>
          <a:prstGeom prst="rect">
            <a:avLst/>
          </a:prstGeom>
          <a:noFill/>
        </p:spPr>
        <p:txBody>
          <a:bodyPr wrap="square" rtlCol="0" anchor="t">
            <a:spAutoFit/>
          </a:bodyPr>
          <a:lstStyle/>
          <a:p>
            <a:r>
              <a:rPr lang="en-US" sz="2400" b="1"/>
              <a:t>A class is a blueprint for the object.</a:t>
            </a:r>
          </a:p>
        </p:txBody>
      </p:sp>
      <p:sp>
        <p:nvSpPr>
          <p:cNvPr id="9" name="Text Box 8"/>
          <p:cNvSpPr txBox="1"/>
          <p:nvPr/>
        </p:nvSpPr>
        <p:spPr>
          <a:xfrm>
            <a:off x="1827530" y="2306955"/>
            <a:ext cx="6618605" cy="1938020"/>
          </a:xfrm>
          <a:prstGeom prst="rect">
            <a:avLst/>
          </a:prstGeom>
          <a:noFill/>
        </p:spPr>
        <p:txBody>
          <a:bodyPr wrap="square" rtlCol="0" anchor="t">
            <a:spAutoFit/>
          </a:bodyPr>
          <a:lstStyle/>
          <a:p>
            <a:r>
              <a:rPr lang="en-US" sz="2400" b="1"/>
              <a:t>class ClassName:   </a:t>
            </a:r>
          </a:p>
          <a:p>
            <a:r>
              <a:rPr lang="en-US" sz="2400" b="1"/>
              <a:t>        &lt;statement-1&gt;   </a:t>
            </a:r>
          </a:p>
          <a:p>
            <a:r>
              <a:rPr lang="en-US" sz="2400" b="1"/>
              <a:t>        .   </a:t>
            </a:r>
          </a:p>
          <a:p>
            <a:r>
              <a:rPr lang="en-US" sz="2400" b="1"/>
              <a:t>        .    </a:t>
            </a:r>
          </a:p>
          <a:p>
            <a:r>
              <a:rPr lang="en-US" sz="2400" b="1"/>
              <a:t>        &lt;statement-N&gt;  </a:t>
            </a:r>
          </a:p>
        </p:txBody>
      </p:sp>
      <p:sp>
        <p:nvSpPr>
          <p:cNvPr id="10" name="Text Box 9"/>
          <p:cNvSpPr txBox="1"/>
          <p:nvPr/>
        </p:nvSpPr>
        <p:spPr>
          <a:xfrm>
            <a:off x="250190" y="4244975"/>
            <a:ext cx="11691620" cy="1568450"/>
          </a:xfrm>
          <a:prstGeom prst="rect">
            <a:avLst/>
          </a:prstGeom>
          <a:noFill/>
        </p:spPr>
        <p:txBody>
          <a:bodyPr wrap="square" rtlCol="0" anchor="t">
            <a:spAutoFit/>
          </a:bodyPr>
          <a:lstStyle/>
          <a:p>
            <a:r>
              <a:rPr lang="en-US" sz="2400" b="1"/>
              <a:t>The object is an entity that has state and behavior. It may be any real-world object like tree,fruit etc.</a:t>
            </a:r>
            <a:endParaRPr lang="en-US" sz="2400"/>
          </a:p>
          <a:p>
            <a:r>
              <a:rPr lang="en-US" sz="2400"/>
              <a:t>Everything in Python is an object, and almost everything has attributes and methods. All functions have a built-in attribute</a:t>
            </a:r>
          </a:p>
        </p:txBody>
      </p:sp>
      <p:sp>
        <p:nvSpPr>
          <p:cNvPr id="11" name="Text Box 10"/>
          <p:cNvSpPr txBox="1"/>
          <p:nvPr/>
        </p:nvSpPr>
        <p:spPr>
          <a:xfrm>
            <a:off x="2294255" y="5813425"/>
            <a:ext cx="5234305" cy="460375"/>
          </a:xfrm>
          <a:prstGeom prst="rect">
            <a:avLst/>
          </a:prstGeom>
          <a:noFill/>
        </p:spPr>
        <p:txBody>
          <a:bodyPr wrap="square" rtlCol="0" anchor="t">
            <a:spAutoFit/>
          </a:bodyPr>
          <a:lstStyle/>
          <a:p>
            <a:r>
              <a:rPr lang="en-US" sz="2400" b="1"/>
              <a:t>objName = ClassConstructor()</a:t>
            </a:r>
          </a:p>
        </p:txBody>
      </p:sp>
      <p:sp>
        <p:nvSpPr>
          <p:cNvPr id="12" name="Rectangle 11"/>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 OOP</a:t>
            </a:r>
            <a:endParaRPr lang="en-US" dirty="0">
              <a:latin typeface="Verdana" panose="020B0604030504040204" pitchFamily="34" charset="0"/>
              <a:ea typeface="Verdan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0"/>
            <a:ext cx="3683000" cy="1041400"/>
          </a:xfrm>
          <a:prstGeom prst="rect">
            <a:avLst/>
          </a:prstGeom>
        </p:spPr>
      </p:pic>
      <p:sp>
        <p:nvSpPr>
          <p:cNvPr id="6" name="Text Box 5"/>
          <p:cNvSpPr txBox="1"/>
          <p:nvPr/>
        </p:nvSpPr>
        <p:spPr>
          <a:xfrm>
            <a:off x="91440" y="167005"/>
            <a:ext cx="8213090" cy="706755"/>
          </a:xfrm>
          <a:prstGeom prst="rect">
            <a:avLst/>
          </a:prstGeom>
          <a:noFill/>
          <a:ln w="9525">
            <a:noFill/>
          </a:ln>
        </p:spPr>
        <p:txBody>
          <a:bodyPr wrap="none" rtlCol="0" anchor="t">
            <a:spAutoFit/>
          </a:bodyPr>
          <a:lstStyle/>
          <a:p>
            <a:pPr lvl="0" algn="l"/>
            <a:r>
              <a:rPr lang="en-US" altLang="zh-CN" sz="4000" dirty="0">
                <a:solidFill>
                  <a:srgbClr val="262626"/>
                </a:solidFill>
                <a:ea typeface="Microsoft YaHei" panose="020B0503020204020204" charset="-122"/>
                <a:cs typeface="+mn-lt"/>
                <a:sym typeface="+mn-ea"/>
              </a:rPr>
              <a:t>Python OOP - Method and Inheritance </a:t>
            </a:r>
          </a:p>
        </p:txBody>
      </p:sp>
      <p:sp>
        <p:nvSpPr>
          <p:cNvPr id="7" name="Text Box 6"/>
          <p:cNvSpPr txBox="1"/>
          <p:nvPr/>
        </p:nvSpPr>
        <p:spPr>
          <a:xfrm>
            <a:off x="189865" y="1041400"/>
            <a:ext cx="11480165" cy="829945"/>
          </a:xfrm>
          <a:prstGeom prst="rect">
            <a:avLst/>
          </a:prstGeom>
          <a:noFill/>
        </p:spPr>
        <p:txBody>
          <a:bodyPr wrap="square" rtlCol="0" anchor="t">
            <a:spAutoFit/>
          </a:bodyPr>
          <a:lstStyle/>
          <a:p>
            <a:pPr marL="342900" indent="-342900">
              <a:buFont typeface="Wingdings" panose="05000000000000000000" charset="0"/>
              <a:buChar char="Ø"/>
            </a:pPr>
            <a:r>
              <a:rPr lang="en-US" sz="2400" b="1"/>
              <a:t>Methods</a:t>
            </a:r>
            <a:r>
              <a:rPr lang="en-US" sz="2400"/>
              <a:t> are functions defined inside the body of a class. They are used to define the behaviors of an object.</a:t>
            </a:r>
          </a:p>
        </p:txBody>
      </p:sp>
      <p:sp>
        <p:nvSpPr>
          <p:cNvPr id="9" name="Text Box 8"/>
          <p:cNvSpPr txBox="1"/>
          <p:nvPr/>
        </p:nvSpPr>
        <p:spPr>
          <a:xfrm>
            <a:off x="867410" y="1871345"/>
            <a:ext cx="6964045" cy="1198880"/>
          </a:xfrm>
          <a:prstGeom prst="rect">
            <a:avLst/>
          </a:prstGeom>
          <a:noFill/>
        </p:spPr>
        <p:txBody>
          <a:bodyPr wrap="square" rtlCol="0" anchor="t">
            <a:spAutoFit/>
          </a:bodyPr>
          <a:lstStyle/>
          <a:p>
            <a:r>
              <a:rPr lang="en-US" sz="2400" b="1"/>
              <a:t>def  MethodName(Argument1,Argument2):</a:t>
            </a:r>
          </a:p>
          <a:p>
            <a:endParaRPr lang="en-US" sz="2400" b="1"/>
          </a:p>
          <a:p>
            <a:endParaRPr lang="en-US" sz="2400" b="1"/>
          </a:p>
        </p:txBody>
      </p:sp>
      <p:sp>
        <p:nvSpPr>
          <p:cNvPr id="10" name="Text Box 9"/>
          <p:cNvSpPr txBox="1"/>
          <p:nvPr/>
        </p:nvSpPr>
        <p:spPr>
          <a:xfrm>
            <a:off x="189865" y="3310890"/>
            <a:ext cx="11358880" cy="1938020"/>
          </a:xfrm>
          <a:prstGeom prst="rect">
            <a:avLst/>
          </a:prstGeom>
          <a:noFill/>
        </p:spPr>
        <p:txBody>
          <a:bodyPr wrap="square" rtlCol="0" anchor="t">
            <a:spAutoFit/>
          </a:bodyPr>
          <a:lstStyle/>
          <a:p>
            <a:pPr marL="285750" indent="-285750">
              <a:buFont typeface="Wingdings" panose="05000000000000000000" charset="0"/>
              <a:buChar char="Ø"/>
            </a:pPr>
            <a:r>
              <a:rPr lang="en-US" sz="2400" b="1"/>
              <a:t> Inheritance provides code reusability to the program because we can use an existing class to create a new class instead of creating it from scratch.</a:t>
            </a:r>
            <a:r>
              <a:rPr lang="en-US" sz="2400"/>
              <a:t> In inheritance, the child class acquires the properties and can access all the data members and functions defined in the parent class. A child class can also provide its specific implementation to the functions of the parent class.</a:t>
            </a:r>
          </a:p>
        </p:txBody>
      </p:sp>
      <p:sp>
        <p:nvSpPr>
          <p:cNvPr id="11" name="Text Box 10"/>
          <p:cNvSpPr txBox="1"/>
          <p:nvPr/>
        </p:nvSpPr>
        <p:spPr>
          <a:xfrm>
            <a:off x="634365" y="5443855"/>
            <a:ext cx="10592435" cy="829945"/>
          </a:xfrm>
          <a:prstGeom prst="rect">
            <a:avLst/>
          </a:prstGeom>
          <a:noFill/>
        </p:spPr>
        <p:txBody>
          <a:bodyPr wrap="square" rtlCol="0" anchor="t">
            <a:spAutoFit/>
          </a:bodyPr>
          <a:lstStyle/>
          <a:p>
            <a:r>
              <a:rPr lang="en-US" sz="2400" b="1"/>
              <a:t>    class derived-class(base class1):  </a:t>
            </a:r>
          </a:p>
          <a:p>
            <a:r>
              <a:rPr lang="en-US" sz="2400" b="1"/>
              <a:t>        </a:t>
            </a:r>
          </a:p>
        </p:txBody>
      </p:sp>
      <p:sp>
        <p:nvSpPr>
          <p:cNvPr id="12" name="Rectangle 11"/>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 OOP</a:t>
            </a:r>
            <a:endParaRPr lang="en-US" dirty="0">
              <a:latin typeface="Verdana" panose="020B0604030504040204" pitchFamily="34" charset="0"/>
              <a:ea typeface="Verdana" panose="020B060403050404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0"/>
            <a:ext cx="3683000" cy="1041400"/>
          </a:xfrm>
          <a:prstGeom prst="rect">
            <a:avLst/>
          </a:prstGeom>
        </p:spPr>
      </p:pic>
      <p:sp>
        <p:nvSpPr>
          <p:cNvPr id="6" name="Text Box 5"/>
          <p:cNvSpPr txBox="1"/>
          <p:nvPr/>
        </p:nvSpPr>
        <p:spPr>
          <a:xfrm>
            <a:off x="91440" y="167005"/>
            <a:ext cx="6838315" cy="706755"/>
          </a:xfrm>
          <a:prstGeom prst="rect">
            <a:avLst/>
          </a:prstGeom>
          <a:noFill/>
          <a:ln w="9525">
            <a:noFill/>
          </a:ln>
        </p:spPr>
        <p:txBody>
          <a:bodyPr wrap="none" rtlCol="0" anchor="t">
            <a:spAutoFit/>
          </a:bodyPr>
          <a:lstStyle/>
          <a:p>
            <a:pPr lvl="0" algn="l"/>
            <a:r>
              <a:rPr lang="en-US" altLang="zh-CN" sz="4000" dirty="0">
                <a:solidFill>
                  <a:srgbClr val="262626"/>
                </a:solidFill>
                <a:ea typeface="Microsoft YaHei" panose="020B0503020204020204" charset="-122"/>
                <a:cs typeface="+mn-lt"/>
                <a:sym typeface="+mn-ea"/>
              </a:rPr>
              <a:t>Python OOP - Inheritance Types </a:t>
            </a:r>
          </a:p>
        </p:txBody>
      </p:sp>
      <p:pic>
        <p:nvPicPr>
          <p:cNvPr id="10" name="Picture 9" descr="Untitled"/>
          <p:cNvPicPr>
            <a:picLocks noChangeAspect="1"/>
          </p:cNvPicPr>
          <p:nvPr/>
        </p:nvPicPr>
        <p:blipFill>
          <a:blip r:embed="rId4"/>
          <a:stretch>
            <a:fillRect/>
          </a:stretch>
        </p:blipFill>
        <p:spPr>
          <a:xfrm>
            <a:off x="671195" y="929005"/>
            <a:ext cx="11417935" cy="5930900"/>
          </a:xfrm>
          <a:prstGeom prst="rect">
            <a:avLst/>
          </a:prstGeom>
        </p:spPr>
      </p:pic>
      <p:sp>
        <p:nvSpPr>
          <p:cNvPr id="9" name="Rectangle 8"/>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 OOP</a:t>
            </a:r>
            <a:endParaRPr lang="en-US" dirty="0">
              <a:latin typeface="Verdana" panose="020B0604030504040204" pitchFamily="34" charset="0"/>
              <a:ea typeface="Verdan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0"/>
            <a:ext cx="3683000" cy="1041400"/>
          </a:xfrm>
          <a:prstGeom prst="rect">
            <a:avLst/>
          </a:prstGeom>
        </p:spPr>
      </p:pic>
      <p:sp>
        <p:nvSpPr>
          <p:cNvPr id="6" name="Text Box 5"/>
          <p:cNvSpPr txBox="1"/>
          <p:nvPr/>
        </p:nvSpPr>
        <p:spPr>
          <a:xfrm>
            <a:off x="91440" y="167005"/>
            <a:ext cx="10164449" cy="1938992"/>
          </a:xfrm>
          <a:prstGeom prst="rect">
            <a:avLst/>
          </a:prstGeom>
          <a:noFill/>
          <a:ln w="9525">
            <a:noFill/>
          </a:ln>
        </p:spPr>
        <p:txBody>
          <a:bodyPr wrap="none" rtlCol="0" anchor="t">
            <a:spAutoFit/>
          </a:bodyPr>
          <a:lstStyle/>
          <a:p>
            <a:endParaRPr lang="en-US" altLang="zh-CN" sz="4000" dirty="0" smtClean="0">
              <a:solidFill>
                <a:srgbClr val="262626"/>
              </a:solidFill>
              <a:ea typeface="Microsoft YaHei" panose="020B0503020204020204" charset="-122"/>
              <a:cs typeface="+mn-lt"/>
              <a:sym typeface="+mn-ea"/>
            </a:endParaRPr>
          </a:p>
          <a:p>
            <a:r>
              <a:rPr lang="en-US" altLang="zh-CN" sz="4000" dirty="0" smtClean="0">
                <a:solidFill>
                  <a:srgbClr val="262626"/>
                </a:solidFill>
                <a:ea typeface="Microsoft YaHei" panose="020B0503020204020204" charset="-122"/>
                <a:cs typeface="+mn-lt"/>
                <a:sym typeface="+mn-ea"/>
              </a:rPr>
              <a:t>Python </a:t>
            </a:r>
            <a:r>
              <a:rPr lang="en-US" altLang="zh-CN" sz="4000" dirty="0">
                <a:solidFill>
                  <a:srgbClr val="262626"/>
                </a:solidFill>
                <a:ea typeface="Microsoft YaHei" panose="020B0503020204020204" charset="-122"/>
                <a:cs typeface="+mn-lt"/>
                <a:sym typeface="+mn-ea"/>
              </a:rPr>
              <a:t>OOP </a:t>
            </a:r>
            <a:r>
              <a:rPr lang="en-US" altLang="zh-CN" sz="4000" dirty="0" smtClean="0">
                <a:solidFill>
                  <a:srgbClr val="262626"/>
                </a:solidFill>
                <a:ea typeface="Microsoft YaHei" panose="020B0503020204020204" charset="-122"/>
                <a:cs typeface="+mn-lt"/>
                <a:sym typeface="+mn-ea"/>
              </a:rPr>
              <a:t>– </a:t>
            </a:r>
            <a:r>
              <a:rPr lang="en-US" altLang="zh-CN" sz="4000" dirty="0">
                <a:solidFill>
                  <a:srgbClr val="262626"/>
                </a:solidFill>
                <a:ea typeface="Microsoft YaHei" panose="020B0503020204020204" charset="-122"/>
                <a:cs typeface="+mn-lt"/>
                <a:sym typeface="+mn-ea"/>
              </a:rPr>
              <a:t>Encapsulation &amp; Data Abstraction</a:t>
            </a:r>
            <a:endParaRPr lang="en-US" sz="4000" dirty="0">
              <a:solidFill>
                <a:srgbClr val="262626"/>
              </a:solidFill>
              <a:ea typeface="Microsoft YaHei" panose="020B0503020204020204" charset="-122"/>
              <a:cs typeface="+mn-lt"/>
            </a:endParaRPr>
          </a:p>
          <a:p>
            <a:pPr lvl="0" algn="l"/>
            <a:r>
              <a:rPr lang="en-US" altLang="zh-CN" sz="4000" dirty="0" smtClean="0">
                <a:solidFill>
                  <a:srgbClr val="262626"/>
                </a:solidFill>
                <a:ea typeface="Microsoft YaHei" panose="020B0503020204020204" charset="-122"/>
                <a:cs typeface="+mn-lt"/>
                <a:sym typeface="+mn-ea"/>
              </a:rPr>
              <a:t>  </a:t>
            </a:r>
            <a:endParaRPr lang="en-US" altLang="zh-CN" sz="4000" dirty="0">
              <a:solidFill>
                <a:srgbClr val="262626"/>
              </a:solidFill>
              <a:ea typeface="Microsoft YaHei" panose="020B0503020204020204" charset="-122"/>
              <a:cs typeface="+mn-lt"/>
              <a:sym typeface="+mn-ea"/>
            </a:endParaRPr>
          </a:p>
        </p:txBody>
      </p:sp>
      <p:sp>
        <p:nvSpPr>
          <p:cNvPr id="7" name="Text Box 6"/>
          <p:cNvSpPr txBox="1"/>
          <p:nvPr/>
        </p:nvSpPr>
        <p:spPr>
          <a:xfrm>
            <a:off x="207412" y="1614975"/>
            <a:ext cx="11495405" cy="2677656"/>
          </a:xfrm>
          <a:prstGeom prst="rect">
            <a:avLst/>
          </a:prstGeom>
          <a:noFill/>
        </p:spPr>
        <p:txBody>
          <a:bodyPr wrap="square" rtlCol="0" anchor="t">
            <a:spAutoFit/>
          </a:bodyPr>
          <a:lstStyle/>
          <a:p>
            <a:r>
              <a:rPr lang="en-US" sz="2400" dirty="0"/>
              <a:t>Using OOP in Python, we can restrict access to methods and variables. This prevent data from direct modification which is called </a:t>
            </a:r>
            <a:r>
              <a:rPr lang="en-US" sz="2400" dirty="0" smtClean="0"/>
              <a:t>encapsulation</a:t>
            </a:r>
          </a:p>
          <a:p>
            <a:endParaRPr lang="en-US" sz="2400" dirty="0"/>
          </a:p>
          <a:p>
            <a:r>
              <a:rPr lang="en-US" sz="2400" dirty="0"/>
              <a:t>we can also perform data hiding by adding the double underscore (___) as a prefix to the attribute which is to be hidden. After this, the attribute will not be visible outside of the class through the object.</a:t>
            </a:r>
          </a:p>
          <a:p>
            <a:endParaRPr lang="en-US" sz="2400" dirty="0"/>
          </a:p>
        </p:txBody>
      </p:sp>
      <p:sp>
        <p:nvSpPr>
          <p:cNvPr id="10" name="Text Box 9"/>
          <p:cNvSpPr txBox="1"/>
          <p:nvPr/>
        </p:nvSpPr>
        <p:spPr>
          <a:xfrm>
            <a:off x="99405" y="4840997"/>
            <a:ext cx="6173470" cy="706755"/>
          </a:xfrm>
          <a:prstGeom prst="rect">
            <a:avLst/>
          </a:prstGeom>
          <a:noFill/>
          <a:ln w="9525">
            <a:noFill/>
          </a:ln>
        </p:spPr>
        <p:txBody>
          <a:bodyPr wrap="none" rtlCol="0" anchor="t">
            <a:spAutoFit/>
          </a:bodyPr>
          <a:lstStyle/>
          <a:p>
            <a:pPr lvl="0" algn="l"/>
            <a:r>
              <a:rPr lang="en-US" altLang="zh-CN" sz="4000" dirty="0">
                <a:solidFill>
                  <a:srgbClr val="262626"/>
                </a:solidFill>
                <a:ea typeface="Microsoft YaHei" panose="020B0503020204020204" charset="-122"/>
                <a:cs typeface="+mn-lt"/>
                <a:sym typeface="+mn-ea"/>
              </a:rPr>
              <a:t>Python OOP - Polymorphism </a:t>
            </a:r>
          </a:p>
        </p:txBody>
      </p:sp>
      <p:sp>
        <p:nvSpPr>
          <p:cNvPr id="11" name="Text Box 10"/>
          <p:cNvSpPr txBox="1"/>
          <p:nvPr/>
        </p:nvSpPr>
        <p:spPr>
          <a:xfrm>
            <a:off x="142959" y="5664265"/>
            <a:ext cx="11624310" cy="460375"/>
          </a:xfrm>
          <a:prstGeom prst="rect">
            <a:avLst/>
          </a:prstGeom>
          <a:noFill/>
        </p:spPr>
        <p:txBody>
          <a:bodyPr wrap="square" rtlCol="0" anchor="t">
            <a:spAutoFit/>
          </a:bodyPr>
          <a:lstStyle/>
          <a:p>
            <a:r>
              <a:rPr lang="en-US" sz="2400" dirty="0"/>
              <a:t>Polymorphism is an ability (in OOP) to use common interface for multiple form (data types).</a:t>
            </a:r>
          </a:p>
        </p:txBody>
      </p:sp>
      <p:sp>
        <p:nvSpPr>
          <p:cNvPr id="12" name="Rectangle 11"/>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 OOP</a:t>
            </a:r>
            <a:endParaRPr lang="en-US" dirty="0">
              <a:latin typeface="Verdana" panose="020B0604030504040204" pitchFamily="34" charset="0"/>
              <a:ea typeface="Verdana" panose="020B060403050404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190500" y="156210"/>
            <a:ext cx="8318500" cy="706755"/>
          </a:xfrm>
          <a:prstGeom prst="rect">
            <a:avLst/>
          </a:prstGeom>
          <a:noFill/>
        </p:spPr>
        <p:txBody>
          <a:bodyPr wrap="square" rtlCol="0" anchor="t">
            <a:spAutoFit/>
          </a:bodyPr>
          <a:lstStyle/>
          <a:p>
            <a:r>
              <a:rPr lang="en-US" sz="4000"/>
              <a:t>Operator Overloading in Python</a:t>
            </a:r>
          </a:p>
        </p:txBody>
      </p:sp>
      <p:sp>
        <p:nvSpPr>
          <p:cNvPr id="6" name="Text Box 5"/>
          <p:cNvSpPr txBox="1"/>
          <p:nvPr/>
        </p:nvSpPr>
        <p:spPr>
          <a:xfrm>
            <a:off x="401320" y="2275205"/>
            <a:ext cx="11600180" cy="2306955"/>
          </a:xfrm>
          <a:prstGeom prst="rect">
            <a:avLst/>
          </a:prstGeom>
          <a:noFill/>
        </p:spPr>
        <p:txBody>
          <a:bodyPr wrap="square" rtlCol="0" anchor="t">
            <a:spAutoFit/>
          </a:bodyPr>
          <a:lstStyle/>
          <a:p>
            <a:r>
              <a:rPr lang="en-US" sz="2400" dirty="0"/>
              <a:t>Python operators work for built-in classes. But same operator behaves differently with different types. For example, the + operator will, perform arithmetic addition on two numbers, merge two lists and concatenate two strings.</a:t>
            </a:r>
          </a:p>
          <a:p>
            <a:endParaRPr lang="en-US" sz="2400" dirty="0"/>
          </a:p>
          <a:p>
            <a:r>
              <a:rPr lang="en-US" sz="2400" b="1" dirty="0" err="1"/>
              <a:t>Oerator</a:t>
            </a:r>
            <a:r>
              <a:rPr lang="en-US" sz="2400" b="1" dirty="0"/>
              <a:t> Overloading allows same operator to have different meaning according to the context is called operator overloading</a:t>
            </a:r>
          </a:p>
        </p:txBody>
      </p:sp>
      <p:sp>
        <p:nvSpPr>
          <p:cNvPr id="9" name="Rectangle 8"/>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 OOP</a:t>
            </a:r>
            <a:endParaRPr lang="en-US" dirty="0">
              <a:latin typeface="Verdana" panose="020B0604030504040204" pitchFamily="34" charset="0"/>
              <a:ea typeface="Verdan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160020" y="173990"/>
            <a:ext cx="4203700" cy="706755"/>
          </a:xfrm>
          <a:prstGeom prst="rect">
            <a:avLst/>
          </a:prstGeom>
          <a:noFill/>
          <a:ln w="9525">
            <a:noFill/>
          </a:ln>
        </p:spPr>
        <p:txBody>
          <a:bodyPr wrap="none" rtlCol="0" anchor="t">
            <a:spAutoFit/>
          </a:bodyPr>
          <a:lstStyle/>
          <a:p>
            <a:pPr lvl="0" algn="l"/>
            <a:r>
              <a:rPr lang="en-US" altLang="zh-CN" sz="4000" dirty="0">
                <a:solidFill>
                  <a:srgbClr val="262626"/>
                </a:solidFill>
                <a:ea typeface="Microsoft YaHei" panose="020B0503020204020204" charset="-122"/>
                <a:cs typeface="+mn-lt"/>
                <a:sym typeface="+mn-ea"/>
              </a:rPr>
              <a:t>Python Constructor</a:t>
            </a:r>
          </a:p>
        </p:txBody>
      </p:sp>
      <p:sp>
        <p:nvSpPr>
          <p:cNvPr id="6" name="Text Box 5"/>
          <p:cNvSpPr txBox="1"/>
          <p:nvPr/>
        </p:nvSpPr>
        <p:spPr>
          <a:xfrm>
            <a:off x="295275" y="1537335"/>
            <a:ext cx="11600815" cy="3046095"/>
          </a:xfrm>
          <a:prstGeom prst="rect">
            <a:avLst/>
          </a:prstGeom>
          <a:noFill/>
        </p:spPr>
        <p:txBody>
          <a:bodyPr wrap="square" rtlCol="0" anchor="t">
            <a:spAutoFit/>
          </a:bodyPr>
          <a:lstStyle/>
          <a:p>
            <a:r>
              <a:rPr lang="en-US" sz="2400"/>
              <a:t>A constructor is a special type of method (function) which is used to initialize the instance members of the class.</a:t>
            </a:r>
          </a:p>
          <a:p>
            <a:endParaRPr lang="en-US" sz="2400"/>
          </a:p>
          <a:p>
            <a:r>
              <a:rPr lang="en-US" sz="2400"/>
              <a:t>There are two types of Constructors.</a:t>
            </a:r>
          </a:p>
          <a:p>
            <a:r>
              <a:rPr lang="en-US" sz="2400"/>
              <a:t>1) Parameterized Constructor</a:t>
            </a:r>
          </a:p>
          <a:p>
            <a:r>
              <a:rPr lang="en-US" sz="2400"/>
              <a:t>2) Non-parameterized Constructor</a:t>
            </a:r>
          </a:p>
          <a:p>
            <a:endParaRPr lang="en-US" sz="2400"/>
          </a:p>
          <a:p>
            <a:r>
              <a:rPr lang="en-US" sz="2400"/>
              <a:t>Constructor definition is executed when we create the object of this class.</a:t>
            </a:r>
          </a:p>
        </p:txBody>
      </p:sp>
      <p:sp>
        <p:nvSpPr>
          <p:cNvPr id="7" name="Text Box 6"/>
          <p:cNvSpPr txBox="1"/>
          <p:nvPr/>
        </p:nvSpPr>
        <p:spPr>
          <a:xfrm>
            <a:off x="295275" y="4885055"/>
            <a:ext cx="11375390" cy="829945"/>
          </a:xfrm>
          <a:prstGeom prst="rect">
            <a:avLst/>
          </a:prstGeom>
          <a:noFill/>
        </p:spPr>
        <p:txBody>
          <a:bodyPr wrap="square" rtlCol="0" anchor="t">
            <a:spAutoFit/>
          </a:bodyPr>
          <a:lstStyle/>
          <a:p>
            <a:r>
              <a:rPr lang="en-US" sz="2400" b="1"/>
              <a:t>In python, the method __init__ simulates the constructor of the class. This method is called when the class is instantiated.</a:t>
            </a:r>
          </a:p>
        </p:txBody>
      </p:sp>
      <p:sp>
        <p:nvSpPr>
          <p:cNvPr id="9" name="Rectangle 8"/>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 OOP</a:t>
            </a:r>
            <a:endParaRPr lang="en-US" dirty="0">
              <a:latin typeface="Verdana" panose="020B0604030504040204" pitchFamily="34" charset="0"/>
              <a:ea typeface="Verdana" panose="020B060403050404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7" name="Rectangle 6"/>
          <p:cNvSpPr/>
          <p:nvPr/>
        </p:nvSpPr>
        <p:spPr>
          <a:xfrm>
            <a:off x="8563525" y="6491605"/>
            <a:ext cx="4080680" cy="369332"/>
          </a:xfrm>
          <a:prstGeom prst="rect">
            <a:avLst/>
          </a:prstGeom>
        </p:spPr>
        <p:txBody>
          <a:bodyPr wrap="square">
            <a:spAutoFit/>
          </a:bodyPr>
          <a:lstStyle/>
          <a:p>
            <a:pPr algn="ctr"/>
            <a:r>
              <a:rPr lang="en-US" dirty="0" smtClean="0">
                <a:latin typeface="Verdana" panose="020B0604030504040204" pitchFamily="34" charset="0"/>
                <a:ea typeface="Verdana" panose="020B0604030504040204" pitchFamily="34" charset="0"/>
              </a:rPr>
              <a:t>Python OOP</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222521" y="174129"/>
            <a:ext cx="5280548" cy="707886"/>
          </a:xfrm>
          <a:prstGeom prst="rect">
            <a:avLst/>
          </a:prstGeom>
          <a:noFill/>
          <a:ln w="9525">
            <a:noFill/>
          </a:ln>
        </p:spPr>
        <p:txBody>
          <a:bodyPr wrap="none" rtlCol="0" anchor="t">
            <a:spAutoFit/>
          </a:bodyPr>
          <a:lstStyle/>
          <a:p>
            <a:r>
              <a:rPr lang="en-US" sz="4000" dirty="0">
                <a:solidFill>
                  <a:srgbClr val="262626"/>
                </a:solidFill>
                <a:ea typeface="Microsoft YaHei" panose="020B0503020204020204" charset="-122"/>
                <a:cs typeface="+mn-lt"/>
              </a:rPr>
              <a:t>Python Access Modifiers</a:t>
            </a:r>
          </a:p>
        </p:txBody>
      </p:sp>
      <p:sp>
        <p:nvSpPr>
          <p:cNvPr id="6" name="Rectangle 5"/>
          <p:cNvSpPr/>
          <p:nvPr/>
        </p:nvSpPr>
        <p:spPr>
          <a:xfrm>
            <a:off x="222521" y="1305342"/>
            <a:ext cx="11829571" cy="4154984"/>
          </a:xfrm>
          <a:prstGeom prst="rect">
            <a:avLst/>
          </a:prstGeom>
        </p:spPr>
        <p:txBody>
          <a:bodyPr wrap="square">
            <a:spAutoFit/>
          </a:bodyPr>
          <a:lstStyle/>
          <a:p>
            <a:r>
              <a:rPr lang="en-US" sz="2400" dirty="0"/>
              <a:t>In most of the object-oriented languages access modifiers are used to limit the access to the variables and functions of a class. </a:t>
            </a:r>
          </a:p>
          <a:p>
            <a:r>
              <a:rPr lang="en-US" sz="2400" dirty="0"/>
              <a:t>Python makes the use of underscores to specify the access modifier for a specific data member and member function in a class.</a:t>
            </a:r>
          </a:p>
          <a:p>
            <a:endParaRPr lang="en-US" sz="2400" dirty="0"/>
          </a:p>
          <a:p>
            <a:r>
              <a:rPr lang="en-US" sz="2400" dirty="0"/>
              <a:t>Access modifiers play an important role to protect the data from unauthorized access as well as protecting it from getting manipulated. When inheritance is implemented there is a huge risk for the data to get destroyed(manipulated) due to transfer of unwanted data from the parent class to the child class. Therefore, it is very important to provide the right access modifiers for different data members and member functions depending upon the requirements.</a:t>
            </a:r>
          </a:p>
        </p:txBody>
      </p:sp>
    </p:spTree>
    <p:extLst>
      <p:ext uri="{BB962C8B-B14F-4D97-AF65-F5344CB8AC3E}">
        <p14:creationId xmlns:p14="http://schemas.microsoft.com/office/powerpoint/2010/main" val="612379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728</Words>
  <Application>Microsoft Office PowerPoint</Application>
  <PresentationFormat>Widescreen</PresentationFormat>
  <Paragraphs>85</Paragraphs>
  <Slides>11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Microsoft YaHei</vt:lpstr>
      <vt:lpstr>SimSun</vt: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Vaishnavi</cp:lastModifiedBy>
  <cp:revision>53</cp:revision>
  <dcterms:created xsi:type="dcterms:W3CDTF">2019-06-02T06:22:00Z</dcterms:created>
  <dcterms:modified xsi:type="dcterms:W3CDTF">2021-10-26T04:59:48Z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