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17"/>
  </p:notesMasterIdLst>
  <p:handoutMasterIdLst>
    <p:handoutMasterId r:id="rId18"/>
  </p:handoutMasterIdLst>
  <p:sldIdLst>
    <p:sldId id="307" r:id="rId3"/>
    <p:sldId id="321" r:id="rId4"/>
    <p:sldId id="322" r:id="rId5"/>
    <p:sldId id="323" r:id="rId6"/>
    <p:sldId id="324" r:id="rId7"/>
    <p:sldId id="330" r:id="rId8"/>
    <p:sldId id="325" r:id="rId9"/>
    <p:sldId id="331" r:id="rId10"/>
    <p:sldId id="326" r:id="rId11"/>
    <p:sldId id="332" r:id="rId12"/>
    <p:sldId id="327" r:id="rId13"/>
    <p:sldId id="328" r:id="rId14"/>
    <p:sldId id="329" r:id="rId15"/>
    <p:sldId id="336" r:id="rId16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817"/>
    <a:srgbClr val="747472"/>
    <a:srgbClr val="EC5724"/>
    <a:srgbClr val="F0B931"/>
    <a:srgbClr val="31A8DF"/>
    <a:srgbClr val="7FBC41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/>
    <p:restoredTop sz="94660"/>
  </p:normalViewPr>
  <p:slideViewPr>
    <p:cSldViewPr snapToGrid="0" showGuides="1">
      <p:cViewPr varScale="1">
        <p:scale>
          <a:sx n="66" d="100"/>
          <a:sy n="66" d="100"/>
        </p:scale>
        <p:origin x="96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-1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2021/10/6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814316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474528-C130-49FA-A0FC-0A42E8D5984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0810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8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65" y="217805"/>
            <a:ext cx="3683000" cy="1041400"/>
          </a:xfrm>
          <a:prstGeom prst="rect">
            <a:avLst/>
          </a:prstGeom>
        </p:spPr>
      </p:pic>
      <p:sp>
        <p:nvSpPr>
          <p:cNvPr id="6" name="文本框 8"/>
          <p:cNvSpPr txBox="1"/>
          <p:nvPr/>
        </p:nvSpPr>
        <p:spPr>
          <a:xfrm>
            <a:off x="119931" y="217805"/>
            <a:ext cx="4458272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</a:t>
            </a:r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learn ?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301287"/>
              </p:ext>
            </p:extLst>
          </p:nvPr>
        </p:nvGraphicFramePr>
        <p:xfrm>
          <a:off x="805217" y="2261471"/>
          <a:ext cx="10208526" cy="219456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104263"/>
                <a:gridCol w="5104263"/>
              </a:tblGrid>
              <a:tr h="37347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Python Data Types</a:t>
                      </a:r>
                      <a:endParaRPr lang="en-US" sz="24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 smtClean="0"/>
                        <a:t>Python </a:t>
                      </a:r>
                      <a:r>
                        <a:rPr lang="en-US" sz="2400" baseline="0" dirty="0" smtClean="0"/>
                        <a:t>Built-in Types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 smtClean="0">
                          <a:sym typeface="+mn-ea"/>
                        </a:rPr>
                        <a:t>Conversion between data types</a:t>
                      </a:r>
                      <a:endParaRPr lang="en-US" sz="2400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 smtClean="0"/>
                        <a:t>Python String, List and Dictionary Manipulations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2400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sz="2400" dirty="0" smtClean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83515" y="114300"/>
            <a:ext cx="4251100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sz="3200" dirty="0">
                <a:sym typeface="+mn-ea"/>
              </a:rPr>
              <a:t>Python </a:t>
            </a:r>
            <a:r>
              <a:rPr lang="en-US" sz="3200" dirty="0" smtClean="0">
                <a:sym typeface="+mn-ea"/>
              </a:rPr>
              <a:t>Strings functions</a:t>
            </a:r>
            <a:endParaRPr lang="en-US" sz="3200" dirty="0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66420" y="1998345"/>
            <a:ext cx="111798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/>
              <a:t>There are numerous methods available with the string object. </a:t>
            </a:r>
          </a:p>
          <a:p>
            <a:r>
              <a:rPr lang="en-US" sz="2400" dirty="0"/>
              <a:t>Some of the commonly used methods are </a:t>
            </a:r>
            <a:r>
              <a:rPr lang="en-US" sz="2400" dirty="0">
                <a:sym typeface="+mn-ea"/>
              </a:rPr>
              <a:t>format(),</a:t>
            </a:r>
            <a:r>
              <a:rPr lang="en-US" sz="2400" dirty="0"/>
              <a:t>lower(), upper(), join(), split(), find(), replace(),enumerate(),</a:t>
            </a:r>
            <a:r>
              <a:rPr lang="en-US" sz="2400" dirty="0" err="1"/>
              <a:t>len</a:t>
            </a:r>
            <a:r>
              <a:rPr lang="en-US" sz="2400" dirty="0"/>
              <a:t>(),etc.</a:t>
            </a:r>
          </a:p>
        </p:txBody>
      </p:sp>
    </p:spTree>
    <p:extLst>
      <p:ext uri="{BB962C8B-B14F-4D97-AF65-F5344CB8AC3E}">
        <p14:creationId xmlns:p14="http://schemas.microsoft.com/office/powerpoint/2010/main" val="398066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35585" y="1402715"/>
            <a:ext cx="1151064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Set is an unordered collection of unique items. Set is defined by values separated by comma inside braces { }. Items in a set are not ordered.</a:t>
            </a:r>
          </a:p>
          <a:p>
            <a:r>
              <a:rPr lang="en-US" sz="2400"/>
              <a:t>We can perform set operations like union, intersection on two sets. Set have unique values. They eliminate duplicates.</a:t>
            </a:r>
          </a:p>
          <a:p>
            <a:r>
              <a:rPr lang="en-US" sz="2400"/>
              <a:t>Since, set are unordered collection, indexing has no meaning. Hence the slicing operator [] does not work.</a:t>
            </a:r>
          </a:p>
          <a:p>
            <a:endParaRPr lang="en-US" sz="2400"/>
          </a:p>
        </p:txBody>
      </p:sp>
      <p:sp>
        <p:nvSpPr>
          <p:cNvPr id="11" name="文本框 8"/>
          <p:cNvSpPr txBox="1"/>
          <p:nvPr/>
        </p:nvSpPr>
        <p:spPr>
          <a:xfrm>
            <a:off x="113348" y="207328"/>
            <a:ext cx="612902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Set (Data Types) 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235585" y="3895090"/>
            <a:ext cx="1110424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a = {5,2,3,1,4}</a:t>
            </a:r>
          </a:p>
          <a:p>
            <a:endParaRPr lang="en-US" sz="2400" b="1"/>
          </a:p>
          <a:p>
            <a:r>
              <a:rPr lang="en-US" sz="2400" b="1"/>
              <a:t># printing set variable</a:t>
            </a:r>
          </a:p>
          <a:p>
            <a:r>
              <a:rPr lang="en-US" sz="2400" b="1"/>
              <a:t>print("a = ", a)</a:t>
            </a:r>
          </a:p>
          <a:p>
            <a:endParaRPr lang="en-US" sz="2400" b="1"/>
          </a:p>
          <a:p>
            <a:r>
              <a:rPr lang="en-US" sz="2400" b="1"/>
              <a:t># data type of variable a</a:t>
            </a:r>
          </a:p>
          <a:p>
            <a:r>
              <a:rPr lang="en-US" sz="2400" b="1"/>
              <a:t>print(type(a))</a:t>
            </a:r>
          </a:p>
        </p:txBody>
      </p:sp>
      <p:sp>
        <p:nvSpPr>
          <p:cNvPr id="9" name="Rectangle 8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26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13348" y="207328"/>
            <a:ext cx="768159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Dictionary (Data Types)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13665" y="1028700"/>
            <a:ext cx="1172210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Dictionary is an unordered collection of key-value pairs.</a:t>
            </a:r>
          </a:p>
          <a:p>
            <a:r>
              <a:rPr lang="en-US" sz="2400"/>
              <a:t>It is generally used when we have a huge amount of data. Dictionaries are optimized for retrieving data. We must know the key to retrieve the value.</a:t>
            </a:r>
          </a:p>
          <a:p>
            <a:r>
              <a:rPr lang="en-US" sz="2400"/>
              <a:t>In Python, dictionaries are defined within braces {} with each item being a pair in the form key:value. Key and value can be of any type.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452755" y="3312795"/>
            <a:ext cx="1128585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d = {1:'value','key':2}</a:t>
            </a:r>
          </a:p>
          <a:p>
            <a:r>
              <a:rPr lang="en-US" sz="2400" b="1"/>
              <a:t>print(type(d))</a:t>
            </a:r>
          </a:p>
          <a:p>
            <a:r>
              <a:rPr lang="en-US" sz="2400" b="1"/>
              <a:t>print("d[1] = ", d[1]);</a:t>
            </a:r>
          </a:p>
          <a:p>
            <a:r>
              <a:rPr lang="en-US" sz="2400" b="1"/>
              <a:t>print("d['key'] = ", d['key']);</a:t>
            </a:r>
          </a:p>
          <a:p>
            <a:r>
              <a:rPr lang="en-US" sz="2400" b="1"/>
              <a:t># Generates error</a:t>
            </a:r>
          </a:p>
          <a:p>
            <a:r>
              <a:rPr lang="en-US" sz="2400" b="1"/>
              <a:t>print("d[2] = ", d[2]);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04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60655" y="361315"/>
            <a:ext cx="7946390" cy="1322070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Conversion between data types </a:t>
            </a:r>
          </a:p>
          <a:p>
            <a:pPr lvl="0" algn="l"/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57810" y="1402715"/>
            <a:ext cx="116763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/>
              <a:t>We can convert between different data types by using different type conversion functions like </a:t>
            </a:r>
            <a:r>
              <a:rPr lang="en-US" sz="2400" dirty="0" err="1"/>
              <a:t>int</a:t>
            </a:r>
            <a:r>
              <a:rPr lang="en-US" sz="2400" dirty="0"/>
              <a:t>(), float(), </a:t>
            </a:r>
            <a:r>
              <a:rPr lang="en-US" sz="2400" dirty="0" err="1"/>
              <a:t>str</a:t>
            </a:r>
            <a:r>
              <a:rPr lang="en-US" sz="2400" dirty="0"/>
              <a:t>() etc.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385445" y="2552065"/>
            <a:ext cx="1123950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&gt;&gt;&gt; set([1,2,3])</a:t>
            </a:r>
          </a:p>
          <a:p>
            <a:r>
              <a:rPr lang="en-US" sz="2400" b="1" dirty="0"/>
              <a:t>{1, 2, 3}</a:t>
            </a:r>
          </a:p>
          <a:p>
            <a:r>
              <a:rPr lang="en-US" sz="2400" b="1" dirty="0"/>
              <a:t>&gt;&gt;&gt; tuple({5,6,7})</a:t>
            </a:r>
          </a:p>
          <a:p>
            <a:r>
              <a:rPr lang="en-US" sz="2400" b="1" dirty="0"/>
              <a:t>(5, 6, 7)</a:t>
            </a:r>
          </a:p>
          <a:p>
            <a:r>
              <a:rPr lang="en-US" sz="2400" b="1" dirty="0"/>
              <a:t>&gt;&gt;&gt; list('hello')</a:t>
            </a:r>
          </a:p>
          <a:p>
            <a:r>
              <a:rPr lang="en-US" sz="2400" b="1" dirty="0"/>
              <a:t>['h', 'e', 'l', 'l', 'o']</a:t>
            </a:r>
          </a:p>
          <a:p>
            <a:r>
              <a:rPr lang="en-US" sz="2400" b="1" dirty="0"/>
              <a:t>&gt;&gt;&gt; </a:t>
            </a:r>
            <a:r>
              <a:rPr lang="en-US" sz="2400" b="1" dirty="0" err="1"/>
              <a:t>dict</a:t>
            </a:r>
            <a:r>
              <a:rPr lang="en-US" sz="2400" b="1" dirty="0"/>
              <a:t>([[1,2],[3,4]])</a:t>
            </a:r>
          </a:p>
          <a:p>
            <a:r>
              <a:rPr lang="en-US" sz="2400" b="1" dirty="0"/>
              <a:t>{1: 2, 3: 4}</a:t>
            </a:r>
          </a:p>
          <a:p>
            <a:r>
              <a:rPr lang="en-US" sz="2400" b="1" dirty="0"/>
              <a:t>&gt;&gt;&gt; </a:t>
            </a:r>
            <a:r>
              <a:rPr lang="en-US" sz="2400" b="1" dirty="0" err="1"/>
              <a:t>dict</a:t>
            </a:r>
            <a:r>
              <a:rPr lang="en-US" sz="2400" b="1" dirty="0"/>
              <a:t>([(3,26),(4,44)])</a:t>
            </a:r>
          </a:p>
          <a:p>
            <a:r>
              <a:rPr lang="en-US" sz="2400" b="1" dirty="0"/>
              <a:t>{3: 26, 4: 44}</a:t>
            </a:r>
          </a:p>
        </p:txBody>
      </p:sp>
      <p:sp>
        <p:nvSpPr>
          <p:cNvPr id="9" name="Rectangle 8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35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2468" name="文本框 8"/>
          <p:cNvSpPr txBox="1"/>
          <p:nvPr/>
        </p:nvSpPr>
        <p:spPr>
          <a:xfrm>
            <a:off x="785047" y="2269932"/>
            <a:ext cx="4802187" cy="10144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dist" defTabSz="914400"/>
            <a:r>
              <a:rPr lang="en-US" altLang="zh-CN" sz="6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THANKS</a:t>
            </a:r>
          </a:p>
        </p:txBody>
      </p:sp>
      <p:sp>
        <p:nvSpPr>
          <p:cNvPr id="11" name="文本框 9"/>
          <p:cNvSpPr txBox="1"/>
          <p:nvPr/>
        </p:nvSpPr>
        <p:spPr>
          <a:xfrm>
            <a:off x="5861050" y="4197180"/>
            <a:ext cx="5726439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instructor: </a:t>
            </a:r>
            <a:r>
              <a:rPr lang="en-US" altLang="zh-CN" sz="2400" dirty="0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Anirudha </a:t>
            </a:r>
            <a:r>
              <a:rPr lang="en-US" altLang="zh-CN" sz="24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Anil Gaikwad</a:t>
            </a:r>
            <a:r>
              <a:rPr lang="zh-CN" altLang="en-US" sz="2400" dirty="0">
                <a:solidFill>
                  <a:srgbClr val="262626"/>
                </a:solidFill>
                <a:latin typeface="Verdana" panose="020B060403050404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91233" y="6488668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408447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13348" y="207328"/>
            <a:ext cx="5910592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Built-in </a:t>
            </a:r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types in Python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55600" y="2662555"/>
            <a:ext cx="832104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400" dirty="0">
                <a:sym typeface="+mn-ea"/>
              </a:rPr>
              <a:t>Python </a:t>
            </a:r>
            <a:r>
              <a:rPr lang="en-US" sz="2400" dirty="0" smtClean="0">
                <a:sym typeface="+mn-ea"/>
              </a:rPr>
              <a:t>Numeric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 dirty="0" smtClean="0"/>
              <a:t>Python </a:t>
            </a:r>
            <a:r>
              <a:rPr lang="en-US" sz="2400" dirty="0"/>
              <a:t>List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 dirty="0"/>
              <a:t>Python Tuple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 dirty="0"/>
              <a:t>Python Strings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 dirty="0"/>
              <a:t>Python Set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 dirty="0"/>
              <a:t>Python Dictionary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Text Box 9"/>
          <p:cNvSpPr txBox="1"/>
          <p:nvPr/>
        </p:nvSpPr>
        <p:spPr>
          <a:xfrm>
            <a:off x="250190" y="1402715"/>
            <a:ext cx="1176718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Every value in Python has a datatype. Since everything is an object in Python programming, data types are actually classes and variables are instance (object) of these classes.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7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13348" y="207328"/>
            <a:ext cx="7586116" cy="1323439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Numeric (Data Types)</a:t>
            </a:r>
            <a:endParaRPr lang="en-US" sz="4000" dirty="0" smtClean="0"/>
          </a:p>
          <a:p>
            <a:pPr lvl="0" algn="l"/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52425" y="1512416"/>
            <a:ext cx="112547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Integers, floating point numbers and complex numbers</a:t>
            </a:r>
            <a:r>
              <a:rPr lang="en-US" sz="2400" dirty="0"/>
              <a:t> falls under Python </a:t>
            </a:r>
            <a:r>
              <a:rPr lang="en-US" sz="2400" dirty="0" smtClean="0"/>
              <a:t>numeric </a:t>
            </a:r>
            <a:r>
              <a:rPr lang="en-US" sz="2400" dirty="0"/>
              <a:t>category. They are defined as </a:t>
            </a:r>
            <a:r>
              <a:rPr lang="en-US" sz="2400" dirty="0" err="1"/>
              <a:t>int</a:t>
            </a:r>
            <a:r>
              <a:rPr lang="en-US" sz="2400" dirty="0"/>
              <a:t>, float and complex class in Python.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352425" y="2714625"/>
            <a:ext cx="11487785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Integers can be of any length, it is only limited by the memory available.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A floating point number is accurate up to 15 decimal places. Integer and floating points are separated by decimal points. 1 is integer, 1.0 is floating point number.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Complex numbers are written in the form, x + </a:t>
            </a:r>
            <a:r>
              <a:rPr lang="en-US" sz="2400" dirty="0" err="1"/>
              <a:t>yj</a:t>
            </a:r>
            <a:r>
              <a:rPr lang="en-US" sz="2400" dirty="0"/>
              <a:t>, where </a:t>
            </a:r>
            <a:r>
              <a:rPr lang="en-US" sz="2400" dirty="0" err="1" smtClean="0"/>
              <a:t>x,y</a:t>
            </a:r>
            <a:r>
              <a:rPr lang="en-US" sz="2400" dirty="0" smtClean="0"/>
              <a:t> </a:t>
            </a:r>
            <a:r>
              <a:rPr lang="en-US" sz="2400" dirty="0"/>
              <a:t>is the real </a:t>
            </a:r>
            <a:r>
              <a:rPr lang="en-US" sz="2400"/>
              <a:t>part </a:t>
            </a:r>
            <a:r>
              <a:rPr lang="en-US" sz="2400" smtClean="0"/>
              <a:t>and j </a:t>
            </a:r>
            <a:r>
              <a:rPr lang="en-US" sz="2400" dirty="0"/>
              <a:t>is the imaginary </a:t>
            </a:r>
            <a:r>
              <a:rPr lang="en-US" sz="2400" dirty="0" smtClean="0"/>
              <a:t>part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US" sz="2400" dirty="0" smtClean="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The constructors </a:t>
            </a:r>
            <a:r>
              <a:rPr lang="en-US" sz="2400" dirty="0" err="1"/>
              <a:t>int</a:t>
            </a:r>
            <a:r>
              <a:rPr lang="en-US" sz="2400" dirty="0"/>
              <a:t>(), float(), and complex() can be used to produce numbers of a specific type.</a:t>
            </a:r>
          </a:p>
        </p:txBody>
      </p:sp>
      <p:sp>
        <p:nvSpPr>
          <p:cNvPr id="9" name="Rectangle 8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3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68630" y="1529715"/>
            <a:ext cx="110661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We can use the </a:t>
            </a:r>
            <a:r>
              <a:rPr lang="en-US" sz="2400" b="1"/>
              <a:t>type() </a:t>
            </a:r>
            <a:r>
              <a:rPr lang="en-US" sz="2400"/>
              <a:t>function to know which class a variable or a value belongs to and the </a:t>
            </a:r>
            <a:r>
              <a:rPr lang="en-US" sz="2400" b="1"/>
              <a:t>isinstance()</a:t>
            </a:r>
            <a:r>
              <a:rPr lang="en-US" sz="2400"/>
              <a:t> function to check if an object belongs to a particular class.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68630" y="2836545"/>
            <a:ext cx="1125474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a = 5</a:t>
            </a:r>
          </a:p>
          <a:p>
            <a:r>
              <a:rPr lang="en-US" sz="2400" b="1" dirty="0"/>
              <a:t>print(a, "is of type", type(a))</a:t>
            </a:r>
          </a:p>
          <a:p>
            <a:endParaRPr lang="en-US" sz="2400" b="1" dirty="0"/>
          </a:p>
          <a:p>
            <a:r>
              <a:rPr lang="en-US" sz="2400" b="1" dirty="0"/>
              <a:t>a = 2.0</a:t>
            </a:r>
          </a:p>
          <a:p>
            <a:r>
              <a:rPr lang="en-US" sz="2400" b="1" dirty="0"/>
              <a:t>print(a, "is of type", type(a))</a:t>
            </a:r>
          </a:p>
          <a:p>
            <a:endParaRPr lang="en-US" sz="2400" b="1" dirty="0"/>
          </a:p>
          <a:p>
            <a:r>
              <a:rPr lang="en-US" sz="2400" b="1" dirty="0"/>
              <a:t>a = 1+2j</a:t>
            </a:r>
          </a:p>
          <a:p>
            <a:r>
              <a:rPr lang="en-US" sz="2400" b="1" dirty="0"/>
              <a:t>print(a, "is complex number?", </a:t>
            </a:r>
            <a:r>
              <a:rPr lang="en-US" sz="2400" b="1" dirty="0" err="1"/>
              <a:t>isinstance</a:t>
            </a:r>
            <a:r>
              <a:rPr lang="en-US" sz="2400" b="1" dirty="0"/>
              <a:t>(1+2j,complex))</a:t>
            </a:r>
          </a:p>
        </p:txBody>
      </p:sp>
      <p:sp>
        <p:nvSpPr>
          <p:cNvPr id="10" name="文本框 8"/>
          <p:cNvSpPr txBox="1"/>
          <p:nvPr/>
        </p:nvSpPr>
        <p:spPr>
          <a:xfrm>
            <a:off x="113348" y="207328"/>
            <a:ext cx="7300781" cy="1323439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</a:t>
            </a:r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Numeric </a:t>
            </a:r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(Data Types)</a:t>
            </a:r>
            <a:endParaRPr lang="en-US" sz="4000" dirty="0"/>
          </a:p>
          <a:p>
            <a:pPr lvl="0" algn="l"/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26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13348" y="207328"/>
            <a:ext cx="638238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List (Data Types) 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278765" y="1135380"/>
            <a:ext cx="116319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List is an ordered sequence of items. It is one of the most used datatype in Python and is very flexible. All the items in a list do not need to be of the same type.Lists are mutable, meaning, value of elements of a list can be altered.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278765" y="2334260"/>
            <a:ext cx="1150429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Declaring a list is pretty straight forward. Items separated by commas are enclosed within brackets [ ].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2754630" y="2703830"/>
            <a:ext cx="54438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a = [1, 2.2, 'python']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342900" y="3261360"/>
            <a:ext cx="1150429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We can use the slicing operator [ ] to extract an item or a range of items from a list. Index starts form 0 in Python.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584200" y="4091305"/>
            <a:ext cx="1089279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a = [5,10,15,20,25,30,35,40]</a:t>
            </a:r>
          </a:p>
          <a:p>
            <a:r>
              <a:rPr lang="en-US" sz="2400" b="1"/>
              <a:t># a[2] = 15</a:t>
            </a:r>
          </a:p>
          <a:p>
            <a:r>
              <a:rPr lang="en-US" sz="2400" b="1"/>
              <a:t>print("a[2] = ", a[2])</a:t>
            </a:r>
          </a:p>
          <a:p>
            <a:r>
              <a:rPr lang="en-US" sz="2400" b="1"/>
              <a:t># a[0:3] = [5, 10, 15]</a:t>
            </a:r>
          </a:p>
          <a:p>
            <a:r>
              <a:rPr lang="en-US" sz="2400" b="1"/>
              <a:t>print("a[0:3] = ", a[0:3])</a:t>
            </a:r>
          </a:p>
          <a:p>
            <a:r>
              <a:rPr lang="en-US" sz="2400" b="1"/>
              <a:t># a[5:] = [30, 35, 40]</a:t>
            </a:r>
          </a:p>
          <a:p>
            <a:r>
              <a:rPr lang="en-US" sz="2400" b="1"/>
              <a:t>print("a[5:] = ", a[5:])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5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-17843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14325" y="104775"/>
            <a:ext cx="200406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sz="3200" dirty="0">
                <a:sym typeface="+mn-ea"/>
              </a:rPr>
              <a:t>Python List</a:t>
            </a:r>
          </a:p>
        </p:txBody>
      </p:sp>
      <p:graphicFrame>
        <p:nvGraphicFramePr>
          <p:cNvPr id="6" name="Object 5"/>
          <p:cNvGraphicFramePr/>
          <p:nvPr/>
        </p:nvGraphicFramePr>
        <p:xfrm>
          <a:off x="421005" y="688340"/>
          <a:ext cx="11501120" cy="6038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r:id="rId4" imgW="6048375" imgH="5476875" progId="Paint.Picture">
                  <p:embed/>
                </p:oleObj>
              </mc:Choice>
              <mc:Fallback>
                <p:oleObj r:id="rId4" imgW="6048375" imgH="5476875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1005" y="688340"/>
                        <a:ext cx="11501120" cy="6038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257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-127000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13348" y="207328"/>
            <a:ext cx="665543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Tuple (Data Types)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26390" y="890270"/>
            <a:ext cx="1175131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Tuple is an ordered sequence of items same as list.The only difference is that tuples are immutable. Tuples once created cannot be modified.</a:t>
            </a:r>
          </a:p>
          <a:p>
            <a:r>
              <a:rPr lang="en-US" sz="2400"/>
              <a:t>Tuples are used to write-protect data and are usually faster than list as it cannot change dynamically.</a:t>
            </a:r>
          </a:p>
          <a:p>
            <a:r>
              <a:rPr lang="en-US" sz="2400"/>
              <a:t>It is defined within parentheses () where items are separated by commas.</a:t>
            </a:r>
          </a:p>
          <a:p>
            <a:pPr algn="ctr"/>
            <a:r>
              <a:rPr lang="en-US" sz="2400" b="1"/>
              <a:t>t = (5,'program', 1+3j)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372110" y="3197225"/>
            <a:ext cx="116592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We can use the slicing operator [] to extract items but we cannot change its value.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372110" y="3657600"/>
            <a:ext cx="1155382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t = (5,'program', 1+3j)</a:t>
            </a:r>
          </a:p>
          <a:p>
            <a:r>
              <a:rPr lang="en-US" sz="2400" b="1"/>
              <a:t># t[1] = 'program'</a:t>
            </a:r>
          </a:p>
          <a:p>
            <a:r>
              <a:rPr lang="en-US" sz="2400" b="1"/>
              <a:t>print("t[1] = ", t[1])</a:t>
            </a:r>
          </a:p>
          <a:p>
            <a:r>
              <a:rPr lang="en-US" sz="2400" b="1"/>
              <a:t># t[0:3] = (5, 'program', (1+3j))</a:t>
            </a:r>
          </a:p>
          <a:p>
            <a:r>
              <a:rPr lang="en-US" sz="2400" b="1"/>
              <a:t>print("t[0:3] = ", t[0:3])</a:t>
            </a:r>
          </a:p>
          <a:p>
            <a:r>
              <a:rPr lang="en-US" sz="2400" b="1"/>
              <a:t># Generates error</a:t>
            </a:r>
          </a:p>
          <a:p>
            <a:r>
              <a:rPr lang="en-US" sz="2400" b="1"/>
              <a:t># Tuples are immutable</a:t>
            </a:r>
          </a:p>
          <a:p>
            <a:r>
              <a:rPr lang="en-US" sz="2400" b="1"/>
              <a:t>t[0] = 10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98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11430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49555" y="114300"/>
            <a:ext cx="234505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sz="3200">
                <a:sym typeface="+mn-ea"/>
              </a:rPr>
              <a:t>Python Tuple</a:t>
            </a:r>
          </a:p>
        </p:txBody>
      </p:sp>
      <p:graphicFrame>
        <p:nvGraphicFramePr>
          <p:cNvPr id="6" name="Object 5"/>
          <p:cNvGraphicFramePr/>
          <p:nvPr/>
        </p:nvGraphicFramePr>
        <p:xfrm>
          <a:off x="347345" y="1155065"/>
          <a:ext cx="11511915" cy="550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r:id="rId4" imgW="5534025" imgH="1781175" progId="Paint.Picture">
                  <p:embed/>
                </p:oleObj>
              </mc:Choice>
              <mc:Fallback>
                <p:oleObj r:id="rId4" imgW="5534025" imgH="1781175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7345" y="1155065"/>
                        <a:ext cx="11511915" cy="550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523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13348" y="207328"/>
            <a:ext cx="708850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Strings (Data Types)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29540" y="1402715"/>
            <a:ext cx="119329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String is sequence of Unicode characters. We can use single quotes or double quotes to represent strings. </a:t>
            </a:r>
            <a:r>
              <a:rPr lang="en-US" sz="2400" b="1"/>
              <a:t>Multi-line strings can be denoted using triple quotes, ''' or """.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792480" y="2232660"/>
            <a:ext cx="658876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s = "This is a string"</a:t>
            </a:r>
          </a:p>
          <a:p>
            <a:r>
              <a:rPr lang="en-US" sz="2400" b="1"/>
              <a:t>s = '''a multiline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250190" y="2952750"/>
            <a:ext cx="113449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Like list and tuple, slicing operator [ ] can be used with string. Strings are immutable.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634365" y="3509010"/>
            <a:ext cx="1092327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s = 'Hello world!'</a:t>
            </a:r>
          </a:p>
          <a:p>
            <a:r>
              <a:rPr lang="en-US" sz="2400" b="1"/>
              <a:t># s[4] = 'o'</a:t>
            </a:r>
          </a:p>
          <a:p>
            <a:r>
              <a:rPr lang="en-US" sz="2400" b="1"/>
              <a:t>print("s[4] = ", s[4])</a:t>
            </a:r>
          </a:p>
          <a:p>
            <a:r>
              <a:rPr lang="en-US" sz="2400" b="1"/>
              <a:t># s[6:11] = 'world'</a:t>
            </a:r>
          </a:p>
          <a:p>
            <a:r>
              <a:rPr lang="en-US" sz="2400" b="1"/>
              <a:t>print("s[6:11] = ", s[6:11])</a:t>
            </a:r>
          </a:p>
          <a:p>
            <a:r>
              <a:rPr lang="en-US" sz="2400" b="1"/>
              <a:t># Generates error</a:t>
            </a:r>
          </a:p>
          <a:p>
            <a:r>
              <a:rPr lang="en-US" sz="2400" b="1"/>
              <a:t># Strings are immutable in Python</a:t>
            </a:r>
          </a:p>
          <a:p>
            <a:r>
              <a:rPr lang="en-US" sz="2400" b="1"/>
              <a:t>s[5] ='d'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43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1100</Words>
  <Application>Microsoft Office PowerPoint</Application>
  <PresentationFormat>Widescreen</PresentationFormat>
  <Paragraphs>124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Microsoft YaHei</vt:lpstr>
      <vt:lpstr>宋体</vt:lpstr>
      <vt:lpstr>宋体</vt:lpstr>
      <vt:lpstr>Arial</vt:lpstr>
      <vt:lpstr>Calibri</vt:lpstr>
      <vt:lpstr>Calibri Light</vt:lpstr>
      <vt:lpstr>Verdana</vt:lpstr>
      <vt:lpstr>Wingdings</vt:lpstr>
      <vt:lpstr>Office 主题</vt:lpstr>
      <vt:lpstr>1_Office 主题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Python1</dc:title>
  <dc:creator>Anirudha Anil Gaikwad</dc:creator>
  <cp:keywords>Python</cp:keywords>
  <dc:description>Python Introduction</dc:description>
  <cp:lastModifiedBy>Vaishnavi</cp:lastModifiedBy>
  <cp:revision>93</cp:revision>
  <dcterms:created xsi:type="dcterms:W3CDTF">2016-01-14T13:25:00Z</dcterms:created>
  <dcterms:modified xsi:type="dcterms:W3CDTF">2021-10-06T02:12:29Z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1033-11.2.0.8292</vt:lpwstr>
  </property>
</Properties>
</file>