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5" r:id="rId2"/>
  </p:sldMasterIdLst>
  <p:notesMasterIdLst>
    <p:notesMasterId r:id="rId14"/>
  </p:notesMasterIdLst>
  <p:handoutMasterIdLst>
    <p:handoutMasterId r:id="rId15"/>
  </p:handoutMasterIdLst>
  <p:sldIdLst>
    <p:sldId id="307" r:id="rId3"/>
    <p:sldId id="323" r:id="rId4"/>
    <p:sldId id="324" r:id="rId5"/>
    <p:sldId id="325" r:id="rId6"/>
    <p:sldId id="326" r:id="rId7"/>
    <p:sldId id="327" r:id="rId8"/>
    <p:sldId id="328" r:id="rId9"/>
    <p:sldId id="329" r:id="rId10"/>
    <p:sldId id="330" r:id="rId11"/>
    <p:sldId id="331" r:id="rId12"/>
    <p:sldId id="332" r:id="rId13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B817"/>
    <a:srgbClr val="747472"/>
    <a:srgbClr val="EC5724"/>
    <a:srgbClr val="F0B931"/>
    <a:srgbClr val="31A8DF"/>
    <a:srgbClr val="7FBC41"/>
    <a:srgbClr val="C4C4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21"/>
    <p:restoredTop sz="94660"/>
  </p:normalViewPr>
  <p:slideViewPr>
    <p:cSldViewPr snapToGrid="0" showGuides="1">
      <p:cViewPr varScale="1">
        <p:scale>
          <a:sx n="66" d="100"/>
          <a:sy n="66" d="100"/>
        </p:scale>
        <p:origin x="96" y="1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75" d="100"/>
        <a:sy n="75" d="100"/>
      </p:scale>
      <p:origin x="0" y="-132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0F9B84EA-7D68-4D60-9CB1-D50884785D1C}" type="datetimeFigureOut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  <a:t>2021/10/11</a:t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8D4E0FC9-F1F8-4FAE-9988-3BA365CFD46F}" type="slidenum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  <p:extLst>
      <p:ext uri="{BB962C8B-B14F-4D97-AF65-F5344CB8AC3E}">
        <p14:creationId xmlns:p14="http://schemas.microsoft.com/office/powerpoint/2010/main" val="18143163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371600" marR="0" lvl="3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1828800" marR="0" lvl="4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2474528-C130-49FA-A0FC-0A42E8D5984A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308105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081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base"/>
            <a:r>
              <a:rPr lang="zh-CN" altLang="en-US" strike="noStrike" noProof="1"/>
              <a:t>Click to edit Master title style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7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6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6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base"/>
            <a:r>
              <a:rPr lang="zh-CN" altLang="en-US" strike="noStrike" noProof="1"/>
              <a:t>Click to edit Master title style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Click to edit Master title style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Click to edit Master text style</a:t>
            </a:r>
          </a:p>
          <a:p>
            <a:pPr lvl="1" fontAlgn="base"/>
            <a:r>
              <a:rPr lang="zh-CN" altLang="en-US" strike="noStrike" noProof="1" smtClean="0"/>
              <a:t>Second level</a:t>
            </a:r>
          </a:p>
          <a:p>
            <a:pPr lvl="2" fontAlgn="base"/>
            <a:r>
              <a:rPr lang="zh-CN" altLang="en-US" strike="noStrike" noProof="1" smtClean="0"/>
              <a:t>Third level</a:t>
            </a:r>
          </a:p>
          <a:p>
            <a:pPr lvl="3" fontAlgn="base"/>
            <a:r>
              <a:rPr lang="zh-CN" altLang="en-US" strike="noStrike" noProof="1" smtClean="0"/>
              <a:t>Fourth level</a:t>
            </a:r>
          </a:p>
          <a:p>
            <a:pPr lvl="4" fontAlgn="base"/>
            <a:r>
              <a:rPr lang="zh-CN" altLang="en-US" strike="noStrike" noProof="1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6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Click to edit Master title style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Click to edit Master text style</a:t>
            </a:r>
          </a:p>
          <a:p>
            <a:pPr lvl="1" fontAlgn="base"/>
            <a:r>
              <a:rPr lang="zh-CN" altLang="en-US" strike="noStrike" noProof="1" smtClean="0"/>
              <a:t>Second level</a:t>
            </a:r>
          </a:p>
          <a:p>
            <a:pPr lvl="2" fontAlgn="base"/>
            <a:r>
              <a:rPr lang="zh-CN" altLang="en-US" strike="noStrike" noProof="1" smtClean="0"/>
              <a:t>Third level</a:t>
            </a:r>
          </a:p>
          <a:p>
            <a:pPr lvl="3" fontAlgn="base"/>
            <a:r>
              <a:rPr lang="zh-CN" altLang="en-US" strike="noStrike" noProof="1" smtClean="0"/>
              <a:t>Fourth level</a:t>
            </a:r>
          </a:p>
          <a:p>
            <a:pPr lvl="4" fontAlgn="base"/>
            <a:r>
              <a:rPr lang="zh-CN" altLang="en-US" strike="noStrike" noProof="1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prstClr val="white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9610343-6EF0-4B68-B405-B4A22E2DCED0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7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7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4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7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6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6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6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prstClr val="white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9610343-6EF0-4B68-B405-B4A22E2DCED0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7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7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4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Click to edit Master title style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228600"/>
            <a:r>
              <a:rPr lang="zh-CN" altLang="en-US" dirty="0"/>
              <a:t>Click to edit Master text style</a:t>
            </a:r>
          </a:p>
          <a:p>
            <a:pPr lvl="1" indent="-228600"/>
            <a:r>
              <a:rPr lang="zh-CN" altLang="en-US" dirty="0"/>
              <a:t>Second level</a:t>
            </a:r>
          </a:p>
          <a:p>
            <a:pPr lvl="2" indent="-228600"/>
            <a:r>
              <a:rPr lang="zh-CN" altLang="en-US" dirty="0"/>
              <a:t>Third level</a:t>
            </a:r>
          </a:p>
          <a:p>
            <a:pPr lvl="3" indent="-228600"/>
            <a:r>
              <a:rPr lang="zh-CN" altLang="en-US" dirty="0"/>
              <a:t>Fourth level</a:t>
            </a:r>
          </a:p>
          <a:p>
            <a:pPr lvl="4" indent="-228600"/>
            <a:r>
              <a:rPr lang="zh-CN" alt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sldNum="0"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Click to edit Master title style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228600"/>
            <a:r>
              <a:rPr lang="zh-CN" altLang="en-US" dirty="0"/>
              <a:t>Click to edit Master text style</a:t>
            </a:r>
          </a:p>
          <a:p>
            <a:pPr lvl="1" indent="-228600"/>
            <a:r>
              <a:rPr lang="zh-CN" altLang="en-US" dirty="0"/>
              <a:t>Second level</a:t>
            </a:r>
          </a:p>
          <a:p>
            <a:pPr lvl="2" indent="-228600"/>
            <a:r>
              <a:rPr lang="zh-CN" altLang="en-US" dirty="0"/>
              <a:t>Third level</a:t>
            </a:r>
          </a:p>
          <a:p>
            <a:pPr lvl="3" indent="-228600"/>
            <a:r>
              <a:rPr lang="zh-CN" altLang="en-US" dirty="0"/>
              <a:t>Fourth level</a:t>
            </a:r>
          </a:p>
          <a:p>
            <a:pPr lvl="4" indent="-228600"/>
            <a:r>
              <a:rPr lang="zh-CN" alt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</p:sldLayoutIdLst>
  <p:hf sldNum="0"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2365" y="217805"/>
            <a:ext cx="3683000" cy="1041400"/>
          </a:xfrm>
          <a:prstGeom prst="rect">
            <a:avLst/>
          </a:prstGeom>
        </p:spPr>
      </p:pic>
      <p:sp>
        <p:nvSpPr>
          <p:cNvPr id="6" name="文本框 8"/>
          <p:cNvSpPr txBox="1"/>
          <p:nvPr/>
        </p:nvSpPr>
        <p:spPr>
          <a:xfrm>
            <a:off x="119931" y="217805"/>
            <a:ext cx="4458272" cy="707886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defTabSz="914400"/>
            <a:r>
              <a:rPr lang="en-US" altLang="zh-CN" sz="4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What you </a:t>
            </a:r>
            <a:r>
              <a:rPr lang="en-US" altLang="zh-CN" sz="4000" b="1" dirty="0" smtClean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learn ? </a:t>
            </a:r>
            <a:endParaRPr lang="en-US" altLang="zh-CN" sz="4000" b="1" dirty="0">
              <a:solidFill>
                <a:srgbClr val="262626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262719" y="6452165"/>
            <a:ext cx="39292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Python Control Flow Statements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1036362"/>
              </p:ext>
            </p:extLst>
          </p:nvPr>
        </p:nvGraphicFramePr>
        <p:xfrm>
          <a:off x="600499" y="1865687"/>
          <a:ext cx="10931858" cy="2392415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4626594"/>
                <a:gridCol w="6305264"/>
              </a:tblGrid>
              <a:tr h="373473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Python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Control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Flow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Statements</a:t>
                      </a:r>
                      <a:endParaRPr lang="en-US" sz="24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3473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2400" dirty="0" smtClean="0"/>
                        <a:t>if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2400" dirty="0" smtClean="0"/>
                        <a:t>nested if</a:t>
                      </a:r>
                      <a:endParaRPr lang="en-US" sz="2400" dirty="0"/>
                    </a:p>
                  </a:txBody>
                  <a:tcPr/>
                </a:tc>
              </a:tr>
              <a:tr h="563615"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2400" dirty="0" smtClean="0"/>
                        <a:t>if-else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altLang="zh-CN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+mn-ea"/>
                        </a:rPr>
                        <a:t>if...elif...else </a:t>
                      </a:r>
                      <a:endParaRPr lang="en-US" sz="2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3473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2400" dirty="0" smtClean="0"/>
                        <a:t>for loop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2400" dirty="0" smtClean="0"/>
                        <a:t>while loop</a:t>
                      </a:r>
                    </a:p>
                  </a:txBody>
                  <a:tcPr/>
                </a:tc>
              </a:tr>
              <a:tr h="373473"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2400" dirty="0" smtClean="0"/>
                        <a:t>break, continue, 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endParaRPr lang="en-US" sz="2400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0" y="0"/>
            <a:ext cx="3683000" cy="104140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99695" y="167005"/>
            <a:ext cx="6336665" cy="706755"/>
          </a:xfrm>
          <a:prstGeom prst="rect">
            <a:avLst/>
          </a:prstGeom>
          <a:noFill/>
          <a:ln w="9525">
            <a:noFill/>
          </a:ln>
        </p:spPr>
        <p:txBody>
          <a:bodyPr wrap="none" rtlCol="0" anchor="t">
            <a:spAutoFit/>
          </a:bodyPr>
          <a:lstStyle/>
          <a:p>
            <a:pPr lvl="0" algn="l"/>
            <a:r>
              <a:rPr lang="en-US" altLang="zh-CN" sz="4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pass statement in Python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363855" y="1041400"/>
            <a:ext cx="11464290" cy="2676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Wingdings" panose="05000000000000000000" charset="0"/>
              <a:buChar char="Ø"/>
            </a:pPr>
            <a:r>
              <a:rPr lang="en-US" sz="2400"/>
              <a:t>The pass statement is a null operation since nothing happens when it is executed. It is used in the cases where a statement is syntactically needed but we don't want to use any executable statement at its place.</a:t>
            </a: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400"/>
              <a:t>For example, it can be used while overriding a parent class method in the subclass but don't want to give its specific implementation in the subclass.</a:t>
            </a: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400"/>
              <a:t>Pass is also used where the code will be written somewhere but not yet written in the program file. </a:t>
            </a:r>
          </a:p>
        </p:txBody>
      </p:sp>
      <p:sp>
        <p:nvSpPr>
          <p:cNvPr id="7" name="Text Box 6"/>
          <p:cNvSpPr txBox="1"/>
          <p:nvPr/>
        </p:nvSpPr>
        <p:spPr>
          <a:xfrm>
            <a:off x="1214120" y="3717925"/>
            <a:ext cx="9207500" cy="3138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b="1"/>
              <a:t>    list = [1,2,3,4,5]  </a:t>
            </a:r>
          </a:p>
          <a:p>
            <a:r>
              <a:rPr lang="en-US" b="1"/>
              <a:t>    flag = 0  </a:t>
            </a:r>
          </a:p>
          <a:p>
            <a:r>
              <a:rPr lang="en-US" b="1"/>
              <a:t>    for i in list:  </a:t>
            </a:r>
          </a:p>
          <a:p>
            <a:r>
              <a:rPr lang="en-US" b="1"/>
              <a:t>        print("Current element:",i,end=" ");  </a:t>
            </a:r>
          </a:p>
          <a:p>
            <a:r>
              <a:rPr lang="en-US" b="1"/>
              <a:t>        if i==3:  </a:t>
            </a:r>
          </a:p>
          <a:p>
            <a:r>
              <a:rPr lang="en-US" b="1"/>
              <a:t>            pass;  </a:t>
            </a:r>
          </a:p>
          <a:p>
            <a:r>
              <a:rPr lang="en-US" b="1"/>
              <a:t>            print("\nWe are inside pass block\n");  </a:t>
            </a:r>
          </a:p>
          <a:p>
            <a:r>
              <a:rPr lang="en-US" b="1"/>
              <a:t>            flag = 1;  </a:t>
            </a:r>
          </a:p>
          <a:p>
            <a:r>
              <a:rPr lang="en-US" b="1"/>
              <a:t>        if flag==1:  </a:t>
            </a:r>
          </a:p>
          <a:p>
            <a:r>
              <a:rPr lang="en-US" b="1"/>
              <a:t>            print("\nCame out of pass\n");  </a:t>
            </a:r>
          </a:p>
          <a:p>
            <a:r>
              <a:rPr lang="en-US" b="1"/>
              <a:t>            flag=0;  </a:t>
            </a:r>
          </a:p>
        </p:txBody>
      </p:sp>
      <p:sp>
        <p:nvSpPr>
          <p:cNvPr id="9" name="Rectangle 8"/>
          <p:cNvSpPr/>
          <p:nvPr/>
        </p:nvSpPr>
        <p:spPr>
          <a:xfrm>
            <a:off x="8262719" y="6452165"/>
            <a:ext cx="39292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Python Control Flow Statements</a:t>
            </a:r>
          </a:p>
        </p:txBody>
      </p:sp>
    </p:spTree>
    <p:extLst>
      <p:ext uri="{BB962C8B-B14F-4D97-AF65-F5344CB8AC3E}">
        <p14:creationId xmlns:p14="http://schemas.microsoft.com/office/powerpoint/2010/main" val="111137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0" y="361315"/>
            <a:ext cx="3683000" cy="1041400"/>
          </a:xfrm>
          <a:prstGeom prst="rect">
            <a:avLst/>
          </a:prstGeom>
        </p:spPr>
      </p:pic>
      <p:sp>
        <p:nvSpPr>
          <p:cNvPr id="62468" name="文本框 8"/>
          <p:cNvSpPr txBox="1"/>
          <p:nvPr/>
        </p:nvSpPr>
        <p:spPr>
          <a:xfrm>
            <a:off x="785047" y="2269932"/>
            <a:ext cx="4802187" cy="10144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dist" defTabSz="914400"/>
            <a:r>
              <a:rPr lang="en-US" altLang="zh-CN" sz="6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THANKS</a:t>
            </a:r>
          </a:p>
        </p:txBody>
      </p:sp>
      <p:sp>
        <p:nvSpPr>
          <p:cNvPr id="11" name="文本框 9"/>
          <p:cNvSpPr txBox="1"/>
          <p:nvPr/>
        </p:nvSpPr>
        <p:spPr>
          <a:xfrm>
            <a:off x="5861050" y="4197180"/>
            <a:ext cx="5726439" cy="46166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2400" b="1" dirty="0">
                <a:solidFill>
                  <a:srgbClr val="262626"/>
                </a:solidFill>
                <a:latin typeface="Verdana" panose="020B0604030504040204" pitchFamily="34" charset="0"/>
                <a:ea typeface="Verdana" panose="020B0604030504040204" pitchFamily="34" charset="0"/>
                <a:sym typeface="Arial" panose="020B0604020202020204" pitchFamily="34" charset="0"/>
              </a:rPr>
              <a:t>instructor: </a:t>
            </a:r>
            <a:r>
              <a:rPr lang="en-US" altLang="zh-CN" sz="2400" dirty="0" smtClean="0">
                <a:solidFill>
                  <a:srgbClr val="262626"/>
                </a:solidFill>
                <a:latin typeface="Verdana" panose="020B0604030504040204" pitchFamily="34" charset="0"/>
                <a:ea typeface="Verdana" panose="020B0604030504040204" pitchFamily="34" charset="0"/>
                <a:sym typeface="Arial" panose="020B0604020202020204" pitchFamily="34" charset="0"/>
              </a:rPr>
              <a:t>Anirudha </a:t>
            </a:r>
            <a:r>
              <a:rPr lang="en-US" altLang="zh-CN" sz="2400" dirty="0">
                <a:solidFill>
                  <a:srgbClr val="262626"/>
                </a:solidFill>
                <a:latin typeface="Verdana" panose="020B0604030504040204" pitchFamily="34" charset="0"/>
                <a:ea typeface="Verdana" panose="020B0604030504040204" pitchFamily="34" charset="0"/>
                <a:sym typeface="Arial" panose="020B0604020202020204" pitchFamily="34" charset="0"/>
              </a:rPr>
              <a:t>Anil Gaikwad</a:t>
            </a:r>
            <a:r>
              <a:rPr lang="zh-CN" altLang="en-US" sz="2400" dirty="0">
                <a:solidFill>
                  <a:srgbClr val="262626"/>
                </a:solidFill>
                <a:latin typeface="Verdana" panose="020B060403050404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391233" y="6488668"/>
            <a:ext cx="28007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Introduction to Python</a:t>
            </a:r>
          </a:p>
        </p:txBody>
      </p:sp>
    </p:spTree>
    <p:extLst>
      <p:ext uri="{BB962C8B-B14F-4D97-AF65-F5344CB8AC3E}">
        <p14:creationId xmlns:p14="http://schemas.microsoft.com/office/powerpoint/2010/main" val="239653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0" y="0"/>
            <a:ext cx="3683000" cy="104140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54610" y="26670"/>
            <a:ext cx="4952365" cy="706755"/>
          </a:xfrm>
          <a:prstGeom prst="rect">
            <a:avLst/>
          </a:prstGeom>
          <a:noFill/>
          <a:ln w="9525">
            <a:noFill/>
          </a:ln>
        </p:spPr>
        <p:txBody>
          <a:bodyPr wrap="none" rtlCol="0" anchor="t">
            <a:spAutoFit/>
          </a:bodyPr>
          <a:lstStyle/>
          <a:p>
            <a:pPr lvl="0" algn="l"/>
            <a:r>
              <a:rPr lang="en-US" altLang="zh-CN" sz="4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Python if Statement</a:t>
            </a:r>
          </a:p>
        </p:txBody>
      </p:sp>
      <p:sp>
        <p:nvSpPr>
          <p:cNvPr id="10" name="Text Box 9"/>
          <p:cNvSpPr txBox="1"/>
          <p:nvPr/>
        </p:nvSpPr>
        <p:spPr>
          <a:xfrm>
            <a:off x="285750" y="1136650"/>
            <a:ext cx="687451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/>
              <a:t>Eg.     if num &gt; 0:</a:t>
            </a:r>
          </a:p>
          <a:p>
            <a:r>
              <a:rPr lang="en-US" sz="2400" b="1"/>
              <a:t>   	 print(num, "is a positive number.")</a:t>
            </a:r>
          </a:p>
        </p:txBody>
      </p:sp>
      <p:sp>
        <p:nvSpPr>
          <p:cNvPr id="13" name="Text Box 12"/>
          <p:cNvSpPr txBox="1"/>
          <p:nvPr/>
        </p:nvSpPr>
        <p:spPr>
          <a:xfrm>
            <a:off x="8509000" y="1136650"/>
            <a:ext cx="254000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>
                <a:sym typeface="+mn-ea"/>
              </a:rPr>
              <a:t>if test expression:</a:t>
            </a:r>
            <a:endParaRPr lang="en-US" sz="2400" b="1"/>
          </a:p>
          <a:p>
            <a:r>
              <a:rPr lang="en-US" sz="2400" b="1">
                <a:sym typeface="+mn-ea"/>
              </a:rPr>
              <a:t>    statement(s)</a:t>
            </a:r>
            <a:endParaRPr lang="en-US" sz="2400"/>
          </a:p>
        </p:txBody>
      </p:sp>
      <p:sp>
        <p:nvSpPr>
          <p:cNvPr id="14" name="Text Box 13"/>
          <p:cNvSpPr txBox="1"/>
          <p:nvPr/>
        </p:nvSpPr>
        <p:spPr>
          <a:xfrm>
            <a:off x="370840" y="3061335"/>
            <a:ext cx="1145032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Wingdings" panose="05000000000000000000" charset="0"/>
              <a:buChar char="Ø"/>
            </a:pPr>
            <a:r>
              <a:rPr lang="en-US" sz="2400"/>
              <a:t>Program execute statement(s) only if the expression is </a:t>
            </a:r>
            <a:r>
              <a:rPr lang="en-US" sz="2400" b="1"/>
              <a:t>True.</a:t>
            </a:r>
            <a:endParaRPr lang="en-US" sz="2400"/>
          </a:p>
          <a:p>
            <a:endParaRPr lang="en-US" sz="2400"/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400"/>
              <a:t>If the expression is </a:t>
            </a:r>
            <a:r>
              <a:rPr lang="en-US" sz="2400" b="1"/>
              <a:t>False</a:t>
            </a:r>
            <a:r>
              <a:rPr lang="en-US" sz="2400"/>
              <a:t>, the statement(s) is not executed.</a:t>
            </a:r>
          </a:p>
        </p:txBody>
      </p:sp>
      <p:sp>
        <p:nvSpPr>
          <p:cNvPr id="15" name="Text Box 14"/>
          <p:cNvSpPr txBox="1"/>
          <p:nvPr/>
        </p:nvSpPr>
        <p:spPr>
          <a:xfrm>
            <a:off x="370840" y="5813425"/>
            <a:ext cx="1133284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/>
              <a:t>Python interprets non-zero values as True. None and 0 are interpreted as False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262719" y="6452165"/>
            <a:ext cx="39292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Python Control Flow Statements</a:t>
            </a:r>
          </a:p>
        </p:txBody>
      </p:sp>
    </p:spTree>
    <p:extLst>
      <p:ext uri="{BB962C8B-B14F-4D97-AF65-F5344CB8AC3E}">
        <p14:creationId xmlns:p14="http://schemas.microsoft.com/office/powerpoint/2010/main" val="4070209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0" y="0"/>
            <a:ext cx="3683000" cy="104140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54610" y="0"/>
            <a:ext cx="7013575" cy="706755"/>
          </a:xfrm>
          <a:prstGeom prst="rect">
            <a:avLst/>
          </a:prstGeom>
          <a:noFill/>
          <a:ln w="9525">
            <a:noFill/>
          </a:ln>
        </p:spPr>
        <p:txBody>
          <a:bodyPr wrap="none" rtlCol="0" anchor="t">
            <a:spAutoFit/>
          </a:bodyPr>
          <a:lstStyle/>
          <a:p>
            <a:pPr lvl="0" algn="l"/>
            <a:r>
              <a:rPr lang="en-US" altLang="zh-CN" sz="4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Python Nested if statements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273685" y="948055"/>
            <a:ext cx="1164526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Wingdings" panose="05000000000000000000" charset="0"/>
              <a:buChar char="Ø"/>
            </a:pPr>
            <a:r>
              <a:rPr lang="en-US" sz="2400" dirty="0"/>
              <a:t>Nested if statements enable us to use </a:t>
            </a:r>
            <a:r>
              <a:rPr lang="en-US" sz="2400" dirty="0" smtClean="0"/>
              <a:t>if-else </a:t>
            </a:r>
            <a:r>
              <a:rPr lang="en-US" sz="2400" dirty="0"/>
              <a:t>statement inside an outer if statement.</a:t>
            </a: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400" dirty="0"/>
              <a:t>Any number of if statements can be nested inside one another. Indentation is the only way to figure out the level of nesting.</a:t>
            </a:r>
          </a:p>
        </p:txBody>
      </p:sp>
      <p:sp>
        <p:nvSpPr>
          <p:cNvPr id="9" name="Text Box 8"/>
          <p:cNvSpPr txBox="1"/>
          <p:nvPr/>
        </p:nvSpPr>
        <p:spPr>
          <a:xfrm>
            <a:off x="439420" y="2275840"/>
            <a:ext cx="11314430" cy="3046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/>
              <a:t>num = float(input("Enter a number: "))</a:t>
            </a:r>
          </a:p>
          <a:p>
            <a:r>
              <a:rPr lang="en-US" sz="2400" b="1"/>
              <a:t>if num &gt;= 0:</a:t>
            </a:r>
          </a:p>
          <a:p>
            <a:r>
              <a:rPr lang="en-US" sz="2400" b="1"/>
              <a:t>    if num == 0:</a:t>
            </a:r>
          </a:p>
          <a:p>
            <a:r>
              <a:rPr lang="en-US" sz="2400" b="1"/>
              <a:t>        print("Zero")</a:t>
            </a:r>
          </a:p>
          <a:p>
            <a:r>
              <a:rPr lang="en-US" sz="2400" b="1"/>
              <a:t>    else:</a:t>
            </a:r>
          </a:p>
          <a:p>
            <a:r>
              <a:rPr lang="en-US" sz="2400" b="1"/>
              <a:t>        print("Positive number")</a:t>
            </a:r>
          </a:p>
          <a:p>
            <a:r>
              <a:rPr lang="en-US" sz="2400" b="1"/>
              <a:t>else:</a:t>
            </a:r>
          </a:p>
          <a:p>
            <a:r>
              <a:rPr lang="en-US" sz="2400" b="1"/>
              <a:t>    print("Negative number")</a:t>
            </a:r>
          </a:p>
        </p:txBody>
      </p:sp>
      <p:sp>
        <p:nvSpPr>
          <p:cNvPr id="10" name="Rectangle 9"/>
          <p:cNvSpPr/>
          <p:nvPr/>
        </p:nvSpPr>
        <p:spPr>
          <a:xfrm>
            <a:off x="8262719" y="6452165"/>
            <a:ext cx="39292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Python Control Flow Statements</a:t>
            </a:r>
          </a:p>
        </p:txBody>
      </p:sp>
    </p:spTree>
    <p:extLst>
      <p:ext uri="{BB962C8B-B14F-4D97-AF65-F5344CB8AC3E}">
        <p14:creationId xmlns:p14="http://schemas.microsoft.com/office/powerpoint/2010/main" val="621195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0" y="0"/>
            <a:ext cx="3683000" cy="104140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9525" y="26670"/>
            <a:ext cx="6363970" cy="706755"/>
          </a:xfrm>
          <a:prstGeom prst="rect">
            <a:avLst/>
          </a:prstGeom>
          <a:noFill/>
          <a:ln w="9525">
            <a:noFill/>
          </a:ln>
        </p:spPr>
        <p:txBody>
          <a:bodyPr wrap="none" rtlCol="0" anchor="t">
            <a:spAutoFit/>
          </a:bodyPr>
          <a:lstStyle/>
          <a:p>
            <a:pPr lvl="0" algn="l"/>
            <a:r>
              <a:rPr lang="en-US" altLang="zh-CN" sz="4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Python if...else Statement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8709660" y="1188720"/>
            <a:ext cx="2540000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/>
              <a:t>if test expression:</a:t>
            </a:r>
          </a:p>
          <a:p>
            <a:r>
              <a:rPr lang="en-US" sz="2400" b="1"/>
              <a:t>    Body of if</a:t>
            </a:r>
          </a:p>
          <a:p>
            <a:r>
              <a:rPr lang="en-US" sz="2400" b="1"/>
              <a:t>else:</a:t>
            </a:r>
          </a:p>
          <a:p>
            <a:r>
              <a:rPr lang="en-US" sz="2400" b="1"/>
              <a:t>    Body of else</a:t>
            </a:r>
          </a:p>
        </p:txBody>
      </p:sp>
      <p:sp>
        <p:nvSpPr>
          <p:cNvPr id="10" name="Text Box 9"/>
          <p:cNvSpPr txBox="1"/>
          <p:nvPr/>
        </p:nvSpPr>
        <p:spPr>
          <a:xfrm>
            <a:off x="371475" y="951865"/>
            <a:ext cx="6708775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/>
              <a:t>if num &gt;= 0:</a:t>
            </a:r>
          </a:p>
          <a:p>
            <a:r>
              <a:rPr lang="en-US" sz="2400" b="1"/>
              <a:t>    print("Positive or Zero")</a:t>
            </a:r>
          </a:p>
          <a:p>
            <a:r>
              <a:rPr lang="en-US" sz="2400" b="1"/>
              <a:t>else:</a:t>
            </a:r>
          </a:p>
          <a:p>
            <a:r>
              <a:rPr lang="en-US" sz="2400" b="1"/>
              <a:t>    print("Negative number")</a:t>
            </a:r>
          </a:p>
        </p:txBody>
      </p:sp>
      <p:sp>
        <p:nvSpPr>
          <p:cNvPr id="11" name="Text Box 10"/>
          <p:cNvSpPr txBox="1"/>
          <p:nvPr/>
        </p:nvSpPr>
        <p:spPr>
          <a:xfrm>
            <a:off x="372110" y="3299460"/>
            <a:ext cx="11343640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Wingdings" panose="05000000000000000000" charset="0"/>
              <a:buChar char="Ø"/>
            </a:pPr>
            <a:r>
              <a:rPr lang="en-US" sz="2400"/>
              <a:t>The if..else statement evaluates expression and will execute body of if only when test condition is True.</a:t>
            </a:r>
          </a:p>
          <a:p>
            <a:endParaRPr lang="en-US" sz="2400"/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400"/>
              <a:t>If the condition is False, body of else is executed. Indentation is used to separate the blocks.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62719" y="6452165"/>
            <a:ext cx="39292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Python Control Flow Statements</a:t>
            </a:r>
          </a:p>
        </p:txBody>
      </p:sp>
    </p:spTree>
    <p:extLst>
      <p:ext uri="{BB962C8B-B14F-4D97-AF65-F5344CB8AC3E}">
        <p14:creationId xmlns:p14="http://schemas.microsoft.com/office/powerpoint/2010/main" val="259287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0" y="0"/>
            <a:ext cx="3683000" cy="104140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69215" y="0"/>
            <a:ext cx="7520305" cy="706755"/>
          </a:xfrm>
          <a:prstGeom prst="rect">
            <a:avLst/>
          </a:prstGeom>
          <a:noFill/>
          <a:ln w="9525">
            <a:noFill/>
          </a:ln>
        </p:spPr>
        <p:txBody>
          <a:bodyPr wrap="none" rtlCol="0" anchor="t">
            <a:spAutoFit/>
          </a:bodyPr>
          <a:lstStyle/>
          <a:p>
            <a:pPr lvl="0" algn="l"/>
            <a:r>
              <a:rPr lang="en-US" altLang="zh-CN" sz="4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Python if...elif...else Statement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8251190" y="1041400"/>
            <a:ext cx="347472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/>
              <a:t>if test expression:</a:t>
            </a:r>
          </a:p>
          <a:p>
            <a:r>
              <a:rPr lang="en-US" sz="2400" b="1"/>
              <a:t>    Body of if</a:t>
            </a:r>
          </a:p>
          <a:p>
            <a:r>
              <a:rPr lang="en-US" sz="2400" b="1"/>
              <a:t>elif test expression:</a:t>
            </a:r>
          </a:p>
          <a:p>
            <a:r>
              <a:rPr lang="en-US" sz="2400" b="1"/>
              <a:t>    Body of elif</a:t>
            </a:r>
          </a:p>
          <a:p>
            <a:r>
              <a:rPr lang="en-US" sz="2400" b="1"/>
              <a:t>else: </a:t>
            </a:r>
          </a:p>
          <a:p>
            <a:r>
              <a:rPr lang="en-US" sz="2400" b="1"/>
              <a:t>    Body of else</a:t>
            </a:r>
          </a:p>
        </p:txBody>
      </p:sp>
      <p:sp>
        <p:nvSpPr>
          <p:cNvPr id="7" name="Text Box 6"/>
          <p:cNvSpPr txBox="1"/>
          <p:nvPr/>
        </p:nvSpPr>
        <p:spPr>
          <a:xfrm>
            <a:off x="476250" y="921385"/>
            <a:ext cx="6196965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/>
              <a:t>if num &gt; 0:</a:t>
            </a:r>
          </a:p>
          <a:p>
            <a:r>
              <a:rPr lang="en-US" sz="2400" b="1"/>
              <a:t>    print("Positive number")</a:t>
            </a:r>
          </a:p>
          <a:p>
            <a:r>
              <a:rPr lang="en-US" sz="2400" b="1"/>
              <a:t>elif num == 0:</a:t>
            </a:r>
          </a:p>
          <a:p>
            <a:r>
              <a:rPr lang="en-US" sz="2400" b="1"/>
              <a:t>    print("Zero")</a:t>
            </a:r>
          </a:p>
          <a:p>
            <a:r>
              <a:rPr lang="en-US" sz="2400" b="1"/>
              <a:t>else:</a:t>
            </a:r>
          </a:p>
          <a:p>
            <a:r>
              <a:rPr lang="en-US" sz="2400" b="1"/>
              <a:t>    print("Negative number")</a:t>
            </a:r>
          </a:p>
        </p:txBody>
      </p:sp>
      <p:sp>
        <p:nvSpPr>
          <p:cNvPr id="9" name="Text Box 8"/>
          <p:cNvSpPr txBox="1"/>
          <p:nvPr/>
        </p:nvSpPr>
        <p:spPr>
          <a:xfrm>
            <a:off x="411480" y="3839845"/>
            <a:ext cx="11369040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Wingdings" panose="05000000000000000000" charset="0"/>
              <a:buChar char="Ø"/>
            </a:pPr>
            <a:r>
              <a:rPr lang="en-US" sz="2400"/>
              <a:t>The elif is short for else if. It allows us to check for multiple expressions.</a:t>
            </a: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400"/>
              <a:t>If the condition for if is False, it checks the condition of the next elif block and so on.</a:t>
            </a: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400"/>
              <a:t>If all the conditions are False, body of else is executed.</a:t>
            </a: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400"/>
              <a:t>The if block can have only one else block. But it can have multiple elif blocks</a:t>
            </a:r>
          </a:p>
        </p:txBody>
      </p:sp>
      <p:sp>
        <p:nvSpPr>
          <p:cNvPr id="10" name="Rectangle 9"/>
          <p:cNvSpPr/>
          <p:nvPr/>
        </p:nvSpPr>
        <p:spPr>
          <a:xfrm>
            <a:off x="8262719" y="6452165"/>
            <a:ext cx="39292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Python Control Flow Statements</a:t>
            </a:r>
          </a:p>
        </p:txBody>
      </p:sp>
    </p:spTree>
    <p:extLst>
      <p:ext uri="{BB962C8B-B14F-4D97-AF65-F5344CB8AC3E}">
        <p14:creationId xmlns:p14="http://schemas.microsoft.com/office/powerpoint/2010/main" val="2555436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0" y="0"/>
            <a:ext cx="3683000" cy="104140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265430" y="893445"/>
            <a:ext cx="1137412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Wingdings" panose="05000000000000000000" charset="0"/>
              <a:buChar char="Ø"/>
            </a:pPr>
            <a:r>
              <a:rPr lang="en-US" sz="2400"/>
              <a:t>The for loop in Python is used to iterate over a sequence (list, tuple, string) or other iterable objects. Iterating over a sequence is called traversal.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6985" y="0"/>
            <a:ext cx="4528820" cy="706755"/>
          </a:xfrm>
          <a:prstGeom prst="rect">
            <a:avLst/>
          </a:prstGeom>
          <a:noFill/>
          <a:ln w="9525">
            <a:noFill/>
          </a:ln>
        </p:spPr>
        <p:txBody>
          <a:bodyPr wrap="none" rtlCol="0" anchor="t">
            <a:spAutoFit/>
          </a:bodyPr>
          <a:lstStyle/>
          <a:p>
            <a:pPr lvl="0" algn="l"/>
            <a:r>
              <a:rPr lang="en-US" altLang="zh-CN" sz="4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for loop in Python</a:t>
            </a:r>
          </a:p>
        </p:txBody>
      </p:sp>
      <p:sp>
        <p:nvSpPr>
          <p:cNvPr id="7" name="Text Box 6"/>
          <p:cNvSpPr txBox="1"/>
          <p:nvPr/>
        </p:nvSpPr>
        <p:spPr>
          <a:xfrm>
            <a:off x="716915" y="2007870"/>
            <a:ext cx="493331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/>
              <a:t>    for iterating_var in sequence:  </a:t>
            </a:r>
          </a:p>
          <a:p>
            <a:r>
              <a:rPr lang="en-US" sz="2400" b="1"/>
              <a:t>        statement(s)  </a:t>
            </a:r>
          </a:p>
        </p:txBody>
      </p:sp>
      <p:sp>
        <p:nvSpPr>
          <p:cNvPr id="9" name="Text Box 8"/>
          <p:cNvSpPr txBox="1"/>
          <p:nvPr/>
        </p:nvSpPr>
        <p:spPr>
          <a:xfrm>
            <a:off x="265430" y="3214370"/>
            <a:ext cx="1129220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Wingdings" panose="05000000000000000000" charset="0"/>
              <a:buChar char="Ø"/>
            </a:pPr>
            <a:r>
              <a:rPr lang="en-US" sz="2400"/>
              <a:t>Loop continues until we reach the last item in the sequence. The body of for loop is separated from the rest of the code using indentation.</a:t>
            </a:r>
          </a:p>
        </p:txBody>
      </p:sp>
      <p:sp>
        <p:nvSpPr>
          <p:cNvPr id="11" name="Text Box 10"/>
          <p:cNvSpPr txBox="1"/>
          <p:nvPr/>
        </p:nvSpPr>
        <p:spPr>
          <a:xfrm>
            <a:off x="1062355" y="4295140"/>
            <a:ext cx="10005695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/>
              <a:t>i=1  </a:t>
            </a:r>
          </a:p>
          <a:p>
            <a:r>
              <a:rPr lang="en-US" sz="2400" b="1"/>
              <a:t>n=int(input("Enter the number up to which you want to print :"))  </a:t>
            </a:r>
          </a:p>
          <a:p>
            <a:r>
              <a:rPr lang="en-US" sz="2400" b="1"/>
              <a:t>for i in range(0,10):  </a:t>
            </a:r>
          </a:p>
          <a:p>
            <a:r>
              <a:rPr lang="en-US" sz="2400" b="1"/>
              <a:t>    print(i,end = ' ')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62719" y="6452165"/>
            <a:ext cx="39292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Python Control Flow Statements</a:t>
            </a:r>
          </a:p>
        </p:txBody>
      </p:sp>
    </p:spTree>
    <p:extLst>
      <p:ext uri="{BB962C8B-B14F-4D97-AF65-F5344CB8AC3E}">
        <p14:creationId xmlns:p14="http://schemas.microsoft.com/office/powerpoint/2010/main" val="299564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0" y="0"/>
            <a:ext cx="3683000" cy="104140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69215" y="0"/>
            <a:ext cx="5121910" cy="706755"/>
          </a:xfrm>
          <a:prstGeom prst="rect">
            <a:avLst/>
          </a:prstGeom>
          <a:noFill/>
          <a:ln w="9525">
            <a:noFill/>
          </a:ln>
        </p:spPr>
        <p:txBody>
          <a:bodyPr wrap="none" rtlCol="0" anchor="t">
            <a:spAutoFit/>
          </a:bodyPr>
          <a:lstStyle/>
          <a:p>
            <a:pPr lvl="0" algn="l"/>
            <a:r>
              <a:rPr lang="en-US" altLang="zh-CN" sz="4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while loop in Python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379095" y="929005"/>
            <a:ext cx="1143381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Wingdings" panose="05000000000000000000" charset="0"/>
              <a:buChar char="Ø"/>
            </a:pPr>
            <a:r>
              <a:rPr lang="en-US" sz="2400"/>
              <a:t>The while loop in Python is used to iterate over a block of code as long as the test expression (condition) is true.</a:t>
            </a:r>
          </a:p>
        </p:txBody>
      </p:sp>
      <p:sp>
        <p:nvSpPr>
          <p:cNvPr id="7" name="Text Box 6"/>
          <p:cNvSpPr txBox="1"/>
          <p:nvPr/>
        </p:nvSpPr>
        <p:spPr>
          <a:xfrm>
            <a:off x="777240" y="1902460"/>
            <a:ext cx="649859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/>
              <a:t>while test_expression:</a:t>
            </a:r>
          </a:p>
          <a:p>
            <a:r>
              <a:rPr lang="en-US" sz="2400" b="1"/>
              <a:t>    Body of while</a:t>
            </a:r>
          </a:p>
        </p:txBody>
      </p:sp>
      <p:sp>
        <p:nvSpPr>
          <p:cNvPr id="9" name="Text Box 8"/>
          <p:cNvSpPr txBox="1"/>
          <p:nvPr/>
        </p:nvSpPr>
        <p:spPr>
          <a:xfrm>
            <a:off x="378460" y="2967990"/>
            <a:ext cx="1129030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Wingdings" panose="05000000000000000000" charset="0"/>
              <a:buChar char="Ø"/>
            </a:pPr>
            <a:r>
              <a:rPr lang="en-US" sz="2400"/>
              <a:t>In while loop, test expression is checked first. The body of the loop is entered only if the test_expression evaluates to True. After one iteration, the test expression is checked again. This process continues until the test_expression evaluates to False.</a:t>
            </a:r>
          </a:p>
        </p:txBody>
      </p:sp>
      <p:sp>
        <p:nvSpPr>
          <p:cNvPr id="10" name="Text Box 9"/>
          <p:cNvSpPr txBox="1"/>
          <p:nvPr/>
        </p:nvSpPr>
        <p:spPr>
          <a:xfrm>
            <a:off x="562610" y="4473575"/>
            <a:ext cx="10922635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en-US" sz="2400" b="1"/>
          </a:p>
          <a:p>
            <a:r>
              <a:rPr lang="en-US" sz="2400" b="1"/>
              <a:t>while i &lt;= n:</a:t>
            </a:r>
          </a:p>
          <a:p>
            <a:r>
              <a:rPr lang="en-US" sz="2400" b="1"/>
              <a:t>    sum = sum + i</a:t>
            </a:r>
          </a:p>
          <a:p>
            <a:r>
              <a:rPr lang="en-US" sz="2400" b="1"/>
              <a:t>    i = i+1    # update counter</a:t>
            </a:r>
          </a:p>
          <a:p>
            <a:r>
              <a:rPr lang="en-US" sz="2400" b="1"/>
              <a:t>print("The sum is", sum)</a:t>
            </a:r>
          </a:p>
        </p:txBody>
      </p:sp>
      <p:sp>
        <p:nvSpPr>
          <p:cNvPr id="11" name="Text Box 10"/>
          <p:cNvSpPr txBox="1"/>
          <p:nvPr/>
        </p:nvSpPr>
        <p:spPr>
          <a:xfrm>
            <a:off x="7971790" y="1399540"/>
            <a:ext cx="3939540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/>
              <a:t>i=1;  </a:t>
            </a:r>
          </a:p>
          <a:p>
            <a:r>
              <a:rPr lang="en-US" sz="2400" b="1"/>
              <a:t>while i&lt;=10:  </a:t>
            </a:r>
          </a:p>
          <a:p>
            <a:r>
              <a:rPr lang="en-US" sz="2400" b="1"/>
              <a:t>    print(i);  </a:t>
            </a:r>
          </a:p>
          <a:p>
            <a:r>
              <a:rPr lang="en-US" sz="2400" b="1"/>
              <a:t>    i=i+1; </a:t>
            </a:r>
          </a:p>
        </p:txBody>
      </p:sp>
    </p:spTree>
    <p:extLst>
      <p:ext uri="{BB962C8B-B14F-4D97-AF65-F5344CB8AC3E}">
        <p14:creationId xmlns:p14="http://schemas.microsoft.com/office/powerpoint/2010/main" val="1352279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0" y="0"/>
            <a:ext cx="3683000" cy="104140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84455" y="167005"/>
            <a:ext cx="5941695" cy="706755"/>
          </a:xfrm>
          <a:prstGeom prst="rect">
            <a:avLst/>
          </a:prstGeom>
          <a:noFill/>
          <a:ln w="9525">
            <a:noFill/>
          </a:ln>
        </p:spPr>
        <p:txBody>
          <a:bodyPr wrap="none" rtlCol="0" anchor="t">
            <a:spAutoFit/>
          </a:bodyPr>
          <a:lstStyle/>
          <a:p>
            <a:pPr lvl="0" algn="l"/>
            <a:r>
              <a:rPr lang="en-US" altLang="zh-CN" sz="4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Python break statement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386080" y="1174115"/>
            <a:ext cx="11419840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Wingdings" panose="05000000000000000000" charset="0"/>
              <a:buChar char="Ø"/>
            </a:pPr>
            <a:r>
              <a:rPr lang="en-US" sz="2400"/>
              <a:t>The break statement terminates the loop containing it. Control of the program flows to the statement immediately after the body of the loop.</a:t>
            </a:r>
          </a:p>
          <a:p>
            <a:endParaRPr lang="en-US" sz="2400"/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400"/>
              <a:t>If break statement is inside a nested loop (loop inside another loop), break will terminate the innermost loop.</a:t>
            </a:r>
          </a:p>
        </p:txBody>
      </p:sp>
      <p:sp>
        <p:nvSpPr>
          <p:cNvPr id="7" name="Text Box 6"/>
          <p:cNvSpPr txBox="1"/>
          <p:nvPr/>
        </p:nvSpPr>
        <p:spPr>
          <a:xfrm>
            <a:off x="747395" y="3412490"/>
            <a:ext cx="9267190" cy="3046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/>
              <a:t>    list =[1,2,3,4]  </a:t>
            </a:r>
          </a:p>
          <a:p>
            <a:r>
              <a:rPr lang="en-US" sz="2400" b="1"/>
              <a:t>    count = 1;  </a:t>
            </a:r>
          </a:p>
          <a:p>
            <a:r>
              <a:rPr lang="en-US" sz="2400" b="1"/>
              <a:t>    for i in list:  </a:t>
            </a:r>
          </a:p>
          <a:p>
            <a:r>
              <a:rPr lang="en-US" sz="2400" b="1"/>
              <a:t>        if i == 4:  </a:t>
            </a:r>
          </a:p>
          <a:p>
            <a:r>
              <a:rPr lang="en-US" sz="2400" b="1"/>
              <a:t>            print("item matched")  </a:t>
            </a:r>
          </a:p>
          <a:p>
            <a:r>
              <a:rPr lang="en-US" sz="2400" b="1"/>
              <a:t>            count = count + 1;  </a:t>
            </a:r>
          </a:p>
          <a:p>
            <a:r>
              <a:rPr lang="en-US" sz="2400" b="1"/>
              <a:t>            break  </a:t>
            </a:r>
          </a:p>
          <a:p>
            <a:r>
              <a:rPr lang="en-US" sz="2400" b="1"/>
              <a:t>    print("found at",count,"location");  </a:t>
            </a:r>
          </a:p>
        </p:txBody>
      </p:sp>
    </p:spTree>
    <p:extLst>
      <p:ext uri="{BB962C8B-B14F-4D97-AF65-F5344CB8AC3E}">
        <p14:creationId xmlns:p14="http://schemas.microsoft.com/office/powerpoint/2010/main" val="1252645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0" y="0"/>
            <a:ext cx="3683000" cy="104140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130175" y="167005"/>
            <a:ext cx="6703060" cy="706755"/>
          </a:xfrm>
          <a:prstGeom prst="rect">
            <a:avLst/>
          </a:prstGeom>
          <a:noFill/>
          <a:ln w="9525">
            <a:noFill/>
          </a:ln>
        </p:spPr>
        <p:txBody>
          <a:bodyPr wrap="none" rtlCol="0" anchor="t">
            <a:spAutoFit/>
          </a:bodyPr>
          <a:lstStyle/>
          <a:p>
            <a:pPr lvl="0" algn="l"/>
            <a:r>
              <a:rPr lang="en-US" altLang="zh-CN" sz="4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Python continue statement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130175" y="1041400"/>
            <a:ext cx="1175067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Wingdings" panose="05000000000000000000" charset="0"/>
              <a:buChar char="Ø"/>
            </a:pPr>
            <a:r>
              <a:rPr lang="en-US" sz="2400"/>
              <a:t>The continue statement is used to skip the rest of the code inside a loop for the current iteration only. Loop does not terminate but continues on with the next iteration.</a:t>
            </a:r>
          </a:p>
        </p:txBody>
      </p:sp>
      <p:sp>
        <p:nvSpPr>
          <p:cNvPr id="7" name="Text Box 6"/>
          <p:cNvSpPr txBox="1"/>
          <p:nvPr/>
        </p:nvSpPr>
        <p:spPr>
          <a:xfrm>
            <a:off x="611505" y="2275205"/>
            <a:ext cx="6754495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/>
              <a:t>    i=1; #initializing a local variable  </a:t>
            </a:r>
          </a:p>
          <a:p>
            <a:r>
              <a:rPr lang="en-US" sz="2400" b="1"/>
              <a:t>        for i in range(1,11):  </a:t>
            </a:r>
          </a:p>
          <a:p>
            <a:r>
              <a:rPr lang="en-US" sz="2400" b="1"/>
              <a:t>        if i==5:  </a:t>
            </a:r>
          </a:p>
          <a:p>
            <a:r>
              <a:rPr lang="en-US" sz="2400" b="1"/>
              <a:t>            continue;  </a:t>
            </a:r>
          </a:p>
          <a:p>
            <a:r>
              <a:rPr lang="en-US" sz="2400" b="1"/>
              <a:t>        print("%d"%i);  </a:t>
            </a:r>
          </a:p>
          <a:p>
            <a:endParaRPr lang="en-US" sz="2400" b="1"/>
          </a:p>
        </p:txBody>
      </p:sp>
      <p:sp>
        <p:nvSpPr>
          <p:cNvPr id="9" name="Rectangle 8"/>
          <p:cNvSpPr/>
          <p:nvPr/>
        </p:nvSpPr>
        <p:spPr>
          <a:xfrm>
            <a:off x="8262719" y="6452165"/>
            <a:ext cx="39292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Python Control Flow Statements</a:t>
            </a:r>
          </a:p>
        </p:txBody>
      </p:sp>
    </p:spTree>
    <p:extLst>
      <p:ext uri="{BB962C8B-B14F-4D97-AF65-F5344CB8AC3E}">
        <p14:creationId xmlns:p14="http://schemas.microsoft.com/office/powerpoint/2010/main" val="3275952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952</Words>
  <Application>Microsoft Office PowerPoint</Application>
  <PresentationFormat>Widescreen</PresentationFormat>
  <Paragraphs>126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Microsoft YaHei</vt:lpstr>
      <vt:lpstr>SimSun</vt:lpstr>
      <vt:lpstr>SimSun</vt:lpstr>
      <vt:lpstr>Arial</vt:lpstr>
      <vt:lpstr>Calibri</vt:lpstr>
      <vt:lpstr>Calibri Light</vt:lpstr>
      <vt:lpstr>Verdana</vt:lpstr>
      <vt:lpstr>Wingdings</vt:lpstr>
      <vt:lpstr>Office 主题</vt:lpstr>
      <vt:lpstr>1_Office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Python1</dc:title>
  <dc:creator>Anirudha Anil Gaikwad</dc:creator>
  <cp:keywords>Python</cp:keywords>
  <dc:description>Python Introduction</dc:description>
  <cp:lastModifiedBy>Vaishnavi</cp:lastModifiedBy>
  <cp:revision>91</cp:revision>
  <dcterms:created xsi:type="dcterms:W3CDTF">2016-01-14T13:25:00Z</dcterms:created>
  <dcterms:modified xsi:type="dcterms:W3CDTF">2021-10-10T23:55:13Z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1033-11.2.0.8292</vt:lpwstr>
  </property>
</Properties>
</file>