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307" r:id="rId3"/>
    <p:sldId id="332" r:id="rId4"/>
    <p:sldId id="333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42" r:id="rId13"/>
    <p:sldId id="347" r:id="rId14"/>
    <p:sldId id="348" r:id="rId15"/>
    <p:sldId id="349" r:id="rId16"/>
    <p:sldId id="350" r:id="rId17"/>
    <p:sldId id="351" r:id="rId18"/>
    <p:sldId id="352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66" d="100"/>
          <a:sy n="66" d="100"/>
        </p:scale>
        <p:origin x="9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2021/10/11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72615"/>
              </p:ext>
            </p:extLst>
          </p:nvPr>
        </p:nvGraphicFramePr>
        <p:xfrm>
          <a:off x="600499" y="186568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Function-Modules-Package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Types of functions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 to define &amp; call function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Modules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Package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955" y="802640"/>
            <a:ext cx="9086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Recursion is the process of defining something in terms of itself.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01955" y="1263015"/>
            <a:ext cx="11283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Recursive Function :</a:t>
            </a:r>
          </a:p>
          <a:p>
            <a:r>
              <a:rPr lang="en-US" sz="2400"/>
              <a:t>We know that in Python, a function can call other functions. It is even possible for the function to call itself. These type of construct are termed as recursive functions.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0240" y="2461895"/>
            <a:ext cx="1078738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An example of a recursive function to</a:t>
            </a:r>
          </a:p>
          <a:p>
            <a:r>
              <a:rPr lang="en-US" sz="2400" b="1" dirty="0"/>
              <a:t># find the factorial of a number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calc_factorial</a:t>
            </a:r>
            <a:r>
              <a:rPr lang="en-US" sz="2400" b="1" dirty="0"/>
              <a:t>(x):</a:t>
            </a:r>
          </a:p>
          <a:p>
            <a:r>
              <a:rPr lang="en-US" sz="2400" b="1" dirty="0"/>
              <a:t>    """This is a recursive function</a:t>
            </a:r>
          </a:p>
          <a:p>
            <a:r>
              <a:rPr lang="en-US" sz="2400" b="1" dirty="0"/>
              <a:t>    to find the factorial of an integer"""</a:t>
            </a:r>
          </a:p>
          <a:p>
            <a:r>
              <a:rPr lang="en-US" sz="2400" b="1" dirty="0"/>
              <a:t>    if x == 1:</a:t>
            </a:r>
          </a:p>
          <a:p>
            <a:r>
              <a:rPr lang="en-US" sz="2400" b="1" dirty="0"/>
              <a:t>        return 1</a:t>
            </a:r>
          </a:p>
          <a:p>
            <a:r>
              <a:rPr lang="en-US" sz="2400" b="1" dirty="0"/>
              <a:t>    else:</a:t>
            </a:r>
          </a:p>
          <a:p>
            <a:r>
              <a:rPr lang="en-US" sz="2400" b="1" dirty="0"/>
              <a:t>        return (x * </a:t>
            </a:r>
            <a:r>
              <a:rPr lang="en-US" sz="2400" b="1" dirty="0" err="1"/>
              <a:t>calc_factorial</a:t>
            </a:r>
            <a:r>
              <a:rPr lang="en-US" sz="2400" b="1" dirty="0"/>
              <a:t>(x-1))</a:t>
            </a:r>
          </a:p>
          <a:p>
            <a:r>
              <a:rPr lang="en-US" sz="2400" b="1" dirty="0" err="1"/>
              <a:t>num</a:t>
            </a:r>
            <a:r>
              <a:rPr lang="en-US" sz="2400" b="1" dirty="0"/>
              <a:t> = 4</a:t>
            </a:r>
          </a:p>
          <a:p>
            <a:r>
              <a:rPr lang="en-US" sz="2400" b="1" dirty="0"/>
              <a:t>print("The factorial of", </a:t>
            </a:r>
            <a:r>
              <a:rPr lang="en-US" sz="2400" b="1" dirty="0" err="1"/>
              <a:t>num</a:t>
            </a:r>
            <a:r>
              <a:rPr lang="en-US" sz="2400" b="1" dirty="0"/>
              <a:t>, "is", </a:t>
            </a:r>
            <a:r>
              <a:rPr lang="en-US" sz="2400" b="1" dirty="0" err="1"/>
              <a:t>calc_factorial</a:t>
            </a:r>
            <a:r>
              <a:rPr lang="en-US" sz="2400" b="1" dirty="0"/>
              <a:t>(</a:t>
            </a:r>
            <a:r>
              <a:rPr lang="en-US" sz="2400" b="1" dirty="0" err="1"/>
              <a:t>num</a:t>
            </a:r>
            <a:r>
              <a:rPr lang="en-US" sz="2400" b="1" dirty="0"/>
              <a:t>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0500" y="1567815"/>
            <a:ext cx="114496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Advantages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Recursive functions make the code look clean and elegant.</a:t>
            </a:r>
          </a:p>
          <a:p>
            <a:r>
              <a:rPr lang="en-US" sz="2400"/>
              <a:t>    A complex task can be broken down into simpler sub-problems using recursion.</a:t>
            </a:r>
          </a:p>
          <a:p>
            <a:r>
              <a:rPr lang="en-US" sz="2400"/>
              <a:t>    Sequence generation is easier with recursion than using some nested iteration.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Limitations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Sometimes the logic behind recursion is hard to follow through.</a:t>
            </a:r>
          </a:p>
          <a:p>
            <a:r>
              <a:rPr lang="en-US" sz="2400"/>
              <a:t>    Recursive calls are expensive (inefficient) as they take up a lot of memory and time.</a:t>
            </a:r>
          </a:p>
          <a:p>
            <a:r>
              <a:rPr lang="en-US" sz="2400"/>
              <a:t>    Recursive functions are hard to debug.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34010" y="1844675"/>
            <a:ext cx="115246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Modules refer to a file containing Python statements and definitions.</a:t>
            </a:r>
          </a:p>
          <a:p>
            <a:endParaRPr lang="en-US" sz="2400"/>
          </a:p>
          <a:p>
            <a:r>
              <a:rPr lang="en-US" sz="2400"/>
              <a:t>A file containing Python code, for e.g.: filename.py, is called a module and its module name would be filename.</a:t>
            </a:r>
          </a:p>
          <a:p>
            <a:endParaRPr lang="en-US" sz="2400"/>
          </a:p>
          <a:p>
            <a:r>
              <a:rPr lang="en-US" sz="2400"/>
              <a:t>We use modules to break down large programs into small manageable and organized files. Furthermore, modules provide reusability of code.</a:t>
            </a:r>
          </a:p>
          <a:p>
            <a:endParaRPr lang="en-US" sz="2400"/>
          </a:p>
          <a:p>
            <a:r>
              <a:rPr lang="en-US" sz="2400"/>
              <a:t>We can define our most used functions in a module and import it, instead of copying their definitions into different programs.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46405" y="1240155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import modules in Python?</a:t>
            </a:r>
            <a:endParaRPr lang="en-US" sz="2400"/>
          </a:p>
          <a:p>
            <a:r>
              <a:rPr lang="en-US" sz="2400"/>
              <a:t>use the import keyword to</a:t>
            </a:r>
            <a:r>
              <a:rPr lang="en-US" sz="2400">
                <a:sym typeface="+mn-ea"/>
              </a:rPr>
              <a:t> import modules in Python</a:t>
            </a:r>
          </a:p>
          <a:p>
            <a:r>
              <a:rPr lang="en-US" sz="2400" b="1"/>
              <a:t>&gt;&gt;&gt; import filename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3126740"/>
            <a:ext cx="11570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statement example</a:t>
            </a:r>
          </a:p>
          <a:p>
            <a:r>
              <a:rPr lang="en-US" sz="2400" b="1"/>
              <a:t># to import standard module math</a:t>
            </a:r>
          </a:p>
          <a:p>
            <a:endParaRPr lang="en-US" sz="2400" b="1"/>
          </a:p>
          <a:p>
            <a:r>
              <a:rPr lang="en-US" sz="2400" b="1"/>
              <a:t>import math</a:t>
            </a:r>
          </a:p>
          <a:p>
            <a:r>
              <a:rPr lang="en-US" sz="2400" b="1"/>
              <a:t>print("The value of pi is", math.pi)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44195" y="1402715"/>
            <a:ext cx="11103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with renaming</a:t>
            </a:r>
            <a:endParaRPr lang="en-US" sz="2400"/>
          </a:p>
          <a:p>
            <a:r>
              <a:rPr lang="en-US" sz="2400"/>
              <a:t>We can import a module by renaming it as follows.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44830" y="2435225"/>
            <a:ext cx="1110297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import calendar as cal</a:t>
            </a:r>
          </a:p>
          <a:p>
            <a:r>
              <a:rPr lang="en-US" sz="2400" b="1"/>
              <a:t>print("------Calendar Program in Python------\n");</a:t>
            </a:r>
          </a:p>
          <a:p>
            <a:r>
              <a:rPr lang="en-US" sz="2400" b="1"/>
              <a:t>print("Enter 'x' for exit.");</a:t>
            </a:r>
          </a:p>
          <a:p>
            <a:r>
              <a:rPr lang="en-US" sz="2400" b="1"/>
              <a:t>y = input("Enter Year: ");</a:t>
            </a:r>
          </a:p>
          <a:p>
            <a:r>
              <a:rPr lang="en-US" sz="2400" b="1"/>
              <a:t>if y == 'x':</a:t>
            </a:r>
          </a:p>
          <a:p>
            <a:r>
              <a:rPr lang="en-US" sz="2400" b="1"/>
              <a:t>    exit();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m = input("Enter month: ");</a:t>
            </a:r>
          </a:p>
          <a:p>
            <a:r>
              <a:rPr lang="en-US" sz="2400" b="1"/>
              <a:t>    yy = int(y);</a:t>
            </a:r>
          </a:p>
          <a:p>
            <a:r>
              <a:rPr lang="en-US" sz="2400" b="1"/>
              <a:t>    mm = int(m);</a:t>
            </a:r>
          </a:p>
          <a:p>
            <a:r>
              <a:rPr lang="en-US" sz="2400" b="1"/>
              <a:t>    print("\n",cal.month(yy,mm))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8615" y="1402715"/>
            <a:ext cx="11494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Python from...import statement</a:t>
            </a:r>
            <a:endParaRPr lang="en-US" sz="2400"/>
          </a:p>
          <a:p>
            <a:r>
              <a:rPr lang="en-US" sz="2400"/>
              <a:t>from used to import specific names from a module without importing the module as a whole.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81660" y="2552065"/>
            <a:ext cx="11148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only pi from math module</a:t>
            </a:r>
          </a:p>
          <a:p>
            <a:endParaRPr lang="en-US" sz="2400" b="1"/>
          </a:p>
          <a:p>
            <a:r>
              <a:rPr lang="en-US" sz="2400" b="1"/>
              <a:t>from math import pi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48615" y="4367530"/>
            <a:ext cx="10954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all names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81660" y="4939665"/>
            <a:ext cx="108616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all names from the standard module math</a:t>
            </a:r>
          </a:p>
          <a:p>
            <a:endParaRPr lang="en-US" sz="2400" b="1"/>
          </a:p>
          <a:p>
            <a:r>
              <a:rPr lang="en-US" sz="2400" b="1"/>
              <a:t>from math import *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9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Package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08940" y="1402715"/>
            <a:ext cx="11374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The packages in python facilitate the developer with the application development environment by providing a</a:t>
            </a:r>
            <a:r>
              <a:rPr lang="en-US" sz="2400" b="1"/>
              <a:t> hierarchical directory structure</a:t>
            </a:r>
            <a:r>
              <a:rPr lang="en-US" sz="2400"/>
              <a:t> where a package contains sub-packages, modules, and sub-modules.</a:t>
            </a:r>
          </a:p>
          <a:p>
            <a:r>
              <a:rPr lang="en-US" sz="2400" b="1"/>
              <a:t>A directory must contain a file named __init__.py in order for Python to consider it as a package. This file can be left empty but we generally place the initialization code for that package in this file.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549275" y="3709670"/>
          <a:ext cx="11500485" cy="301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5" imgW="7477125" imgH="3143250" progId="Paint.Picture">
                  <p:embed/>
                </p:oleObj>
              </mc:Choice>
              <mc:Fallback>
                <p:oleObj r:id="rId5" imgW="7477125" imgH="31432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275" y="3709670"/>
                        <a:ext cx="11500485" cy="301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801027" y="6445352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91233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12631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6065" y="361315"/>
            <a:ext cx="74637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6065" y="1636395"/>
            <a:ext cx="117354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In Python, function is a group of related statements that perform a specific task.</a:t>
            </a:r>
          </a:p>
          <a:p>
            <a:r>
              <a:rPr lang="en-US" sz="2400" dirty="0"/>
              <a:t>Functions help break our program into smaller and modular chunks. As our program grows larger and larger, functions make it more organized and manageable.</a:t>
            </a:r>
          </a:p>
          <a:p>
            <a:r>
              <a:rPr lang="en-US" sz="2400" dirty="0"/>
              <a:t>Furthermore, it avoids repetition and makes code reusable.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04215" y="3438525"/>
            <a:ext cx="9598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</a:t>
            </a:r>
            <a:r>
              <a:rPr lang="en-US" sz="2400" b="1" dirty="0" err="1"/>
              <a:t>function_name</a:t>
            </a:r>
            <a:r>
              <a:rPr lang="en-US" sz="2400" b="1" dirty="0"/>
              <a:t>(parameters):</a:t>
            </a:r>
          </a:p>
          <a:p>
            <a:r>
              <a:rPr lang="en-US" sz="2400" b="1" dirty="0"/>
              <a:t>	"""docstring"""</a:t>
            </a:r>
          </a:p>
          <a:p>
            <a:r>
              <a:rPr lang="en-US" sz="2400" b="1" dirty="0"/>
              <a:t>	statement(s)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9543" y="2001518"/>
            <a:ext cx="117348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Keyword def marks the start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function name to uniquely identify it. Function naming follows the same rules of writing identifiers in Python.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Parameters (arguments) through which we pass values to a function. They are optional.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colon (:) to mark the end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Optional documentation string (docstring) to describe what the function does.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One or more valid python statements that make up the function body. Statements must   </a:t>
            </a:r>
          </a:p>
          <a:p>
            <a:pPr>
              <a:buFont typeface="Wingdings" panose="05000000000000000000" charset="0"/>
            </a:pPr>
            <a:r>
              <a:rPr lang="en-US" sz="2400" dirty="0"/>
              <a:t>      have same indentation level (usually 4 spaces).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 An optional return statement to return a value from the function.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0" y="100925"/>
            <a:ext cx="81127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 definition consists of following components.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28" y="8675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208" y="79653"/>
            <a:ext cx="8310245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How to call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0857" y="2039937"/>
            <a:ext cx="115697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Once we have defined a function, we can call it from another function, program or even the Python prompt. To call a function we simply type the function name with appropriate parameters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functionName(Argument)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3205" y="1402715"/>
            <a:ext cx="117062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we define ourselves to do certain specific task are referred as </a:t>
            </a:r>
            <a:r>
              <a:rPr lang="en-US" sz="2400" b="1" dirty="0"/>
              <a:t>user-defined functions.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readily come with Python are called </a:t>
            </a:r>
            <a:r>
              <a:rPr lang="en-US" sz="2400" b="1" dirty="0"/>
              <a:t>built-in functions.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43205" y="2858770"/>
            <a:ext cx="112395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illustrate</a:t>
            </a:r>
          </a:p>
          <a:p>
            <a:r>
              <a:rPr lang="en-US" sz="2400" b="1" dirty="0"/>
              <a:t># the use of user-defined functions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add_numbers</a:t>
            </a:r>
            <a:r>
              <a:rPr lang="en-US" sz="2400" b="1" dirty="0"/>
              <a:t>(</a:t>
            </a:r>
            <a:r>
              <a:rPr lang="en-US" sz="2400" b="1" dirty="0" err="1"/>
              <a:t>x,y</a:t>
            </a:r>
            <a:r>
              <a:rPr lang="en-US" sz="2400" b="1" dirty="0"/>
              <a:t>):</a:t>
            </a:r>
          </a:p>
          <a:p>
            <a:r>
              <a:rPr lang="en-US" sz="2400" b="1" dirty="0"/>
              <a:t>   sum = x + y</a:t>
            </a:r>
          </a:p>
          <a:p>
            <a:r>
              <a:rPr lang="en-US" sz="2400" b="1" dirty="0"/>
              <a:t>   return sum</a:t>
            </a:r>
          </a:p>
          <a:p>
            <a:r>
              <a:rPr lang="en-US" sz="2400" b="1" dirty="0"/>
              <a:t>num1 = 5</a:t>
            </a:r>
          </a:p>
          <a:p>
            <a:r>
              <a:rPr lang="en-US" sz="2400" b="1" dirty="0"/>
              <a:t>num2 = 6</a:t>
            </a:r>
          </a:p>
          <a:p>
            <a:r>
              <a:rPr lang="en-US" sz="2400" b="1" dirty="0"/>
              <a:t>print("The sum is", </a:t>
            </a:r>
            <a:r>
              <a:rPr lang="en-US" sz="2400" b="1" dirty="0" err="1"/>
              <a:t>add_numbers</a:t>
            </a:r>
            <a:r>
              <a:rPr lang="en-US" sz="2400" b="1" dirty="0"/>
              <a:t>(num1, num2))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010" y="87739"/>
            <a:ext cx="725678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of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>
            <p:extLst>
              <p:ext uri="{D42A27DB-BD31-4B8C-83A1-F6EECF244321}">
                <p14:modId xmlns:p14="http://schemas.microsoft.com/office/powerpoint/2010/main" val="3747793736"/>
              </p:ext>
            </p:extLst>
          </p:nvPr>
        </p:nvGraphicFramePr>
        <p:xfrm>
          <a:off x="193675" y="85785"/>
          <a:ext cx="11864975" cy="627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4" imgW="7496175" imgH="4219575" progId="Paint.Picture">
                  <p:embed/>
                </p:oleObj>
              </mc:Choice>
              <mc:Fallback>
                <p:oleObj r:id="rId4" imgW="7496175" imgH="42195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675" y="85785"/>
                        <a:ext cx="11864975" cy="627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738797" y="6450449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143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320" y="890270"/>
            <a:ext cx="11585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Scope of a variable is the portion of a program where the variable is recognized. Parameters and variables defined inside a function is not visible from outside. Hence, they have a </a:t>
            </a:r>
            <a:r>
              <a:rPr lang="en-US" sz="2400" b="1"/>
              <a:t>local scope.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Lifetime of a variable is the period throughout which the variable exits in the memory. The lifetime of variables inside a function is as long as the function executes.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 The variable defined outside any function is known to have a </a:t>
            </a:r>
            <a:r>
              <a:rPr lang="en-US" sz="2400" b="1"/>
              <a:t>global scope variable.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32790" y="3349625"/>
            <a:ext cx="100495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   x = "global variable"</a:t>
            </a:r>
          </a:p>
          <a:p>
            <a:r>
              <a:rPr lang="en-US" sz="2400" b="1" dirty="0"/>
              <a:t>def foo():</a:t>
            </a:r>
          </a:p>
          <a:p>
            <a:r>
              <a:rPr lang="en-US" sz="2400" b="1" dirty="0"/>
              <a:t>    global x #global variable access in function</a:t>
            </a:r>
          </a:p>
          <a:p>
            <a:r>
              <a:rPr lang="en-US" sz="2400" b="1" dirty="0"/>
              <a:t>    y = "local variable"</a:t>
            </a:r>
          </a:p>
          <a:p>
            <a:r>
              <a:rPr lang="en-US" sz="2400" b="1" dirty="0"/>
              <a:t>    x = x * 2</a:t>
            </a:r>
          </a:p>
          <a:p>
            <a:r>
              <a:rPr lang="en-US" sz="2400" b="1" dirty="0"/>
              <a:t>    print(x)</a:t>
            </a:r>
          </a:p>
          <a:p>
            <a:r>
              <a:rPr lang="en-US" sz="2400" b="1" dirty="0"/>
              <a:t>    print(y)</a:t>
            </a:r>
          </a:p>
          <a:p>
            <a:r>
              <a:rPr lang="en-US" sz="2400" b="1" dirty="0"/>
              <a:t>   </a:t>
            </a:r>
          </a:p>
          <a:p>
            <a:r>
              <a:rPr lang="en-US" sz="2400" b="1" dirty="0"/>
              <a:t>foo()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1462405"/>
            <a:ext cx="112998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sz="2400" b="1"/>
              <a:t>The basic rules for global keyword in Python are: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create a variable inside a function, it’s local by default.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define a variable outside of a function, it’s global by default. You don’t    </a:t>
            </a:r>
          </a:p>
          <a:p>
            <a:pPr>
              <a:buFont typeface="Wingdings" panose="05000000000000000000" charset="0"/>
            </a:pPr>
            <a:r>
              <a:rPr lang="en-US" sz="2400"/>
              <a:t>         have to use global keyword.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We use global keyword to read and write a global variable inside a function.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Use of global keyword outside a function has no effect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5275" y="1028700"/>
            <a:ext cx="11661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Nonlocal Variables</a:t>
            </a:r>
            <a:endParaRPr lang="en-US" sz="2400"/>
          </a:p>
          <a:p>
            <a:r>
              <a:rPr lang="en-US" sz="2400"/>
              <a:t>Nonlocal variable are used in nested function whose local scope is not defined. This means, the variable can be neither in the local nor the global scope.</a:t>
            </a:r>
          </a:p>
          <a:p>
            <a:r>
              <a:rPr lang="en-US" sz="2400"/>
              <a:t>We use </a:t>
            </a:r>
            <a:r>
              <a:rPr lang="en-US" sz="2400" b="1"/>
              <a:t>nonlocal</a:t>
            </a:r>
            <a:r>
              <a:rPr lang="en-US" sz="2400"/>
              <a:t> keyword to create nonlocal variable.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51180" y="2597150"/>
            <a:ext cx="11495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outer():</a:t>
            </a:r>
          </a:p>
          <a:p>
            <a:r>
              <a:rPr lang="en-US" sz="2400" b="1" dirty="0"/>
              <a:t>    x = "local"</a:t>
            </a:r>
          </a:p>
          <a:p>
            <a:r>
              <a:rPr lang="en-US" sz="2400" b="1" dirty="0"/>
              <a:t>       def inner():</a:t>
            </a:r>
          </a:p>
          <a:p>
            <a:r>
              <a:rPr lang="en-US" sz="2400" b="1" dirty="0"/>
              <a:t>        nonlocal x</a:t>
            </a:r>
          </a:p>
          <a:p>
            <a:r>
              <a:rPr lang="en-US" sz="2400" b="1" dirty="0"/>
              <a:t>        x = "nonlocal"</a:t>
            </a:r>
          </a:p>
          <a:p>
            <a:r>
              <a:rPr lang="en-US" sz="2400" b="1" dirty="0"/>
              <a:t>        print("inner:", x)</a:t>
            </a:r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    inner()</a:t>
            </a:r>
          </a:p>
          <a:p>
            <a:r>
              <a:rPr lang="en-US" sz="2400" b="1" dirty="0"/>
              <a:t>    print("outer:", x)</a:t>
            </a:r>
          </a:p>
          <a:p>
            <a:r>
              <a:rPr lang="en-US" sz="2400" b="1" dirty="0"/>
              <a:t>outer() #If we change value of nonlocal variable, the changes appears in the local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81750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1235</Words>
  <Application>Microsoft Office PowerPoint</Application>
  <PresentationFormat>Widescreen</PresentationFormat>
  <Paragraphs>165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101</cp:revision>
  <dcterms:created xsi:type="dcterms:W3CDTF">2016-01-14T13:25:00Z</dcterms:created>
  <dcterms:modified xsi:type="dcterms:W3CDTF">2021-10-10T23:49:27Z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