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27"/>
  </p:notesMasterIdLst>
  <p:handoutMasterIdLst>
    <p:handoutMasterId r:id="rId28"/>
  </p:handoutMasterIdLst>
  <p:sldIdLst>
    <p:sldId id="307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20" r:id="rId26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817"/>
    <a:srgbClr val="747472"/>
    <a:srgbClr val="EC5724"/>
    <a:srgbClr val="F0B931"/>
    <a:srgbClr val="31A8DF"/>
    <a:srgbClr val="7FBC41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/>
    <p:restoredTop sz="94660"/>
  </p:normalViewPr>
  <p:slideViewPr>
    <p:cSldViewPr snapToGrid="0" showGuides="1">
      <p:cViewPr varScale="1">
        <p:scale>
          <a:sx n="66" d="100"/>
          <a:sy n="66" d="100"/>
        </p:scale>
        <p:origin x="4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-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2021/10/29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814316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474528-C130-49FA-A0FC-0A42E8D5984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0810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528" y="51048"/>
            <a:ext cx="3683000" cy="1041400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119931" y="217805"/>
            <a:ext cx="4458272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</a:t>
            </a:r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learn ?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897122"/>
              </p:ext>
            </p:extLst>
          </p:nvPr>
        </p:nvGraphicFramePr>
        <p:xfrm>
          <a:off x="545908" y="2479837"/>
          <a:ext cx="10931858" cy="18288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390868"/>
                <a:gridCol w="5540990"/>
              </a:tblGrid>
              <a:tr h="37347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Python</a:t>
                      </a:r>
                      <a:r>
                        <a:rPr lang="en-US" sz="2400" b="1" dirty="0" smtClean="0"/>
                        <a:t> 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RegEx &amp; Python Decorators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Char char="Ø"/>
                        <a:tabLst/>
                        <a:defRPr/>
                      </a:pPr>
                      <a:r>
                        <a:rPr lang="en-US" sz="2400" dirty="0" smtClean="0"/>
                        <a:t>Regular Expression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Font typeface="Wingdings" panose="05000000000000000000" charset="0"/>
                        <a:buChar char="Ø"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 Module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Char char="Ø"/>
                        <a:tabLst/>
                        <a:defRPr/>
                      </a:pPr>
                      <a:r>
                        <a:rPr lang="en-US" sz="2400" dirty="0" smtClean="0"/>
                        <a:t>Metacharacters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Char char="Ø"/>
                        <a:tabLst/>
                        <a:defRPr/>
                      </a:pPr>
                      <a:r>
                        <a:rPr lang="en-US" sz="2400" dirty="0" smtClean="0"/>
                        <a:t>Match object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Char char="Ø"/>
                        <a:tabLst/>
                        <a:defRPr/>
                      </a:pPr>
                      <a:r>
                        <a:rPr lang="en-US" sz="2400" dirty="0" smtClean="0"/>
                        <a:t>Decorators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None/>
                        <a:tabLst/>
                        <a:defRPr/>
                      </a:pP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RegEx &amp;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Decorators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365" y="38150"/>
            <a:ext cx="3683000" cy="1041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6369" y="38150"/>
            <a:ext cx="654373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 smtClean="0"/>
              <a:t>? </a:t>
            </a:r>
            <a:r>
              <a:rPr lang="en-US" sz="4000" b="1" dirty="0"/>
              <a:t> </a:t>
            </a:r>
            <a:r>
              <a:rPr lang="en-US" sz="4000" b="1" dirty="0" smtClean="0"/>
              <a:t>Question Mark</a:t>
            </a:r>
            <a:endParaRPr lang="en-US" sz="4000" b="1" dirty="0"/>
          </a:p>
        </p:txBody>
      </p:sp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RegEx &amp;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Decorators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2855" y="1211724"/>
            <a:ext cx="111905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question mark symbol ? matches zero or one occurrence of the pattern left to it</a:t>
            </a:r>
            <a:r>
              <a:rPr lang="en-US" dirty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086243"/>
              </p:ext>
            </p:extLst>
          </p:nvPr>
        </p:nvGraphicFramePr>
        <p:xfrm>
          <a:off x="838200" y="2785495"/>
          <a:ext cx="10515600" cy="2674620"/>
        </p:xfrm>
        <a:graphic>
          <a:graphicData uri="http://schemas.openxmlformats.org/drawingml/2006/table">
            <a:tbl>
              <a:tblPr firstRow="1" bandRow="1" bandCol="1">
                <a:tableStyleId>{1E171933-4619-4E11-9A3F-F7608DF75F80}</a:tableStyleId>
              </a:tblPr>
              <a:tblGrid>
                <a:gridCol w="2166257"/>
                <a:gridCol w="3599543"/>
                <a:gridCol w="47498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Expression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String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Matched?</a:t>
                      </a:r>
                    </a:p>
                  </a:txBody>
                  <a:tcPr marL="9525" marR="9525" marT="9525" marB="9525" anchor="ctr"/>
                </a:tc>
              </a:tr>
              <a:tr h="0">
                <a:tc rowSpan="5"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ma?n</a:t>
                      </a:r>
                      <a:endParaRPr lang="en-US" sz="2400" b="1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match</a:t>
                      </a:r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match</a:t>
                      </a:r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maaan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 match (more than one a character)</a:t>
                      </a:r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main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 match (a is not followed by n)</a:t>
                      </a:r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woman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match</a:t>
                      </a: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57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365" y="38150"/>
            <a:ext cx="3683000" cy="1041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6369" y="38150"/>
            <a:ext cx="654373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 smtClean="0"/>
              <a:t>{}  Braces</a:t>
            </a:r>
            <a:endParaRPr lang="en-US" sz="4000" b="1" dirty="0"/>
          </a:p>
        </p:txBody>
      </p:sp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RegEx &amp;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Decorators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6369" y="1200755"/>
            <a:ext cx="10900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Consider this code: {</a:t>
            </a:r>
            <a:r>
              <a:rPr lang="en-US" sz="2400" dirty="0" err="1"/>
              <a:t>n,m</a:t>
            </a:r>
            <a:r>
              <a:rPr lang="en-US" sz="2400" dirty="0"/>
              <a:t>}. This means at least n, and at most m repetitions of the pattern left to it</a:t>
            </a:r>
            <a:r>
              <a:rPr lang="en-US" dirty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751787"/>
              </p:ext>
            </p:extLst>
          </p:nvPr>
        </p:nvGraphicFramePr>
        <p:xfrm>
          <a:off x="562428" y="2307524"/>
          <a:ext cx="11194144" cy="1924050"/>
        </p:xfrm>
        <a:graphic>
          <a:graphicData uri="http://schemas.openxmlformats.org/drawingml/2006/table">
            <a:tbl>
              <a:tblPr firstRow="1" bandRow="1" bandCol="1">
                <a:tableStyleId>{1E171933-4619-4E11-9A3F-F7608DF75F80}</a:tableStyleId>
              </a:tblPr>
              <a:tblGrid>
                <a:gridCol w="2367843"/>
                <a:gridCol w="4218083"/>
                <a:gridCol w="4608218"/>
              </a:tblGrid>
              <a:tr h="2797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Expression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String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Matched?</a:t>
                      </a:r>
                    </a:p>
                  </a:txBody>
                  <a:tcPr marL="9525" marR="9525" marT="9525" marB="9525" anchor="ctr"/>
                </a:tc>
              </a:tr>
              <a:tr h="279746">
                <a:tc rowSpan="4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a{2,3}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abc dat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 match</a:t>
                      </a:r>
                    </a:p>
                  </a:txBody>
                  <a:tcPr marL="9525" marR="9525" marT="9525" marB="9525" anchor="ctr"/>
                </a:tc>
              </a:tr>
              <a:tr h="2797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abc daat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match (at d</a:t>
                      </a:r>
                      <a:r>
                        <a:rPr lang="en-US" sz="2400" u="sng"/>
                        <a:t>aa</a:t>
                      </a:r>
                      <a:r>
                        <a:rPr lang="en-US" sz="2400"/>
                        <a:t>t)</a:t>
                      </a:r>
                    </a:p>
                  </a:txBody>
                  <a:tcPr marL="9525" marR="9525" marT="9525" marB="9525" anchor="ctr"/>
                </a:tc>
              </a:tr>
              <a:tr h="2797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aabc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daaat</a:t>
                      </a:r>
                      <a:endParaRPr lang="en-US" sz="2400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 matches (at </a:t>
                      </a:r>
                      <a:r>
                        <a:rPr lang="en-US" sz="2400" u="sng"/>
                        <a:t>aa</a:t>
                      </a:r>
                      <a:r>
                        <a:rPr lang="en-US" sz="2400"/>
                        <a:t>bc and d</a:t>
                      </a:r>
                      <a:r>
                        <a:rPr lang="en-US" sz="2400" u="sng"/>
                        <a:t>aaa</a:t>
                      </a:r>
                      <a:r>
                        <a:rPr lang="en-US" sz="2400"/>
                        <a:t>t)</a:t>
                      </a:r>
                    </a:p>
                  </a:txBody>
                  <a:tcPr marL="9525" marR="9525" marT="9525" marB="9525" anchor="ctr"/>
                </a:tc>
              </a:tr>
              <a:tr h="2797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aabc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daaaat</a:t>
                      </a:r>
                      <a:endParaRPr lang="en-US" sz="2400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 matches (at </a:t>
                      </a:r>
                      <a:r>
                        <a:rPr lang="en-US" sz="2400" u="sng" dirty="0" err="1"/>
                        <a:t>aa</a:t>
                      </a:r>
                      <a:r>
                        <a:rPr lang="en-US" sz="2400" dirty="0" err="1"/>
                        <a:t>bc</a:t>
                      </a:r>
                      <a:r>
                        <a:rPr lang="en-US" sz="2400" dirty="0"/>
                        <a:t> and </a:t>
                      </a:r>
                      <a:r>
                        <a:rPr lang="en-US" sz="2400" dirty="0" err="1"/>
                        <a:t>d</a:t>
                      </a:r>
                      <a:r>
                        <a:rPr lang="en-US" sz="2400" u="sng" dirty="0" err="1"/>
                        <a:t>aaa</a:t>
                      </a:r>
                      <a:r>
                        <a:rPr lang="en-US" sz="2400" dirty="0" err="1"/>
                        <a:t>at</a:t>
                      </a:r>
                      <a:r>
                        <a:rPr lang="en-US" sz="2400" dirty="0"/>
                        <a:t>)</a:t>
                      </a: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750543"/>
              </p:ext>
            </p:extLst>
          </p:nvPr>
        </p:nvGraphicFramePr>
        <p:xfrm>
          <a:off x="500998" y="4601029"/>
          <a:ext cx="11342658" cy="1539240"/>
        </p:xfrm>
        <a:graphic>
          <a:graphicData uri="http://schemas.openxmlformats.org/drawingml/2006/table">
            <a:tbl>
              <a:tblPr firstRow="1" bandRow="1" bandCol="1">
                <a:tableStyleId>{1E171933-4619-4E11-9A3F-F7608DF75F80}</a:tableStyleId>
              </a:tblPr>
              <a:tblGrid>
                <a:gridCol w="3084031"/>
                <a:gridCol w="3788228"/>
                <a:gridCol w="447039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Expression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String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Matched?</a:t>
                      </a:r>
                    </a:p>
                  </a:txBody>
                  <a:tcPr marL="9525" marR="9525" marT="9525" marB="9525" anchor="ctr"/>
                </a:tc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[0-9]{2,4}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ab123csde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match (match at ab</a:t>
                      </a:r>
                      <a:r>
                        <a:rPr lang="en-US" sz="2400" u="sng" dirty="0"/>
                        <a:t>123</a:t>
                      </a:r>
                      <a:r>
                        <a:rPr lang="en-US" sz="2400" dirty="0"/>
                        <a:t>csde)</a:t>
                      </a:r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12 and 345673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 matches (</a:t>
                      </a:r>
                      <a:r>
                        <a:rPr lang="en-US" sz="2400" u="sng" dirty="0"/>
                        <a:t>12</a:t>
                      </a:r>
                      <a:r>
                        <a:rPr lang="en-US" sz="2400" dirty="0"/>
                        <a:t>, </a:t>
                      </a:r>
                      <a:r>
                        <a:rPr lang="en-US" sz="2400" u="sng" dirty="0"/>
                        <a:t>3456</a:t>
                      </a:r>
                      <a:r>
                        <a:rPr lang="en-US" sz="2400" dirty="0"/>
                        <a:t>, </a:t>
                      </a:r>
                      <a:r>
                        <a:rPr lang="en-US" sz="2400" u="sng" dirty="0"/>
                        <a:t>73</a:t>
                      </a:r>
                      <a:r>
                        <a:rPr lang="en-US" sz="2400" dirty="0"/>
                        <a:t>)</a:t>
                      </a:r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and 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 match</a:t>
                      </a: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17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365" y="38150"/>
            <a:ext cx="3683000" cy="1041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6369" y="38150"/>
            <a:ext cx="654373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 smtClean="0"/>
              <a:t>|  Alternation</a:t>
            </a:r>
            <a:endParaRPr lang="en-US" sz="4000" b="1" dirty="0"/>
          </a:p>
        </p:txBody>
      </p:sp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RegEx &amp;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Decorators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2718" y="1083573"/>
            <a:ext cx="8229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Vertical bar | is used for alternation (or operator).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092691"/>
              </p:ext>
            </p:extLst>
          </p:nvPr>
        </p:nvGraphicFramePr>
        <p:xfrm>
          <a:off x="532718" y="2395967"/>
          <a:ext cx="11165796" cy="2190920"/>
        </p:xfrm>
        <a:graphic>
          <a:graphicData uri="http://schemas.openxmlformats.org/drawingml/2006/table">
            <a:tbl>
              <a:tblPr firstRow="1" bandRow="1" bandCol="1">
                <a:tableStyleId>{1E171933-4619-4E11-9A3F-F7608DF75F80}</a:tableStyleId>
              </a:tblPr>
              <a:tblGrid>
                <a:gridCol w="3721932"/>
                <a:gridCol w="3721932"/>
                <a:gridCol w="3721932"/>
              </a:tblGrid>
              <a:tr h="54773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Expression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String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Matched?</a:t>
                      </a:r>
                    </a:p>
                  </a:txBody>
                  <a:tcPr marL="9525" marR="9525" marT="9525" marB="9525" anchor="ctr"/>
                </a:tc>
              </a:tr>
              <a:tr h="547730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a|b</a:t>
                      </a:r>
                      <a:endParaRPr lang="en-US" sz="2400" b="1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cde</a:t>
                      </a:r>
                      <a:endParaRPr lang="en-US" sz="2400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 match</a:t>
                      </a:r>
                    </a:p>
                  </a:txBody>
                  <a:tcPr marL="9525" marR="9525" marT="9525" marB="9525" anchor="ctr"/>
                </a:tc>
              </a:tr>
              <a:tr h="5477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ade</a:t>
                      </a:r>
                      <a:endParaRPr lang="en-US" sz="2400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match (match at </a:t>
                      </a:r>
                      <a:r>
                        <a:rPr lang="en-US" sz="2400" u="sng"/>
                        <a:t>a</a:t>
                      </a:r>
                      <a:r>
                        <a:rPr lang="en-US" sz="2400"/>
                        <a:t>de)</a:t>
                      </a:r>
                    </a:p>
                  </a:txBody>
                  <a:tcPr marL="9525" marR="9525" marT="9525" marB="9525" anchor="ctr"/>
                </a:tc>
              </a:tr>
              <a:tr h="5477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acdbea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 matches (at </a:t>
                      </a:r>
                      <a:r>
                        <a:rPr lang="en-US" sz="2400" u="sng" dirty="0" err="1"/>
                        <a:t>a</a:t>
                      </a:r>
                      <a:r>
                        <a:rPr lang="en-US" sz="2400" dirty="0" err="1"/>
                        <a:t>cd</a:t>
                      </a:r>
                      <a:r>
                        <a:rPr lang="en-US" sz="2400" u="sng" dirty="0" err="1"/>
                        <a:t>b</a:t>
                      </a:r>
                      <a:r>
                        <a:rPr lang="en-US" sz="2400" dirty="0" err="1"/>
                        <a:t>e</a:t>
                      </a:r>
                      <a:r>
                        <a:rPr lang="en-US" sz="2400" u="sng" dirty="0" err="1"/>
                        <a:t>a</a:t>
                      </a:r>
                      <a:r>
                        <a:rPr lang="en-US" sz="2400" dirty="0"/>
                        <a:t>)</a:t>
                      </a: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451428" y="4785940"/>
            <a:ext cx="89262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Here, </a:t>
            </a:r>
            <a:r>
              <a:rPr lang="en-US" sz="2400" dirty="0" err="1"/>
              <a:t>a|b</a:t>
            </a:r>
            <a:r>
              <a:rPr lang="en-US" sz="2400" dirty="0"/>
              <a:t> match any string that contains either a or b</a:t>
            </a:r>
          </a:p>
        </p:txBody>
      </p:sp>
    </p:spTree>
    <p:extLst>
      <p:ext uri="{BB962C8B-B14F-4D97-AF65-F5344CB8AC3E}">
        <p14:creationId xmlns:p14="http://schemas.microsoft.com/office/powerpoint/2010/main" val="218438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365" y="38150"/>
            <a:ext cx="3683000" cy="1041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6369" y="38150"/>
            <a:ext cx="654373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 smtClean="0"/>
              <a:t>()  Group</a:t>
            </a:r>
            <a:endParaRPr lang="en-US" sz="4000" b="1" dirty="0"/>
          </a:p>
        </p:txBody>
      </p:sp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RegEx &amp;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Decorators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74131"/>
            <a:ext cx="117127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Parentheses () is used to group sub-patterns. For example, (</a:t>
            </a:r>
            <a:r>
              <a:rPr lang="en-US" sz="2400" dirty="0" err="1"/>
              <a:t>a|b|c</a:t>
            </a:r>
            <a:r>
              <a:rPr lang="en-US" sz="2400" dirty="0"/>
              <a:t>)</a:t>
            </a:r>
            <a:r>
              <a:rPr lang="en-US" sz="2400" dirty="0" err="1"/>
              <a:t>xz</a:t>
            </a:r>
            <a:r>
              <a:rPr lang="en-US" sz="2400" dirty="0"/>
              <a:t> match any string that matches either a or b or c followed by </a:t>
            </a:r>
            <a:r>
              <a:rPr lang="en-US" sz="2400" dirty="0" err="1"/>
              <a:t>xz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003985"/>
              </p:ext>
            </p:extLst>
          </p:nvPr>
        </p:nvGraphicFramePr>
        <p:xfrm>
          <a:off x="489857" y="2583565"/>
          <a:ext cx="11222916" cy="2772208"/>
        </p:xfrm>
        <a:graphic>
          <a:graphicData uri="http://schemas.openxmlformats.org/drawingml/2006/table">
            <a:tbl>
              <a:tblPr firstRow="1" bandRow="1" bandCol="1">
                <a:tableStyleId>{1E171933-4619-4E11-9A3F-F7608DF75F80}</a:tableStyleId>
              </a:tblPr>
              <a:tblGrid>
                <a:gridCol w="3211286"/>
                <a:gridCol w="3657600"/>
                <a:gridCol w="4354030"/>
              </a:tblGrid>
              <a:tr h="69305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Expression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String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Matched?</a:t>
                      </a:r>
                    </a:p>
                  </a:txBody>
                  <a:tcPr marL="9525" marR="9525" marT="9525" marB="9525" anchor="ctr"/>
                </a:tc>
              </a:tr>
              <a:tr h="693052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(</a:t>
                      </a:r>
                      <a:r>
                        <a:rPr lang="en-US" sz="2400" b="1" dirty="0" err="1"/>
                        <a:t>a|b|c</a:t>
                      </a:r>
                      <a:r>
                        <a:rPr lang="en-US" sz="2400" b="1" dirty="0"/>
                        <a:t>)</a:t>
                      </a:r>
                      <a:r>
                        <a:rPr lang="en-US" sz="2400" b="1" dirty="0" err="1"/>
                        <a:t>xz</a:t>
                      </a:r>
                      <a:endParaRPr lang="en-US" sz="2400" b="1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ab xz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 match</a:t>
                      </a:r>
                    </a:p>
                  </a:txBody>
                  <a:tcPr marL="9525" marR="9525" marT="9525" marB="9525" anchor="ctr"/>
                </a:tc>
              </a:tr>
              <a:tr h="6930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abxz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match (match at a</a:t>
                      </a:r>
                      <a:r>
                        <a:rPr lang="en-US" sz="2400" u="sng"/>
                        <a:t>bxz</a:t>
                      </a:r>
                      <a:r>
                        <a:rPr lang="en-US" sz="2400"/>
                        <a:t>)</a:t>
                      </a:r>
                    </a:p>
                  </a:txBody>
                  <a:tcPr marL="9525" marR="9525" marT="9525" marB="9525" anchor="ctr"/>
                </a:tc>
              </a:tr>
              <a:tr h="6930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axz cabxz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 matches (at </a:t>
                      </a:r>
                      <a:r>
                        <a:rPr lang="en-US" sz="2400" u="sng" dirty="0" err="1"/>
                        <a:t>axz</a:t>
                      </a:r>
                      <a:r>
                        <a:rPr lang="en-US" sz="2400" dirty="0" err="1"/>
                        <a:t>bc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ca</a:t>
                      </a:r>
                      <a:r>
                        <a:rPr lang="en-US" sz="2400" u="sng" dirty="0" err="1"/>
                        <a:t>bxz</a:t>
                      </a:r>
                      <a:r>
                        <a:rPr lang="en-US" sz="2400" dirty="0"/>
                        <a:t>)</a:t>
                      </a: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73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365" y="38150"/>
            <a:ext cx="3683000" cy="1041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6369" y="38150"/>
            <a:ext cx="654373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 smtClean="0"/>
              <a:t>\  Backslash</a:t>
            </a:r>
            <a:endParaRPr lang="en-US" sz="4000" b="1" dirty="0"/>
          </a:p>
        </p:txBody>
      </p:sp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RegEx &amp;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Decorators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6369" y="871837"/>
            <a:ext cx="117272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Backlash</a:t>
            </a:r>
            <a:r>
              <a:rPr lang="en-US" sz="2400" b="1" dirty="0"/>
              <a:t> \ </a:t>
            </a:r>
            <a:r>
              <a:rPr lang="en-US" sz="2400" dirty="0"/>
              <a:t>is used to escape various characters including all </a:t>
            </a:r>
            <a:r>
              <a:rPr lang="en-US" sz="2400" dirty="0" err="1"/>
              <a:t>metacharacters</a:t>
            </a:r>
            <a:r>
              <a:rPr lang="en-US" sz="2400" dirty="0"/>
              <a:t>. For example,</a:t>
            </a:r>
          </a:p>
          <a:p>
            <a:endParaRPr lang="en-US" sz="2400" dirty="0"/>
          </a:p>
          <a:p>
            <a:r>
              <a:rPr lang="en-US" sz="2400" b="1" dirty="0"/>
              <a:t>\$a </a:t>
            </a:r>
            <a:r>
              <a:rPr lang="en-US" sz="2400" dirty="0"/>
              <a:t>match if a string contains</a:t>
            </a:r>
            <a:r>
              <a:rPr lang="en-US" sz="2400" b="1" dirty="0"/>
              <a:t> $ </a:t>
            </a:r>
            <a:r>
              <a:rPr lang="en-US" sz="2400" dirty="0"/>
              <a:t>followed by a. Here, </a:t>
            </a:r>
            <a:r>
              <a:rPr lang="en-US" sz="2400" b="1" dirty="0"/>
              <a:t>$</a:t>
            </a:r>
            <a:r>
              <a:rPr lang="en-US" sz="2400" dirty="0"/>
              <a:t> is not interpreted by a RegEx engine in a special way.</a:t>
            </a:r>
          </a:p>
          <a:p>
            <a:r>
              <a:rPr lang="en-US" sz="2400" dirty="0" smtClean="0"/>
              <a:t>If </a:t>
            </a:r>
            <a:r>
              <a:rPr lang="en-US" sz="2400" dirty="0"/>
              <a:t>you are unsure if a character has special meaning or not, you can put </a:t>
            </a:r>
            <a:r>
              <a:rPr lang="en-US" sz="2400" b="1" dirty="0"/>
              <a:t>\ </a:t>
            </a:r>
            <a:r>
              <a:rPr lang="en-US" sz="2400" dirty="0"/>
              <a:t>in front of it. This makes sure the character is not treated in a special way.</a:t>
            </a:r>
          </a:p>
        </p:txBody>
      </p:sp>
      <p:sp>
        <p:nvSpPr>
          <p:cNvPr id="7" name="Rectangle 6"/>
          <p:cNvSpPr/>
          <p:nvPr/>
        </p:nvSpPr>
        <p:spPr>
          <a:xfrm>
            <a:off x="196070" y="3564755"/>
            <a:ext cx="115678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\A - Matches if the specified characters are at the start of a string.</a:t>
            </a:r>
          </a:p>
          <a:p>
            <a:endParaRPr lang="en-US" sz="2400" b="1" dirty="0"/>
          </a:p>
          <a:p>
            <a:r>
              <a:rPr lang="en-US" sz="2400" b="1" dirty="0"/>
              <a:t>\b - Matches if the specified characters are at the beginning or end of a word.</a:t>
            </a:r>
          </a:p>
          <a:p>
            <a:endParaRPr lang="en-US" sz="2400" b="1" dirty="0"/>
          </a:p>
          <a:p>
            <a:r>
              <a:rPr lang="en-US" sz="2400" b="1" dirty="0"/>
              <a:t>\B - Opposite of \b. Matches if the specified characters are not at the beginning or end </a:t>
            </a:r>
            <a:endParaRPr lang="en-US" sz="2400" b="1" dirty="0" smtClean="0"/>
          </a:p>
          <a:p>
            <a:r>
              <a:rPr lang="en-US" sz="2400" b="1" dirty="0"/>
              <a:t> </a:t>
            </a:r>
            <a:r>
              <a:rPr lang="en-US" sz="2400" b="1" dirty="0" smtClean="0"/>
              <a:t>      of </a:t>
            </a:r>
            <a:r>
              <a:rPr lang="en-US" sz="2400" b="1" dirty="0"/>
              <a:t>a word</a:t>
            </a:r>
            <a:r>
              <a:rPr lang="en-US" sz="2400" b="1" dirty="0" smtClean="0"/>
              <a:t>.</a:t>
            </a:r>
          </a:p>
          <a:p>
            <a:endParaRPr lang="en-US" sz="2400" b="1" dirty="0"/>
          </a:p>
          <a:p>
            <a:r>
              <a:rPr lang="en-US" sz="2400" b="1" dirty="0"/>
              <a:t>\d - Matches any decimal digit. Equivalent to [0-9]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8128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365" y="38150"/>
            <a:ext cx="3683000" cy="1041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6369" y="38150"/>
            <a:ext cx="654373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/>
              <a:t>\  </a:t>
            </a:r>
            <a:r>
              <a:rPr lang="en-US" sz="4000" b="1" dirty="0" smtClean="0"/>
              <a:t>Backslash</a:t>
            </a:r>
            <a:endParaRPr lang="en-US" sz="4000" b="1" dirty="0"/>
          </a:p>
        </p:txBody>
      </p:sp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RegEx &amp;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Decorators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0284" y="1010821"/>
            <a:ext cx="1143725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/>
          </a:p>
          <a:p>
            <a:r>
              <a:rPr lang="en-US" sz="2400" b="1" dirty="0"/>
              <a:t>\D - Matches any non-decimal digit. Equivalent to [^0-9]</a:t>
            </a:r>
          </a:p>
          <a:p>
            <a:endParaRPr lang="en-US" sz="2400" b="1" dirty="0"/>
          </a:p>
          <a:p>
            <a:r>
              <a:rPr lang="en-US" sz="2400" b="1" dirty="0"/>
              <a:t>\s - Matches where a string contains any whitespace character. Equivalent </a:t>
            </a:r>
            <a:r>
              <a:rPr lang="en-US" b="1" dirty="0"/>
              <a:t>to [ \t\n\r\f\v].</a:t>
            </a:r>
          </a:p>
          <a:p>
            <a:endParaRPr lang="en-US" sz="2400" b="1" dirty="0"/>
          </a:p>
          <a:p>
            <a:r>
              <a:rPr lang="en-US" sz="2400" b="1" dirty="0"/>
              <a:t>\S - Matches where a string contains any non-whitespace character. Equivalent </a:t>
            </a:r>
            <a:r>
              <a:rPr lang="en-US" sz="2400" b="1" dirty="0" smtClean="0"/>
              <a:t>to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</a:t>
            </a:r>
            <a:r>
              <a:rPr lang="en-US" sz="2400" b="1" dirty="0"/>
              <a:t>[^ \t\n\r\f\v].</a:t>
            </a:r>
          </a:p>
          <a:p>
            <a:endParaRPr lang="en-US" sz="2400" b="1" dirty="0"/>
          </a:p>
          <a:p>
            <a:r>
              <a:rPr lang="en-US" sz="2400" b="1" dirty="0"/>
              <a:t>\w - Matches any alphanumeric character (digits and alphabets). Equivalent </a:t>
            </a:r>
            <a:r>
              <a:rPr lang="en-US" sz="2400" b="1" dirty="0" smtClean="0"/>
              <a:t>to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</a:t>
            </a:r>
            <a:r>
              <a:rPr lang="en-US" sz="2400" b="1" dirty="0"/>
              <a:t>[a-zA-Z0-9_]. By the way, underscore _ is also considered an alphanumeric character</a:t>
            </a:r>
            <a:r>
              <a:rPr lang="en-US" sz="2400" b="1" dirty="0" smtClean="0"/>
              <a:t>.</a:t>
            </a:r>
          </a:p>
          <a:p>
            <a:endParaRPr lang="en-US" sz="2400" b="1" dirty="0"/>
          </a:p>
          <a:p>
            <a:r>
              <a:rPr lang="en-US" sz="2400" b="1" dirty="0"/>
              <a:t>\W - Matches any non-alphanumeric character. Equivalent to [^a-zA-Z0-9_]</a:t>
            </a:r>
          </a:p>
          <a:p>
            <a:endParaRPr lang="en-US" sz="2400" b="1" dirty="0"/>
          </a:p>
          <a:p>
            <a:r>
              <a:rPr lang="en-US" sz="2400" b="1" dirty="0"/>
              <a:t>\Z - Matches if the specified characters are at the end of a string.</a:t>
            </a:r>
          </a:p>
        </p:txBody>
      </p:sp>
    </p:spTree>
    <p:extLst>
      <p:ext uri="{BB962C8B-B14F-4D97-AF65-F5344CB8AC3E}">
        <p14:creationId xmlns:p14="http://schemas.microsoft.com/office/powerpoint/2010/main" val="117784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365" y="38150"/>
            <a:ext cx="3683000" cy="1041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6369" y="38150"/>
            <a:ext cx="654373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 smtClean="0"/>
              <a:t>re </a:t>
            </a:r>
            <a:r>
              <a:rPr lang="en-US" sz="4000" b="1" dirty="0" smtClean="0"/>
              <a:t>module</a:t>
            </a:r>
            <a:endParaRPr lang="en-US" sz="4000" b="1" dirty="0"/>
          </a:p>
        </p:txBody>
      </p:sp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RegEx &amp;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Decorators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6369" y="886867"/>
            <a:ext cx="113501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re </a:t>
            </a:r>
            <a:r>
              <a:rPr lang="en-US" sz="2400" dirty="0"/>
              <a:t>module defines several functions and constants to work with RegEx</a:t>
            </a:r>
            <a:r>
              <a:rPr lang="en-US" dirty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362856" y="1382989"/>
            <a:ext cx="1165002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err="1"/>
              <a:t>re.findall</a:t>
            </a:r>
            <a:r>
              <a:rPr lang="en-US" sz="2400" b="1" dirty="0"/>
              <a:t>()</a:t>
            </a:r>
          </a:p>
          <a:p>
            <a:r>
              <a:rPr lang="en-US" sz="2400" dirty="0" smtClean="0"/>
              <a:t>The </a:t>
            </a:r>
            <a:r>
              <a:rPr lang="en-US" sz="2400" dirty="0" err="1"/>
              <a:t>re.findall</a:t>
            </a:r>
            <a:r>
              <a:rPr lang="en-US" sz="2400" dirty="0"/>
              <a:t>() method returns a list of strings containing all matches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err="1" smtClean="0"/>
              <a:t>re.split</a:t>
            </a:r>
            <a:r>
              <a:rPr lang="en-US" sz="2400" b="1" dirty="0"/>
              <a:t>()</a:t>
            </a:r>
          </a:p>
          <a:p>
            <a:r>
              <a:rPr lang="en-US" sz="2400" dirty="0" smtClean="0"/>
              <a:t>The </a:t>
            </a:r>
            <a:r>
              <a:rPr lang="en-US" sz="2400" dirty="0" err="1"/>
              <a:t>re.split</a:t>
            </a:r>
            <a:r>
              <a:rPr lang="en-US" sz="2400" dirty="0"/>
              <a:t> method splits the string where there is a match and returns a list of strings where the splits have occurred.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err="1"/>
              <a:t>re.sub</a:t>
            </a:r>
            <a:r>
              <a:rPr lang="en-US" sz="2400" b="1" dirty="0"/>
              <a:t>()</a:t>
            </a:r>
          </a:p>
          <a:p>
            <a:r>
              <a:rPr lang="en-US" sz="2400" dirty="0"/>
              <a:t>The method returns a string where matched occurrences are replaced with the content of replace variable.</a:t>
            </a:r>
          </a:p>
          <a:p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err="1" smtClean="0"/>
              <a:t>re.subn</a:t>
            </a:r>
            <a:r>
              <a:rPr lang="en-US" sz="2400" b="1" dirty="0"/>
              <a:t>()</a:t>
            </a:r>
          </a:p>
          <a:p>
            <a:r>
              <a:rPr lang="en-US" sz="2400" dirty="0" smtClean="0"/>
              <a:t>The </a:t>
            </a:r>
            <a:r>
              <a:rPr lang="en-US" sz="2400" dirty="0" err="1"/>
              <a:t>re.subn</a:t>
            </a:r>
            <a:r>
              <a:rPr lang="en-US" sz="2400" dirty="0"/>
              <a:t>() is similar to </a:t>
            </a:r>
            <a:r>
              <a:rPr lang="en-US" sz="2400" dirty="0" err="1"/>
              <a:t>re.sub</a:t>
            </a:r>
            <a:r>
              <a:rPr lang="en-US" sz="2400" dirty="0"/>
              <a:t>() except it returns a tuple of 2 items containing the new string and the number of substitutions made.</a:t>
            </a:r>
          </a:p>
        </p:txBody>
      </p:sp>
    </p:spTree>
    <p:extLst>
      <p:ext uri="{BB962C8B-B14F-4D97-AF65-F5344CB8AC3E}">
        <p14:creationId xmlns:p14="http://schemas.microsoft.com/office/powerpoint/2010/main" val="332379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365" y="38150"/>
            <a:ext cx="3683000" cy="1041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6369" y="38150"/>
            <a:ext cx="654373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/>
              <a:t>re </a:t>
            </a:r>
            <a:r>
              <a:rPr lang="en-US" sz="4000" b="1" dirty="0" smtClean="0"/>
              <a:t>module</a:t>
            </a:r>
            <a:endParaRPr lang="en-US" sz="4000" b="1" dirty="0"/>
          </a:p>
        </p:txBody>
      </p:sp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RegEx &amp;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Decorators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6369" y="1361589"/>
            <a:ext cx="114953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/>
              <a:t>re.search</a:t>
            </a:r>
            <a:r>
              <a:rPr lang="en-US" sz="2400" b="1" dirty="0"/>
              <a:t>()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re.search</a:t>
            </a:r>
            <a:r>
              <a:rPr lang="en-US" sz="2400" dirty="0"/>
              <a:t>() method takes two arguments: a pattern and a string. The method looks for the first location where the RegEx pattern produces a match with the string.</a:t>
            </a:r>
          </a:p>
        </p:txBody>
      </p:sp>
    </p:spTree>
    <p:extLst>
      <p:ext uri="{BB962C8B-B14F-4D97-AF65-F5344CB8AC3E}">
        <p14:creationId xmlns:p14="http://schemas.microsoft.com/office/powerpoint/2010/main" val="421386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365" y="38150"/>
            <a:ext cx="3683000" cy="1041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6369" y="38150"/>
            <a:ext cx="654373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/>
              <a:t>Match </a:t>
            </a:r>
            <a:r>
              <a:rPr lang="en-US" sz="4000" b="1" dirty="0" smtClean="0"/>
              <a:t>object</a:t>
            </a:r>
            <a:endParaRPr lang="en-US" sz="4000" b="1" dirty="0"/>
          </a:p>
        </p:txBody>
      </p:sp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RegEx &amp;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Decorators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914" y="1767169"/>
            <a:ext cx="11480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 err="1"/>
              <a:t>match.group</a:t>
            </a:r>
            <a:r>
              <a:rPr lang="en-US" sz="2800" b="1" dirty="0"/>
              <a:t>()</a:t>
            </a:r>
          </a:p>
          <a:p>
            <a:r>
              <a:rPr lang="en-US" sz="2800" dirty="0"/>
              <a:t>The group() method returns the part of the string where there is a match.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 err="1"/>
              <a:t>match.start</a:t>
            </a:r>
            <a:r>
              <a:rPr lang="en-US" sz="2800" b="1" dirty="0"/>
              <a:t>(), </a:t>
            </a:r>
            <a:r>
              <a:rPr lang="en-US" sz="2800" b="1" dirty="0" err="1"/>
              <a:t>match.end</a:t>
            </a:r>
            <a:r>
              <a:rPr lang="en-US" sz="2800" b="1" dirty="0"/>
              <a:t>() and </a:t>
            </a:r>
            <a:r>
              <a:rPr lang="en-US" sz="2800" b="1" dirty="0" err="1"/>
              <a:t>match.span</a:t>
            </a:r>
            <a:r>
              <a:rPr lang="en-US" sz="2800" b="1" dirty="0"/>
              <a:t>()</a:t>
            </a:r>
          </a:p>
          <a:p>
            <a:r>
              <a:rPr lang="en-US" sz="2800" dirty="0"/>
              <a:t>The start() function returns the index of the start of the matched substring. Similarly, end() returns the end index of the matched substring.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match.re and </a:t>
            </a:r>
            <a:r>
              <a:rPr lang="en-US" sz="2800" b="1" dirty="0" err="1"/>
              <a:t>match.string</a:t>
            </a:r>
            <a:endParaRPr lang="en-US" sz="2800" b="1" dirty="0"/>
          </a:p>
          <a:p>
            <a:r>
              <a:rPr lang="en-US" sz="2800" dirty="0"/>
              <a:t>The re attribute of a matched object returns a regular expression object. Similarly, string attribute returns the passed string.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420914" y="935641"/>
            <a:ext cx="107550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Some of the commonly used methods and attributes of match objects are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332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365" y="38150"/>
            <a:ext cx="3683000" cy="1041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6369" y="38150"/>
            <a:ext cx="654373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 smtClean="0"/>
              <a:t>Decorators</a:t>
            </a:r>
            <a:endParaRPr lang="en-US" sz="4000" b="1" dirty="0"/>
          </a:p>
        </p:txBody>
      </p:sp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RegEx &amp;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Decorators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6369" y="1117700"/>
            <a:ext cx="115388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Python has an interesting feature called decorators to add functionality to an existing code.</a:t>
            </a:r>
          </a:p>
          <a:p>
            <a:endParaRPr lang="en-US" sz="2400" dirty="0"/>
          </a:p>
          <a:p>
            <a:r>
              <a:rPr lang="en-US" sz="2400" dirty="0"/>
              <a:t>This is also called </a:t>
            </a:r>
            <a:r>
              <a:rPr lang="en-US" sz="2400" dirty="0" err="1"/>
              <a:t>metaprogramming</a:t>
            </a:r>
            <a:r>
              <a:rPr lang="en-US" sz="2400" dirty="0"/>
              <a:t> because a part of the program tries to modify another part of the program at compile time.</a:t>
            </a:r>
          </a:p>
        </p:txBody>
      </p:sp>
    </p:spTree>
    <p:extLst>
      <p:ext uri="{BB962C8B-B14F-4D97-AF65-F5344CB8AC3E}">
        <p14:creationId xmlns:p14="http://schemas.microsoft.com/office/powerpoint/2010/main" val="195383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58057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365" y="38150"/>
            <a:ext cx="3683000" cy="1041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6369" y="38150"/>
            <a:ext cx="6543738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 smtClean="0"/>
              <a:t>Regular </a:t>
            </a:r>
            <a:r>
              <a:rPr lang="en-US" sz="4000" b="1" dirty="0"/>
              <a:t>Expression </a:t>
            </a:r>
          </a:p>
          <a:p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RegEx &amp;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Decorators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6369" y="980271"/>
            <a:ext cx="117565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Regular Expression (RegEx) is a sequence of characters that defines a search pattern.</a:t>
            </a:r>
          </a:p>
          <a:p>
            <a:endParaRPr lang="en-US" sz="2400" dirty="0"/>
          </a:p>
          <a:p>
            <a:r>
              <a:rPr lang="en-US" sz="2400" dirty="0"/>
              <a:t>A pattern defined using RegEx can be used to match against a string.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875722"/>
              </p:ext>
            </p:extLst>
          </p:nvPr>
        </p:nvGraphicFramePr>
        <p:xfrm>
          <a:off x="602342" y="2700337"/>
          <a:ext cx="10515600" cy="20040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Expression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String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Matched?</a:t>
                      </a:r>
                    </a:p>
                  </a:txBody>
                  <a:tcPr marL="9525" marR="9525" marT="9525" marB="9525" anchor="ctr"/>
                </a:tc>
              </a:tr>
              <a:tr h="0">
                <a:tc rowSpan="5"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^a...s$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abs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No match</a:t>
                      </a:r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alias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Match</a:t>
                      </a:r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abyss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Match</a:t>
                      </a:r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Alias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No match</a:t>
                      </a:r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An abacus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match</a:t>
                      </a: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362857" y="5442235"/>
            <a:ext cx="107550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pattern is: </a:t>
            </a:r>
            <a:r>
              <a:rPr lang="en-US" sz="2400" b="1" dirty="0"/>
              <a:t>any five letter string starting with </a:t>
            </a:r>
            <a:r>
              <a:rPr lang="en-US" sz="2400" b="1" dirty="0" smtClean="0"/>
              <a:t>‘</a:t>
            </a:r>
            <a:r>
              <a:rPr lang="en-US" sz="2400" b="1" i="1" dirty="0" smtClean="0"/>
              <a:t>a’</a:t>
            </a:r>
            <a:r>
              <a:rPr lang="en-US" sz="2400" b="1" dirty="0" smtClean="0"/>
              <a:t> </a:t>
            </a:r>
            <a:r>
              <a:rPr lang="en-US" sz="2400" b="1" dirty="0"/>
              <a:t>and ending with </a:t>
            </a:r>
            <a:r>
              <a:rPr lang="en-US" sz="2400" b="1" dirty="0" smtClean="0"/>
              <a:t>‘</a:t>
            </a:r>
            <a:r>
              <a:rPr lang="en-US" sz="2400" b="1" i="1" dirty="0" smtClean="0"/>
              <a:t>s’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859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365" y="38150"/>
            <a:ext cx="3683000" cy="1041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6369" y="38150"/>
            <a:ext cx="6543738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/>
              <a:t>Threads</a:t>
            </a:r>
          </a:p>
          <a:p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RegEx &amp;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Decorators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20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365" y="38150"/>
            <a:ext cx="3683000" cy="1041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6369" y="38150"/>
            <a:ext cx="6543738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/>
              <a:t>Threads</a:t>
            </a:r>
          </a:p>
          <a:p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RegEx &amp;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Decorators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31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365" y="38150"/>
            <a:ext cx="3683000" cy="1041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6369" y="38150"/>
            <a:ext cx="6543738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/>
              <a:t>Threads</a:t>
            </a:r>
          </a:p>
          <a:p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RegEx &amp;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Decorators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73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365" y="38150"/>
            <a:ext cx="3683000" cy="1041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6369" y="38150"/>
            <a:ext cx="6543738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/>
              <a:t>Threads</a:t>
            </a:r>
          </a:p>
          <a:p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RegEx &amp;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Decorators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92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2468" name="文本框 8"/>
          <p:cNvSpPr txBox="1"/>
          <p:nvPr/>
        </p:nvSpPr>
        <p:spPr>
          <a:xfrm>
            <a:off x="785047" y="2269932"/>
            <a:ext cx="4802187" cy="1014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 defTabSz="914400"/>
            <a:r>
              <a:rPr lang="en-US" altLang="zh-CN" sz="6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THANKS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RegEx &amp;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Decorators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365" y="38150"/>
            <a:ext cx="3683000" cy="1041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6369" y="38150"/>
            <a:ext cx="654373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 err="1" smtClean="0"/>
              <a:t>MetaCharacters</a:t>
            </a:r>
            <a:endParaRPr lang="en-US" sz="4000" b="1" dirty="0"/>
          </a:p>
        </p:txBody>
      </p:sp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RegEx &amp;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Decorators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1257" y="1166474"/>
            <a:ext cx="117130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Metacharacters </a:t>
            </a:r>
            <a:r>
              <a:rPr lang="en-US" sz="2400" dirty="0"/>
              <a:t>are characters that are interpreted in a special way by a RegEx engine. Here's a list of </a:t>
            </a:r>
            <a:r>
              <a:rPr lang="en-US" sz="2400" dirty="0" err="1"/>
              <a:t>metacharacters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b="1" dirty="0"/>
              <a:t>[] . ^ $ * + ? {} () \ |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544211"/>
              </p:ext>
            </p:extLst>
          </p:nvPr>
        </p:nvGraphicFramePr>
        <p:xfrm>
          <a:off x="441511" y="4748536"/>
          <a:ext cx="10515600" cy="161925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Expression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Matched?</a:t>
                      </a:r>
                    </a:p>
                  </a:txBody>
                  <a:tcPr marL="9525" marR="9525" marT="9525" marB="9525" anchor="ctr"/>
                </a:tc>
              </a:tr>
              <a:tr h="0">
                <a:tc row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match</a:t>
                      </a:r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matches</a:t>
                      </a:r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Hey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Juderr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match</a:t>
                      </a:r>
                    </a:p>
                  </a:txBody>
                  <a:tcPr marL="9525" marR="9525" marT="9525" marB="9525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caty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matches</a:t>
                      </a: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7335" y="3329921"/>
            <a:ext cx="34639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[] - Square brackets</a:t>
            </a:r>
          </a:p>
        </p:txBody>
      </p:sp>
      <p:sp>
        <p:nvSpPr>
          <p:cNvPr id="7" name="Rectangle 6"/>
          <p:cNvSpPr/>
          <p:nvPr/>
        </p:nvSpPr>
        <p:spPr>
          <a:xfrm>
            <a:off x="2112732" y="4168055"/>
            <a:ext cx="8010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Square brackets specifies a set of characters you wish to match</a:t>
            </a:r>
          </a:p>
        </p:txBody>
      </p:sp>
    </p:spTree>
    <p:extLst>
      <p:ext uri="{BB962C8B-B14F-4D97-AF65-F5344CB8AC3E}">
        <p14:creationId xmlns:p14="http://schemas.microsoft.com/office/powerpoint/2010/main" val="109300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365" y="38150"/>
            <a:ext cx="3683000" cy="10414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RegEx &amp;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Decorators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8568" y="153858"/>
            <a:ext cx="42889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[] - Square brackets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7180" y="1588696"/>
            <a:ext cx="1135017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[</a:t>
            </a:r>
            <a:r>
              <a:rPr lang="en-US" sz="2400" dirty="0" err="1"/>
              <a:t>abc</a:t>
            </a:r>
            <a:r>
              <a:rPr lang="en-US" sz="2400" dirty="0"/>
              <a:t>] will match if the string you are trying to match contains any of the a, b or c.</a:t>
            </a:r>
          </a:p>
          <a:p>
            <a:endParaRPr lang="en-US" sz="2400" dirty="0"/>
          </a:p>
          <a:p>
            <a:r>
              <a:rPr lang="en-US" sz="2400" dirty="0"/>
              <a:t>You can also specify a range of characters using - inside square brackets.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   [a-e] is the same as [</a:t>
            </a:r>
            <a:r>
              <a:rPr lang="en-US" sz="2400" dirty="0" err="1"/>
              <a:t>abcde</a:t>
            </a:r>
            <a:r>
              <a:rPr lang="en-US" sz="2400" dirty="0"/>
              <a:t>].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   [1-4] is the same as [1234].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   [0-39] is the same as [01239].</a:t>
            </a:r>
          </a:p>
          <a:p>
            <a:endParaRPr lang="en-US" sz="2400" dirty="0"/>
          </a:p>
          <a:p>
            <a:r>
              <a:rPr lang="en-US" sz="2400" dirty="0"/>
              <a:t>You can complement (invert) the character set by using caret ^ symbol at the start of a square-bracket.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   [^</a:t>
            </a:r>
            <a:r>
              <a:rPr lang="en-US" sz="2400" dirty="0" err="1"/>
              <a:t>abc</a:t>
            </a:r>
            <a:r>
              <a:rPr lang="en-US" sz="2400" dirty="0"/>
              <a:t>] means any character except a or b or c.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   [^0-9] means any non-digit character.</a:t>
            </a:r>
          </a:p>
        </p:txBody>
      </p:sp>
    </p:spTree>
    <p:extLst>
      <p:ext uri="{BB962C8B-B14F-4D97-AF65-F5344CB8AC3E}">
        <p14:creationId xmlns:p14="http://schemas.microsoft.com/office/powerpoint/2010/main" val="76503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365" y="38150"/>
            <a:ext cx="3683000" cy="1041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6369" y="38150"/>
            <a:ext cx="6543738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dirty="0" smtClean="0"/>
              <a:t>. </a:t>
            </a:r>
            <a:r>
              <a:rPr lang="en-US" sz="4000" dirty="0" smtClean="0"/>
              <a:t> Period</a:t>
            </a:r>
            <a:endParaRPr lang="en-US" sz="4000" b="1" dirty="0"/>
          </a:p>
        </p:txBody>
      </p:sp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RegEx &amp;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Decorators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399" y="1477754"/>
            <a:ext cx="90255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period matches any single character (except newline '\n').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323734"/>
              </p:ext>
            </p:extLst>
          </p:nvPr>
        </p:nvGraphicFramePr>
        <p:xfrm>
          <a:off x="736599" y="2765742"/>
          <a:ext cx="11092543" cy="2401345"/>
        </p:xfrm>
        <a:graphic>
          <a:graphicData uri="http://schemas.openxmlformats.org/drawingml/2006/table">
            <a:tbl>
              <a:tblPr firstRow="1" bandRow="1" bandCol="1">
                <a:tableStyleId>{1E171933-4619-4E11-9A3F-F7608DF75F80}</a:tableStyleId>
              </a:tblPr>
              <a:tblGrid>
                <a:gridCol w="3127194"/>
                <a:gridCol w="3613305"/>
                <a:gridCol w="4352044"/>
              </a:tblGrid>
              <a:tr h="403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Expression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String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Matched?</a:t>
                      </a:r>
                    </a:p>
                  </a:txBody>
                  <a:tcPr marL="9525" marR="9525" marT="9525" marB="9525" anchor="ctr"/>
                </a:tc>
              </a:tr>
              <a:tr h="403554">
                <a:tc rowSpan="4"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..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 match</a:t>
                      </a:r>
                    </a:p>
                  </a:txBody>
                  <a:tcPr marL="9525" marR="9525" marT="9525" marB="9525" anchor="ctr"/>
                </a:tc>
              </a:tr>
              <a:tr h="4035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ac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match</a:t>
                      </a:r>
                    </a:p>
                  </a:txBody>
                  <a:tcPr marL="9525" marR="9525" marT="9525" marB="9525" anchor="ctr"/>
                </a:tc>
              </a:tr>
              <a:tr h="4035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acd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match</a:t>
                      </a:r>
                    </a:p>
                  </a:txBody>
                  <a:tcPr marL="9525" marR="9525" marT="9525" marB="9525" anchor="ctr"/>
                </a:tc>
              </a:tr>
              <a:tr h="787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acde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 matches (contains 4 characters)</a:t>
                      </a: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42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365" y="38150"/>
            <a:ext cx="3683000" cy="1041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6369" y="38150"/>
            <a:ext cx="6543738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 smtClean="0"/>
              <a:t>^  </a:t>
            </a:r>
            <a:r>
              <a:rPr lang="en-US" sz="4000" b="1" dirty="0"/>
              <a:t>Caret </a:t>
            </a:r>
            <a:endParaRPr lang="en-US" sz="4000" b="1" dirty="0"/>
          </a:p>
          <a:p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RegEx &amp;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Decorators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6369" y="1285826"/>
            <a:ext cx="113937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caret symbol ^ is used to check if a string starts with a certain character</a:t>
            </a:r>
            <a:r>
              <a:rPr lang="en-US" dirty="0"/>
              <a:t>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971911"/>
              </p:ext>
            </p:extLst>
          </p:nvPr>
        </p:nvGraphicFramePr>
        <p:xfrm>
          <a:off x="290284" y="2223412"/>
          <a:ext cx="11495315" cy="3751953"/>
        </p:xfrm>
        <a:graphic>
          <a:graphicData uri="http://schemas.openxmlformats.org/drawingml/2006/table">
            <a:tbl>
              <a:tblPr firstRow="1" bandRow="1" bandCol="1">
                <a:tableStyleId>{1E171933-4619-4E11-9A3F-F7608DF75F80}</a:tableStyleId>
              </a:tblPr>
              <a:tblGrid>
                <a:gridCol w="2844079"/>
                <a:gridCol w="3681039"/>
                <a:gridCol w="4970197"/>
              </a:tblGrid>
              <a:tr h="5398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Expression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String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Matched?</a:t>
                      </a:r>
                    </a:p>
                  </a:txBody>
                  <a:tcPr marL="9525" marR="9525" marT="9525" marB="9525" anchor="ctr"/>
                </a:tc>
              </a:tr>
              <a:tr h="539811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^a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match</a:t>
                      </a:r>
                    </a:p>
                  </a:txBody>
                  <a:tcPr marL="9525" marR="9525" marT="9525" marB="9525" anchor="ctr"/>
                </a:tc>
              </a:tr>
              <a:tr h="5398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abc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match</a:t>
                      </a:r>
                    </a:p>
                  </a:txBody>
                  <a:tcPr marL="9525" marR="9525" marT="9525" marB="9525" anchor="ctr"/>
                </a:tc>
              </a:tr>
              <a:tr h="5398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bac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 match</a:t>
                      </a:r>
                    </a:p>
                  </a:txBody>
                  <a:tcPr marL="9525" marR="9525" marT="9525" marB="9525" anchor="ctr"/>
                </a:tc>
              </a:tr>
              <a:tr h="539811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^</a:t>
                      </a:r>
                      <a:r>
                        <a:rPr lang="en-US" sz="2400" b="1" dirty="0" err="1"/>
                        <a:t>ab</a:t>
                      </a:r>
                      <a:endParaRPr lang="en-US" sz="2400" b="1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abc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match</a:t>
                      </a:r>
                    </a:p>
                  </a:txBody>
                  <a:tcPr marL="9525" marR="9525" marT="9525" marB="9525" anchor="ctr"/>
                </a:tc>
              </a:tr>
              <a:tr h="1052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acb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 match (starts with a but not followed by b)</a:t>
                      </a: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54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365" y="38150"/>
            <a:ext cx="3683000" cy="1041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6369" y="38150"/>
            <a:ext cx="654373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 smtClean="0"/>
              <a:t>$  Dollar</a:t>
            </a:r>
            <a:endParaRPr lang="en-US" sz="4000" b="1" dirty="0"/>
          </a:p>
        </p:txBody>
      </p:sp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RegEx &amp;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Decorators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6369" y="1079550"/>
            <a:ext cx="112630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dollar symbol $ is used to check if a string ends with a certain character</a:t>
            </a:r>
            <a:r>
              <a:rPr lang="en-US" dirty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422816"/>
              </p:ext>
            </p:extLst>
          </p:nvPr>
        </p:nvGraphicFramePr>
        <p:xfrm>
          <a:off x="489858" y="2361645"/>
          <a:ext cx="11092542" cy="2681444"/>
        </p:xfrm>
        <a:graphic>
          <a:graphicData uri="http://schemas.openxmlformats.org/drawingml/2006/table">
            <a:tbl>
              <a:tblPr firstRow="1" bandRow="1" bandCol="1">
                <a:tableStyleId>{1E171933-4619-4E11-9A3F-F7608DF75F80}</a:tableStyleId>
              </a:tblPr>
              <a:tblGrid>
                <a:gridCol w="3697514"/>
                <a:gridCol w="3697514"/>
                <a:gridCol w="3697514"/>
              </a:tblGrid>
              <a:tr h="6703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Expression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String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Matched?</a:t>
                      </a:r>
                    </a:p>
                  </a:txBody>
                  <a:tcPr marL="9525" marR="9525" marT="9525" marB="9525" anchor="ctr"/>
                </a:tc>
              </a:tr>
              <a:tr h="670361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a$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match</a:t>
                      </a:r>
                    </a:p>
                  </a:txBody>
                  <a:tcPr marL="9525" marR="9525" marT="9525" marB="9525" anchor="ctr"/>
                </a:tc>
              </a:tr>
              <a:tr h="670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formula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match</a:t>
                      </a:r>
                    </a:p>
                  </a:txBody>
                  <a:tcPr marL="9525" marR="9525" marT="9525" marB="9525" anchor="ctr"/>
                </a:tc>
              </a:tr>
              <a:tr h="670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cab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 match</a:t>
                      </a: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16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365" y="38150"/>
            <a:ext cx="3683000" cy="1041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6369" y="38150"/>
            <a:ext cx="654373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 smtClean="0"/>
              <a:t>*  Star</a:t>
            </a:r>
            <a:endParaRPr lang="en-US" sz="4000" b="1" dirty="0"/>
          </a:p>
        </p:txBody>
      </p:sp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RegEx &amp;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Decorators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999698"/>
              </p:ext>
            </p:extLst>
          </p:nvPr>
        </p:nvGraphicFramePr>
        <p:xfrm>
          <a:off x="504371" y="2555127"/>
          <a:ext cx="11063515" cy="2858700"/>
        </p:xfrm>
        <a:graphic>
          <a:graphicData uri="http://schemas.openxmlformats.org/drawingml/2006/table">
            <a:tbl>
              <a:tblPr firstRow="1" bandRow="1" bandCol="1">
                <a:tableStyleId>{1E171933-4619-4E11-9A3F-F7608DF75F80}</a:tableStyleId>
              </a:tblPr>
              <a:tblGrid>
                <a:gridCol w="2920493"/>
                <a:gridCol w="3603851"/>
                <a:gridCol w="4539171"/>
              </a:tblGrid>
              <a:tr h="4764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Expression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String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Matched?</a:t>
                      </a:r>
                    </a:p>
                  </a:txBody>
                  <a:tcPr marL="9525" marR="9525" marT="9525" marB="9525" anchor="ctr"/>
                </a:tc>
              </a:tr>
              <a:tr h="476450">
                <a:tc rowSpan="5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ma*n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match</a:t>
                      </a:r>
                    </a:p>
                  </a:txBody>
                  <a:tcPr marL="9525" marR="9525" marT="9525" marB="9525" anchor="ctr"/>
                </a:tc>
              </a:tr>
              <a:tr h="476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match</a:t>
                      </a:r>
                    </a:p>
                  </a:txBody>
                  <a:tcPr marL="9525" marR="9525" marT="9525" marB="9525" anchor="ctr"/>
                </a:tc>
              </a:tr>
              <a:tr h="476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maaan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match</a:t>
                      </a:r>
                    </a:p>
                  </a:txBody>
                  <a:tcPr marL="9525" marR="9525" marT="9525" marB="9525" anchor="ctr"/>
                </a:tc>
              </a:tr>
              <a:tr h="476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main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 match (a is not followed by n)</a:t>
                      </a:r>
                    </a:p>
                  </a:txBody>
                  <a:tcPr marL="9525" marR="9525" marT="9525" marB="9525" anchor="ctr"/>
                </a:tc>
              </a:tr>
              <a:tr h="476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woman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match</a:t>
                      </a: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48343" y="1382989"/>
            <a:ext cx="10145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star symbol * matches zero or more occurrences of the pattern left to it.</a:t>
            </a:r>
          </a:p>
        </p:txBody>
      </p:sp>
    </p:spTree>
    <p:extLst>
      <p:ext uri="{BB962C8B-B14F-4D97-AF65-F5344CB8AC3E}">
        <p14:creationId xmlns:p14="http://schemas.microsoft.com/office/powerpoint/2010/main" val="350739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365" y="38150"/>
            <a:ext cx="3683000" cy="1041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6369" y="38150"/>
            <a:ext cx="654373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 smtClean="0"/>
              <a:t>+  Plus</a:t>
            </a:r>
            <a:endParaRPr lang="en-US" sz="4000" b="1" dirty="0"/>
          </a:p>
        </p:txBody>
      </p:sp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RegEx &amp;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Decorators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6369" y="1166474"/>
            <a:ext cx="111034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plus symbol + matches one or more occurrences of the pattern left to it.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070569"/>
              </p:ext>
            </p:extLst>
          </p:nvPr>
        </p:nvGraphicFramePr>
        <p:xfrm>
          <a:off x="838199" y="2246024"/>
          <a:ext cx="10990943" cy="3132288"/>
        </p:xfrm>
        <a:graphic>
          <a:graphicData uri="http://schemas.openxmlformats.org/drawingml/2006/table">
            <a:tbl>
              <a:tblPr firstRow="1" bandRow="1" bandCol="1">
                <a:tableStyleId>{1E171933-4619-4E11-9A3F-F7608DF75F80}</a:tableStyleId>
              </a:tblPr>
              <a:tblGrid>
                <a:gridCol w="2931677"/>
                <a:gridCol w="2877667"/>
                <a:gridCol w="5181599"/>
              </a:tblGrid>
              <a:tr h="52204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Expression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String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Matched?</a:t>
                      </a:r>
                    </a:p>
                  </a:txBody>
                  <a:tcPr marL="9525" marR="9525" marT="9525" marB="9525" anchor="ctr"/>
                </a:tc>
              </a:tr>
              <a:tr h="522048">
                <a:tc rowSpan="5"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ma+n</a:t>
                      </a:r>
                      <a:endParaRPr lang="en-US" sz="2400" b="1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 match (no a character)</a:t>
                      </a:r>
                    </a:p>
                  </a:txBody>
                  <a:tcPr marL="9525" marR="9525" marT="9525" marB="9525" anchor="ctr"/>
                </a:tc>
              </a:tr>
              <a:tr h="5220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match</a:t>
                      </a:r>
                    </a:p>
                  </a:txBody>
                  <a:tcPr marL="9525" marR="9525" marT="9525" marB="9525" anchor="ctr"/>
                </a:tc>
              </a:tr>
              <a:tr h="5220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maaan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 match</a:t>
                      </a:r>
                    </a:p>
                  </a:txBody>
                  <a:tcPr marL="9525" marR="9525" marT="9525" marB="9525" anchor="ctr"/>
                </a:tc>
              </a:tr>
              <a:tr h="5220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main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 match (a is not followed by n)</a:t>
                      </a:r>
                    </a:p>
                  </a:txBody>
                  <a:tcPr marL="9525" marR="9525" marT="9525" marB="9525" anchor="ctr"/>
                </a:tc>
              </a:tr>
              <a:tr h="5220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woman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match</a:t>
                      </a: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1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1389</Words>
  <Application>Microsoft Office PowerPoint</Application>
  <PresentationFormat>Widescreen</PresentationFormat>
  <Paragraphs>284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Microsoft YaHei</vt:lpstr>
      <vt:lpstr>SimSun</vt:lpstr>
      <vt:lpstr>SimSun</vt:lpstr>
      <vt:lpstr>Arial</vt:lpstr>
      <vt:lpstr>Calibri</vt:lpstr>
      <vt:lpstr>Calibri Light</vt:lpstr>
      <vt:lpstr>Verdana</vt:lpstr>
      <vt:lpstr>Wingdings</vt:lpstr>
      <vt:lpstr>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Python1</dc:title>
  <dc:creator>Anirudha Anil Gaikwad</dc:creator>
  <cp:keywords>Python</cp:keywords>
  <dc:description>Python Introduction</dc:description>
  <cp:lastModifiedBy>Vaishnavi</cp:lastModifiedBy>
  <cp:revision>194</cp:revision>
  <dcterms:created xsi:type="dcterms:W3CDTF">2016-01-14T13:25:00Z</dcterms:created>
  <dcterms:modified xsi:type="dcterms:W3CDTF">2021-10-29T13:32:13Z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1033-11.2.0.8292</vt:lpwstr>
  </property>
</Properties>
</file>