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23"/>
  </p:notesMasterIdLst>
  <p:handoutMasterIdLst>
    <p:handoutMasterId r:id="rId24"/>
  </p:handoutMasterIdLst>
  <p:sldIdLst>
    <p:sldId id="307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20" r:id="rId2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/>
    <p:restoredTop sz="94660"/>
  </p:normalViewPr>
  <p:slideViewPr>
    <p:cSldViewPr snapToGrid="0" showGuides="1">
      <p:cViewPr varScale="1">
        <p:scale>
          <a:sx n="83" d="100"/>
          <a:sy n="83" d="100"/>
        </p:scale>
        <p:origin x="60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2021/11/12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528" y="51048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97122"/>
              </p:ext>
            </p:extLst>
          </p:nvPr>
        </p:nvGraphicFramePr>
        <p:xfrm>
          <a:off x="545908" y="247983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390868"/>
                <a:gridCol w="5540990"/>
              </a:tblGrid>
              <a:tr h="37347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RegEx &amp; Python Decorators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Regular Expression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Wingdings" panose="05000000000000000000" charset="0"/>
                        <a:buChar char="Ø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 Module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Metacharacters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Match object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Decorators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? </a:t>
            </a:r>
            <a:r>
              <a:rPr lang="en-US" sz="4000" b="1" dirty="0"/>
              <a:t> </a:t>
            </a:r>
            <a:r>
              <a:rPr lang="en-US" sz="4000" b="1" dirty="0" smtClean="0"/>
              <a:t>Question Mark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855" y="1211724"/>
            <a:ext cx="11190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question mark symbol ? matches zero or one occurrence of the pattern left to it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86243"/>
              </p:ext>
            </p:extLst>
          </p:nvPr>
        </p:nvGraphicFramePr>
        <p:xfrm>
          <a:off x="838200" y="2785495"/>
          <a:ext cx="10515600" cy="267462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2166257"/>
                <a:gridCol w="3599543"/>
                <a:gridCol w="4749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ma?n</a:t>
                      </a:r>
                      <a:endParaRPr lang="en-US" sz="24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maaan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 (more than one a character)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 (a is not followed by n)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woman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5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{}  Braces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369" y="1200755"/>
            <a:ext cx="10900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Consider this code: {</a:t>
            </a:r>
            <a:r>
              <a:rPr lang="en-US" sz="2400" dirty="0" err="1"/>
              <a:t>n,m</a:t>
            </a:r>
            <a:r>
              <a:rPr lang="en-US" sz="2400" dirty="0"/>
              <a:t>}. This means at least n, and at most m repetitions of the pattern left to it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51787"/>
              </p:ext>
            </p:extLst>
          </p:nvPr>
        </p:nvGraphicFramePr>
        <p:xfrm>
          <a:off x="562428" y="2307524"/>
          <a:ext cx="11194144" cy="192405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2367843"/>
                <a:gridCol w="4218083"/>
                <a:gridCol w="4608218"/>
              </a:tblGrid>
              <a:tr h="2797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279746"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a{2,3}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abc dat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279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abc daat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 (at d</a:t>
                      </a:r>
                      <a:r>
                        <a:rPr lang="en-US" sz="2400" u="sng"/>
                        <a:t>aa</a:t>
                      </a:r>
                      <a:r>
                        <a:rPr lang="en-US" sz="2400"/>
                        <a:t>t)</a:t>
                      </a:r>
                    </a:p>
                  </a:txBody>
                  <a:tcPr marL="9525" marR="9525" marT="9525" marB="9525" anchor="ctr"/>
                </a:tc>
              </a:tr>
              <a:tr h="279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aabc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daaat</a:t>
                      </a:r>
                      <a:endParaRPr lang="en-US" sz="2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 matches (at </a:t>
                      </a:r>
                      <a:r>
                        <a:rPr lang="en-US" sz="2400" u="sng"/>
                        <a:t>aa</a:t>
                      </a:r>
                      <a:r>
                        <a:rPr lang="en-US" sz="2400"/>
                        <a:t>bc and d</a:t>
                      </a:r>
                      <a:r>
                        <a:rPr lang="en-US" sz="2400" u="sng"/>
                        <a:t>aaa</a:t>
                      </a:r>
                      <a:r>
                        <a:rPr lang="en-US" sz="2400"/>
                        <a:t>t)</a:t>
                      </a:r>
                    </a:p>
                  </a:txBody>
                  <a:tcPr marL="9525" marR="9525" marT="9525" marB="9525" anchor="ctr"/>
                </a:tc>
              </a:tr>
              <a:tr h="279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aabc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daaaat</a:t>
                      </a:r>
                      <a:endParaRPr lang="en-US" sz="2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matches (at </a:t>
                      </a:r>
                      <a:r>
                        <a:rPr lang="en-US" sz="2400" u="sng" dirty="0" err="1"/>
                        <a:t>aa</a:t>
                      </a:r>
                      <a:r>
                        <a:rPr lang="en-US" sz="2400" dirty="0" err="1"/>
                        <a:t>bc</a:t>
                      </a:r>
                      <a:r>
                        <a:rPr lang="en-US" sz="2400" dirty="0"/>
                        <a:t> and </a:t>
                      </a:r>
                      <a:r>
                        <a:rPr lang="en-US" sz="2400" dirty="0" err="1"/>
                        <a:t>d</a:t>
                      </a:r>
                      <a:r>
                        <a:rPr lang="en-US" sz="2400" u="sng" dirty="0" err="1"/>
                        <a:t>aaa</a:t>
                      </a:r>
                      <a:r>
                        <a:rPr lang="en-US" sz="2400" dirty="0" err="1"/>
                        <a:t>at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50543"/>
              </p:ext>
            </p:extLst>
          </p:nvPr>
        </p:nvGraphicFramePr>
        <p:xfrm>
          <a:off x="500998" y="4601029"/>
          <a:ext cx="11342658" cy="153924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3084031"/>
                <a:gridCol w="3788228"/>
                <a:gridCol w="44703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[0-9]{2,4}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ab123csde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match (match at ab</a:t>
                      </a:r>
                      <a:r>
                        <a:rPr lang="en-US" sz="2400" u="sng" dirty="0"/>
                        <a:t>123</a:t>
                      </a:r>
                      <a:r>
                        <a:rPr lang="en-US" sz="2400" dirty="0"/>
                        <a:t>csde)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 and 345673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matches (</a:t>
                      </a:r>
                      <a:r>
                        <a:rPr lang="en-US" sz="2400" u="sng" dirty="0"/>
                        <a:t>12</a:t>
                      </a:r>
                      <a:r>
                        <a:rPr lang="en-US" sz="2400" dirty="0"/>
                        <a:t>, </a:t>
                      </a:r>
                      <a:r>
                        <a:rPr lang="en-US" sz="2400" u="sng" dirty="0"/>
                        <a:t>3456</a:t>
                      </a:r>
                      <a:r>
                        <a:rPr lang="en-US" sz="2400" dirty="0"/>
                        <a:t>, </a:t>
                      </a:r>
                      <a:r>
                        <a:rPr lang="en-US" sz="2400" u="sng" dirty="0"/>
                        <a:t>73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and 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1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|  Alternation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718" y="1083573"/>
            <a:ext cx="82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Vertical bar | is used for alternation (or operator).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92691"/>
              </p:ext>
            </p:extLst>
          </p:nvPr>
        </p:nvGraphicFramePr>
        <p:xfrm>
          <a:off x="532718" y="2395967"/>
          <a:ext cx="11165796" cy="219092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3721932"/>
                <a:gridCol w="3721932"/>
                <a:gridCol w="3721932"/>
              </a:tblGrid>
              <a:tr h="5477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54773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a|b</a:t>
                      </a:r>
                      <a:endParaRPr lang="en-US" sz="24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cde</a:t>
                      </a:r>
                      <a:endParaRPr lang="en-US" sz="2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547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ade</a:t>
                      </a:r>
                      <a:endParaRPr lang="en-US" sz="2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 (match at </a:t>
                      </a:r>
                      <a:r>
                        <a:rPr lang="en-US" sz="2400" u="sng"/>
                        <a:t>a</a:t>
                      </a:r>
                      <a:r>
                        <a:rPr lang="en-US" sz="2400"/>
                        <a:t>de)</a:t>
                      </a:r>
                    </a:p>
                  </a:txBody>
                  <a:tcPr marL="9525" marR="9525" marT="9525" marB="9525" anchor="ctr"/>
                </a:tc>
              </a:tr>
              <a:tr h="547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acdbea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matches (at </a:t>
                      </a:r>
                      <a:r>
                        <a:rPr lang="en-US" sz="2400" u="sng" dirty="0" err="1"/>
                        <a:t>a</a:t>
                      </a:r>
                      <a:r>
                        <a:rPr lang="en-US" sz="2400" dirty="0" err="1"/>
                        <a:t>cd</a:t>
                      </a:r>
                      <a:r>
                        <a:rPr lang="en-US" sz="2400" u="sng" dirty="0" err="1"/>
                        <a:t>b</a:t>
                      </a:r>
                      <a:r>
                        <a:rPr lang="en-US" sz="2400" dirty="0" err="1"/>
                        <a:t>e</a:t>
                      </a:r>
                      <a:r>
                        <a:rPr lang="en-US" sz="2400" u="sng" dirty="0" err="1"/>
                        <a:t>a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451428" y="4785940"/>
            <a:ext cx="8926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Here, </a:t>
            </a:r>
            <a:r>
              <a:rPr lang="en-US" sz="2400" dirty="0" err="1"/>
              <a:t>a|b</a:t>
            </a:r>
            <a:r>
              <a:rPr lang="en-US" sz="2400" dirty="0"/>
              <a:t> match any string that contains either a or b</a:t>
            </a:r>
          </a:p>
        </p:txBody>
      </p:sp>
    </p:spTree>
    <p:extLst>
      <p:ext uri="{BB962C8B-B14F-4D97-AF65-F5344CB8AC3E}">
        <p14:creationId xmlns:p14="http://schemas.microsoft.com/office/powerpoint/2010/main" val="21843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()  Group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74131"/>
            <a:ext cx="11712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Parentheses () is used to group sub-patterns. For example, (</a:t>
            </a:r>
            <a:r>
              <a:rPr lang="en-US" sz="2400" dirty="0" err="1"/>
              <a:t>a|b|c</a:t>
            </a:r>
            <a:r>
              <a:rPr lang="en-US" sz="2400" dirty="0"/>
              <a:t>)</a:t>
            </a:r>
            <a:r>
              <a:rPr lang="en-US" sz="2400" dirty="0" err="1"/>
              <a:t>xz</a:t>
            </a:r>
            <a:r>
              <a:rPr lang="en-US" sz="2400" dirty="0"/>
              <a:t> match any string that matches either a or b or c followed by </a:t>
            </a:r>
            <a:r>
              <a:rPr lang="en-US" sz="2400" dirty="0" err="1"/>
              <a:t>xz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03985"/>
              </p:ext>
            </p:extLst>
          </p:nvPr>
        </p:nvGraphicFramePr>
        <p:xfrm>
          <a:off x="489857" y="2583565"/>
          <a:ext cx="11222916" cy="2772208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3211286"/>
                <a:gridCol w="3657600"/>
                <a:gridCol w="4354030"/>
              </a:tblGrid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693052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</a:t>
                      </a:r>
                      <a:r>
                        <a:rPr lang="en-US" sz="2400" b="1" dirty="0" err="1"/>
                        <a:t>a|b|c</a:t>
                      </a:r>
                      <a:r>
                        <a:rPr lang="en-US" sz="2400" b="1" dirty="0"/>
                        <a:t>)</a:t>
                      </a:r>
                      <a:r>
                        <a:rPr lang="en-US" sz="2400" b="1" dirty="0" err="1"/>
                        <a:t>xz</a:t>
                      </a:r>
                      <a:endParaRPr lang="en-US" sz="24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 xz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693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abxz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 (match at a</a:t>
                      </a:r>
                      <a:r>
                        <a:rPr lang="en-US" sz="2400" u="sng"/>
                        <a:t>bxz</a:t>
                      </a:r>
                      <a:r>
                        <a:rPr lang="en-US" sz="2400"/>
                        <a:t>)</a:t>
                      </a:r>
                    </a:p>
                  </a:txBody>
                  <a:tcPr marL="9525" marR="9525" marT="9525" marB="9525" anchor="ctr"/>
                </a:tc>
              </a:tr>
              <a:tr h="693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axz cabxz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matches (at </a:t>
                      </a:r>
                      <a:r>
                        <a:rPr lang="en-US" sz="2400" u="sng" dirty="0" err="1"/>
                        <a:t>axz</a:t>
                      </a:r>
                      <a:r>
                        <a:rPr lang="en-US" sz="2400" dirty="0" err="1"/>
                        <a:t>bc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ca</a:t>
                      </a:r>
                      <a:r>
                        <a:rPr lang="en-US" sz="2400" u="sng" dirty="0" err="1"/>
                        <a:t>bxz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7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\  Backslash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369" y="871837"/>
            <a:ext cx="11727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Backlash</a:t>
            </a:r>
            <a:r>
              <a:rPr lang="en-US" sz="2400" b="1" dirty="0"/>
              <a:t> \ </a:t>
            </a:r>
            <a:r>
              <a:rPr lang="en-US" sz="2400" dirty="0"/>
              <a:t>is used to escape various characters including all </a:t>
            </a:r>
            <a:r>
              <a:rPr lang="en-US" sz="2400" dirty="0" err="1"/>
              <a:t>metacharacters</a:t>
            </a:r>
            <a:r>
              <a:rPr lang="en-US" sz="2400" dirty="0"/>
              <a:t>. For example,</a:t>
            </a:r>
          </a:p>
          <a:p>
            <a:endParaRPr lang="en-US" sz="2400" dirty="0"/>
          </a:p>
          <a:p>
            <a:r>
              <a:rPr lang="en-US" sz="2400" b="1" dirty="0"/>
              <a:t>\$a </a:t>
            </a:r>
            <a:r>
              <a:rPr lang="en-US" sz="2400" dirty="0"/>
              <a:t>match if a string contains</a:t>
            </a:r>
            <a:r>
              <a:rPr lang="en-US" sz="2400" b="1" dirty="0"/>
              <a:t> $ </a:t>
            </a:r>
            <a:r>
              <a:rPr lang="en-US" sz="2400" dirty="0"/>
              <a:t>followed by a. Here, </a:t>
            </a:r>
            <a:r>
              <a:rPr lang="en-US" sz="2400" b="1" dirty="0"/>
              <a:t>$</a:t>
            </a:r>
            <a:r>
              <a:rPr lang="en-US" sz="2400" dirty="0"/>
              <a:t> is not interpreted by a RegEx engine in a special way.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you are unsure if a character has special meaning or not, you can put </a:t>
            </a:r>
            <a:r>
              <a:rPr lang="en-US" sz="2400" b="1" dirty="0"/>
              <a:t>\ </a:t>
            </a:r>
            <a:r>
              <a:rPr lang="en-US" sz="2400" dirty="0"/>
              <a:t>in front of it. This makes sure the character is not treated in a special way.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6070" y="3564755"/>
            <a:ext cx="11567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\A - Matches if the specified characters are at the start of a string.</a:t>
            </a:r>
          </a:p>
          <a:p>
            <a:endParaRPr lang="en-US" sz="2400" b="1" dirty="0"/>
          </a:p>
          <a:p>
            <a:r>
              <a:rPr lang="en-US" sz="2400" b="1" dirty="0"/>
              <a:t>\b - Matches if the specified characters are at the beginning or end of a word.</a:t>
            </a:r>
          </a:p>
          <a:p>
            <a:endParaRPr lang="en-US" sz="2400" b="1" dirty="0"/>
          </a:p>
          <a:p>
            <a:r>
              <a:rPr lang="en-US" sz="2400" b="1" dirty="0"/>
              <a:t>\B - Opposite of \b. Matches if the specified characters are not at the beginning or end </a:t>
            </a:r>
            <a:endParaRPr lang="en-US" sz="2400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  of </a:t>
            </a:r>
            <a:r>
              <a:rPr lang="en-US" sz="2400" b="1" dirty="0"/>
              <a:t>a word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\d - Matches any decimal digit. Equivalent to [0-9]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12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\  </a:t>
            </a:r>
            <a:r>
              <a:rPr lang="en-US" sz="4000" b="1" dirty="0" smtClean="0"/>
              <a:t>Backslash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284" y="1010821"/>
            <a:ext cx="114372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\D - Matches any non-decimal digit. Equivalent to [^0-9]</a:t>
            </a:r>
          </a:p>
          <a:p>
            <a:endParaRPr lang="en-US" sz="2400" b="1" dirty="0"/>
          </a:p>
          <a:p>
            <a:r>
              <a:rPr lang="en-US" sz="2400" b="1" dirty="0"/>
              <a:t>\s - Matches where a string contains any whitespace character. Equivalent </a:t>
            </a:r>
            <a:r>
              <a:rPr lang="en-US" b="1" dirty="0"/>
              <a:t>to [ \t\n\r\f\v].</a:t>
            </a:r>
          </a:p>
          <a:p>
            <a:endParaRPr lang="en-US" sz="2400" b="1" dirty="0"/>
          </a:p>
          <a:p>
            <a:r>
              <a:rPr lang="en-US" sz="2400" b="1" dirty="0"/>
              <a:t>\S - Matches where a string contains any non-whitespace character. Equivalent </a:t>
            </a:r>
            <a:r>
              <a:rPr lang="en-US" sz="2400" b="1" dirty="0" smtClean="0"/>
              <a:t>to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</a:t>
            </a:r>
            <a:r>
              <a:rPr lang="en-US" sz="2400" b="1" dirty="0"/>
              <a:t>[^ \t\n\r\f\v].</a:t>
            </a:r>
          </a:p>
          <a:p>
            <a:endParaRPr lang="en-US" sz="2400" b="1" dirty="0"/>
          </a:p>
          <a:p>
            <a:r>
              <a:rPr lang="en-US" sz="2400" b="1" dirty="0"/>
              <a:t>\w - Matches any alphanumeric character (digits and alphabets). Equivalent </a:t>
            </a:r>
            <a:r>
              <a:rPr lang="en-US" sz="2400" b="1" dirty="0" smtClean="0"/>
              <a:t>to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</a:t>
            </a:r>
            <a:r>
              <a:rPr lang="en-US" sz="2400" b="1" dirty="0"/>
              <a:t>[a-zA-Z0-9_]. By the way, underscore _ is also considered an alphanumeric character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\W - Matches any non-alphanumeric character. Equivalent to [^a-zA-Z0-9_]</a:t>
            </a:r>
          </a:p>
          <a:p>
            <a:endParaRPr lang="en-US" sz="2400" b="1" dirty="0"/>
          </a:p>
          <a:p>
            <a:r>
              <a:rPr lang="en-US" sz="2400" b="1" dirty="0"/>
              <a:t>\Z - Matches if the specified characters are at the end of a string.</a:t>
            </a:r>
          </a:p>
        </p:txBody>
      </p:sp>
    </p:spTree>
    <p:extLst>
      <p:ext uri="{BB962C8B-B14F-4D97-AF65-F5344CB8AC3E}">
        <p14:creationId xmlns:p14="http://schemas.microsoft.com/office/powerpoint/2010/main" val="11778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re module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369" y="886867"/>
            <a:ext cx="11350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 </a:t>
            </a:r>
            <a:r>
              <a:rPr lang="en-US" sz="2400" dirty="0"/>
              <a:t>module defines several functions and constants to work with RegEx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2856" y="1382989"/>
            <a:ext cx="116500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/>
              <a:t>re.findall</a:t>
            </a:r>
            <a:r>
              <a:rPr lang="en-US" sz="2400" b="1" dirty="0"/>
              <a:t>()</a:t>
            </a:r>
          </a:p>
          <a:p>
            <a:r>
              <a:rPr lang="en-US" sz="2400" dirty="0" smtClean="0"/>
              <a:t>The </a:t>
            </a:r>
            <a:r>
              <a:rPr lang="en-US" sz="2400" dirty="0" err="1"/>
              <a:t>re.findall</a:t>
            </a:r>
            <a:r>
              <a:rPr lang="en-US" sz="2400" dirty="0"/>
              <a:t>() method returns a list of strings containing all matches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re.split</a:t>
            </a:r>
            <a:r>
              <a:rPr lang="en-US" sz="2400" b="1" dirty="0"/>
              <a:t>()</a:t>
            </a:r>
          </a:p>
          <a:p>
            <a:r>
              <a:rPr lang="en-US" sz="2400" dirty="0" smtClean="0"/>
              <a:t>The </a:t>
            </a:r>
            <a:r>
              <a:rPr lang="en-US" sz="2400" dirty="0" err="1"/>
              <a:t>re.split</a:t>
            </a:r>
            <a:r>
              <a:rPr lang="en-US" sz="2400" dirty="0"/>
              <a:t> method splits the string where there is a match and returns a list of strings where the splits have occurred.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/>
              <a:t>re.sub</a:t>
            </a:r>
            <a:r>
              <a:rPr lang="en-US" sz="2400" b="1" dirty="0"/>
              <a:t>()</a:t>
            </a:r>
          </a:p>
          <a:p>
            <a:r>
              <a:rPr lang="en-US" sz="2400" dirty="0"/>
              <a:t>The method returns a string where matched occurrences are replaced with the content of replace variable.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re.subn</a:t>
            </a:r>
            <a:r>
              <a:rPr lang="en-US" sz="2400" b="1" dirty="0"/>
              <a:t>()</a:t>
            </a:r>
          </a:p>
          <a:p>
            <a:r>
              <a:rPr lang="en-US" sz="2400" dirty="0" smtClean="0"/>
              <a:t>The </a:t>
            </a:r>
            <a:r>
              <a:rPr lang="en-US" sz="2400" dirty="0" err="1"/>
              <a:t>re.subn</a:t>
            </a:r>
            <a:r>
              <a:rPr lang="en-US" sz="2400" dirty="0"/>
              <a:t>() is similar to </a:t>
            </a:r>
            <a:r>
              <a:rPr lang="en-US" sz="2400" dirty="0" err="1"/>
              <a:t>re.sub</a:t>
            </a:r>
            <a:r>
              <a:rPr lang="en-US" sz="2400" dirty="0"/>
              <a:t>() except it returns a tuple of 2 items containing the new string and the number of substitutions made.</a:t>
            </a:r>
          </a:p>
        </p:txBody>
      </p:sp>
    </p:spTree>
    <p:extLst>
      <p:ext uri="{BB962C8B-B14F-4D97-AF65-F5344CB8AC3E}">
        <p14:creationId xmlns:p14="http://schemas.microsoft.com/office/powerpoint/2010/main" val="33237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re </a:t>
            </a:r>
            <a:r>
              <a:rPr lang="en-US" sz="4000" b="1" dirty="0" smtClean="0"/>
              <a:t>module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369" y="1361589"/>
            <a:ext cx="11495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re.search</a:t>
            </a:r>
            <a:r>
              <a:rPr lang="en-US" sz="2400" b="1" dirty="0"/>
              <a:t>()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re.search</a:t>
            </a:r>
            <a:r>
              <a:rPr lang="en-US" sz="2400" dirty="0"/>
              <a:t>() method takes two arguments: a pattern and a string. The method looks for the first location where the RegEx pattern produces a match with the string.</a:t>
            </a:r>
          </a:p>
        </p:txBody>
      </p:sp>
    </p:spTree>
    <p:extLst>
      <p:ext uri="{BB962C8B-B14F-4D97-AF65-F5344CB8AC3E}">
        <p14:creationId xmlns:p14="http://schemas.microsoft.com/office/powerpoint/2010/main" val="42138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Match </a:t>
            </a:r>
            <a:r>
              <a:rPr lang="en-US" sz="4000" b="1" dirty="0" smtClean="0"/>
              <a:t>object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14" y="1767169"/>
            <a:ext cx="1148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err="1"/>
              <a:t>match.group</a:t>
            </a:r>
            <a:r>
              <a:rPr lang="en-US" sz="2800" b="1" dirty="0"/>
              <a:t>()</a:t>
            </a:r>
          </a:p>
          <a:p>
            <a:r>
              <a:rPr lang="en-US" sz="2800" dirty="0"/>
              <a:t>The group() method returns the part of the string where there is a match.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err="1"/>
              <a:t>match.start</a:t>
            </a:r>
            <a:r>
              <a:rPr lang="en-US" sz="2800" b="1" dirty="0"/>
              <a:t>(), </a:t>
            </a:r>
            <a:r>
              <a:rPr lang="en-US" sz="2800" b="1" dirty="0" err="1"/>
              <a:t>match.end</a:t>
            </a:r>
            <a:r>
              <a:rPr lang="en-US" sz="2800" b="1" dirty="0"/>
              <a:t>() and </a:t>
            </a:r>
            <a:r>
              <a:rPr lang="en-US" sz="2800" b="1" dirty="0" err="1"/>
              <a:t>match.span</a:t>
            </a:r>
            <a:r>
              <a:rPr lang="en-US" sz="2800" b="1" dirty="0"/>
              <a:t>()</a:t>
            </a:r>
          </a:p>
          <a:p>
            <a:r>
              <a:rPr lang="en-US" sz="2800" dirty="0"/>
              <a:t>The start() function returns the index of the start of the matched substring. Similarly, end() returns the end index of the matched substring.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match.re and </a:t>
            </a:r>
            <a:r>
              <a:rPr lang="en-US" sz="2800" b="1" dirty="0" err="1"/>
              <a:t>match.string</a:t>
            </a:r>
            <a:endParaRPr lang="en-US" sz="2800" b="1" dirty="0"/>
          </a:p>
          <a:p>
            <a:r>
              <a:rPr lang="en-US" sz="2800" dirty="0"/>
              <a:t>The re attribute of a matched object returns a regular expression object. Similarly, string attribute returns the passed string.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420914" y="935641"/>
            <a:ext cx="10755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Some of the commonly used methods and attributes of match objects are</a:t>
            </a:r>
          </a:p>
        </p:txBody>
      </p:sp>
    </p:spTree>
    <p:extLst>
      <p:ext uri="{BB962C8B-B14F-4D97-AF65-F5344CB8AC3E}">
        <p14:creationId xmlns:p14="http://schemas.microsoft.com/office/powerpoint/2010/main" val="23133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Decorators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369" y="1484144"/>
            <a:ext cx="115388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Python has an interesting feature called decorators to add functionality to an existing code.</a:t>
            </a:r>
          </a:p>
          <a:p>
            <a:endParaRPr lang="en-US" sz="2400" dirty="0"/>
          </a:p>
          <a:p>
            <a:r>
              <a:rPr lang="en-US" sz="2400" dirty="0"/>
              <a:t>This is also called </a:t>
            </a:r>
            <a:r>
              <a:rPr lang="en-US" sz="2400" dirty="0" smtClean="0"/>
              <a:t>meta-programming </a:t>
            </a:r>
            <a:r>
              <a:rPr lang="en-US" sz="2400" dirty="0"/>
              <a:t>because a part of the program tries to modify another part of the program at compile time.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679" y="3595716"/>
            <a:ext cx="11427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decorator is a design pattern in Python that allows a user to add new functionality to an existing object without modifying its structure. Decorators are usually called before the definition of a function you want to decorate.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49719" y="5309084"/>
            <a:ext cx="23198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@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uppercase_decorator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say_hi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 Unicode MS" panose="020B0604020202020204" pitchFamily="34" charset="-128"/>
              </a:rPr>
              <a:t> </a:t>
            </a:r>
            <a:r>
              <a:rPr lang="en-US" sz="1600" dirty="0" smtClean="0">
                <a:latin typeface="Arial Unicode MS" panose="020B0604020202020204" pitchFamily="34" charset="-128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return 'hello there'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58057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Regular </a:t>
            </a:r>
            <a:r>
              <a:rPr lang="en-US" sz="4000" b="1" dirty="0"/>
              <a:t>Expression </a:t>
            </a:r>
          </a:p>
          <a:p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6369" y="980271"/>
            <a:ext cx="11756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Regular Expression (RegEx) is a sequence of characters that defines a search pattern.</a:t>
            </a:r>
          </a:p>
          <a:p>
            <a:endParaRPr lang="en-US" sz="2400" dirty="0"/>
          </a:p>
          <a:p>
            <a:r>
              <a:rPr lang="en-US" sz="2400" dirty="0"/>
              <a:t>A pattern defined using RegEx can be used to match against a string.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75722"/>
              </p:ext>
            </p:extLst>
          </p:nvPr>
        </p:nvGraphicFramePr>
        <p:xfrm>
          <a:off x="602342" y="2700337"/>
          <a:ext cx="10515600" cy="20040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^a...s$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abs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alias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abyss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Alias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 abacus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62857" y="5442235"/>
            <a:ext cx="10755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pattern is: </a:t>
            </a:r>
            <a:r>
              <a:rPr lang="en-US" sz="2400" b="1" dirty="0"/>
              <a:t>any five letter string starting with </a:t>
            </a:r>
            <a:r>
              <a:rPr lang="en-US" sz="2400" b="1" dirty="0" smtClean="0"/>
              <a:t>‘</a:t>
            </a:r>
            <a:r>
              <a:rPr lang="en-US" sz="2400" b="1" i="1" dirty="0" smtClean="0"/>
              <a:t>a’</a:t>
            </a:r>
            <a:r>
              <a:rPr lang="en-US" sz="2400" b="1" dirty="0" smtClean="0"/>
              <a:t> </a:t>
            </a:r>
            <a:r>
              <a:rPr lang="en-US" sz="2400" b="1" dirty="0"/>
              <a:t>and ending with </a:t>
            </a:r>
            <a:r>
              <a:rPr lang="en-US" sz="2400" b="1" dirty="0" smtClean="0"/>
              <a:t>‘</a:t>
            </a:r>
            <a:r>
              <a:rPr lang="en-US" sz="2400" b="1" i="1" dirty="0" smtClean="0"/>
              <a:t>s’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85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err="1" smtClean="0"/>
              <a:t>MetaCharacters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257" y="1166474"/>
            <a:ext cx="117130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Metacharacters </a:t>
            </a:r>
            <a:r>
              <a:rPr lang="en-US" sz="2400" dirty="0"/>
              <a:t>are characters that are interpreted in a special way by a RegEx engine. Here's a list of </a:t>
            </a:r>
            <a:r>
              <a:rPr lang="en-US" sz="2400" dirty="0" err="1"/>
              <a:t>metacharacters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b="1" dirty="0"/>
              <a:t>[] . ^ $ * + ? {} () \ |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44211"/>
              </p:ext>
            </p:extLst>
          </p:nvPr>
        </p:nvGraphicFramePr>
        <p:xfrm>
          <a:off x="441511" y="4748536"/>
          <a:ext cx="10515600" cy="161925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0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matches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Hey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Juderr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matches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7335" y="3329921"/>
            <a:ext cx="3463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[] - Square brackets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2732" y="4168055"/>
            <a:ext cx="8010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Square brackets specifies a set of characters you wish to match</a:t>
            </a:r>
          </a:p>
        </p:txBody>
      </p:sp>
    </p:spTree>
    <p:extLst>
      <p:ext uri="{BB962C8B-B14F-4D97-AF65-F5344CB8AC3E}">
        <p14:creationId xmlns:p14="http://schemas.microsoft.com/office/powerpoint/2010/main" val="10930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8568" y="153858"/>
            <a:ext cx="4288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[] - Square brackets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7180" y="1588696"/>
            <a:ext cx="113501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abc</a:t>
            </a:r>
            <a:r>
              <a:rPr lang="en-US" sz="2400" dirty="0"/>
              <a:t>] will match if the string you are trying to match contains any of the a, b or c.</a:t>
            </a:r>
          </a:p>
          <a:p>
            <a:endParaRPr lang="en-US" sz="2400" dirty="0"/>
          </a:p>
          <a:p>
            <a:r>
              <a:rPr lang="en-US" sz="2400" dirty="0"/>
              <a:t>You can also specify a range of characters using - inside square brackets.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[a-e] is the same as [</a:t>
            </a:r>
            <a:r>
              <a:rPr lang="en-US" sz="2400" dirty="0" err="1"/>
              <a:t>abcde</a:t>
            </a:r>
            <a:r>
              <a:rPr lang="en-US" sz="2400" dirty="0"/>
              <a:t>].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[1-4] is the same as [1234].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[0-39] is the same as [01239].</a:t>
            </a:r>
          </a:p>
          <a:p>
            <a:endParaRPr lang="en-US" sz="2400" dirty="0"/>
          </a:p>
          <a:p>
            <a:r>
              <a:rPr lang="en-US" sz="2400" dirty="0"/>
              <a:t>You can complement (invert) the character set by using caret ^ symbol at the start of a square-bracket.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[^</a:t>
            </a:r>
            <a:r>
              <a:rPr lang="en-US" sz="2400" dirty="0" err="1"/>
              <a:t>abc</a:t>
            </a:r>
            <a:r>
              <a:rPr lang="en-US" sz="2400" dirty="0"/>
              <a:t>] means any character except a or b or 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[^0-9] means any non-digit character.</a:t>
            </a:r>
          </a:p>
        </p:txBody>
      </p:sp>
    </p:spTree>
    <p:extLst>
      <p:ext uri="{BB962C8B-B14F-4D97-AF65-F5344CB8AC3E}">
        <p14:creationId xmlns:p14="http://schemas.microsoft.com/office/powerpoint/2010/main" val="7650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dirty="0" smtClean="0"/>
              <a:t>. </a:t>
            </a:r>
            <a:r>
              <a:rPr lang="en-US" sz="4000" dirty="0" smtClean="0"/>
              <a:t> Period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399" y="1477754"/>
            <a:ext cx="9025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period matches any single character (except newline '\n').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23734"/>
              </p:ext>
            </p:extLst>
          </p:nvPr>
        </p:nvGraphicFramePr>
        <p:xfrm>
          <a:off x="736599" y="2765742"/>
          <a:ext cx="11092543" cy="2401345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3127194"/>
                <a:gridCol w="3613305"/>
                <a:gridCol w="4352044"/>
              </a:tblGrid>
              <a:tr h="403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403554">
                <a:tc rowSpan="4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..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40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40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787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matches (contains 4 characters)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4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^  </a:t>
            </a:r>
            <a:r>
              <a:rPr lang="en-US" sz="4000" b="1" dirty="0"/>
              <a:t>Caret </a:t>
            </a:r>
          </a:p>
          <a:p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369" y="1285826"/>
            <a:ext cx="11393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caret symbol ^ is used to check if a string starts with a certain character</a:t>
            </a:r>
            <a:r>
              <a:rPr lang="en-US" dirty="0"/>
              <a:t>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71911"/>
              </p:ext>
            </p:extLst>
          </p:nvPr>
        </p:nvGraphicFramePr>
        <p:xfrm>
          <a:off x="290284" y="2223412"/>
          <a:ext cx="11495315" cy="3751953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2844079"/>
                <a:gridCol w="3681039"/>
                <a:gridCol w="4970197"/>
              </a:tblGrid>
              <a:tr h="5398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53981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^a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539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539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bac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539811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^</a:t>
                      </a:r>
                      <a:r>
                        <a:rPr lang="en-US" sz="2400" b="1" dirty="0" err="1"/>
                        <a:t>ab</a:t>
                      </a:r>
                      <a:endParaRPr lang="en-US" sz="24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1052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acb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match (starts with a but not followed by b)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5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$  Dollar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369" y="1079550"/>
            <a:ext cx="11263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dollar symbol $ is used to check if a string ends with a certain character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22816"/>
              </p:ext>
            </p:extLst>
          </p:nvPr>
        </p:nvGraphicFramePr>
        <p:xfrm>
          <a:off x="489858" y="2361645"/>
          <a:ext cx="11092542" cy="2681444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3697514"/>
                <a:gridCol w="3697514"/>
                <a:gridCol w="3697514"/>
              </a:tblGrid>
              <a:tr h="6703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67036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a$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670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formula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670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cab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1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*  Star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99698"/>
              </p:ext>
            </p:extLst>
          </p:nvPr>
        </p:nvGraphicFramePr>
        <p:xfrm>
          <a:off x="504371" y="2555127"/>
          <a:ext cx="11063515" cy="285870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2920493"/>
                <a:gridCol w="3603851"/>
                <a:gridCol w="4539171"/>
              </a:tblGrid>
              <a:tr h="4764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476450">
                <a:tc rowSpan="5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ma*n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47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47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maaan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47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 (a is not followed by n)</a:t>
                      </a:r>
                    </a:p>
                  </a:txBody>
                  <a:tcPr marL="9525" marR="9525" marT="9525" marB="9525" anchor="ctr"/>
                </a:tc>
              </a:tr>
              <a:tr h="47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woman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8343" y="1382989"/>
            <a:ext cx="10145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star symbol * matches zero or more occurrences of the pattern left to it.</a:t>
            </a:r>
          </a:p>
        </p:txBody>
      </p:sp>
    </p:spTree>
    <p:extLst>
      <p:ext uri="{BB962C8B-B14F-4D97-AF65-F5344CB8AC3E}">
        <p14:creationId xmlns:p14="http://schemas.microsoft.com/office/powerpoint/2010/main" val="35073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+  Plus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369" y="1166474"/>
            <a:ext cx="11103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plus symbol + matches one or more occurrences of the pattern left to it.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70569"/>
              </p:ext>
            </p:extLst>
          </p:nvPr>
        </p:nvGraphicFramePr>
        <p:xfrm>
          <a:off x="838199" y="2246024"/>
          <a:ext cx="10990943" cy="3132288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2931677"/>
                <a:gridCol w="2877667"/>
                <a:gridCol w="5181599"/>
              </a:tblGrid>
              <a:tr h="52204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522048">
                <a:tc rowSpan="5"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ma+n</a:t>
                      </a:r>
                      <a:endParaRPr lang="en-US" sz="24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 (no a character)</a:t>
                      </a:r>
                    </a:p>
                  </a:txBody>
                  <a:tcPr marL="9525" marR="9525" marT="9525" marB="9525" anchor="ctr"/>
                </a:tc>
              </a:tr>
              <a:tr h="52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52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maaan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52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 (a is not followed by n)</a:t>
                      </a:r>
                    </a:p>
                  </a:txBody>
                  <a:tcPr marL="9525" marR="9525" marT="9525" marB="9525" anchor="ctr"/>
                </a:tc>
              </a:tr>
              <a:tr h="52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woman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1420</Words>
  <Application>Microsoft Office PowerPoint</Application>
  <PresentationFormat>Widescreen</PresentationFormat>
  <Paragraphs>280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 Unicode MS</vt:lpstr>
      <vt:lpstr>Microsoft YaHei</vt:lpstr>
      <vt:lpstr>SimSun</vt:lpstr>
      <vt:lpstr>SimSun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198</cp:revision>
  <dcterms:created xsi:type="dcterms:W3CDTF">2016-01-14T13:25:00Z</dcterms:created>
  <dcterms:modified xsi:type="dcterms:W3CDTF">2021-11-12T03:17:39Z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