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9" r:id="rId4"/>
    <p:sldId id="260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89898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550" y="134259"/>
            <a:ext cx="6530906" cy="2377645"/>
          </a:xfrm>
          <a:prstGeom prst="rect">
            <a:avLst/>
          </a:prstGeom>
        </p:spPr>
      </p:pic>
      <p:grpSp>
        <p:nvGrpSpPr>
          <p:cNvPr id="27" name=""/>
          <p:cNvGrpSpPr/>
          <p:nvPr/>
        </p:nvGrpSpPr>
        <p:grpSpPr>
          <a:xfrm rot="0">
            <a:off x="596651" y="2915689"/>
            <a:ext cx="3279342" cy="838247"/>
            <a:chOff x="596651" y="2915689"/>
            <a:chExt cx="11266288" cy="2879826"/>
          </a:xfrm>
        </p:grpSpPr>
        <p:sp>
          <p:nvSpPr>
            <p:cNvPr id="13" name="직사각형 12"/>
            <p:cNvSpPr/>
            <p:nvPr/>
          </p:nvSpPr>
          <p:spPr>
            <a:xfrm>
              <a:off x="596651" y="2915691"/>
              <a:ext cx="3490019" cy="2879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484786" y="2915691"/>
              <a:ext cx="3490019" cy="2879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372921" y="2915691"/>
              <a:ext cx="3490019" cy="2879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02700" y="4541639"/>
              <a:ext cx="2210096" cy="372070"/>
            </a:xfrm>
            <a:prstGeom prst="rect">
              <a:avLst/>
            </a:prstGeom>
          </p:spPr>
          <p:style>
            <a:lnRef idx="2">
              <a:schemeClr val="accent4">
                <a:shade val="2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507797" y="4169568"/>
              <a:ext cx="1599902" cy="372070"/>
            </a:xfrm>
            <a:prstGeom prst="rect">
              <a:avLst/>
            </a:prstGeom>
          </p:spPr>
          <p:style>
            <a:lnRef idx="2">
              <a:schemeClr val="accent5">
                <a:shade val="2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827778" y="3797497"/>
              <a:ext cx="959941" cy="372070"/>
            </a:xfrm>
            <a:prstGeom prst="rect">
              <a:avLst/>
            </a:prstGeom>
          </p:spPr>
          <p:style>
            <a:lnRef idx="2">
              <a:schemeClr val="accent6">
                <a:shade val="2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6" name="가로 글상자 15"/>
            <p:cNvSpPr txBox="1"/>
            <p:nvPr/>
          </p:nvSpPr>
          <p:spPr>
            <a:xfrm>
              <a:off x="704697" y="2915687"/>
              <a:ext cx="806882" cy="123337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/>
                <a:t>A</a:t>
              </a:r>
              <a:endParaRPr lang="en-US" altLang="ko-KR"/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4641054" y="2915687"/>
              <a:ext cx="797338" cy="123337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/>
                <a:t>C</a:t>
              </a:r>
              <a:endParaRPr lang="en-US" altLang="ko-KR"/>
            </a:p>
          </p:txBody>
        </p:sp>
        <p:sp>
          <p:nvSpPr>
            <p:cNvPr id="21" name="가로 글상자 20"/>
            <p:cNvSpPr txBox="1"/>
            <p:nvPr/>
          </p:nvSpPr>
          <p:spPr>
            <a:xfrm>
              <a:off x="8495701" y="2915687"/>
              <a:ext cx="804058" cy="123337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/>
                <a:t>B</a:t>
              </a:r>
              <a:endParaRPr lang="en-US" altLang="ko-KR"/>
            </a:p>
          </p:txBody>
        </p:sp>
      </p:grpSp>
      <p:sp>
        <p:nvSpPr>
          <p:cNvPr id="23" name="가로 글상자 22"/>
          <p:cNvSpPr txBox="1"/>
          <p:nvPr/>
        </p:nvSpPr>
        <p:spPr>
          <a:xfrm>
            <a:off x="6709559" y="191409"/>
            <a:ext cx="5149869" cy="3619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/>
              <a:t>원반을 옮기는 방법은 </a:t>
            </a:r>
            <a:r>
              <a:rPr lang="en-US" altLang="ko-KR" b="1"/>
              <a:t>A,B,C </a:t>
            </a:r>
            <a:r>
              <a:rPr lang="ko-KR" altLang="en-US" b="1"/>
              <a:t>어디에 있든지 똑같다</a:t>
            </a:r>
            <a:endParaRPr lang="ko-KR" altLang="en-US" b="1"/>
          </a:p>
        </p:txBody>
      </p:sp>
      <p:sp>
        <p:nvSpPr>
          <p:cNvPr id="24" name="가로 글상자 23"/>
          <p:cNvSpPr txBox="1"/>
          <p:nvPr/>
        </p:nvSpPr>
        <p:spPr>
          <a:xfrm>
            <a:off x="6709558" y="585803"/>
            <a:ext cx="5149870" cy="173639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왼쪽에 블럭이 쌓여있는 경우</a:t>
            </a:r>
            <a:r>
              <a:rPr lang="en-US" altLang="ko-KR"/>
              <a:t>,</a:t>
            </a:r>
            <a:br>
              <a:rPr lang="ko-KR" altLang="en-US"/>
            </a:br>
            <a:r>
              <a:rPr lang="ko-KR" altLang="en-US">
                <a:solidFill>
                  <a:srgbClr val="9c3b00"/>
                </a:solidFill>
              </a:rPr>
              <a:t>중앙에 쌓여있는 경우</a:t>
            </a:r>
            <a:r>
              <a:rPr lang="en-US" altLang="ko-KR">
                <a:solidFill>
                  <a:srgbClr val="9c3b00"/>
                </a:solidFill>
              </a:rPr>
              <a:t>,</a:t>
            </a:r>
            <a:r>
              <a:rPr lang="ko-KR" altLang="en-US">
                <a:solidFill>
                  <a:srgbClr val="9c3b00"/>
                </a:solidFill>
              </a:rPr>
              <a:t> </a:t>
            </a:r>
            <a:br>
              <a:rPr lang="ko-KR" altLang="en-US">
                <a:solidFill>
                  <a:srgbClr val="9c3b00"/>
                </a:solidFill>
              </a:rPr>
            </a:br>
            <a:r>
              <a:rPr lang="ko-KR" altLang="en-US">
                <a:solidFill>
                  <a:srgbClr val="1e7452"/>
                </a:solidFill>
              </a:rPr>
              <a:t>오른쪽에 쌓여있는 경우</a:t>
            </a:r>
            <a:r>
              <a:rPr lang="ko-KR" altLang="en-US"/>
              <a:t>에도 이동 동작의 횟수나 형태는 동일하다</a:t>
            </a:r>
            <a:r>
              <a:rPr lang="en-US" altLang="ko-KR"/>
              <a:t>.</a:t>
            </a:r>
            <a:r>
              <a:rPr lang="ko-KR" altLang="en-US"/>
              <a:t> </a:t>
            </a:r>
            <a:br>
              <a:rPr lang="ko-KR" altLang="en-US"/>
            </a:br>
            <a:r>
              <a:rPr lang="ko-KR" altLang="en-US"/>
              <a:t>다만 해당 공간의 명칭만 변경한다</a:t>
            </a:r>
            <a:br>
              <a:rPr lang="ko-KR" altLang="en-US"/>
            </a:br>
            <a:r>
              <a:rPr lang="en-US" altLang="ko-KR"/>
              <a:t>ex) </a:t>
            </a:r>
            <a:r>
              <a:rPr lang="ko-KR" altLang="en-US"/>
              <a:t>중앙에 쌓여있는 경우 중앙 명칭을 </a:t>
            </a:r>
            <a:r>
              <a:rPr lang="en-US" altLang="ko-KR"/>
              <a:t>A</a:t>
            </a:r>
            <a:r>
              <a:rPr lang="ko-KR" altLang="en-US"/>
              <a:t>로 변경</a:t>
            </a:r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 rot="0">
            <a:off x="596651" y="4104827"/>
            <a:ext cx="3279342" cy="838247"/>
            <a:chOff x="596651" y="2915689"/>
            <a:chExt cx="11266288" cy="2879827"/>
          </a:xfrm>
        </p:grpSpPr>
        <p:sp>
          <p:nvSpPr>
            <p:cNvPr id="29" name="직사각형 12"/>
            <p:cNvSpPr/>
            <p:nvPr/>
          </p:nvSpPr>
          <p:spPr>
            <a:xfrm>
              <a:off x="596651" y="2915691"/>
              <a:ext cx="3490019" cy="2879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0" name="직사각형 13"/>
            <p:cNvSpPr/>
            <p:nvPr/>
          </p:nvSpPr>
          <p:spPr>
            <a:xfrm>
              <a:off x="4484786" y="2915691"/>
              <a:ext cx="3490019" cy="2879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1" name="직사각형 14"/>
            <p:cNvSpPr/>
            <p:nvPr/>
          </p:nvSpPr>
          <p:spPr>
            <a:xfrm>
              <a:off x="8372921" y="2915691"/>
              <a:ext cx="3490019" cy="2879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3" name="직사각형 6"/>
            <p:cNvSpPr/>
            <p:nvPr/>
          </p:nvSpPr>
          <p:spPr>
            <a:xfrm>
              <a:off x="1230127" y="4541637"/>
              <a:ext cx="2210096" cy="372070"/>
            </a:xfrm>
            <a:prstGeom prst="rect">
              <a:avLst/>
            </a:prstGeom>
          </p:spPr>
          <p:style>
            <a:lnRef idx="2">
              <a:schemeClr val="accent4">
                <a:shade val="2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4" name="직사각형 7"/>
            <p:cNvSpPr/>
            <p:nvPr/>
          </p:nvSpPr>
          <p:spPr>
            <a:xfrm>
              <a:off x="1535224" y="4169566"/>
              <a:ext cx="1599902" cy="372070"/>
            </a:xfrm>
            <a:prstGeom prst="rect">
              <a:avLst/>
            </a:prstGeom>
          </p:spPr>
          <p:style>
            <a:lnRef idx="2">
              <a:schemeClr val="accent5">
                <a:shade val="2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5" name="직사각형 8"/>
            <p:cNvSpPr/>
            <p:nvPr/>
          </p:nvSpPr>
          <p:spPr>
            <a:xfrm>
              <a:off x="1855205" y="3797495"/>
              <a:ext cx="959941" cy="372070"/>
            </a:xfrm>
            <a:prstGeom prst="rect">
              <a:avLst/>
            </a:prstGeom>
          </p:spPr>
          <p:style>
            <a:lnRef idx="2">
              <a:schemeClr val="accent6">
                <a:shade val="2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36" name="가로 글상자 15"/>
            <p:cNvSpPr txBox="1"/>
            <p:nvPr/>
          </p:nvSpPr>
          <p:spPr>
            <a:xfrm>
              <a:off x="704693" y="2915688"/>
              <a:ext cx="806886" cy="12384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/>
                <a:t>A</a:t>
              </a:r>
              <a:endParaRPr lang="en-US" altLang="ko-KR"/>
            </a:p>
          </p:txBody>
        </p:sp>
        <p:sp>
          <p:nvSpPr>
            <p:cNvPr id="37" name="가로 글상자 19"/>
            <p:cNvSpPr txBox="1"/>
            <p:nvPr/>
          </p:nvSpPr>
          <p:spPr>
            <a:xfrm>
              <a:off x="4641051" y="2915688"/>
              <a:ext cx="797342" cy="12384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/>
                <a:t>B</a:t>
              </a:r>
              <a:endParaRPr lang="en-US" altLang="ko-KR"/>
            </a:p>
          </p:txBody>
        </p:sp>
        <p:sp>
          <p:nvSpPr>
            <p:cNvPr id="38" name="가로 글상자 20"/>
            <p:cNvSpPr txBox="1"/>
            <p:nvPr/>
          </p:nvSpPr>
          <p:spPr>
            <a:xfrm>
              <a:off x="8495697" y="2915688"/>
              <a:ext cx="804062" cy="12384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/>
                <a:t>C</a:t>
              </a:r>
              <a:endParaRPr lang="en-US" altLang="ko-KR"/>
            </a:p>
          </p:txBody>
        </p:sp>
      </p:grpSp>
      <p:sp>
        <p:nvSpPr>
          <p:cNvPr id="39" name="가로 글상자 38"/>
          <p:cNvSpPr txBox="1"/>
          <p:nvPr/>
        </p:nvSpPr>
        <p:spPr>
          <a:xfrm>
            <a:off x="4706123" y="4723952"/>
            <a:ext cx="5350786" cy="200831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/>
              <a:t>(2)</a:t>
            </a:r>
            <a:r>
              <a:rPr lang="ko-KR" altLang="en-US" sz="1400"/>
              <a:t>에서 </a:t>
            </a:r>
            <a:br>
              <a:rPr lang="ko-KR" altLang="en-US" sz="1400"/>
            </a:br>
            <a:r>
              <a:rPr lang="en-US" altLang="ko-KR" sz="1400"/>
              <a:t>A</a:t>
            </a:r>
            <a:r>
              <a:rPr lang="ko-KR" altLang="en-US" sz="1400"/>
              <a:t>를 </a:t>
            </a:r>
            <a:r>
              <a:rPr lang="en-US" altLang="ko-KR" sz="1400"/>
              <a:t>C</a:t>
            </a:r>
            <a:r>
              <a:rPr lang="ko-KR" altLang="en-US" sz="1400"/>
              <a:t> 로 옮기는 동작이나 둘다 같은 동작으로 수행</a:t>
            </a:r>
            <a:br>
              <a:rPr lang="ko-KR" altLang="en-US" sz="1400"/>
            </a:br>
            <a:r>
              <a:rPr lang="en-US" altLang="ko-KR" sz="1400"/>
              <a:t>EX) A -&gt; C</a:t>
            </a:r>
            <a:br>
              <a:rPr lang="en-US" altLang="ko-KR" sz="1400"/>
            </a:br>
            <a:r>
              <a:rPr lang="en-US" altLang="ko-KR" sz="1400"/>
              <a:t>       A -&gt; B</a:t>
            </a:r>
            <a:br>
              <a:rPr lang="en-US" altLang="ko-KR" sz="1400"/>
            </a:br>
            <a:r>
              <a:rPr lang="en-US" altLang="ko-KR" sz="1400"/>
              <a:t>       C -&gt; B</a:t>
            </a:r>
            <a:br>
              <a:rPr lang="en-US" altLang="ko-KR" sz="1400"/>
            </a:br>
            <a:r>
              <a:rPr lang="en-US" altLang="ko-KR" sz="1400"/>
              <a:t>       A -&gt; C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   B -&gt; A</a:t>
            </a:r>
            <a:br>
              <a:rPr lang="en-US" altLang="ko-KR" sz="1400"/>
            </a:br>
            <a:r>
              <a:rPr lang="en-US" altLang="ko-KR" sz="1400"/>
              <a:t>       B -&gt; C</a:t>
            </a:r>
            <a:br>
              <a:rPr lang="en-US" altLang="ko-KR" sz="1400"/>
            </a:br>
            <a:r>
              <a:rPr lang="en-US" altLang="ko-KR" sz="1400"/>
              <a:t>       A -&gt; C</a:t>
            </a:r>
            <a:endParaRPr lang="en-US" altLang="ko-KR" sz="1400"/>
          </a:p>
        </p:txBody>
      </p:sp>
      <p:sp>
        <p:nvSpPr>
          <p:cNvPr id="40" name="가로 글상자 39"/>
          <p:cNvSpPr txBox="1"/>
          <p:nvPr/>
        </p:nvSpPr>
        <p:spPr>
          <a:xfrm>
            <a:off x="4706123" y="2603291"/>
            <a:ext cx="5149870" cy="201546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/>
              <a:t>(1)</a:t>
            </a:r>
            <a:r>
              <a:rPr lang="ko-KR" altLang="en-US" sz="1400"/>
              <a:t>에서 </a:t>
            </a:r>
            <a:br>
              <a:rPr lang="ko-KR" altLang="en-US" sz="1400"/>
            </a:br>
            <a:r>
              <a:rPr lang="en-US" altLang="ko-KR" sz="1400"/>
              <a:t>A</a:t>
            </a:r>
            <a:r>
              <a:rPr lang="ko-KR" altLang="en-US" sz="1400"/>
              <a:t> 를 </a:t>
            </a:r>
            <a:r>
              <a:rPr lang="en-US" altLang="ko-KR" sz="1400"/>
              <a:t>C</a:t>
            </a:r>
            <a:r>
              <a:rPr lang="ko-KR" altLang="en-US" sz="1400"/>
              <a:t> 로 옮기는 동작이나</a:t>
            </a:r>
            <a:br>
              <a:rPr lang="en-US" altLang="ko-KR" sz="1400"/>
            </a:br>
            <a:r>
              <a:rPr lang="en-US" altLang="ko-KR" sz="1400"/>
              <a:t>EX) A -&gt; C</a:t>
            </a:r>
            <a:br>
              <a:rPr lang="en-US" altLang="ko-KR" sz="1400"/>
            </a:br>
            <a:r>
              <a:rPr lang="en-US" altLang="ko-KR" sz="1400"/>
              <a:t>       A -&gt; B</a:t>
            </a:r>
            <a:br>
              <a:rPr lang="en-US" altLang="ko-KR" sz="1400"/>
            </a:br>
            <a:r>
              <a:rPr lang="en-US" altLang="ko-KR" sz="1400"/>
              <a:t>       C -&gt; B</a:t>
            </a:r>
            <a:br>
              <a:rPr lang="en-US" altLang="ko-KR" sz="1400"/>
            </a:br>
            <a:r>
              <a:rPr lang="en-US" altLang="ko-KR" sz="1400"/>
              <a:t>       A -&gt; C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   B -&gt; A</a:t>
            </a:r>
            <a:br>
              <a:rPr lang="en-US" altLang="ko-KR" sz="1400"/>
            </a:br>
            <a:r>
              <a:rPr lang="en-US" altLang="ko-KR" sz="1400"/>
              <a:t>       B -&gt; C</a:t>
            </a:r>
            <a:br>
              <a:rPr lang="en-US" altLang="ko-KR" sz="1400"/>
            </a:br>
            <a:r>
              <a:rPr lang="en-US" altLang="ko-KR" sz="1400"/>
              <a:t>       A -&gt; C</a:t>
            </a:r>
            <a:endParaRPr lang="en-US" altLang="ko-KR" sz="1400"/>
          </a:p>
        </p:txBody>
      </p:sp>
      <p:sp>
        <p:nvSpPr>
          <p:cNvPr id="42" name="가로 글상자 41"/>
          <p:cNvSpPr txBox="1"/>
          <p:nvPr/>
        </p:nvSpPr>
        <p:spPr>
          <a:xfrm>
            <a:off x="194310" y="2696021"/>
            <a:ext cx="522834" cy="35959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(1)</a:t>
            </a:r>
            <a:endParaRPr lang="en-US" altLang="ko-KR"/>
          </a:p>
        </p:txBody>
      </p:sp>
      <p:sp>
        <p:nvSpPr>
          <p:cNvPr id="43" name="가로 글상자 42"/>
          <p:cNvSpPr txBox="1"/>
          <p:nvPr/>
        </p:nvSpPr>
        <p:spPr>
          <a:xfrm>
            <a:off x="194310" y="3867313"/>
            <a:ext cx="522834" cy="35988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(2)</a:t>
            </a:r>
            <a:endParaRPr lang="en-US" altLang="ko-KR"/>
          </a:p>
        </p:txBody>
      </p:sp>
      <p:sp>
        <p:nvSpPr>
          <p:cNvPr id="45" name="포인트가 12개인 별 44"/>
          <p:cNvSpPr/>
          <p:nvPr/>
        </p:nvSpPr>
        <p:spPr>
          <a:xfrm>
            <a:off x="7636557" y="2504164"/>
            <a:ext cx="4044555" cy="2438862"/>
          </a:xfrm>
          <a:prstGeom prst="star12">
            <a:avLst>
              <a:gd name="adj" fmla="val 43359"/>
            </a:avLst>
          </a:prstGeom>
          <a:effectLst/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ko-KR" altLang="en-US" sz="1400" b="1"/>
              <a:t>따라서 </a:t>
            </a:r>
            <a:r>
              <a:rPr lang="ko-KR" altLang="en-US" sz="1400" b="1">
                <a:solidFill>
                  <a:srgbClr val="ff0000"/>
                </a:solidFill>
              </a:rPr>
              <a:t>옮기는 순서</a:t>
            </a:r>
            <a:r>
              <a:rPr lang="ko-KR" altLang="en-US" sz="1400" b="1"/>
              <a:t>를 출력하는 데에 중요한 것은 </a:t>
            </a:r>
            <a:br>
              <a:rPr lang="ko-KR" altLang="en-US" sz="1400" b="1"/>
            </a:br>
            <a:r>
              <a:rPr lang="en-US" altLang="ko-KR" sz="1400" b="1">
                <a:solidFill>
                  <a:srgbClr val="ff6600"/>
                </a:solidFill>
              </a:rPr>
              <a:t>(1)</a:t>
            </a:r>
            <a:r>
              <a:rPr lang="ko-KR" altLang="en-US" sz="1400" b="1">
                <a:solidFill>
                  <a:srgbClr val="ff0000"/>
                </a:solidFill>
              </a:rPr>
              <a:t>남은 블럭이 쌓여 있는</a:t>
            </a:r>
            <a:r>
              <a:rPr lang="ko-KR" altLang="en-US" sz="1400" b="1">
                <a:solidFill>
                  <a:srgbClr val="ff6600"/>
                </a:solidFill>
              </a:rPr>
              <a:t> </a:t>
            </a:r>
            <a:br>
              <a:rPr lang="ko-KR" altLang="en-US" sz="1400" b="1">
                <a:solidFill>
                  <a:srgbClr val="ff6600"/>
                </a:solidFill>
              </a:rPr>
            </a:br>
            <a:r>
              <a:rPr lang="ko-KR" altLang="en-US" sz="1400" b="1">
                <a:solidFill>
                  <a:srgbClr val="ff6600"/>
                </a:solidFill>
              </a:rPr>
              <a:t>탑의 위치</a:t>
            </a:r>
            <a:r>
              <a:rPr lang="en-US" altLang="ko-KR" sz="1400" b="1">
                <a:solidFill>
                  <a:srgbClr val="ff6600"/>
                </a:solidFill>
              </a:rPr>
              <a:t>(</a:t>
            </a:r>
            <a:r>
              <a:rPr lang="en-US" altLang="ko-KR" sz="1400" b="1">
                <a:solidFill>
                  <a:srgbClr val="ff0000"/>
                </a:solidFill>
              </a:rPr>
              <a:t>A</a:t>
            </a:r>
            <a:r>
              <a:rPr lang="en-US" altLang="ko-KR" sz="1400" b="1">
                <a:solidFill>
                  <a:srgbClr val="ff6600"/>
                </a:solidFill>
              </a:rPr>
              <a:t>)</a:t>
            </a:r>
            <a:br>
              <a:rPr lang="ko-KR" altLang="en-US" sz="1400" b="1">
                <a:solidFill>
                  <a:srgbClr val="ff6600"/>
                </a:solidFill>
              </a:rPr>
            </a:br>
            <a:r>
              <a:rPr lang="en-US" altLang="ko-KR" sz="1400" b="1">
                <a:solidFill>
                  <a:srgbClr val="ff6600"/>
                </a:solidFill>
              </a:rPr>
              <a:t>(2)</a:t>
            </a:r>
            <a:r>
              <a:rPr lang="ko-KR" altLang="en-US" sz="1400" b="1">
                <a:solidFill>
                  <a:srgbClr val="ff6600"/>
                </a:solidFill>
              </a:rPr>
              <a:t> </a:t>
            </a:r>
            <a:r>
              <a:rPr lang="ko-KR" altLang="en-US" sz="1400" b="1">
                <a:solidFill>
                  <a:srgbClr val="ff0000"/>
                </a:solidFill>
              </a:rPr>
              <a:t>도착 막대</a:t>
            </a:r>
            <a:r>
              <a:rPr lang="ko-KR" altLang="en-US" sz="1400" b="1">
                <a:solidFill>
                  <a:srgbClr val="ff6600"/>
                </a:solidFill>
              </a:rPr>
              <a:t>의 명칭</a:t>
            </a:r>
            <a:r>
              <a:rPr lang="en-US" altLang="ko-KR" sz="1400" b="1">
                <a:solidFill>
                  <a:srgbClr val="ff6600"/>
                </a:solidFill>
              </a:rPr>
              <a:t>(</a:t>
            </a:r>
            <a:r>
              <a:rPr lang="en-US" altLang="ko-KR" sz="1400" b="1">
                <a:solidFill>
                  <a:srgbClr val="ff0000"/>
                </a:solidFill>
              </a:rPr>
              <a:t>C</a:t>
            </a:r>
            <a:r>
              <a:rPr lang="en-US" altLang="ko-KR" sz="1400" b="1">
                <a:solidFill>
                  <a:srgbClr val="ff6600"/>
                </a:solidFill>
              </a:rPr>
              <a:t>)</a:t>
            </a:r>
            <a:endParaRPr lang="en-US" altLang="ko-KR" sz="1400" b="1">
              <a:solidFill>
                <a:srgbClr val="ff6600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0">
            <a:off x="596651" y="5308987"/>
            <a:ext cx="3279342" cy="838248"/>
            <a:chOff x="596651" y="2915687"/>
            <a:chExt cx="11266288" cy="2879828"/>
          </a:xfrm>
        </p:grpSpPr>
        <p:sp>
          <p:nvSpPr>
            <p:cNvPr id="47" name="직사각형 12"/>
            <p:cNvSpPr/>
            <p:nvPr/>
          </p:nvSpPr>
          <p:spPr>
            <a:xfrm>
              <a:off x="596651" y="2915691"/>
              <a:ext cx="3490019" cy="2879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8" name="직사각형 13"/>
            <p:cNvSpPr/>
            <p:nvPr/>
          </p:nvSpPr>
          <p:spPr>
            <a:xfrm>
              <a:off x="4484786" y="2915691"/>
              <a:ext cx="3490019" cy="2879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9" name="직사각형 14"/>
            <p:cNvSpPr/>
            <p:nvPr/>
          </p:nvSpPr>
          <p:spPr>
            <a:xfrm>
              <a:off x="8372921" y="2915691"/>
              <a:ext cx="3490019" cy="28798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50" name="직사각형 6"/>
            <p:cNvSpPr/>
            <p:nvPr/>
          </p:nvSpPr>
          <p:spPr>
            <a:xfrm>
              <a:off x="5124747" y="4541637"/>
              <a:ext cx="2210096" cy="372070"/>
            </a:xfrm>
            <a:prstGeom prst="rect">
              <a:avLst/>
            </a:prstGeom>
          </p:spPr>
          <p:style>
            <a:lnRef idx="2">
              <a:schemeClr val="accent4">
                <a:shade val="2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51" name="직사각형 7"/>
            <p:cNvSpPr/>
            <p:nvPr/>
          </p:nvSpPr>
          <p:spPr>
            <a:xfrm>
              <a:off x="5429844" y="4169565"/>
              <a:ext cx="1599902" cy="372070"/>
            </a:xfrm>
            <a:prstGeom prst="rect">
              <a:avLst/>
            </a:prstGeom>
          </p:spPr>
          <p:style>
            <a:lnRef idx="2">
              <a:schemeClr val="accent5">
                <a:shade val="2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52" name="직사각형 8"/>
            <p:cNvSpPr/>
            <p:nvPr/>
          </p:nvSpPr>
          <p:spPr>
            <a:xfrm>
              <a:off x="5749825" y="3797495"/>
              <a:ext cx="959941" cy="372070"/>
            </a:xfrm>
            <a:prstGeom prst="rect">
              <a:avLst/>
            </a:prstGeom>
          </p:spPr>
          <p:style>
            <a:lnRef idx="2">
              <a:schemeClr val="accent6">
                <a:shade val="2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53" name="가로 글상자 15"/>
            <p:cNvSpPr txBox="1"/>
            <p:nvPr/>
          </p:nvSpPr>
          <p:spPr>
            <a:xfrm>
              <a:off x="704693" y="2915687"/>
              <a:ext cx="806886" cy="125742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/>
                <a:t>B</a:t>
              </a:r>
              <a:endParaRPr lang="en-US" altLang="ko-KR"/>
            </a:p>
          </p:txBody>
        </p:sp>
        <p:sp>
          <p:nvSpPr>
            <p:cNvPr id="54" name="가로 글상자 19"/>
            <p:cNvSpPr txBox="1"/>
            <p:nvPr/>
          </p:nvSpPr>
          <p:spPr>
            <a:xfrm>
              <a:off x="4641047" y="2915688"/>
              <a:ext cx="797345" cy="125742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/>
                <a:t>A</a:t>
              </a:r>
              <a:endParaRPr lang="en-US" altLang="ko-KR"/>
            </a:p>
          </p:txBody>
        </p:sp>
        <p:sp>
          <p:nvSpPr>
            <p:cNvPr id="55" name="가로 글상자 20"/>
            <p:cNvSpPr txBox="1"/>
            <p:nvPr/>
          </p:nvSpPr>
          <p:spPr>
            <a:xfrm>
              <a:off x="8495697" y="2915688"/>
              <a:ext cx="804062" cy="12384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/>
                <a:t>C</a:t>
              </a:r>
              <a:endParaRPr lang="en-US" altLang="ko-KR"/>
            </a:p>
          </p:txBody>
        </p:sp>
      </p:grpSp>
      <p:sp>
        <p:nvSpPr>
          <p:cNvPr id="56" name="가로 글상자 55"/>
          <p:cNvSpPr txBox="1"/>
          <p:nvPr/>
        </p:nvSpPr>
        <p:spPr>
          <a:xfrm>
            <a:off x="194310" y="5071473"/>
            <a:ext cx="522834" cy="36539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(3)</a:t>
            </a:r>
            <a:endParaRPr lang="en-US" altLang="ko-KR"/>
          </a:p>
        </p:txBody>
      </p:sp>
      <p:sp>
        <p:nvSpPr>
          <p:cNvPr id="57" name="가로 글상자 56"/>
          <p:cNvSpPr txBox="1"/>
          <p:nvPr/>
        </p:nvSpPr>
        <p:spPr>
          <a:xfrm>
            <a:off x="280035" y="6309383"/>
            <a:ext cx="4484878" cy="48956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300" b="1"/>
              <a:t>(3)</a:t>
            </a:r>
            <a:r>
              <a:rPr lang="ko-KR" altLang="en-US" sz="1300" b="1"/>
              <a:t> 의 케이스의 경우에도</a:t>
            </a:r>
            <a:r>
              <a:rPr lang="en-US" altLang="ko-KR" sz="1300" b="1"/>
              <a:t> A</a:t>
            </a:r>
            <a:r>
              <a:rPr lang="ko-KR" altLang="en-US" sz="1300" b="1"/>
              <a:t>에서 </a:t>
            </a:r>
            <a:r>
              <a:rPr lang="en-US" altLang="ko-KR" sz="1300" b="1"/>
              <a:t>C</a:t>
            </a:r>
            <a:r>
              <a:rPr lang="ko-KR" altLang="en-US" sz="1300" b="1"/>
              <a:t>로 이동 출력되는 </a:t>
            </a:r>
            <a:br>
              <a:rPr lang="ko-KR" altLang="en-US" sz="1300" b="1"/>
            </a:br>
            <a:r>
              <a:rPr lang="ko-KR" altLang="en-US" sz="1300" b="1"/>
              <a:t>이동 동작은 같다</a:t>
            </a:r>
            <a:endParaRPr lang="ko-KR" altLang="en-US" sz="13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1081561" y="2227070"/>
            <a:ext cx="10291591" cy="2630679"/>
            <a:chOff x="596651" y="2915689"/>
            <a:chExt cx="11266288" cy="2879826"/>
          </a:xfrm>
        </p:grpSpPr>
        <p:sp>
          <p:nvSpPr>
            <p:cNvPr id="9" name="직사각형 12"/>
            <p:cNvSpPr/>
            <p:nvPr/>
          </p:nvSpPr>
          <p:spPr>
            <a:xfrm>
              <a:off x="596651" y="2915691"/>
              <a:ext cx="3490019" cy="2879824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ysDash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0" name="직사각형 13"/>
            <p:cNvSpPr/>
            <p:nvPr/>
          </p:nvSpPr>
          <p:spPr>
            <a:xfrm>
              <a:off x="4484786" y="2915691"/>
              <a:ext cx="3490019" cy="2879824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ysDash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1" name="직사각형 14"/>
            <p:cNvSpPr/>
            <p:nvPr/>
          </p:nvSpPr>
          <p:spPr>
            <a:xfrm>
              <a:off x="8372921" y="2915691"/>
              <a:ext cx="3490019" cy="2879824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ysDash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2" name="직사각형 6"/>
            <p:cNvSpPr/>
            <p:nvPr/>
          </p:nvSpPr>
          <p:spPr>
            <a:xfrm>
              <a:off x="1202700" y="4541639"/>
              <a:ext cx="2210096" cy="372070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  <a:ln w="19050" cap="flat" cmpd="sng" algn="ctr">
              <a:solidFill>
                <a:srgbClr val="7a67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3" name="직사각형 7"/>
            <p:cNvSpPr/>
            <p:nvPr/>
          </p:nvSpPr>
          <p:spPr>
            <a:xfrm>
              <a:off x="1507797" y="4169568"/>
              <a:ext cx="1599902" cy="372070"/>
            </a:xfrm>
            <a:prstGeom prst="rect">
              <a:avLst/>
            </a:prstGeom>
            <a:solidFill>
              <a:srgbClr val="289b6e">
                <a:alpha val="100000"/>
              </a:srgbClr>
            </a:solidFill>
            <a:ln w="19050" cap="flat" cmpd="sng" algn="ctr">
              <a:solidFill>
                <a:srgbClr val="134a34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4" name="직사각형 8"/>
            <p:cNvSpPr/>
            <p:nvPr/>
          </p:nvSpPr>
          <p:spPr>
            <a:xfrm>
              <a:off x="1827778" y="3797497"/>
              <a:ext cx="959941" cy="372070"/>
            </a:xfrm>
            <a:prstGeom prst="rect">
              <a:avLst/>
            </a:prstGeom>
            <a:solidFill>
              <a:srgbClr val="9d5cbb">
                <a:alpha val="100000"/>
              </a:srgbClr>
            </a:solidFill>
            <a:ln w="19050" cap="flat" cmpd="sng" algn="ctr">
              <a:solidFill>
                <a:srgbClr val="4b2b59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5" name="가로 글상자 15"/>
            <p:cNvSpPr txBox="1"/>
            <p:nvPr/>
          </p:nvSpPr>
          <p:spPr>
            <a:xfrm>
              <a:off x="704697" y="2915686"/>
              <a:ext cx="806883" cy="39490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A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6" name="가로 글상자 19"/>
            <p:cNvSpPr txBox="1"/>
            <p:nvPr/>
          </p:nvSpPr>
          <p:spPr>
            <a:xfrm>
              <a:off x="4641054" y="2915686"/>
              <a:ext cx="797338" cy="39490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C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7" name="가로 글상자 20"/>
            <p:cNvSpPr txBox="1"/>
            <p:nvPr/>
          </p:nvSpPr>
          <p:spPr>
            <a:xfrm>
              <a:off x="8495701" y="2915686"/>
              <a:ext cx="804058" cy="39490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B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18" name="가로 글상자 17"/>
          <p:cNvSpPr txBox="1"/>
          <p:nvPr/>
        </p:nvSpPr>
        <p:spPr>
          <a:xfrm>
            <a:off x="1081561" y="1478079"/>
            <a:ext cx="7522460" cy="63456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이전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PPT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 코드를 바탕으로 다음과 같이 시작하는 것으로 구상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코드를 일부 수정하면 아래와 같이 시작하지 않아도 됨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1081560" y="779961"/>
            <a:ext cx="6152546" cy="1572681"/>
            <a:chOff x="596651" y="2915685"/>
            <a:chExt cx="11266288" cy="2879830"/>
          </a:xfrm>
        </p:grpSpPr>
        <p:sp>
          <p:nvSpPr>
            <p:cNvPr id="9" name="직사각형 12"/>
            <p:cNvSpPr/>
            <p:nvPr/>
          </p:nvSpPr>
          <p:spPr>
            <a:xfrm>
              <a:off x="596651" y="2915691"/>
              <a:ext cx="3490019" cy="2879824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ysDash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0" name="직사각형 13"/>
            <p:cNvSpPr/>
            <p:nvPr/>
          </p:nvSpPr>
          <p:spPr>
            <a:xfrm>
              <a:off x="4484786" y="2915691"/>
              <a:ext cx="3490019" cy="2879824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ysDash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1" name="직사각형 14"/>
            <p:cNvSpPr/>
            <p:nvPr/>
          </p:nvSpPr>
          <p:spPr>
            <a:xfrm>
              <a:off x="8372921" y="2915691"/>
              <a:ext cx="3490019" cy="2879824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ysDash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2" name="직사각형 6"/>
            <p:cNvSpPr/>
            <p:nvPr/>
          </p:nvSpPr>
          <p:spPr>
            <a:xfrm>
              <a:off x="1202700" y="4541639"/>
              <a:ext cx="2210096" cy="372070"/>
            </a:xfrm>
            <a:prstGeom prst="rect">
              <a:avLst/>
            </a:prstGeom>
            <a:solidFill>
              <a:srgbClr val="ffd700">
                <a:alpha val="100000"/>
              </a:srgbClr>
            </a:solidFill>
            <a:ln w="19050" cap="flat" cmpd="sng" algn="ctr">
              <a:solidFill>
                <a:srgbClr val="7a67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5" name="가로 글상자 15"/>
            <p:cNvSpPr txBox="1"/>
            <p:nvPr/>
          </p:nvSpPr>
          <p:spPr>
            <a:xfrm>
              <a:off x="704695" y="2915685"/>
              <a:ext cx="806883" cy="6612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A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6" name="가로 글상자 19"/>
            <p:cNvSpPr txBox="1"/>
            <p:nvPr/>
          </p:nvSpPr>
          <p:spPr>
            <a:xfrm>
              <a:off x="4641053" y="2915685"/>
              <a:ext cx="797337" cy="6612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C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7" name="가로 글상자 20"/>
            <p:cNvSpPr txBox="1"/>
            <p:nvPr/>
          </p:nvSpPr>
          <p:spPr>
            <a:xfrm>
              <a:off x="8495701" y="2915685"/>
              <a:ext cx="804058" cy="66129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B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sp>
        <p:nvSpPr>
          <p:cNvPr id="21" name="가로 글상자 20"/>
          <p:cNvSpPr txBox="1"/>
          <p:nvPr/>
        </p:nvSpPr>
        <p:spPr>
          <a:xfrm>
            <a:off x="1081561" y="196533"/>
            <a:ext cx="7522460" cy="36353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코드 수행 전 다음과 같은 개념을 숙지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23" name="그룹 22"/>
          <p:cNvGrpSpPr/>
          <p:nvPr/>
        </p:nvGrpSpPr>
        <p:grpSpPr>
          <a:xfrm rot="0">
            <a:off x="1081560" y="2754233"/>
            <a:ext cx="6152546" cy="1572681"/>
            <a:chOff x="1081560" y="779961"/>
            <a:chExt cx="6152546" cy="1572681"/>
          </a:xfrm>
        </p:grpSpPr>
        <p:grpSp>
          <p:nvGrpSpPr>
            <p:cNvPr id="24" name="그룹 7"/>
            <p:cNvGrpSpPr/>
            <p:nvPr/>
          </p:nvGrpSpPr>
          <p:grpSpPr>
            <a:xfrm rot="0">
              <a:off x="1081560" y="779961"/>
              <a:ext cx="6152546" cy="1572681"/>
              <a:chOff x="596651" y="2915685"/>
              <a:chExt cx="11266288" cy="2879830"/>
            </a:xfrm>
          </p:grpSpPr>
          <p:sp>
            <p:nvSpPr>
              <p:cNvPr id="25" name="직사각형 12"/>
              <p:cNvSpPr/>
              <p:nvPr/>
            </p:nvSpPr>
            <p:spPr>
              <a:xfrm>
                <a:off x="596651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26" name="직사각형 13"/>
              <p:cNvSpPr/>
              <p:nvPr/>
            </p:nvSpPr>
            <p:spPr>
              <a:xfrm>
                <a:off x="4484786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27" name="직사각형 14"/>
              <p:cNvSpPr/>
              <p:nvPr/>
            </p:nvSpPr>
            <p:spPr>
              <a:xfrm>
                <a:off x="8372921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28" name="직사각형 6"/>
              <p:cNvSpPr/>
              <p:nvPr/>
            </p:nvSpPr>
            <p:spPr>
              <a:xfrm>
                <a:off x="1202700" y="4541639"/>
                <a:ext cx="2210096" cy="372070"/>
              </a:xfrm>
              <a:prstGeom prst="rect">
                <a:avLst/>
              </a:prstGeom>
              <a:solidFill>
                <a:srgbClr val="ffd700">
                  <a:alpha val="100000"/>
                </a:srgbClr>
              </a:solidFill>
              <a:ln w="19050" cap="flat" cmpd="sng" algn="ctr">
                <a:solidFill>
                  <a:srgbClr val="7a67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29" name="직사각형 7"/>
              <p:cNvSpPr/>
              <p:nvPr/>
            </p:nvSpPr>
            <p:spPr>
              <a:xfrm>
                <a:off x="1507797" y="4169568"/>
                <a:ext cx="1599902" cy="372070"/>
              </a:xfrm>
              <a:prstGeom prst="rect">
                <a:avLst/>
              </a:prstGeom>
              <a:solidFill>
                <a:srgbClr val="289b6e">
                  <a:alpha val="100000"/>
                </a:srgbClr>
              </a:solidFill>
              <a:ln w="19050" cap="flat" cmpd="sng" algn="ctr">
                <a:solidFill>
                  <a:srgbClr val="134a34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30" name="직사각형 8"/>
              <p:cNvSpPr/>
              <p:nvPr/>
            </p:nvSpPr>
            <p:spPr>
              <a:xfrm>
                <a:off x="1827778" y="3797497"/>
                <a:ext cx="959941" cy="372070"/>
              </a:xfrm>
              <a:prstGeom prst="rect">
                <a:avLst/>
              </a:prstGeom>
              <a:solidFill>
                <a:srgbClr val="9d5cbb">
                  <a:alpha val="100000"/>
                </a:srgbClr>
              </a:solidFill>
              <a:ln w="19050" cap="flat" cmpd="sng" algn="ctr">
                <a:solidFill>
                  <a:srgbClr val="4b2b59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31" name="가로 글상자 15"/>
              <p:cNvSpPr txBox="1"/>
              <p:nvPr/>
            </p:nvSpPr>
            <p:spPr>
              <a:xfrm>
                <a:off x="704695" y="2915685"/>
                <a:ext cx="806883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A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32" name="가로 글상자 19"/>
              <p:cNvSpPr txBox="1"/>
              <p:nvPr/>
            </p:nvSpPr>
            <p:spPr>
              <a:xfrm>
                <a:off x="4641053" y="2915685"/>
                <a:ext cx="797337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C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33" name="가로 글상자 20"/>
              <p:cNvSpPr txBox="1"/>
              <p:nvPr/>
            </p:nvSpPr>
            <p:spPr>
              <a:xfrm>
                <a:off x="8495701" y="2915685"/>
                <a:ext cx="804058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B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</p:grpSp>
        <p:sp>
          <p:nvSpPr>
            <p:cNvPr id="34" name="직사각형 18"/>
            <p:cNvSpPr/>
            <p:nvPr/>
          </p:nvSpPr>
          <p:spPr>
            <a:xfrm>
              <a:off x="1362075" y="1144766"/>
              <a:ext cx="1304503" cy="512483"/>
            </a:xfrm>
            <a:prstGeom prst="rect">
              <a:avLst/>
            </a:prstGeom>
            <a:noFill/>
            <a:ln>
              <a:solidFill>
                <a:srgbClr val="ff843a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 rot="0">
            <a:off x="1081560" y="4728506"/>
            <a:ext cx="6152546" cy="1572682"/>
            <a:chOff x="1081560" y="779961"/>
            <a:chExt cx="6152546" cy="1572682"/>
          </a:xfrm>
        </p:grpSpPr>
        <p:grpSp>
          <p:nvGrpSpPr>
            <p:cNvPr id="36" name="그룹 7"/>
            <p:cNvGrpSpPr/>
            <p:nvPr/>
          </p:nvGrpSpPr>
          <p:grpSpPr>
            <a:xfrm rot="0">
              <a:off x="1081560" y="779961"/>
              <a:ext cx="6152546" cy="1572681"/>
              <a:chOff x="596651" y="2915685"/>
              <a:chExt cx="11266288" cy="2879830"/>
            </a:xfrm>
          </p:grpSpPr>
          <p:sp>
            <p:nvSpPr>
              <p:cNvPr id="37" name="직사각형 12"/>
              <p:cNvSpPr/>
              <p:nvPr/>
            </p:nvSpPr>
            <p:spPr>
              <a:xfrm>
                <a:off x="596651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38" name="직사각형 13"/>
              <p:cNvSpPr/>
              <p:nvPr/>
            </p:nvSpPr>
            <p:spPr>
              <a:xfrm>
                <a:off x="4484786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39" name="직사각형 14"/>
              <p:cNvSpPr/>
              <p:nvPr/>
            </p:nvSpPr>
            <p:spPr>
              <a:xfrm>
                <a:off x="8372921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40" name="직사각형 6"/>
              <p:cNvSpPr/>
              <p:nvPr/>
            </p:nvSpPr>
            <p:spPr>
              <a:xfrm>
                <a:off x="1202700" y="4541639"/>
                <a:ext cx="2210096" cy="372070"/>
              </a:xfrm>
              <a:prstGeom prst="rect">
                <a:avLst/>
              </a:prstGeom>
              <a:solidFill>
                <a:srgbClr val="ffd700">
                  <a:alpha val="100000"/>
                </a:srgbClr>
              </a:solidFill>
              <a:ln w="19050" cap="flat" cmpd="sng" algn="ctr">
                <a:solidFill>
                  <a:srgbClr val="7a67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41" name="직사각형 7"/>
              <p:cNvSpPr/>
              <p:nvPr/>
            </p:nvSpPr>
            <p:spPr>
              <a:xfrm>
                <a:off x="9404169" y="4534261"/>
                <a:ext cx="1599902" cy="372070"/>
              </a:xfrm>
              <a:prstGeom prst="rect">
                <a:avLst/>
              </a:prstGeom>
              <a:solidFill>
                <a:srgbClr val="289b6e">
                  <a:alpha val="100000"/>
                </a:srgbClr>
              </a:solidFill>
              <a:ln w="19050" cap="flat" cmpd="sng" algn="ctr">
                <a:solidFill>
                  <a:srgbClr val="134a34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42" name="직사각형 8"/>
              <p:cNvSpPr/>
              <p:nvPr/>
            </p:nvSpPr>
            <p:spPr>
              <a:xfrm>
                <a:off x="9724150" y="4162190"/>
                <a:ext cx="959941" cy="372070"/>
              </a:xfrm>
              <a:prstGeom prst="rect">
                <a:avLst/>
              </a:prstGeom>
              <a:solidFill>
                <a:srgbClr val="9d5cbb">
                  <a:alpha val="100000"/>
                </a:srgbClr>
              </a:solidFill>
              <a:ln w="19050" cap="flat" cmpd="sng" algn="ctr">
                <a:solidFill>
                  <a:srgbClr val="4b2b59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43" name="가로 글상자 15"/>
              <p:cNvSpPr txBox="1"/>
              <p:nvPr/>
            </p:nvSpPr>
            <p:spPr>
              <a:xfrm>
                <a:off x="704695" y="2915685"/>
                <a:ext cx="806883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A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44" name="가로 글상자 19"/>
              <p:cNvSpPr txBox="1"/>
              <p:nvPr/>
            </p:nvSpPr>
            <p:spPr>
              <a:xfrm>
                <a:off x="4641053" y="2915685"/>
                <a:ext cx="797337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C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45" name="가로 글상자 20"/>
              <p:cNvSpPr txBox="1"/>
              <p:nvPr/>
            </p:nvSpPr>
            <p:spPr>
              <a:xfrm>
                <a:off x="8495701" y="2915685"/>
                <a:ext cx="804058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B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</p:grpSp>
        <p:sp>
          <p:nvSpPr>
            <p:cNvPr id="46" name="직사각형 18"/>
            <p:cNvSpPr/>
            <p:nvPr/>
          </p:nvSpPr>
          <p:spPr>
            <a:xfrm>
              <a:off x="5674302" y="1343925"/>
              <a:ext cx="1304503" cy="512483"/>
            </a:xfrm>
            <a:prstGeom prst="rect">
              <a:avLst/>
            </a:prstGeom>
            <a:noFill/>
            <a:ln>
              <a:solidFill>
                <a:srgbClr val="ff843a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47" name="가로 글상자 46"/>
          <p:cNvSpPr txBox="1"/>
          <p:nvPr/>
        </p:nvSpPr>
        <p:spPr>
          <a:xfrm>
            <a:off x="7594714" y="779961"/>
            <a:ext cx="4032368" cy="6411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원판이 </a:t>
            </a:r>
            <a:r>
              <a:rPr lang="en-US" altLang="ko-KR"/>
              <a:t>1</a:t>
            </a:r>
            <a:r>
              <a:rPr lang="ko-KR" altLang="en-US"/>
              <a:t>개일 경우 </a:t>
            </a:r>
            <a:r>
              <a:rPr lang="en-US" altLang="ko-KR"/>
              <a:t>A-&gt;C</a:t>
            </a:r>
            <a:r>
              <a:rPr lang="ko-KR" altLang="en-US"/>
              <a:t> 로 옮기면 루틴이 끝남</a:t>
            </a:r>
            <a:endParaRPr lang="ko-KR" altLang="en-US"/>
          </a:p>
        </p:txBody>
      </p:sp>
      <p:sp>
        <p:nvSpPr>
          <p:cNvPr id="49" name="가로 글상자 48"/>
          <p:cNvSpPr txBox="1"/>
          <p:nvPr/>
        </p:nvSpPr>
        <p:spPr>
          <a:xfrm>
            <a:off x="7594714" y="2787831"/>
            <a:ext cx="4032368" cy="14584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왼쪽과 같이                부분을 한 원판으로 볼 때 왼쪽 이미지는 원판이 </a:t>
            </a:r>
            <a:r>
              <a:rPr lang="en-US" altLang="ko-KR"/>
              <a:t>2</a:t>
            </a:r>
            <a:r>
              <a:rPr lang="ko-KR" altLang="en-US"/>
              <a:t>개를 옮기는 로직으로 인정됨</a:t>
            </a:r>
            <a:br>
              <a:rPr lang="ko-KR" altLang="en-US"/>
            </a:br>
            <a:r>
              <a:rPr lang="ko-KR" altLang="en-US"/>
              <a:t>               부분은 하노아의 탑 로직을 </a:t>
            </a:r>
            <a:r>
              <a:rPr lang="en-US" altLang="ko-KR"/>
              <a:t>1</a:t>
            </a:r>
            <a:r>
              <a:rPr lang="ko-KR" altLang="en-US"/>
              <a:t>번 더 돌려서 재귀적으로 해결할 것임</a:t>
            </a:r>
            <a:endParaRPr lang="ko-KR" altLang="en-US"/>
          </a:p>
        </p:txBody>
      </p:sp>
      <p:sp>
        <p:nvSpPr>
          <p:cNvPr id="50" name="가로 글상자 49"/>
          <p:cNvSpPr txBox="1"/>
          <p:nvPr/>
        </p:nvSpPr>
        <p:spPr>
          <a:xfrm>
            <a:off x="7594714" y="4728506"/>
            <a:ext cx="4032368" cy="90838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왼쪽 상태를 만들면 </a:t>
            </a:r>
            <a:r>
              <a:rPr lang="en-US" altLang="ko-KR"/>
              <a:t>(1)</a:t>
            </a:r>
            <a:r>
              <a:rPr lang="ko-KR" altLang="en-US"/>
              <a:t> 상태와 같은 상태가 되기 때문에 </a:t>
            </a:r>
            <a:r>
              <a:rPr lang="en-US" altLang="ko-KR"/>
              <a:t>A-&gt;C</a:t>
            </a:r>
            <a:r>
              <a:rPr lang="ko-KR" altLang="en-US"/>
              <a:t> 이동을 출력하면 됨</a:t>
            </a:r>
            <a:endParaRPr lang="ko-KR" altLang="en-US"/>
          </a:p>
        </p:txBody>
      </p:sp>
      <p:sp>
        <p:nvSpPr>
          <p:cNvPr id="51" name="직사각형 18"/>
          <p:cNvSpPr/>
          <p:nvPr/>
        </p:nvSpPr>
        <p:spPr>
          <a:xfrm>
            <a:off x="8958646" y="2837187"/>
            <a:ext cx="652252" cy="251509"/>
          </a:xfrm>
          <a:prstGeom prst="rect">
            <a:avLst/>
          </a:prstGeom>
          <a:noFill/>
          <a:ln w="19050" cap="flat" cmpd="sng" algn="ctr">
            <a:solidFill>
              <a:srgbClr val="ff843a">
                <a:alpha val="100000"/>
              </a:srgbClr>
            </a:solidFill>
            <a:prstDash val="sys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2" name="직사각형 18"/>
          <p:cNvSpPr/>
          <p:nvPr/>
        </p:nvSpPr>
        <p:spPr>
          <a:xfrm>
            <a:off x="7711737" y="3661360"/>
            <a:ext cx="652252" cy="251509"/>
          </a:xfrm>
          <a:prstGeom prst="rect">
            <a:avLst/>
          </a:prstGeom>
          <a:noFill/>
          <a:ln w="19050" cap="flat" cmpd="sng" algn="ctr">
            <a:solidFill>
              <a:srgbClr val="ff843a">
                <a:alpha val="100000"/>
              </a:srgbClr>
            </a:solidFill>
            <a:prstDash val="sysDash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3" name="가로 글상자 52"/>
          <p:cNvSpPr txBox="1"/>
          <p:nvPr/>
        </p:nvSpPr>
        <p:spPr>
          <a:xfrm>
            <a:off x="558727" y="779961"/>
            <a:ext cx="522834" cy="35959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(1)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4" name="가로 글상자 53"/>
          <p:cNvSpPr txBox="1"/>
          <p:nvPr/>
        </p:nvSpPr>
        <p:spPr>
          <a:xfrm>
            <a:off x="558727" y="2729098"/>
            <a:ext cx="522834" cy="36462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(2)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5" name="가로 글상자 54"/>
          <p:cNvSpPr txBox="1"/>
          <p:nvPr/>
        </p:nvSpPr>
        <p:spPr>
          <a:xfrm>
            <a:off x="558727" y="4728506"/>
            <a:ext cx="522834" cy="36546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(3)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6" name="가로 글상자 55"/>
          <p:cNvSpPr txBox="1"/>
          <p:nvPr/>
        </p:nvSpPr>
        <p:spPr>
          <a:xfrm>
            <a:off x="820144" y="6367863"/>
            <a:ext cx="11037355" cy="36039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헷갈릴 부분이 많으나 첫번째 </a:t>
            </a:r>
            <a:r>
              <a:rPr lang="en-US" altLang="ko-KR">
                <a:solidFill>
                  <a:srgbClr val="ff0000"/>
                </a:solidFill>
              </a:rPr>
              <a:t>PPT</a:t>
            </a:r>
            <a:r>
              <a:rPr lang="ko-KR" altLang="en-US">
                <a:solidFill>
                  <a:srgbClr val="ff0000"/>
                </a:solidFill>
              </a:rPr>
              <a:t> 에서 </a:t>
            </a:r>
            <a:r>
              <a:rPr lang="en-US" altLang="ko-KR">
                <a:solidFill>
                  <a:srgbClr val="ff0000"/>
                </a:solidFill>
              </a:rPr>
              <a:t>A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B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C</a:t>
            </a:r>
            <a:r>
              <a:rPr lang="ko-KR" altLang="en-US">
                <a:solidFill>
                  <a:srgbClr val="ff0000"/>
                </a:solidFill>
              </a:rPr>
              <a:t> 는 고정된 위치가 아니라는 점을 상기하면 이해할 수 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en-US" altLang="ko-KR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가로 글상자 20"/>
          <p:cNvSpPr txBox="1"/>
          <p:nvPr/>
        </p:nvSpPr>
        <p:spPr>
          <a:xfrm>
            <a:off x="315905" y="153236"/>
            <a:ext cx="7522460" cy="63543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헷갈린 경우 참고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(3)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번의 경우 다음과 같아도 상관 없다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 </a:t>
            </a:r>
            <a:b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</a:b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원판이 쌓이는 공간을 고정해두면 해당 사고가 어렵다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57" name="그룹 56"/>
          <p:cNvGrpSpPr/>
          <p:nvPr/>
        </p:nvGrpSpPr>
        <p:grpSpPr>
          <a:xfrm rot="0">
            <a:off x="838739" y="1196462"/>
            <a:ext cx="6152546" cy="1572682"/>
            <a:chOff x="1081560" y="779961"/>
            <a:chExt cx="6152546" cy="1572682"/>
          </a:xfrm>
        </p:grpSpPr>
        <p:grpSp>
          <p:nvGrpSpPr>
            <p:cNvPr id="58" name="그룹 7"/>
            <p:cNvGrpSpPr/>
            <p:nvPr/>
          </p:nvGrpSpPr>
          <p:grpSpPr>
            <a:xfrm rot="0">
              <a:off x="1081560" y="779961"/>
              <a:ext cx="6152546" cy="1572681"/>
              <a:chOff x="596651" y="2915685"/>
              <a:chExt cx="11266288" cy="2879830"/>
            </a:xfrm>
          </p:grpSpPr>
          <p:sp>
            <p:nvSpPr>
              <p:cNvPr id="59" name="직사각형 12"/>
              <p:cNvSpPr/>
              <p:nvPr/>
            </p:nvSpPr>
            <p:spPr>
              <a:xfrm>
                <a:off x="596651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60" name="직사각형 13"/>
              <p:cNvSpPr/>
              <p:nvPr/>
            </p:nvSpPr>
            <p:spPr>
              <a:xfrm>
                <a:off x="4484786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61" name="직사각형 14"/>
              <p:cNvSpPr/>
              <p:nvPr/>
            </p:nvSpPr>
            <p:spPr>
              <a:xfrm>
                <a:off x="8372921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62" name="직사각형 6"/>
              <p:cNvSpPr/>
              <p:nvPr/>
            </p:nvSpPr>
            <p:spPr>
              <a:xfrm>
                <a:off x="1202700" y="4541639"/>
                <a:ext cx="2210096" cy="372070"/>
              </a:xfrm>
              <a:prstGeom prst="rect">
                <a:avLst/>
              </a:prstGeom>
              <a:solidFill>
                <a:srgbClr val="ffd700">
                  <a:alpha val="100000"/>
                </a:srgbClr>
              </a:solidFill>
              <a:ln w="19050" cap="flat" cmpd="sng" algn="ctr">
                <a:solidFill>
                  <a:srgbClr val="7a67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63" name="직사각형 7"/>
              <p:cNvSpPr/>
              <p:nvPr/>
            </p:nvSpPr>
            <p:spPr>
              <a:xfrm>
                <a:off x="9404169" y="4534261"/>
                <a:ext cx="1599902" cy="372070"/>
              </a:xfrm>
              <a:prstGeom prst="rect">
                <a:avLst/>
              </a:prstGeom>
              <a:solidFill>
                <a:srgbClr val="289b6e">
                  <a:alpha val="100000"/>
                </a:srgbClr>
              </a:solidFill>
              <a:ln w="19050" cap="flat" cmpd="sng" algn="ctr">
                <a:solidFill>
                  <a:srgbClr val="134a34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64" name="직사각형 8"/>
              <p:cNvSpPr/>
              <p:nvPr/>
            </p:nvSpPr>
            <p:spPr>
              <a:xfrm>
                <a:off x="9724150" y="4162190"/>
                <a:ext cx="959941" cy="372070"/>
              </a:xfrm>
              <a:prstGeom prst="rect">
                <a:avLst/>
              </a:prstGeom>
              <a:solidFill>
                <a:srgbClr val="9d5cbb">
                  <a:alpha val="100000"/>
                </a:srgbClr>
              </a:solidFill>
              <a:ln w="19050" cap="flat" cmpd="sng" algn="ctr">
                <a:solidFill>
                  <a:srgbClr val="4b2b59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65" name="가로 글상자 15"/>
              <p:cNvSpPr txBox="1"/>
              <p:nvPr/>
            </p:nvSpPr>
            <p:spPr>
              <a:xfrm>
                <a:off x="704695" y="2915685"/>
                <a:ext cx="806883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A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66" name="가로 글상자 19"/>
              <p:cNvSpPr txBox="1"/>
              <p:nvPr/>
            </p:nvSpPr>
            <p:spPr>
              <a:xfrm>
                <a:off x="4641053" y="2915685"/>
                <a:ext cx="797337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C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67" name="가로 글상자 20"/>
              <p:cNvSpPr txBox="1"/>
              <p:nvPr/>
            </p:nvSpPr>
            <p:spPr>
              <a:xfrm>
                <a:off x="8495701" y="2915685"/>
                <a:ext cx="804058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B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</p:grpSp>
        <p:sp>
          <p:nvSpPr>
            <p:cNvPr id="68" name="직사각형 18"/>
            <p:cNvSpPr/>
            <p:nvPr/>
          </p:nvSpPr>
          <p:spPr>
            <a:xfrm>
              <a:off x="5674302" y="1343925"/>
              <a:ext cx="1304503" cy="512483"/>
            </a:xfrm>
            <a:prstGeom prst="rect">
              <a:avLst/>
            </a:prstGeom>
            <a:noFill/>
            <a:ln w="19050" cap="flat" cmpd="sng" algn="ctr">
              <a:solidFill>
                <a:srgbClr val="ff843a">
                  <a:alpha val="100000"/>
                </a:srgbClr>
              </a:solidFill>
              <a:prstDash val="sysDash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69" name="가로 글상자 68"/>
          <p:cNvSpPr txBox="1"/>
          <p:nvPr/>
        </p:nvSpPr>
        <p:spPr>
          <a:xfrm>
            <a:off x="7351892" y="1196462"/>
            <a:ext cx="4032368" cy="90838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왼쪽 상태를 만들면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(1)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상태와 같은 상태가 되기 때문에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A-&gt;C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이동을 출력하면 됨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0" name="가로 글상자 69"/>
          <p:cNvSpPr txBox="1"/>
          <p:nvPr/>
        </p:nvSpPr>
        <p:spPr>
          <a:xfrm>
            <a:off x="315905" y="1196462"/>
            <a:ext cx="522834" cy="36546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(3)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3" name="오른쪽 화살표 72"/>
          <p:cNvSpPr/>
          <p:nvPr/>
        </p:nvSpPr>
        <p:spPr>
          <a:xfrm rot="5400000">
            <a:off x="5716179" y="2964634"/>
            <a:ext cx="759641" cy="75964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 rot="0">
            <a:off x="838739" y="3958712"/>
            <a:ext cx="6152546" cy="1572682"/>
            <a:chOff x="1081560" y="779961"/>
            <a:chExt cx="6152546" cy="1572682"/>
          </a:xfrm>
        </p:grpSpPr>
        <p:grpSp>
          <p:nvGrpSpPr>
            <p:cNvPr id="75" name="그룹 7"/>
            <p:cNvGrpSpPr/>
            <p:nvPr/>
          </p:nvGrpSpPr>
          <p:grpSpPr>
            <a:xfrm rot="0">
              <a:off x="1081560" y="779961"/>
              <a:ext cx="6152546" cy="1572681"/>
              <a:chOff x="596651" y="2915685"/>
              <a:chExt cx="11266288" cy="2879830"/>
            </a:xfrm>
          </p:grpSpPr>
          <p:sp>
            <p:nvSpPr>
              <p:cNvPr id="76" name="직사각형 12"/>
              <p:cNvSpPr/>
              <p:nvPr/>
            </p:nvSpPr>
            <p:spPr>
              <a:xfrm>
                <a:off x="596651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77" name="직사각형 13"/>
              <p:cNvSpPr/>
              <p:nvPr/>
            </p:nvSpPr>
            <p:spPr>
              <a:xfrm>
                <a:off x="4484786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78" name="직사각형 14"/>
              <p:cNvSpPr/>
              <p:nvPr/>
            </p:nvSpPr>
            <p:spPr>
              <a:xfrm>
                <a:off x="8372921" y="2915691"/>
                <a:ext cx="3490019" cy="2879824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ysDash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79" name="직사각형 6"/>
              <p:cNvSpPr/>
              <p:nvPr/>
            </p:nvSpPr>
            <p:spPr>
              <a:xfrm>
                <a:off x="1202700" y="4541639"/>
                <a:ext cx="2210096" cy="372070"/>
              </a:xfrm>
              <a:prstGeom prst="rect">
                <a:avLst/>
              </a:prstGeom>
              <a:solidFill>
                <a:srgbClr val="ffd700">
                  <a:alpha val="100000"/>
                </a:srgbClr>
              </a:solidFill>
              <a:ln w="19050" cap="flat" cmpd="sng" algn="ctr">
                <a:solidFill>
                  <a:srgbClr val="7a67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80" name="직사각형 7"/>
              <p:cNvSpPr/>
              <p:nvPr/>
            </p:nvSpPr>
            <p:spPr>
              <a:xfrm>
                <a:off x="5432898" y="4534261"/>
                <a:ext cx="1599902" cy="372070"/>
              </a:xfrm>
              <a:prstGeom prst="rect">
                <a:avLst/>
              </a:prstGeom>
              <a:solidFill>
                <a:srgbClr val="289b6e">
                  <a:alpha val="100000"/>
                </a:srgbClr>
              </a:solidFill>
              <a:ln w="19050" cap="flat" cmpd="sng" algn="ctr">
                <a:solidFill>
                  <a:srgbClr val="134a34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81" name="직사각형 8"/>
              <p:cNvSpPr/>
              <p:nvPr/>
            </p:nvSpPr>
            <p:spPr>
              <a:xfrm>
                <a:off x="5752880" y="4162190"/>
                <a:ext cx="959941" cy="372070"/>
              </a:xfrm>
              <a:prstGeom prst="rect">
                <a:avLst/>
              </a:prstGeom>
              <a:solidFill>
                <a:srgbClr val="9d5cbb">
                  <a:alpha val="100000"/>
                </a:srgbClr>
              </a:solidFill>
              <a:ln w="19050" cap="flat" cmpd="sng" algn="ctr">
                <a:solidFill>
                  <a:srgbClr val="4b2b59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82" name="가로 글상자 15"/>
              <p:cNvSpPr txBox="1"/>
              <p:nvPr/>
            </p:nvSpPr>
            <p:spPr>
              <a:xfrm>
                <a:off x="704695" y="2915685"/>
                <a:ext cx="806883" cy="66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A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83" name="가로 글상자 19"/>
              <p:cNvSpPr txBox="1"/>
              <p:nvPr/>
            </p:nvSpPr>
            <p:spPr>
              <a:xfrm>
                <a:off x="4641052" y="2915681"/>
                <a:ext cx="797337" cy="6660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B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84" name="가로 글상자 20"/>
              <p:cNvSpPr txBox="1"/>
              <p:nvPr/>
            </p:nvSpPr>
            <p:spPr>
              <a:xfrm>
                <a:off x="8495700" y="2915682"/>
                <a:ext cx="804058" cy="666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C</a:t>
                </a:r>
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</p:grpSp>
        <p:sp>
          <p:nvSpPr>
            <p:cNvPr id="85" name="직사각형 18"/>
            <p:cNvSpPr/>
            <p:nvPr/>
          </p:nvSpPr>
          <p:spPr>
            <a:xfrm>
              <a:off x="3505582" y="1343925"/>
              <a:ext cx="1304503" cy="512483"/>
            </a:xfrm>
            <a:prstGeom prst="rect">
              <a:avLst/>
            </a:prstGeom>
            <a:noFill/>
            <a:ln w="19050" cap="flat" cmpd="sng" algn="ctr">
              <a:solidFill>
                <a:srgbClr val="ff843a">
                  <a:alpha val="100000"/>
                </a:srgbClr>
              </a:solidFill>
              <a:prstDash val="sysDash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86" name="가로 글상자 85"/>
          <p:cNvSpPr txBox="1"/>
          <p:nvPr/>
        </p:nvSpPr>
        <p:spPr>
          <a:xfrm>
            <a:off x="7351892" y="3958712"/>
            <a:ext cx="4032368" cy="90838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왼쪽 상태를 만들면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(1)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상태와 같은 상태가 되기 때문에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A-&gt;C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이동을 출력하면 됨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7" name="가로 글상자 86"/>
          <p:cNvSpPr txBox="1"/>
          <p:nvPr/>
        </p:nvSpPr>
        <p:spPr>
          <a:xfrm>
            <a:off x="315905" y="3958712"/>
            <a:ext cx="522834" cy="36546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(3)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550" y="134259"/>
            <a:ext cx="12025184" cy="4377896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5575935" y="3632488"/>
            <a:ext cx="249556" cy="36610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3712152" y="4075910"/>
            <a:ext cx="8282697" cy="360835"/>
          </a:xfrm>
          <a:prstGeom prst="rect">
            <a:avLst/>
          </a:prstGeom>
          <a:solidFill>
            <a:schemeClr val="dk1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6600"/>
                </a:solidFill>
              </a:rPr>
              <a:t>(2)</a:t>
            </a:r>
            <a:r>
              <a:rPr lang="ko-KR" altLang="en-US">
                <a:solidFill>
                  <a:srgbClr val="ff6600"/>
                </a:solidFill>
              </a:rPr>
              <a:t> </a:t>
            </a:r>
            <a:r>
              <a:rPr lang="en-US" altLang="ko-KR">
                <a:solidFill>
                  <a:srgbClr val="ff6600"/>
                </a:solidFill>
              </a:rPr>
              <a:t>A </a:t>
            </a:r>
            <a:r>
              <a:rPr lang="ko-KR" altLang="en-US">
                <a:solidFill>
                  <a:srgbClr val="ff6600"/>
                </a:solidFill>
              </a:rPr>
              <a:t>시작점</a:t>
            </a:r>
            <a:r>
              <a:rPr lang="en-US" altLang="ko-KR">
                <a:solidFill>
                  <a:srgbClr val="ff6600"/>
                </a:solidFill>
              </a:rPr>
              <a:t>,</a:t>
            </a:r>
            <a:r>
              <a:rPr lang="ko-KR" altLang="en-US">
                <a:solidFill>
                  <a:srgbClr val="ff6600"/>
                </a:solidFill>
              </a:rPr>
              <a:t> </a:t>
            </a:r>
            <a:r>
              <a:rPr lang="en-US" altLang="ko-KR">
                <a:solidFill>
                  <a:srgbClr val="ff6600"/>
                </a:solidFill>
              </a:rPr>
              <a:t>C </a:t>
            </a:r>
            <a:r>
              <a:rPr lang="ko-KR" altLang="en-US">
                <a:solidFill>
                  <a:srgbClr val="ff6600"/>
                </a:solidFill>
              </a:rPr>
              <a:t>임시점</a:t>
            </a:r>
            <a:r>
              <a:rPr lang="en-US" altLang="ko-KR">
                <a:solidFill>
                  <a:srgbClr val="ff6600"/>
                </a:solidFill>
              </a:rPr>
              <a:t>, B</a:t>
            </a:r>
            <a:r>
              <a:rPr lang="ko-KR" altLang="en-US">
                <a:solidFill>
                  <a:srgbClr val="ff6600"/>
                </a:solidFill>
              </a:rPr>
              <a:t> 도착점으로 함수 호출 </a:t>
            </a:r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2387087" y="726720"/>
            <a:ext cx="9079332" cy="366750"/>
          </a:xfrm>
          <a:prstGeom prst="rect">
            <a:avLst/>
          </a:prstGeom>
          <a:solidFill>
            <a:schemeClr val="dk1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6600"/>
                </a:solidFill>
              </a:rPr>
              <a:t>(2)</a:t>
            </a:r>
            <a:r>
              <a:rPr lang="ko-KR" altLang="en-US">
                <a:solidFill>
                  <a:srgbClr val="ff6600"/>
                </a:solidFill>
              </a:rPr>
              <a:t> 시작점에 쌓인 블럭이 </a:t>
            </a:r>
            <a:r>
              <a:rPr lang="en-US" altLang="ko-KR">
                <a:solidFill>
                  <a:srgbClr val="ff6600"/>
                </a:solidFill>
              </a:rPr>
              <a:t>1</a:t>
            </a:r>
            <a:r>
              <a:rPr lang="ko-KR" altLang="en-US">
                <a:solidFill>
                  <a:srgbClr val="ff6600"/>
                </a:solidFill>
              </a:rPr>
              <a:t>개인 경우 </a:t>
            </a:r>
            <a:r>
              <a:rPr lang="en-US" altLang="ko-KR">
                <a:solidFill>
                  <a:srgbClr val="ff6600"/>
                </a:solidFill>
              </a:rPr>
              <a:t>A</a:t>
            </a:r>
            <a:r>
              <a:rPr lang="ko-KR" altLang="en-US">
                <a:solidFill>
                  <a:srgbClr val="ff6600"/>
                </a:solidFill>
              </a:rPr>
              <a:t>에서 </a:t>
            </a:r>
            <a:r>
              <a:rPr lang="en-US" altLang="ko-KR">
                <a:solidFill>
                  <a:srgbClr val="ff6600"/>
                </a:solidFill>
              </a:rPr>
              <a:t>C</a:t>
            </a:r>
            <a:r>
              <a:rPr lang="ko-KR" altLang="en-US">
                <a:solidFill>
                  <a:srgbClr val="ff6600"/>
                </a:solidFill>
              </a:rPr>
              <a:t> 로 옮기면 됨 루틴 </a:t>
            </a:r>
            <a:r>
              <a:rPr lang="en-US" altLang="ko-KR">
                <a:solidFill>
                  <a:srgbClr val="ff6600"/>
                </a:solidFill>
              </a:rPr>
              <a:t>1</a:t>
            </a:r>
            <a:r>
              <a:rPr lang="ko-KR" altLang="en-US">
                <a:solidFill>
                  <a:srgbClr val="ff6600"/>
                </a:solidFill>
              </a:rPr>
              <a:t>회를 종료 시키는 함수  </a:t>
            </a:r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4863810" y="303935"/>
            <a:ext cx="4559288" cy="360910"/>
          </a:xfrm>
          <a:prstGeom prst="rect">
            <a:avLst/>
          </a:prstGeom>
          <a:solidFill>
            <a:schemeClr val="dk1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6600"/>
                </a:solidFill>
              </a:rPr>
              <a:t>(1)</a:t>
            </a:r>
            <a:r>
              <a:rPr lang="ko-KR" altLang="en-US">
                <a:solidFill>
                  <a:srgbClr val="ff6600"/>
                </a:solidFill>
              </a:rPr>
              <a:t> 함수에서 시작점</a:t>
            </a:r>
            <a:r>
              <a:rPr lang="en-US" altLang="ko-KR">
                <a:solidFill>
                  <a:srgbClr val="ff6600"/>
                </a:solidFill>
              </a:rPr>
              <a:t>,</a:t>
            </a:r>
            <a:r>
              <a:rPr lang="ko-KR" altLang="en-US">
                <a:solidFill>
                  <a:srgbClr val="ff6600"/>
                </a:solidFill>
              </a:rPr>
              <a:t> 도착점</a:t>
            </a:r>
            <a:r>
              <a:rPr lang="en-US" altLang="ko-KR">
                <a:solidFill>
                  <a:srgbClr val="ff6600"/>
                </a:solidFill>
              </a:rPr>
              <a:t>,</a:t>
            </a:r>
            <a:r>
              <a:rPr lang="ko-KR" altLang="en-US">
                <a:solidFill>
                  <a:srgbClr val="ff6600"/>
                </a:solidFill>
              </a:rPr>
              <a:t> 임시점은 고정</a:t>
            </a:r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4984815" y="1786019"/>
            <a:ext cx="6481604" cy="641963"/>
          </a:xfrm>
          <a:prstGeom prst="rect">
            <a:avLst/>
          </a:prstGeom>
          <a:solidFill>
            <a:schemeClr val="dk1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6600"/>
                </a:solidFill>
              </a:rPr>
              <a:t>(3) </a:t>
            </a:r>
            <a:r>
              <a:rPr lang="ko-KR" altLang="en-US">
                <a:solidFill>
                  <a:srgbClr val="ff6600"/>
                </a:solidFill>
              </a:rPr>
              <a:t>재귀함수의 개념을 기억할 것</a:t>
            </a:r>
            <a:r>
              <a:rPr lang="en-US" altLang="ko-KR">
                <a:solidFill>
                  <a:srgbClr val="ff6600"/>
                </a:solidFill>
              </a:rPr>
              <a:t>,</a:t>
            </a:r>
            <a:r>
              <a:rPr lang="ko-KR" altLang="en-US">
                <a:solidFill>
                  <a:srgbClr val="ff6600"/>
                </a:solidFill>
              </a:rPr>
              <a:t> 해당 함수가 계속되서 실행되어 가장 안쪽 로직 부터 수행됨</a:t>
            </a:r>
            <a:r>
              <a:rPr lang="en-US" altLang="ko-KR">
                <a:solidFill>
                  <a:srgbClr val="ff6600"/>
                </a:solidFill>
              </a:rPr>
              <a:t>(</a:t>
            </a:r>
            <a:r>
              <a:rPr lang="ko-KR" altLang="en-US">
                <a:solidFill>
                  <a:srgbClr val="ff6600"/>
                </a:solidFill>
              </a:rPr>
              <a:t>탑의 꼭대기 부터</a:t>
            </a:r>
            <a:r>
              <a:rPr lang="en-US" altLang="ko-KR">
                <a:solidFill>
                  <a:srgbClr val="ff6600"/>
                </a:solidFill>
              </a:rPr>
              <a:t>)</a:t>
            </a:r>
            <a:endParaRPr lang="en-US" altLang="ko-KR">
              <a:solidFill>
                <a:srgbClr val="ff6600"/>
              </a:solidFill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4984815" y="2848343"/>
            <a:ext cx="6481604" cy="635902"/>
          </a:xfrm>
          <a:prstGeom prst="rect">
            <a:avLst/>
          </a:prstGeom>
          <a:solidFill>
            <a:schemeClr val="dk1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6600"/>
                </a:solidFill>
              </a:rPr>
              <a:t>(5)</a:t>
            </a:r>
            <a:r>
              <a:rPr lang="ko-KR" altLang="en-US">
                <a:solidFill>
                  <a:srgbClr val="ff6600"/>
                </a:solidFill>
              </a:rPr>
              <a:t> </a:t>
            </a:r>
            <a:r>
              <a:rPr lang="en-US" altLang="ko-KR">
                <a:solidFill>
                  <a:srgbClr val="ff6600"/>
                </a:solidFill>
              </a:rPr>
              <a:t>(3)</a:t>
            </a:r>
            <a:r>
              <a:rPr lang="ko-KR" altLang="en-US">
                <a:solidFill>
                  <a:srgbClr val="ff6600"/>
                </a:solidFill>
              </a:rPr>
              <a:t> 로직이 완료 시 임시점에 블록이 다 쌓였고 </a:t>
            </a:r>
            <a:r>
              <a:rPr lang="en-US" altLang="ko-KR">
                <a:solidFill>
                  <a:srgbClr val="ff6600"/>
                </a:solidFill>
              </a:rPr>
              <a:t>C</a:t>
            </a:r>
            <a:r>
              <a:rPr lang="ko-KR" altLang="en-US">
                <a:solidFill>
                  <a:srgbClr val="ff6600"/>
                </a:solidFill>
              </a:rPr>
              <a:t>만 옮기면 되는 상태로 임시점을 시작점으로 두고 재귀함수 수행</a:t>
            </a:r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7488157" y="2427982"/>
            <a:ext cx="4550852" cy="360938"/>
          </a:xfrm>
          <a:prstGeom prst="rect">
            <a:avLst/>
          </a:prstGeom>
          <a:solidFill>
            <a:schemeClr val="dk1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6600"/>
                </a:solidFill>
              </a:rPr>
              <a:t>(4)</a:t>
            </a:r>
            <a:r>
              <a:rPr lang="ko-KR" altLang="en-US">
                <a:solidFill>
                  <a:srgbClr val="ff6600"/>
                </a:solidFill>
              </a:rPr>
              <a:t> </a:t>
            </a:r>
            <a:r>
              <a:rPr lang="en-US" altLang="ko-KR">
                <a:solidFill>
                  <a:srgbClr val="ff6600"/>
                </a:solidFill>
              </a:rPr>
              <a:t>(3)</a:t>
            </a:r>
            <a:r>
              <a:rPr lang="ko-KR" altLang="en-US">
                <a:solidFill>
                  <a:srgbClr val="ff6600"/>
                </a:solidFill>
              </a:rPr>
              <a:t>의 함수가 리턴될 경우 블럭이 움직임</a:t>
            </a:r>
            <a:endParaRPr lang="ko-KR" altLang="en-US">
              <a:solidFill>
                <a:srgbClr val="ff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87531" y="103425"/>
            <a:ext cx="8016935" cy="31701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76101" y="3429000"/>
            <a:ext cx="8039797" cy="3200677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5198398" y="3545897"/>
            <a:ext cx="418405" cy="36350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1)</a:t>
            </a:r>
            <a:endParaRPr lang="en-US" altLang="ko-KR"/>
          </a:p>
        </p:txBody>
      </p:sp>
      <p:sp>
        <p:nvSpPr>
          <p:cNvPr id="7" name="가로 글상자 6"/>
          <p:cNvSpPr txBox="1"/>
          <p:nvPr/>
        </p:nvSpPr>
        <p:spPr>
          <a:xfrm>
            <a:off x="3251835" y="4359852"/>
            <a:ext cx="416673" cy="36350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2)</a:t>
            </a:r>
            <a:endParaRPr lang="en-US" altLang="ko-KR"/>
          </a:p>
        </p:txBody>
      </p:sp>
      <p:sp>
        <p:nvSpPr>
          <p:cNvPr id="8" name="가로 글상자 7"/>
          <p:cNvSpPr txBox="1"/>
          <p:nvPr/>
        </p:nvSpPr>
        <p:spPr>
          <a:xfrm>
            <a:off x="2251710" y="5225760"/>
            <a:ext cx="412343" cy="36351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3)</a:t>
            </a:r>
            <a:endParaRPr lang="en-US" altLang="ko-KR"/>
          </a:p>
        </p:txBody>
      </p:sp>
      <p:sp>
        <p:nvSpPr>
          <p:cNvPr id="9" name="가로 글상자 8"/>
          <p:cNvSpPr txBox="1"/>
          <p:nvPr/>
        </p:nvSpPr>
        <p:spPr>
          <a:xfrm>
            <a:off x="2080260" y="5875192"/>
            <a:ext cx="419614" cy="36351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4)</a:t>
            </a:r>
            <a:endParaRPr lang="en-US" altLang="ko-KR"/>
          </a:p>
        </p:txBody>
      </p:sp>
      <p:sp>
        <p:nvSpPr>
          <p:cNvPr id="10" name="가로 글상자 9"/>
          <p:cNvSpPr txBox="1"/>
          <p:nvPr/>
        </p:nvSpPr>
        <p:spPr>
          <a:xfrm>
            <a:off x="2964352" y="5913292"/>
            <a:ext cx="417187" cy="36351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5)</a:t>
            </a:r>
            <a:endParaRPr lang="en-US" altLang="ko-KR"/>
          </a:p>
        </p:txBody>
      </p:sp>
      <p:sp>
        <p:nvSpPr>
          <p:cNvPr id="11" name="가로 글상자 10"/>
          <p:cNvSpPr txBox="1"/>
          <p:nvPr/>
        </p:nvSpPr>
        <p:spPr>
          <a:xfrm>
            <a:off x="4528185" y="5044005"/>
            <a:ext cx="413354" cy="36429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6)</a:t>
            </a:r>
            <a:endParaRPr lang="en-US" altLang="ko-KR"/>
          </a:p>
        </p:txBody>
      </p:sp>
      <p:sp>
        <p:nvSpPr>
          <p:cNvPr id="12" name="가로 글상자 11"/>
          <p:cNvSpPr txBox="1"/>
          <p:nvPr/>
        </p:nvSpPr>
        <p:spPr>
          <a:xfrm>
            <a:off x="4048184" y="5875192"/>
            <a:ext cx="413354" cy="36429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7)</a:t>
            </a:r>
            <a:endParaRPr lang="en-US" altLang="ko-KR"/>
          </a:p>
        </p:txBody>
      </p:sp>
      <p:sp>
        <p:nvSpPr>
          <p:cNvPr id="13" name="가로 글상자 12"/>
          <p:cNvSpPr txBox="1"/>
          <p:nvPr/>
        </p:nvSpPr>
        <p:spPr>
          <a:xfrm>
            <a:off x="4994910" y="5875192"/>
            <a:ext cx="412690" cy="36429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8)</a:t>
            </a:r>
            <a:endParaRPr lang="en-US" altLang="ko-KR"/>
          </a:p>
        </p:txBody>
      </p:sp>
      <p:sp>
        <p:nvSpPr>
          <p:cNvPr id="14" name="가로 글상자 13"/>
          <p:cNvSpPr txBox="1"/>
          <p:nvPr/>
        </p:nvSpPr>
        <p:spPr>
          <a:xfrm>
            <a:off x="7557135" y="4177707"/>
            <a:ext cx="415465" cy="36429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9)</a:t>
            </a:r>
            <a:endParaRPr lang="en-US" altLang="ko-KR"/>
          </a:p>
        </p:txBody>
      </p:sp>
      <p:sp>
        <p:nvSpPr>
          <p:cNvPr id="15" name="가로 글상자 14"/>
          <p:cNvSpPr txBox="1"/>
          <p:nvPr/>
        </p:nvSpPr>
        <p:spPr>
          <a:xfrm>
            <a:off x="6461760" y="5029338"/>
            <a:ext cx="528340" cy="36429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10)</a:t>
            </a:r>
            <a:endParaRPr lang="en-US" altLang="ko-KR"/>
          </a:p>
        </p:txBody>
      </p:sp>
      <p:sp>
        <p:nvSpPr>
          <p:cNvPr id="16" name="가로 글상자 15"/>
          <p:cNvSpPr txBox="1"/>
          <p:nvPr/>
        </p:nvSpPr>
        <p:spPr>
          <a:xfrm>
            <a:off x="6090285" y="5875192"/>
            <a:ext cx="534055" cy="36429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11)</a:t>
            </a:r>
            <a:endParaRPr lang="en-US" altLang="ko-KR"/>
          </a:p>
        </p:txBody>
      </p:sp>
      <p:sp>
        <p:nvSpPr>
          <p:cNvPr id="17" name="가로 글상자 16"/>
          <p:cNvSpPr txBox="1"/>
          <p:nvPr/>
        </p:nvSpPr>
        <p:spPr>
          <a:xfrm>
            <a:off x="7023735" y="5874412"/>
            <a:ext cx="533400" cy="36429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12)</a:t>
            </a:r>
            <a:endParaRPr lang="en-US" altLang="ko-KR"/>
          </a:p>
        </p:txBody>
      </p:sp>
      <p:sp>
        <p:nvSpPr>
          <p:cNvPr id="18" name="가로 글상자 17"/>
          <p:cNvSpPr txBox="1"/>
          <p:nvPr/>
        </p:nvSpPr>
        <p:spPr>
          <a:xfrm>
            <a:off x="8614410" y="5029338"/>
            <a:ext cx="532725" cy="36429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13)</a:t>
            </a:r>
            <a:endParaRPr lang="en-US" altLang="ko-KR"/>
          </a:p>
        </p:txBody>
      </p:sp>
      <p:sp>
        <p:nvSpPr>
          <p:cNvPr id="19" name="가로 글상자 18"/>
          <p:cNvSpPr txBox="1"/>
          <p:nvPr/>
        </p:nvSpPr>
        <p:spPr>
          <a:xfrm>
            <a:off x="8081010" y="5875192"/>
            <a:ext cx="526124" cy="36429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14)</a:t>
            </a:r>
            <a:endParaRPr lang="en-US" altLang="ko-KR"/>
          </a:p>
        </p:txBody>
      </p:sp>
      <p:sp>
        <p:nvSpPr>
          <p:cNvPr id="20" name="가로 글상자 19"/>
          <p:cNvSpPr txBox="1"/>
          <p:nvPr/>
        </p:nvSpPr>
        <p:spPr>
          <a:xfrm>
            <a:off x="9138285" y="5874412"/>
            <a:ext cx="534974" cy="36429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15)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HP Inc.</ep:Company>
  <ep:Words>372</ep:Words>
  <ep:PresentationFormat>화면 슬라이드 쇼(4:3)</ep:PresentationFormat>
  <ep:Paragraphs>46</ep:Paragraphs>
  <ep:Slides>6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2024-03-23T01:31:44.973</dcterms:created>
  <dc:creator>ejrrl</dc:creator>
  <cp:lastModifiedBy>ejrrl</cp:lastModifiedBy>
  <dcterms:modified xsi:type="dcterms:W3CDTF">2024-03-23T03:49:45.556</dcterms:modified>
  <cp:revision>21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