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70" r:id="rId3"/>
    <p:sldId id="259" r:id="rId4"/>
    <p:sldId id="262" r:id="rId5"/>
    <p:sldId id="263" r:id="rId6"/>
    <p:sldId id="260" r:id="rId7"/>
    <p:sldId id="264" r:id="rId8"/>
    <p:sldId id="265" r:id="rId9"/>
    <p:sldId id="266" r:id="rId10"/>
    <p:sldId id="272" r:id="rId11"/>
    <p:sldId id="285" r:id="rId12"/>
    <p:sldId id="287" r:id="rId13"/>
    <p:sldId id="288" r:id="rId14"/>
    <p:sldId id="289" r:id="rId15"/>
    <p:sldId id="273" r:id="rId16"/>
    <p:sldId id="2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12579"/>
    <p:restoredTop sz="89309"/>
  </p:normalViewPr>
  <p:slideViewPr>
    <p:cSldViewPr snapToGrid="0" snapToObjects="1">
      <p:cViewPr>
        <p:scale>
          <a:sx n="110" d="100"/>
          <a:sy n="11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28721" y="0"/>
            <a:ext cx="4934556" cy="6860764"/>
          </a:xfrm>
          <a:prstGeom prst="rect">
            <a:avLst/>
          </a:prstGeom>
        </p:spPr>
      </p:pic>
      <p:sp>
        <p:nvSpPr>
          <p:cNvPr id="12" name="양쪽 중괄호 11"/>
          <p:cNvSpPr/>
          <p:nvPr/>
        </p:nvSpPr>
        <p:spPr>
          <a:xfrm>
            <a:off x="2919941" y="111124"/>
            <a:ext cx="6328833" cy="2338916"/>
          </a:xfrm>
          <a:prstGeom prst="bracePair">
            <a:avLst>
              <a:gd name="adj" fmla="val 8333"/>
            </a:avLst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lvl="0"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3" name="양쪽 중괄호 12"/>
          <p:cNvSpPr/>
          <p:nvPr/>
        </p:nvSpPr>
        <p:spPr>
          <a:xfrm>
            <a:off x="2919941" y="2831041"/>
            <a:ext cx="6328833" cy="1481666"/>
          </a:xfrm>
          <a:prstGeom prst="bracePair">
            <a:avLst>
              <a:gd name="adj" fmla="val 8333"/>
            </a:avLst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lvl="0"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4" name="양쪽 중괄호 13"/>
          <p:cNvSpPr/>
          <p:nvPr/>
        </p:nvSpPr>
        <p:spPr>
          <a:xfrm>
            <a:off x="2919941" y="4693707"/>
            <a:ext cx="6328833" cy="2053166"/>
          </a:xfrm>
          <a:prstGeom prst="bracePair">
            <a:avLst>
              <a:gd name="adj" fmla="val 8333"/>
            </a:avLst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lvl="0"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"/>
          <p:cNvGrpSpPr/>
          <p:nvPr/>
        </p:nvGrpSpPr>
        <p:grpSpPr>
          <a:xfrm rot="0">
            <a:off x="6865444" y="1858147"/>
            <a:ext cx="1496862" cy="769376"/>
            <a:chOff x="6095999" y="1279224"/>
            <a:chExt cx="1496862" cy="769376"/>
          </a:xfrm>
        </p:grpSpPr>
        <p:sp>
          <p:nvSpPr>
            <p:cNvPr id="73" name="직사각형 72"/>
            <p:cNvSpPr/>
            <p:nvPr/>
          </p:nvSpPr>
          <p:spPr>
            <a:xfrm>
              <a:off x="6096000" y="1279224"/>
              <a:ext cx="1496862" cy="76937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ff"/>
                  </a:solidFill>
                  <a:latin typeface="Calibri"/>
                  <a:ea typeface="맑은 고딕"/>
                  <a:cs typeface="Calibri"/>
                </a:rPr>
                <a:t>  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74" name="가로 글상자 73"/>
            <p:cNvSpPr txBox="1"/>
            <p:nvPr/>
          </p:nvSpPr>
          <p:spPr>
            <a:xfrm>
              <a:off x="6095999" y="1349033"/>
              <a:ext cx="1496862" cy="63978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  <a:solidFill>
                    <a:srgbClr val="0000ff"/>
                  </a:solidFill>
                  <a:latin typeface="Calibri"/>
                  <a:ea typeface="맑은 고딕"/>
                  <a:cs typeface="Calibri"/>
                </a:rPr>
                <a:t>Recursive</a:t>
              </a:r>
  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  <a:solidFill>
                    <a:srgbClr val="0000ff"/>
                  </a:solidFill>
                  <a:latin typeface="Calibri"/>
                  <a:ea typeface="맑은 고딕"/>
                  <a:cs typeface="Calibri"/>
                </a:rPr>
                <a:t>Reverse</a:t>
              </a:r>
  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 rot="0">
            <a:off x="9261576" y="1858147"/>
            <a:ext cx="1496862" cy="769376"/>
            <a:chOff x="6096000" y="1279224"/>
            <a:chExt cx="1496862" cy="769376"/>
          </a:xfrm>
        </p:grpSpPr>
        <p:sp>
          <p:nvSpPr>
            <p:cNvPr id="77" name="직사각형 72"/>
            <p:cNvSpPr/>
            <p:nvPr/>
          </p:nvSpPr>
          <p:spPr>
            <a:xfrm>
              <a:off x="6096000" y="1279224"/>
              <a:ext cx="1496862" cy="76937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bfa100"/>
                  </a:solidFill>
                  <a:latin typeface="Calibri"/>
                  <a:ea typeface="맑은 고딕"/>
                  <a:cs typeface="Calibri"/>
                </a:rPr>
                <a:t>  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bfa1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78" name="가로 글상자 73"/>
            <p:cNvSpPr txBox="1"/>
            <p:nvPr/>
          </p:nvSpPr>
          <p:spPr>
            <a:xfrm>
              <a:off x="6096000" y="1342581"/>
              <a:ext cx="1496862" cy="64266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  <a:solidFill>
                    <a:srgbClr val="bfa100"/>
                  </a:solidFill>
                  <a:latin typeface="Calibri"/>
                  <a:ea typeface="맑은 고딕"/>
                  <a:cs typeface="Calibri"/>
                </a:rPr>
                <a:t>Recursive</a:t>
              </a:r>
  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bfa100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  <a:solidFill>
                    <a:srgbClr val="bfa100"/>
                  </a:solidFill>
                  <a:latin typeface="Calibri"/>
                  <a:ea typeface="맑은 고딕"/>
                  <a:cs typeface="Calibri"/>
                </a:rPr>
                <a:t>Reverse</a:t>
              </a:r>
  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bfa100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sp>
        <p:nvSpPr>
          <p:cNvPr id="85" name="아래로 구부러진 화살표 84"/>
          <p:cNvSpPr/>
          <p:nvPr/>
        </p:nvSpPr>
        <p:spPr>
          <a:xfrm>
            <a:off x="8169505" y="1208330"/>
            <a:ext cx="1459502" cy="640292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가로 글상자 26"/>
          <p:cNvSpPr txBox="1"/>
          <p:nvPr/>
        </p:nvSpPr>
        <p:spPr>
          <a:xfrm>
            <a:off x="8304277" y="869945"/>
            <a:ext cx="1189957" cy="33859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맑은 고딕"/>
                <a:cs typeface="Calibri"/>
              </a:rPr>
              <a:t>&amp;rest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94" name="가로 글상자 26"/>
          <p:cNvSpPr txBox="1"/>
          <p:nvPr/>
        </p:nvSpPr>
        <p:spPr>
          <a:xfrm>
            <a:off x="9145482" y="2642902"/>
            <a:ext cx="1719121" cy="33886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Calibri"/>
              </a:rPr>
              <a:t>return;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97" name="화살표 96"/>
          <p:cNvCxnSpPr/>
          <p:nvPr/>
        </p:nvCxnSpPr>
        <p:spPr>
          <a:xfrm>
            <a:off x="8362308" y="2089377"/>
            <a:ext cx="9078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화살표 101"/>
          <p:cNvCxnSpPr/>
          <p:nvPr/>
        </p:nvCxnSpPr>
        <p:spPr>
          <a:xfrm flipH="1">
            <a:off x="8353712" y="2319036"/>
            <a:ext cx="9078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양쪽 대괄호 105"/>
          <p:cNvSpPr/>
          <p:nvPr/>
        </p:nvSpPr>
        <p:spPr>
          <a:xfrm>
            <a:off x="7063212" y="3724449"/>
            <a:ext cx="1101328" cy="637450"/>
          </a:xfrm>
          <a:prstGeom prst="bracketPair">
            <a:avLst>
              <a:gd name="adj" fmla="val 16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lvl="0" algn="ctr">
              <a:defRPr/>
            </a:pPr>
            <a:r>
              <a:rPr lang="en-US" altLang="ko-KR" b="1"/>
              <a:t>address</a:t>
            </a:r>
            <a:endParaRPr lang="en-US" altLang="ko-KR" b="1"/>
          </a:p>
          <a:p>
            <a:pPr lvl="0" algn="ctr">
              <a:defRPr/>
            </a:pPr>
            <a:r>
              <a:rPr lang="en-US" altLang="ko-KR" b="1"/>
              <a:t>0x30</a:t>
            </a:r>
            <a:endParaRPr lang="en-US" altLang="ko-KR" b="1"/>
          </a:p>
        </p:txBody>
      </p:sp>
      <p:sp>
        <p:nvSpPr>
          <p:cNvPr id="107" name="가로 글상자 26"/>
          <p:cNvSpPr txBox="1"/>
          <p:nvPr/>
        </p:nvSpPr>
        <p:spPr>
          <a:xfrm>
            <a:off x="7018897" y="3517051"/>
            <a:ext cx="1189957" cy="33859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맑은 고딕"/>
                <a:cs typeface="Calibri"/>
              </a:rPr>
              <a:t>rest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8" name="양쪽 대괄호 107"/>
          <p:cNvSpPr/>
          <p:nvPr/>
        </p:nvSpPr>
        <p:spPr>
          <a:xfrm>
            <a:off x="9459344" y="3724449"/>
            <a:ext cx="1101328" cy="637450"/>
          </a:xfrm>
          <a:prstGeom prst="bracketPair">
            <a:avLst>
              <a:gd name="adj" fmla="val 16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lvl="0" algn="ctr">
              <a:defRPr/>
            </a:pPr>
            <a:r>
              <a:rPr lang="en-US" altLang="ko-KR" b="1"/>
              <a:t>address</a:t>
            </a:r>
            <a:endParaRPr lang="en-US" altLang="ko-KR" b="1"/>
          </a:p>
          <a:p>
            <a:pPr lvl="0" algn="ctr">
              <a:defRPr/>
            </a:pPr>
            <a:r>
              <a:rPr lang="en-US" altLang="ko-KR" b="1"/>
              <a:t>NULL</a:t>
            </a:r>
            <a:endParaRPr lang="en-US" altLang="ko-KR" b="1"/>
          </a:p>
        </p:txBody>
      </p:sp>
      <p:sp>
        <p:nvSpPr>
          <p:cNvPr id="109" name="가로 글상자 26"/>
          <p:cNvSpPr txBox="1"/>
          <p:nvPr/>
        </p:nvSpPr>
        <p:spPr>
          <a:xfrm>
            <a:off x="9415030" y="3517051"/>
            <a:ext cx="1189957" cy="33859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bfa100"/>
                </a:solidFill>
                <a:latin typeface="Calibri"/>
                <a:ea typeface="맑은 고딕"/>
                <a:cs typeface="Calibri"/>
              </a:rPr>
              <a:t>rest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bfa1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16" name="양쪽 대괄호 115"/>
          <p:cNvSpPr/>
          <p:nvPr/>
        </p:nvSpPr>
        <p:spPr>
          <a:xfrm>
            <a:off x="4502380" y="3724449"/>
            <a:ext cx="1101328" cy="637450"/>
          </a:xfrm>
          <a:prstGeom prst="bracketPair">
            <a:avLst>
              <a:gd name="adj" fmla="val 16667"/>
            </a:avLst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Calibri"/>
              </a:rPr>
              <a:t>address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Calibri"/>
              </a:rPr>
              <a:t>0x20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17" name="가로 글상자 26"/>
          <p:cNvSpPr txBox="1"/>
          <p:nvPr/>
        </p:nvSpPr>
        <p:spPr>
          <a:xfrm>
            <a:off x="4458066" y="3517051"/>
            <a:ext cx="1189957" cy="33859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rest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grpSp>
        <p:nvGrpSpPr>
          <p:cNvPr id="118" name="그룹 117"/>
          <p:cNvGrpSpPr/>
          <p:nvPr/>
        </p:nvGrpSpPr>
        <p:grpSpPr>
          <a:xfrm rot="0">
            <a:off x="4304614" y="1858147"/>
            <a:ext cx="1496862" cy="769376"/>
            <a:chOff x="6095999" y="1279224"/>
            <a:chExt cx="1496862" cy="769376"/>
          </a:xfrm>
        </p:grpSpPr>
        <p:sp>
          <p:nvSpPr>
            <p:cNvPr id="119" name="직사각형 72"/>
            <p:cNvSpPr/>
            <p:nvPr/>
          </p:nvSpPr>
          <p:spPr>
            <a:xfrm>
              <a:off x="6096000" y="1279224"/>
              <a:ext cx="1496862" cy="76937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0000"/>
                  </a:solidFill>
                  <a:latin typeface="Calibri"/>
                  <a:ea typeface="맑은 고딕"/>
                  <a:cs typeface="Calibri"/>
                </a:rPr>
                <a:t>  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20" name="가로 글상자 73"/>
            <p:cNvSpPr txBox="1"/>
            <p:nvPr/>
          </p:nvSpPr>
          <p:spPr>
            <a:xfrm>
              <a:off x="6095999" y="1349033"/>
              <a:ext cx="1496862" cy="63978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  <a:solidFill>
                    <a:srgbClr val="ff0000"/>
                  </a:solidFill>
                  <a:latin typeface="Calibri"/>
                  <a:ea typeface="맑은 고딕"/>
                  <a:cs typeface="Calibri"/>
                </a:rPr>
                <a:t>Recursive</a:t>
              </a:r>
  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  <a:solidFill>
                    <a:srgbClr val="ff0000"/>
                  </a:solidFill>
                  <a:latin typeface="Calibri"/>
                  <a:ea typeface="맑은 고딕"/>
                  <a:cs typeface="Calibri"/>
                </a:rPr>
                <a:t>Reverse</a:t>
              </a:r>
  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sp>
        <p:nvSpPr>
          <p:cNvPr id="121" name="아래로 구부러진 화살표 120"/>
          <p:cNvSpPr/>
          <p:nvPr/>
        </p:nvSpPr>
        <p:spPr>
          <a:xfrm>
            <a:off x="5608675" y="1208330"/>
            <a:ext cx="1459502" cy="640292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가로 글상자 26"/>
          <p:cNvSpPr txBox="1"/>
          <p:nvPr/>
        </p:nvSpPr>
        <p:spPr>
          <a:xfrm>
            <a:off x="1831207" y="2073536"/>
            <a:ext cx="1189957" cy="33859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Calibri"/>
              </a:rPr>
              <a:t>&amp;(ll.head)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23" name="화살표 122"/>
          <p:cNvCxnSpPr/>
          <p:nvPr/>
        </p:nvCxnSpPr>
        <p:spPr>
          <a:xfrm>
            <a:off x="5801477" y="2089377"/>
            <a:ext cx="9078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화살표 123"/>
          <p:cNvCxnSpPr/>
          <p:nvPr/>
        </p:nvCxnSpPr>
        <p:spPr>
          <a:xfrm flipH="1">
            <a:off x="5792881" y="2319036"/>
            <a:ext cx="9078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가로 글상자 26"/>
          <p:cNvSpPr txBox="1"/>
          <p:nvPr/>
        </p:nvSpPr>
        <p:spPr>
          <a:xfrm>
            <a:off x="6019800" y="3758854"/>
            <a:ext cx="1189957" cy="56864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맑은 고딕"/>
                <a:cs typeface="Calibri"/>
              </a:rPr>
              <a:t>address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ff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맑은 고딕"/>
                <a:cs typeface="Calibri"/>
              </a:rPr>
              <a:t>&amp;rest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29" name="가로 글상자 26"/>
          <p:cNvSpPr txBox="1"/>
          <p:nvPr/>
        </p:nvSpPr>
        <p:spPr>
          <a:xfrm>
            <a:off x="3544936" y="3758854"/>
            <a:ext cx="1189957" cy="57018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address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&amp;rest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30" name="가로 글상자 26"/>
          <p:cNvSpPr txBox="1"/>
          <p:nvPr/>
        </p:nvSpPr>
        <p:spPr>
          <a:xfrm>
            <a:off x="8444016" y="3758854"/>
            <a:ext cx="1189957" cy="57018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bfa100"/>
                </a:solidFill>
                <a:latin typeface="Calibri"/>
                <a:ea typeface="맑은 고딕"/>
                <a:cs typeface="Calibri"/>
              </a:rPr>
              <a:t>address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bfa1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bfa100"/>
                </a:solidFill>
                <a:latin typeface="Calibri"/>
                <a:ea typeface="맑은 고딕"/>
                <a:cs typeface="Calibri"/>
              </a:rPr>
              <a:t>&amp;rest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bfa100"/>
              </a:solidFill>
              <a:latin typeface="Calibri"/>
              <a:ea typeface="맑은 고딕"/>
              <a:cs typeface="Calibri"/>
            </a:endParaRPr>
          </a:p>
        </p:txBody>
      </p:sp>
      <p:grpSp>
        <p:nvGrpSpPr>
          <p:cNvPr id="131" name="그룹 130"/>
          <p:cNvGrpSpPr/>
          <p:nvPr/>
        </p:nvGrpSpPr>
        <p:grpSpPr>
          <a:xfrm rot="0">
            <a:off x="1217671" y="4614695"/>
            <a:ext cx="2417029" cy="1572892"/>
            <a:chOff x="3993052" y="1062213"/>
            <a:chExt cx="3230319" cy="2102143"/>
          </a:xfrm>
        </p:grpSpPr>
        <p:sp>
          <p:nvSpPr>
            <p:cNvPr id="132" name="순서도: 처리 15"/>
            <p:cNvSpPr/>
            <p:nvPr/>
          </p:nvSpPr>
          <p:spPr>
            <a:xfrm>
              <a:off x="4968626" y="1787697"/>
              <a:ext cx="1413867" cy="1376660"/>
            </a:xfrm>
            <a:prstGeom prst="flowChart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1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33" name="순서도: 처리 16"/>
            <p:cNvSpPr/>
            <p:nvPr/>
          </p:nvSpPr>
          <p:spPr>
            <a:xfrm>
              <a:off x="6382493" y="1787697"/>
              <a:ext cx="840878" cy="1376660"/>
            </a:xfrm>
            <a:prstGeom prst="flowChart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34" name="가로 글상자 19"/>
            <p:cNvSpPr txBox="1"/>
            <p:nvPr/>
          </p:nvSpPr>
          <p:spPr>
            <a:xfrm>
              <a:off x="3993052" y="2188548"/>
              <a:ext cx="840878" cy="52771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address</a:t>
              </a:r>
  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0x10</a:t>
              </a:r>
  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35" name="가로 글상자 20"/>
            <p:cNvSpPr txBox="1"/>
            <p:nvPr/>
          </p:nvSpPr>
          <p:spPr>
            <a:xfrm>
              <a:off x="6382491" y="1425714"/>
              <a:ext cx="840878" cy="36125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next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36" name="가로 글상자 21"/>
            <p:cNvSpPr txBox="1"/>
            <p:nvPr/>
          </p:nvSpPr>
          <p:spPr>
            <a:xfrm>
              <a:off x="5335574" y="1425714"/>
              <a:ext cx="640080" cy="36125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item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37" name="가로 글상자 22"/>
            <p:cNvSpPr txBox="1"/>
            <p:nvPr/>
          </p:nvSpPr>
          <p:spPr>
            <a:xfrm>
              <a:off x="4968622" y="1062213"/>
              <a:ext cx="2254749" cy="3634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bfa100"/>
                  </a:solidFill>
                  <a:latin typeface="Calibri"/>
                  <a:ea typeface="맑은 고딕"/>
                  <a:cs typeface="Calibri"/>
                </a:rPr>
                <a:t>ListNode</a:t>
              </a:r>
  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bfa100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grpSp>
        <p:nvGrpSpPr>
          <p:cNvPr id="145" name="그룹 144"/>
          <p:cNvGrpSpPr/>
          <p:nvPr/>
        </p:nvGrpSpPr>
        <p:grpSpPr>
          <a:xfrm rot="0">
            <a:off x="3844530" y="4614695"/>
            <a:ext cx="2417029" cy="1572891"/>
            <a:chOff x="3993052" y="1062214"/>
            <a:chExt cx="3230319" cy="2102143"/>
          </a:xfrm>
        </p:grpSpPr>
        <p:sp>
          <p:nvSpPr>
            <p:cNvPr id="146" name="순서도: 처리 15"/>
            <p:cNvSpPr/>
            <p:nvPr/>
          </p:nvSpPr>
          <p:spPr>
            <a:xfrm>
              <a:off x="4968626" y="1787697"/>
              <a:ext cx="1413867" cy="1376660"/>
            </a:xfrm>
            <a:prstGeom prst="flowChart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2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47" name="순서도: 처리 16"/>
            <p:cNvSpPr/>
            <p:nvPr/>
          </p:nvSpPr>
          <p:spPr>
            <a:xfrm>
              <a:off x="6382493" y="1787697"/>
              <a:ext cx="840878" cy="1376660"/>
            </a:xfrm>
            <a:prstGeom prst="flowChart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48" name="가로 글상자 19"/>
            <p:cNvSpPr txBox="1"/>
            <p:nvPr/>
          </p:nvSpPr>
          <p:spPr>
            <a:xfrm>
              <a:off x="3993052" y="2188548"/>
              <a:ext cx="840878" cy="52771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address</a:t>
              </a:r>
  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0x20</a:t>
              </a:r>
  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49" name="가로 글상자 20"/>
            <p:cNvSpPr txBox="1"/>
            <p:nvPr/>
          </p:nvSpPr>
          <p:spPr>
            <a:xfrm>
              <a:off x="6382491" y="1425714"/>
              <a:ext cx="840878" cy="36125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next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50" name="가로 글상자 21"/>
            <p:cNvSpPr txBox="1"/>
            <p:nvPr/>
          </p:nvSpPr>
          <p:spPr>
            <a:xfrm>
              <a:off x="5335574" y="1425714"/>
              <a:ext cx="640080" cy="36125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item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51" name="가로 글상자 22"/>
            <p:cNvSpPr txBox="1"/>
            <p:nvPr/>
          </p:nvSpPr>
          <p:spPr>
            <a:xfrm>
              <a:off x="4968622" y="1062213"/>
              <a:ext cx="2254749" cy="3634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bfa100"/>
                  </a:solidFill>
                  <a:latin typeface="Calibri"/>
                  <a:ea typeface="맑은 고딕"/>
                  <a:cs typeface="Calibri"/>
                </a:rPr>
                <a:t>ListNode</a:t>
              </a:r>
  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bfa100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 rot="0">
            <a:off x="6405361" y="4614695"/>
            <a:ext cx="2417029" cy="1572891"/>
            <a:chOff x="3993052" y="1062214"/>
            <a:chExt cx="3230319" cy="2102143"/>
          </a:xfrm>
        </p:grpSpPr>
        <p:sp>
          <p:nvSpPr>
            <p:cNvPr id="153" name="순서도: 처리 15"/>
            <p:cNvSpPr/>
            <p:nvPr/>
          </p:nvSpPr>
          <p:spPr>
            <a:xfrm>
              <a:off x="4968626" y="1787697"/>
              <a:ext cx="1413867" cy="1376660"/>
            </a:xfrm>
            <a:prstGeom prst="flowChart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3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54" name="순서도: 처리 16"/>
            <p:cNvSpPr/>
            <p:nvPr/>
          </p:nvSpPr>
          <p:spPr>
            <a:xfrm>
              <a:off x="6382493" y="1787697"/>
              <a:ext cx="840878" cy="1376660"/>
            </a:xfrm>
            <a:prstGeom prst="flowChart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55" name="가로 글상자 19"/>
            <p:cNvSpPr txBox="1"/>
            <p:nvPr/>
          </p:nvSpPr>
          <p:spPr>
            <a:xfrm>
              <a:off x="3993052" y="2188548"/>
              <a:ext cx="840878" cy="52771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address</a:t>
              </a:r>
  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0x30</a:t>
              </a:r>
  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56" name="가로 글상자 20"/>
            <p:cNvSpPr txBox="1"/>
            <p:nvPr/>
          </p:nvSpPr>
          <p:spPr>
            <a:xfrm>
              <a:off x="6382491" y="1425714"/>
              <a:ext cx="840878" cy="36125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next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57" name="가로 글상자 21"/>
            <p:cNvSpPr txBox="1"/>
            <p:nvPr/>
          </p:nvSpPr>
          <p:spPr>
            <a:xfrm>
              <a:off x="5335574" y="1425714"/>
              <a:ext cx="640080" cy="36125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item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58" name="가로 글상자 22"/>
            <p:cNvSpPr txBox="1"/>
            <p:nvPr/>
          </p:nvSpPr>
          <p:spPr>
            <a:xfrm>
              <a:off x="4968622" y="1062213"/>
              <a:ext cx="2254749" cy="3634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bfa100"/>
                  </a:solidFill>
                  <a:latin typeface="Calibri"/>
                  <a:ea typeface="맑은 고딕"/>
                  <a:cs typeface="Calibri"/>
                </a:rPr>
                <a:t>ListNode</a:t>
              </a:r>
  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bfa100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sp>
        <p:nvSpPr>
          <p:cNvPr id="166" name="아래쪽 화살표 165"/>
          <p:cNvSpPr/>
          <p:nvPr/>
        </p:nvSpPr>
        <p:spPr>
          <a:xfrm rot="16200000">
            <a:off x="3573322" y="1627800"/>
            <a:ext cx="232513" cy="1230069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7" name="가로 글상자 26"/>
          <p:cNvSpPr txBox="1"/>
          <p:nvPr/>
        </p:nvSpPr>
        <p:spPr>
          <a:xfrm>
            <a:off x="5660430" y="869945"/>
            <a:ext cx="1189957" cy="33859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&amp;rest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0" name="양쪽 대괄호 169"/>
          <p:cNvSpPr/>
          <p:nvPr/>
        </p:nvSpPr>
        <p:spPr>
          <a:xfrm>
            <a:off x="1875521" y="3724449"/>
            <a:ext cx="1101328" cy="637450"/>
          </a:xfrm>
          <a:prstGeom prst="bracketPair">
            <a:avLst>
              <a:gd name="adj" fmla="val 16667"/>
            </a:avLst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Calibri"/>
              </a:rPr>
              <a:t>address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Calibri"/>
              </a:rPr>
              <a:t>0x10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1" name="가로 글상자 26"/>
          <p:cNvSpPr txBox="1"/>
          <p:nvPr/>
        </p:nvSpPr>
        <p:spPr>
          <a:xfrm>
            <a:off x="1831207" y="3517051"/>
            <a:ext cx="1189957" cy="33859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Calibri"/>
              </a:rPr>
              <a:t>ll.head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"/>
          <p:cNvGrpSpPr/>
          <p:nvPr/>
        </p:nvGrpSpPr>
        <p:grpSpPr>
          <a:xfrm rot="0">
            <a:off x="6865444" y="1858147"/>
            <a:ext cx="1496862" cy="769376"/>
            <a:chOff x="6095999" y="1279224"/>
            <a:chExt cx="1496862" cy="769376"/>
          </a:xfrm>
        </p:grpSpPr>
        <p:sp>
          <p:nvSpPr>
            <p:cNvPr id="73" name="직사각형 72"/>
            <p:cNvSpPr/>
            <p:nvPr/>
          </p:nvSpPr>
          <p:spPr>
            <a:xfrm>
              <a:off x="6096000" y="1279224"/>
              <a:ext cx="1496862" cy="76937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ff"/>
                  </a:solidFill>
                  <a:latin typeface="Calibri"/>
                  <a:ea typeface="맑은 고딕"/>
                  <a:cs typeface="Calibri"/>
                </a:rPr>
                <a:t>  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74" name="가로 글상자 73"/>
            <p:cNvSpPr txBox="1"/>
            <p:nvPr/>
          </p:nvSpPr>
          <p:spPr>
            <a:xfrm>
              <a:off x="6095999" y="1349033"/>
              <a:ext cx="1496862" cy="63978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  <a:solidFill>
                    <a:srgbClr val="0000ff"/>
                  </a:solidFill>
                  <a:latin typeface="Calibri"/>
                  <a:ea typeface="맑은 고딕"/>
                  <a:cs typeface="Calibri"/>
                </a:rPr>
                <a:t>Recursive</a:t>
              </a:r>
  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  <a:solidFill>
                    <a:srgbClr val="0000ff"/>
                  </a:solidFill>
                  <a:latin typeface="Calibri"/>
                  <a:ea typeface="맑은 고딕"/>
                  <a:cs typeface="Calibri"/>
                </a:rPr>
                <a:t>Reverse</a:t>
              </a:r>
  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 rot="0">
            <a:off x="9261576" y="1858147"/>
            <a:ext cx="1496862" cy="769376"/>
            <a:chOff x="6096000" y="1279224"/>
            <a:chExt cx="1496862" cy="769376"/>
          </a:xfrm>
        </p:grpSpPr>
        <p:sp>
          <p:nvSpPr>
            <p:cNvPr id="77" name="직사각형 72"/>
            <p:cNvSpPr/>
            <p:nvPr/>
          </p:nvSpPr>
          <p:spPr>
            <a:xfrm>
              <a:off x="6096000" y="1279224"/>
              <a:ext cx="1496862" cy="76937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bfa100"/>
                  </a:solidFill>
                  <a:latin typeface="Calibri"/>
                  <a:ea typeface="맑은 고딕"/>
                  <a:cs typeface="Calibri"/>
                </a:rPr>
                <a:t>  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bfa1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78" name="가로 글상자 73"/>
            <p:cNvSpPr txBox="1"/>
            <p:nvPr/>
          </p:nvSpPr>
          <p:spPr>
            <a:xfrm>
              <a:off x="6096000" y="1342581"/>
              <a:ext cx="1496862" cy="64266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  <a:solidFill>
                    <a:srgbClr val="bfa100"/>
                  </a:solidFill>
                  <a:latin typeface="Calibri"/>
                  <a:ea typeface="맑은 고딕"/>
                  <a:cs typeface="Calibri"/>
                </a:rPr>
                <a:t>Recursive</a:t>
              </a:r>
  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bfa100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  <a:solidFill>
                    <a:srgbClr val="bfa100"/>
                  </a:solidFill>
                  <a:latin typeface="Calibri"/>
                  <a:ea typeface="맑은 고딕"/>
                  <a:cs typeface="Calibri"/>
                </a:rPr>
                <a:t>Reverse</a:t>
              </a:r>
  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bfa100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sp>
        <p:nvSpPr>
          <p:cNvPr id="85" name="아래로 구부러진 화살표 84"/>
          <p:cNvSpPr/>
          <p:nvPr/>
        </p:nvSpPr>
        <p:spPr>
          <a:xfrm>
            <a:off x="8169505" y="1217855"/>
            <a:ext cx="1459502" cy="640292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가로 글상자 26"/>
          <p:cNvSpPr txBox="1"/>
          <p:nvPr/>
        </p:nvSpPr>
        <p:spPr>
          <a:xfrm>
            <a:off x="8304277" y="879470"/>
            <a:ext cx="1189957" cy="33859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맑은 고딕"/>
                <a:cs typeface="Calibri"/>
              </a:rPr>
              <a:t>&amp;rest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94" name="가로 글상자 26"/>
          <p:cNvSpPr txBox="1"/>
          <p:nvPr/>
        </p:nvSpPr>
        <p:spPr>
          <a:xfrm>
            <a:off x="9145482" y="2642902"/>
            <a:ext cx="1719121" cy="33886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Calibri"/>
              </a:rPr>
              <a:t>return;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97" name="화살표 96"/>
          <p:cNvCxnSpPr/>
          <p:nvPr/>
        </p:nvCxnSpPr>
        <p:spPr>
          <a:xfrm>
            <a:off x="8362308" y="2089377"/>
            <a:ext cx="9078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화살표 101"/>
          <p:cNvCxnSpPr/>
          <p:nvPr/>
        </p:nvCxnSpPr>
        <p:spPr>
          <a:xfrm flipH="1">
            <a:off x="8353712" y="2319036"/>
            <a:ext cx="9078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양쪽 대괄호 105"/>
          <p:cNvSpPr/>
          <p:nvPr/>
        </p:nvSpPr>
        <p:spPr>
          <a:xfrm>
            <a:off x="7063212" y="3724449"/>
            <a:ext cx="1101328" cy="637450"/>
          </a:xfrm>
          <a:prstGeom prst="bracketPair">
            <a:avLst>
              <a:gd name="adj" fmla="val 16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lvl="0" algn="ctr">
              <a:defRPr/>
            </a:pPr>
            <a:r>
              <a:rPr lang="en-US" altLang="ko-KR" b="1"/>
              <a:t>address</a:t>
            </a:r>
            <a:endParaRPr lang="en-US" altLang="ko-KR" b="1"/>
          </a:p>
          <a:p>
            <a:pPr lvl="0" algn="ctr">
              <a:defRPr/>
            </a:pPr>
            <a:r>
              <a:rPr lang="en-US" altLang="ko-KR" b="1"/>
              <a:t>0x30</a:t>
            </a:r>
            <a:endParaRPr lang="en-US" altLang="ko-KR" b="1"/>
          </a:p>
        </p:txBody>
      </p:sp>
      <p:sp>
        <p:nvSpPr>
          <p:cNvPr id="107" name="가로 글상자 26"/>
          <p:cNvSpPr txBox="1"/>
          <p:nvPr/>
        </p:nvSpPr>
        <p:spPr>
          <a:xfrm>
            <a:off x="7018897" y="3517051"/>
            <a:ext cx="1189957" cy="33859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맑은 고딕"/>
                <a:cs typeface="Calibri"/>
              </a:rPr>
              <a:t>rest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8" name="양쪽 대괄호 107"/>
          <p:cNvSpPr/>
          <p:nvPr/>
        </p:nvSpPr>
        <p:spPr>
          <a:xfrm>
            <a:off x="9459344" y="3724449"/>
            <a:ext cx="1101328" cy="637450"/>
          </a:xfrm>
          <a:prstGeom prst="bracketPair">
            <a:avLst>
              <a:gd name="adj" fmla="val 16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lvl="0" algn="ctr">
              <a:defRPr/>
            </a:pPr>
            <a:r>
              <a:rPr lang="en-US" altLang="ko-KR" b="1"/>
              <a:t>address</a:t>
            </a:r>
            <a:endParaRPr lang="en-US" altLang="ko-KR" b="1"/>
          </a:p>
          <a:p>
            <a:pPr lvl="0" algn="ctr">
              <a:defRPr/>
            </a:pPr>
            <a:r>
              <a:rPr lang="en-US" altLang="ko-KR" b="1"/>
              <a:t>NULL</a:t>
            </a:r>
            <a:endParaRPr lang="en-US" altLang="ko-KR" b="1"/>
          </a:p>
        </p:txBody>
      </p:sp>
      <p:sp>
        <p:nvSpPr>
          <p:cNvPr id="109" name="가로 글상자 26"/>
          <p:cNvSpPr txBox="1"/>
          <p:nvPr/>
        </p:nvSpPr>
        <p:spPr>
          <a:xfrm>
            <a:off x="9415030" y="3517051"/>
            <a:ext cx="1189957" cy="33859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bfa100"/>
                </a:solidFill>
                <a:latin typeface="Calibri"/>
                <a:ea typeface="맑은 고딕"/>
                <a:cs typeface="Calibri"/>
              </a:rPr>
              <a:t>rest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bfa1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16" name="양쪽 대괄호 115"/>
          <p:cNvSpPr/>
          <p:nvPr/>
        </p:nvSpPr>
        <p:spPr>
          <a:xfrm>
            <a:off x="4502380" y="3724449"/>
            <a:ext cx="1101328" cy="637450"/>
          </a:xfrm>
          <a:prstGeom prst="bracketPair">
            <a:avLst>
              <a:gd name="adj" fmla="val 16667"/>
            </a:avLst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맑은 고딕"/>
                <a:cs typeface="Calibri"/>
              </a:rPr>
              <a:t>address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ff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맑은 고딕"/>
                <a:cs typeface="Calibri"/>
              </a:rPr>
              <a:t>0x30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17" name="가로 글상자 26"/>
          <p:cNvSpPr txBox="1"/>
          <p:nvPr/>
        </p:nvSpPr>
        <p:spPr>
          <a:xfrm>
            <a:off x="4458066" y="3517051"/>
            <a:ext cx="1189957" cy="33859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rest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grpSp>
        <p:nvGrpSpPr>
          <p:cNvPr id="118" name="그룹 117"/>
          <p:cNvGrpSpPr/>
          <p:nvPr/>
        </p:nvGrpSpPr>
        <p:grpSpPr>
          <a:xfrm rot="0">
            <a:off x="4304614" y="1858147"/>
            <a:ext cx="1496862" cy="769376"/>
            <a:chOff x="6095999" y="1279224"/>
            <a:chExt cx="1496862" cy="769376"/>
          </a:xfrm>
        </p:grpSpPr>
        <p:sp>
          <p:nvSpPr>
            <p:cNvPr id="119" name="직사각형 72"/>
            <p:cNvSpPr/>
            <p:nvPr/>
          </p:nvSpPr>
          <p:spPr>
            <a:xfrm>
              <a:off x="6096000" y="1279224"/>
              <a:ext cx="1496862" cy="76937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0000"/>
                  </a:solidFill>
                  <a:latin typeface="Calibri"/>
                  <a:ea typeface="맑은 고딕"/>
                  <a:cs typeface="Calibri"/>
                </a:rPr>
                <a:t>  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20" name="가로 글상자 73"/>
            <p:cNvSpPr txBox="1"/>
            <p:nvPr/>
          </p:nvSpPr>
          <p:spPr>
            <a:xfrm>
              <a:off x="6095999" y="1349033"/>
              <a:ext cx="1496862" cy="63978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  <a:solidFill>
                    <a:srgbClr val="ff0000"/>
                  </a:solidFill>
                  <a:latin typeface="Calibri"/>
                  <a:ea typeface="맑은 고딕"/>
                  <a:cs typeface="Calibri"/>
                </a:rPr>
                <a:t>Recursive</a:t>
              </a:r>
  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  <a:solidFill>
                    <a:srgbClr val="ff0000"/>
                  </a:solidFill>
                  <a:latin typeface="Calibri"/>
                  <a:ea typeface="맑은 고딕"/>
                  <a:cs typeface="Calibri"/>
                </a:rPr>
                <a:t>Reverse</a:t>
              </a:r>
  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sp>
        <p:nvSpPr>
          <p:cNvPr id="121" name="아래로 구부러진 화살표 120"/>
          <p:cNvSpPr/>
          <p:nvPr/>
        </p:nvSpPr>
        <p:spPr>
          <a:xfrm>
            <a:off x="5608675" y="1217855"/>
            <a:ext cx="1459502" cy="640292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가로 글상자 26"/>
          <p:cNvSpPr txBox="1"/>
          <p:nvPr/>
        </p:nvSpPr>
        <p:spPr>
          <a:xfrm>
            <a:off x="1831207" y="2073536"/>
            <a:ext cx="1189957" cy="33859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Calibri"/>
              </a:rPr>
              <a:t>&amp;(ll.head)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23" name="화살표 122"/>
          <p:cNvCxnSpPr/>
          <p:nvPr/>
        </p:nvCxnSpPr>
        <p:spPr>
          <a:xfrm>
            <a:off x="5801477" y="2089377"/>
            <a:ext cx="9078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화살표 123"/>
          <p:cNvCxnSpPr/>
          <p:nvPr/>
        </p:nvCxnSpPr>
        <p:spPr>
          <a:xfrm flipH="1">
            <a:off x="5792881" y="2319036"/>
            <a:ext cx="9078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가로 글상자 26"/>
          <p:cNvSpPr txBox="1"/>
          <p:nvPr/>
        </p:nvSpPr>
        <p:spPr>
          <a:xfrm>
            <a:off x="6019800" y="3758854"/>
            <a:ext cx="1189957" cy="56864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맑은 고딕"/>
                <a:cs typeface="Calibri"/>
              </a:rPr>
              <a:t>address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ff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맑은 고딕"/>
                <a:cs typeface="Calibri"/>
              </a:rPr>
              <a:t>&amp;rest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29" name="가로 글상자 26"/>
          <p:cNvSpPr txBox="1"/>
          <p:nvPr/>
        </p:nvSpPr>
        <p:spPr>
          <a:xfrm>
            <a:off x="3544936" y="3758854"/>
            <a:ext cx="1189957" cy="57018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address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&amp;rest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30" name="가로 글상자 26"/>
          <p:cNvSpPr txBox="1"/>
          <p:nvPr/>
        </p:nvSpPr>
        <p:spPr>
          <a:xfrm>
            <a:off x="8444016" y="3758854"/>
            <a:ext cx="1189957" cy="57018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bfa100"/>
                </a:solidFill>
                <a:latin typeface="Calibri"/>
                <a:ea typeface="맑은 고딕"/>
                <a:cs typeface="Calibri"/>
              </a:rPr>
              <a:t>address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bfa1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bfa100"/>
                </a:solidFill>
                <a:latin typeface="Calibri"/>
                <a:ea typeface="맑은 고딕"/>
                <a:cs typeface="Calibri"/>
              </a:rPr>
              <a:t>&amp;rest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bfa1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6" name="아래쪽 화살표 165"/>
          <p:cNvSpPr/>
          <p:nvPr/>
        </p:nvSpPr>
        <p:spPr>
          <a:xfrm rot="16200000">
            <a:off x="3573322" y="1627800"/>
            <a:ext cx="232513" cy="1230069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7" name="가로 글상자 26"/>
          <p:cNvSpPr txBox="1"/>
          <p:nvPr/>
        </p:nvSpPr>
        <p:spPr>
          <a:xfrm>
            <a:off x="5660430" y="879470"/>
            <a:ext cx="1189957" cy="33859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&amp;rest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0" name="양쪽 대괄호 169"/>
          <p:cNvSpPr/>
          <p:nvPr/>
        </p:nvSpPr>
        <p:spPr>
          <a:xfrm>
            <a:off x="1875521" y="3724449"/>
            <a:ext cx="1101328" cy="637450"/>
          </a:xfrm>
          <a:prstGeom prst="bracketPair">
            <a:avLst>
              <a:gd name="adj" fmla="val 16667"/>
            </a:avLst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Calibri"/>
              </a:rPr>
              <a:t>address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Calibri"/>
              </a:rPr>
              <a:t>0x10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1" name="가로 글상자 26"/>
          <p:cNvSpPr txBox="1"/>
          <p:nvPr/>
        </p:nvSpPr>
        <p:spPr>
          <a:xfrm>
            <a:off x="1831207" y="3517051"/>
            <a:ext cx="1189957" cy="33859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Calibri"/>
              </a:rPr>
              <a:t>ll.head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6" name="가로 글상자 26"/>
          <p:cNvSpPr txBox="1"/>
          <p:nvPr/>
        </p:nvSpPr>
        <p:spPr>
          <a:xfrm>
            <a:off x="7018897" y="2885084"/>
            <a:ext cx="1189957" cy="57481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*ptrHead 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=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맑은 고딕"/>
                <a:cs typeface="Calibri"/>
              </a:rPr>
              <a:t>rest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ff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77" name="화살표 176"/>
          <p:cNvCxnSpPr/>
          <p:nvPr/>
        </p:nvCxnSpPr>
        <p:spPr>
          <a:xfrm rot="10800000" flipV="1">
            <a:off x="5465885" y="3275135"/>
            <a:ext cx="1743876" cy="659422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그룹 177"/>
          <p:cNvGrpSpPr/>
          <p:nvPr/>
        </p:nvGrpSpPr>
        <p:grpSpPr>
          <a:xfrm rot="0">
            <a:off x="1217671" y="4614695"/>
            <a:ext cx="2417029" cy="1572892"/>
            <a:chOff x="3993052" y="1062213"/>
            <a:chExt cx="3230319" cy="2102143"/>
          </a:xfrm>
        </p:grpSpPr>
        <p:sp>
          <p:nvSpPr>
            <p:cNvPr id="179" name="순서도: 처리 15"/>
            <p:cNvSpPr/>
            <p:nvPr/>
          </p:nvSpPr>
          <p:spPr>
            <a:xfrm>
              <a:off x="4968626" y="1787697"/>
              <a:ext cx="1413867" cy="1376660"/>
            </a:xfrm>
            <a:prstGeom prst="flowChart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1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80" name="순서도: 처리 16"/>
            <p:cNvSpPr/>
            <p:nvPr/>
          </p:nvSpPr>
          <p:spPr>
            <a:xfrm>
              <a:off x="6382493" y="1787697"/>
              <a:ext cx="840878" cy="1376660"/>
            </a:xfrm>
            <a:prstGeom prst="flowChart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81" name="가로 글상자 19"/>
            <p:cNvSpPr txBox="1"/>
            <p:nvPr/>
          </p:nvSpPr>
          <p:spPr>
            <a:xfrm>
              <a:off x="3993052" y="2188548"/>
              <a:ext cx="840878" cy="52771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address</a:t>
              </a:r>
  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0x10</a:t>
              </a:r>
  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82" name="가로 글상자 20"/>
            <p:cNvSpPr txBox="1"/>
            <p:nvPr/>
          </p:nvSpPr>
          <p:spPr>
            <a:xfrm>
              <a:off x="6382491" y="1425714"/>
              <a:ext cx="840878" cy="36125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next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83" name="가로 글상자 21"/>
            <p:cNvSpPr txBox="1"/>
            <p:nvPr/>
          </p:nvSpPr>
          <p:spPr>
            <a:xfrm>
              <a:off x="5335574" y="1425714"/>
              <a:ext cx="640080" cy="36125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item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84" name="가로 글상자 22"/>
            <p:cNvSpPr txBox="1"/>
            <p:nvPr/>
          </p:nvSpPr>
          <p:spPr>
            <a:xfrm>
              <a:off x="4968622" y="1062213"/>
              <a:ext cx="2254749" cy="3634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bfa100"/>
                  </a:solidFill>
                  <a:latin typeface="Calibri"/>
                  <a:ea typeface="맑은 고딕"/>
                  <a:cs typeface="Calibri"/>
                </a:rPr>
                <a:t>ListNode</a:t>
              </a:r>
  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bfa100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grpSp>
        <p:nvGrpSpPr>
          <p:cNvPr id="185" name="그룹 184"/>
          <p:cNvGrpSpPr/>
          <p:nvPr/>
        </p:nvGrpSpPr>
        <p:grpSpPr>
          <a:xfrm rot="0">
            <a:off x="3844530" y="4614695"/>
            <a:ext cx="2417029" cy="1572891"/>
            <a:chOff x="3993052" y="1062214"/>
            <a:chExt cx="3230319" cy="2102143"/>
          </a:xfrm>
        </p:grpSpPr>
        <p:sp>
          <p:nvSpPr>
            <p:cNvPr id="186" name="순서도: 처리 15"/>
            <p:cNvSpPr/>
            <p:nvPr/>
          </p:nvSpPr>
          <p:spPr>
            <a:xfrm>
              <a:off x="4968626" y="1787697"/>
              <a:ext cx="1413867" cy="1376660"/>
            </a:xfrm>
            <a:prstGeom prst="flowChart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2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87" name="순서도: 처리 16"/>
            <p:cNvSpPr/>
            <p:nvPr/>
          </p:nvSpPr>
          <p:spPr>
            <a:xfrm>
              <a:off x="6382493" y="1787697"/>
              <a:ext cx="840878" cy="1376660"/>
            </a:xfrm>
            <a:prstGeom prst="flowChart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88" name="가로 글상자 19"/>
            <p:cNvSpPr txBox="1"/>
            <p:nvPr/>
          </p:nvSpPr>
          <p:spPr>
            <a:xfrm>
              <a:off x="3993052" y="2188548"/>
              <a:ext cx="840878" cy="52771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address</a:t>
              </a:r>
  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0x20</a:t>
              </a:r>
  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89" name="가로 글상자 20"/>
            <p:cNvSpPr txBox="1"/>
            <p:nvPr/>
          </p:nvSpPr>
          <p:spPr>
            <a:xfrm>
              <a:off x="6382491" y="1425714"/>
              <a:ext cx="840878" cy="36125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next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90" name="가로 글상자 21"/>
            <p:cNvSpPr txBox="1"/>
            <p:nvPr/>
          </p:nvSpPr>
          <p:spPr>
            <a:xfrm>
              <a:off x="5335574" y="1425714"/>
              <a:ext cx="640080" cy="36125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item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91" name="가로 글상자 22"/>
            <p:cNvSpPr txBox="1"/>
            <p:nvPr/>
          </p:nvSpPr>
          <p:spPr>
            <a:xfrm>
              <a:off x="4968622" y="1062213"/>
              <a:ext cx="2254749" cy="3634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bfa100"/>
                  </a:solidFill>
                  <a:latin typeface="Calibri"/>
                  <a:ea typeface="맑은 고딕"/>
                  <a:cs typeface="Calibri"/>
                </a:rPr>
                <a:t>ListNode</a:t>
              </a:r>
  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bfa100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grpSp>
        <p:nvGrpSpPr>
          <p:cNvPr id="192" name="그룹 191"/>
          <p:cNvGrpSpPr/>
          <p:nvPr/>
        </p:nvGrpSpPr>
        <p:grpSpPr>
          <a:xfrm rot="0">
            <a:off x="6405361" y="4614695"/>
            <a:ext cx="2417029" cy="1572891"/>
            <a:chOff x="3993052" y="1062214"/>
            <a:chExt cx="3230319" cy="2102143"/>
          </a:xfrm>
        </p:grpSpPr>
        <p:sp>
          <p:nvSpPr>
            <p:cNvPr id="193" name="순서도: 처리 15"/>
            <p:cNvSpPr/>
            <p:nvPr/>
          </p:nvSpPr>
          <p:spPr>
            <a:xfrm>
              <a:off x="4968626" y="1787697"/>
              <a:ext cx="1413867" cy="1376660"/>
            </a:xfrm>
            <a:prstGeom prst="flowChart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3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94" name="순서도: 처리 16"/>
            <p:cNvSpPr/>
            <p:nvPr/>
          </p:nvSpPr>
          <p:spPr>
            <a:xfrm>
              <a:off x="6382493" y="1787697"/>
              <a:ext cx="840878" cy="1376660"/>
            </a:xfrm>
            <a:prstGeom prst="flowChart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95" name="가로 글상자 19"/>
            <p:cNvSpPr txBox="1"/>
            <p:nvPr/>
          </p:nvSpPr>
          <p:spPr>
            <a:xfrm>
              <a:off x="3993052" y="2188548"/>
              <a:ext cx="840878" cy="52771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address</a:t>
              </a:r>
  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0x30</a:t>
              </a:r>
  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96" name="가로 글상자 20"/>
            <p:cNvSpPr txBox="1"/>
            <p:nvPr/>
          </p:nvSpPr>
          <p:spPr>
            <a:xfrm>
              <a:off x="6382491" y="1425714"/>
              <a:ext cx="840878" cy="36125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next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97" name="가로 글상자 21"/>
            <p:cNvSpPr txBox="1"/>
            <p:nvPr/>
          </p:nvSpPr>
          <p:spPr>
            <a:xfrm>
              <a:off x="5335574" y="1425714"/>
              <a:ext cx="640080" cy="36125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item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98" name="가로 글상자 22"/>
            <p:cNvSpPr txBox="1"/>
            <p:nvPr/>
          </p:nvSpPr>
          <p:spPr>
            <a:xfrm>
              <a:off x="4968622" y="1062213"/>
              <a:ext cx="2254749" cy="3634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bfa100"/>
                  </a:solidFill>
                  <a:latin typeface="Calibri"/>
                  <a:ea typeface="맑은 고딕"/>
                  <a:cs typeface="Calibri"/>
                </a:rPr>
                <a:t>ListNode</a:t>
              </a:r>
  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bfa100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"/>
          <p:cNvGrpSpPr/>
          <p:nvPr/>
        </p:nvGrpSpPr>
        <p:grpSpPr>
          <a:xfrm rot="0">
            <a:off x="6865444" y="1858147"/>
            <a:ext cx="1496862" cy="769376"/>
            <a:chOff x="6095999" y="1279224"/>
            <a:chExt cx="1496862" cy="769376"/>
          </a:xfrm>
        </p:grpSpPr>
        <p:sp>
          <p:nvSpPr>
            <p:cNvPr id="73" name="직사각형 72"/>
            <p:cNvSpPr/>
            <p:nvPr/>
          </p:nvSpPr>
          <p:spPr>
            <a:xfrm>
              <a:off x="6096000" y="1279224"/>
              <a:ext cx="1496862" cy="76937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ff"/>
                  </a:solidFill>
                  <a:latin typeface="Calibri"/>
                  <a:ea typeface="맑은 고딕"/>
                  <a:cs typeface="Calibri"/>
                </a:rPr>
                <a:t>  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74" name="가로 글상자 73"/>
            <p:cNvSpPr txBox="1"/>
            <p:nvPr/>
          </p:nvSpPr>
          <p:spPr>
            <a:xfrm>
              <a:off x="6095999" y="1349033"/>
              <a:ext cx="1496862" cy="63978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  <a:solidFill>
                    <a:srgbClr val="0000ff"/>
                  </a:solidFill>
                  <a:latin typeface="Calibri"/>
                  <a:ea typeface="맑은 고딕"/>
                  <a:cs typeface="Calibri"/>
                </a:rPr>
                <a:t>Recursive</a:t>
              </a:r>
  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  <a:solidFill>
                    <a:srgbClr val="0000ff"/>
                  </a:solidFill>
                  <a:latin typeface="Calibri"/>
                  <a:ea typeface="맑은 고딕"/>
                  <a:cs typeface="Calibri"/>
                </a:rPr>
                <a:t>Reverse</a:t>
              </a:r>
  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 rot="0">
            <a:off x="9261576" y="1858147"/>
            <a:ext cx="1496862" cy="769376"/>
            <a:chOff x="6096000" y="1279224"/>
            <a:chExt cx="1496862" cy="769376"/>
          </a:xfrm>
        </p:grpSpPr>
        <p:sp>
          <p:nvSpPr>
            <p:cNvPr id="77" name="직사각형 72"/>
            <p:cNvSpPr/>
            <p:nvPr/>
          </p:nvSpPr>
          <p:spPr>
            <a:xfrm>
              <a:off x="6096000" y="1279224"/>
              <a:ext cx="1496862" cy="76937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bfa100"/>
                  </a:solidFill>
                  <a:latin typeface="Calibri"/>
                  <a:ea typeface="맑은 고딕"/>
                  <a:cs typeface="Calibri"/>
                </a:rPr>
                <a:t>  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bfa1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78" name="가로 글상자 73"/>
            <p:cNvSpPr txBox="1"/>
            <p:nvPr/>
          </p:nvSpPr>
          <p:spPr>
            <a:xfrm>
              <a:off x="6096000" y="1342581"/>
              <a:ext cx="1496862" cy="64266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  <a:solidFill>
                    <a:srgbClr val="bfa100"/>
                  </a:solidFill>
                  <a:latin typeface="Calibri"/>
                  <a:ea typeface="맑은 고딕"/>
                  <a:cs typeface="Calibri"/>
                </a:rPr>
                <a:t>Recursive</a:t>
              </a:r>
  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bfa100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  <a:solidFill>
                    <a:srgbClr val="bfa100"/>
                  </a:solidFill>
                  <a:latin typeface="Calibri"/>
                  <a:ea typeface="맑은 고딕"/>
                  <a:cs typeface="Calibri"/>
                </a:rPr>
                <a:t>Reverse</a:t>
              </a:r>
  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bfa100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sp>
        <p:nvSpPr>
          <p:cNvPr id="85" name="아래로 구부러진 화살표 84"/>
          <p:cNvSpPr/>
          <p:nvPr/>
        </p:nvSpPr>
        <p:spPr>
          <a:xfrm>
            <a:off x="8169505" y="1217855"/>
            <a:ext cx="1459502" cy="640292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가로 글상자 26"/>
          <p:cNvSpPr txBox="1"/>
          <p:nvPr/>
        </p:nvSpPr>
        <p:spPr>
          <a:xfrm>
            <a:off x="8304277" y="879470"/>
            <a:ext cx="1189957" cy="33859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맑은 고딕"/>
                <a:cs typeface="Calibri"/>
              </a:rPr>
              <a:t>&amp;rest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94" name="가로 글상자 26"/>
          <p:cNvSpPr txBox="1"/>
          <p:nvPr/>
        </p:nvSpPr>
        <p:spPr>
          <a:xfrm>
            <a:off x="9145482" y="2642902"/>
            <a:ext cx="1719121" cy="33886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Calibri"/>
              </a:rPr>
              <a:t>return;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97" name="화살표 96"/>
          <p:cNvCxnSpPr/>
          <p:nvPr/>
        </p:nvCxnSpPr>
        <p:spPr>
          <a:xfrm>
            <a:off x="8362308" y="2089377"/>
            <a:ext cx="9078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화살표 101"/>
          <p:cNvCxnSpPr/>
          <p:nvPr/>
        </p:nvCxnSpPr>
        <p:spPr>
          <a:xfrm flipH="1">
            <a:off x="8353712" y="2319036"/>
            <a:ext cx="9078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양쪽 대괄호 105"/>
          <p:cNvSpPr/>
          <p:nvPr/>
        </p:nvSpPr>
        <p:spPr>
          <a:xfrm>
            <a:off x="7063212" y="3724449"/>
            <a:ext cx="1101328" cy="637450"/>
          </a:xfrm>
          <a:prstGeom prst="bracketPair">
            <a:avLst>
              <a:gd name="adj" fmla="val 16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lvl="0" algn="ctr">
              <a:defRPr/>
            </a:pPr>
            <a:r>
              <a:rPr lang="en-US" altLang="ko-KR" b="1"/>
              <a:t>address</a:t>
            </a:r>
            <a:endParaRPr lang="en-US" altLang="ko-KR" b="1"/>
          </a:p>
          <a:p>
            <a:pPr lvl="0" algn="ctr">
              <a:defRPr/>
            </a:pPr>
            <a:r>
              <a:rPr lang="en-US" altLang="ko-KR" b="1"/>
              <a:t>0x30</a:t>
            </a:r>
            <a:endParaRPr lang="en-US" altLang="ko-KR" b="1"/>
          </a:p>
        </p:txBody>
      </p:sp>
      <p:sp>
        <p:nvSpPr>
          <p:cNvPr id="107" name="가로 글상자 26"/>
          <p:cNvSpPr txBox="1"/>
          <p:nvPr/>
        </p:nvSpPr>
        <p:spPr>
          <a:xfrm>
            <a:off x="7018897" y="3517051"/>
            <a:ext cx="1189957" cy="33859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맑은 고딕"/>
                <a:cs typeface="Calibri"/>
              </a:rPr>
              <a:t>rest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8" name="양쪽 대괄호 107"/>
          <p:cNvSpPr/>
          <p:nvPr/>
        </p:nvSpPr>
        <p:spPr>
          <a:xfrm>
            <a:off x="9459344" y="3724449"/>
            <a:ext cx="1101328" cy="637450"/>
          </a:xfrm>
          <a:prstGeom prst="bracketPair">
            <a:avLst>
              <a:gd name="adj" fmla="val 16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lvl="0" algn="ctr">
              <a:defRPr/>
            </a:pPr>
            <a:r>
              <a:rPr lang="en-US" altLang="ko-KR" b="1"/>
              <a:t>address</a:t>
            </a:r>
            <a:endParaRPr lang="en-US" altLang="ko-KR" b="1"/>
          </a:p>
          <a:p>
            <a:pPr lvl="0" algn="ctr">
              <a:defRPr/>
            </a:pPr>
            <a:r>
              <a:rPr lang="en-US" altLang="ko-KR" b="1"/>
              <a:t>NULL</a:t>
            </a:r>
            <a:endParaRPr lang="en-US" altLang="ko-KR" b="1"/>
          </a:p>
        </p:txBody>
      </p:sp>
      <p:sp>
        <p:nvSpPr>
          <p:cNvPr id="109" name="가로 글상자 26"/>
          <p:cNvSpPr txBox="1"/>
          <p:nvPr/>
        </p:nvSpPr>
        <p:spPr>
          <a:xfrm>
            <a:off x="9415030" y="3517051"/>
            <a:ext cx="1189957" cy="33859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bfa100"/>
                </a:solidFill>
                <a:latin typeface="Calibri"/>
                <a:ea typeface="맑은 고딕"/>
                <a:cs typeface="Calibri"/>
              </a:rPr>
              <a:t>rest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bfa1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16" name="양쪽 대괄호 115"/>
          <p:cNvSpPr/>
          <p:nvPr/>
        </p:nvSpPr>
        <p:spPr>
          <a:xfrm>
            <a:off x="4502380" y="3724449"/>
            <a:ext cx="1101328" cy="637450"/>
          </a:xfrm>
          <a:prstGeom prst="bracketPair">
            <a:avLst>
              <a:gd name="adj" fmla="val 16667"/>
            </a:avLst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맑은 고딕"/>
                <a:cs typeface="Calibri"/>
              </a:rPr>
              <a:t>address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ff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맑은 고딕"/>
                <a:cs typeface="Calibri"/>
              </a:rPr>
              <a:t>0x30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17" name="가로 글상자 26"/>
          <p:cNvSpPr txBox="1"/>
          <p:nvPr/>
        </p:nvSpPr>
        <p:spPr>
          <a:xfrm>
            <a:off x="4458066" y="3517051"/>
            <a:ext cx="1189957" cy="33859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rest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grpSp>
        <p:nvGrpSpPr>
          <p:cNvPr id="118" name="그룹 117"/>
          <p:cNvGrpSpPr/>
          <p:nvPr/>
        </p:nvGrpSpPr>
        <p:grpSpPr>
          <a:xfrm rot="0">
            <a:off x="4304614" y="1858147"/>
            <a:ext cx="1496862" cy="769376"/>
            <a:chOff x="6095999" y="1279224"/>
            <a:chExt cx="1496862" cy="769376"/>
          </a:xfrm>
        </p:grpSpPr>
        <p:sp>
          <p:nvSpPr>
            <p:cNvPr id="119" name="직사각형 72"/>
            <p:cNvSpPr/>
            <p:nvPr/>
          </p:nvSpPr>
          <p:spPr>
            <a:xfrm>
              <a:off x="6096000" y="1279224"/>
              <a:ext cx="1496862" cy="76937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0000"/>
                  </a:solidFill>
                  <a:latin typeface="Calibri"/>
                  <a:ea typeface="맑은 고딕"/>
                  <a:cs typeface="Calibri"/>
                </a:rPr>
                <a:t>  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20" name="가로 글상자 73"/>
            <p:cNvSpPr txBox="1"/>
            <p:nvPr/>
          </p:nvSpPr>
          <p:spPr>
            <a:xfrm>
              <a:off x="6095999" y="1349033"/>
              <a:ext cx="1496862" cy="63978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  <a:solidFill>
                    <a:srgbClr val="ff0000"/>
                  </a:solidFill>
                  <a:latin typeface="Calibri"/>
                  <a:ea typeface="맑은 고딕"/>
                  <a:cs typeface="Calibri"/>
                </a:rPr>
                <a:t>Recursive</a:t>
              </a:r>
  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  <a:solidFill>
                    <a:srgbClr val="ff0000"/>
                  </a:solidFill>
                  <a:latin typeface="Calibri"/>
                  <a:ea typeface="맑은 고딕"/>
                  <a:cs typeface="Calibri"/>
                </a:rPr>
                <a:t>Reverse</a:t>
              </a:r>
  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sp>
        <p:nvSpPr>
          <p:cNvPr id="121" name="아래로 구부러진 화살표 120"/>
          <p:cNvSpPr/>
          <p:nvPr/>
        </p:nvSpPr>
        <p:spPr>
          <a:xfrm>
            <a:off x="5608675" y="1217855"/>
            <a:ext cx="1459502" cy="640292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가로 글상자 26"/>
          <p:cNvSpPr txBox="1"/>
          <p:nvPr/>
        </p:nvSpPr>
        <p:spPr>
          <a:xfrm>
            <a:off x="1831207" y="2073536"/>
            <a:ext cx="1189957" cy="33859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Calibri"/>
              </a:rPr>
              <a:t>&amp;(ll.head)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23" name="화살표 122"/>
          <p:cNvCxnSpPr/>
          <p:nvPr/>
        </p:nvCxnSpPr>
        <p:spPr>
          <a:xfrm>
            <a:off x="5801477" y="2089377"/>
            <a:ext cx="9078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화살표 123"/>
          <p:cNvCxnSpPr/>
          <p:nvPr/>
        </p:nvCxnSpPr>
        <p:spPr>
          <a:xfrm flipH="1">
            <a:off x="5792881" y="2319036"/>
            <a:ext cx="9078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가로 글상자 26"/>
          <p:cNvSpPr txBox="1"/>
          <p:nvPr/>
        </p:nvSpPr>
        <p:spPr>
          <a:xfrm>
            <a:off x="6019800" y="3758854"/>
            <a:ext cx="1189957" cy="56864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맑은 고딕"/>
                <a:cs typeface="Calibri"/>
              </a:rPr>
              <a:t>address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ff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맑은 고딕"/>
                <a:cs typeface="Calibri"/>
              </a:rPr>
              <a:t>&amp;rest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29" name="가로 글상자 26"/>
          <p:cNvSpPr txBox="1"/>
          <p:nvPr/>
        </p:nvSpPr>
        <p:spPr>
          <a:xfrm>
            <a:off x="3544936" y="3758854"/>
            <a:ext cx="1189957" cy="57018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address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&amp;rest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30" name="가로 글상자 26"/>
          <p:cNvSpPr txBox="1"/>
          <p:nvPr/>
        </p:nvSpPr>
        <p:spPr>
          <a:xfrm>
            <a:off x="8444016" y="3758854"/>
            <a:ext cx="1189957" cy="57018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bfa100"/>
                </a:solidFill>
                <a:latin typeface="Calibri"/>
                <a:ea typeface="맑은 고딕"/>
                <a:cs typeface="Calibri"/>
              </a:rPr>
              <a:t>address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bfa1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bfa100"/>
                </a:solidFill>
                <a:latin typeface="Calibri"/>
                <a:ea typeface="맑은 고딕"/>
                <a:cs typeface="Calibri"/>
              </a:rPr>
              <a:t>&amp;rest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bfa1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6" name="아래쪽 화살표 165"/>
          <p:cNvSpPr/>
          <p:nvPr/>
        </p:nvSpPr>
        <p:spPr>
          <a:xfrm rot="16200000">
            <a:off x="3573322" y="1627800"/>
            <a:ext cx="232513" cy="1230069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7" name="가로 글상자 26"/>
          <p:cNvSpPr txBox="1"/>
          <p:nvPr/>
        </p:nvSpPr>
        <p:spPr>
          <a:xfrm>
            <a:off x="5660430" y="879470"/>
            <a:ext cx="1189957" cy="33859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&amp;rest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0" name="양쪽 대괄호 169"/>
          <p:cNvSpPr/>
          <p:nvPr/>
        </p:nvSpPr>
        <p:spPr>
          <a:xfrm>
            <a:off x="1875521" y="3724449"/>
            <a:ext cx="1101328" cy="637450"/>
          </a:xfrm>
          <a:prstGeom prst="bracketPair">
            <a:avLst>
              <a:gd name="adj" fmla="val 16667"/>
            </a:avLst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address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0x30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1" name="가로 글상자 26"/>
          <p:cNvSpPr txBox="1"/>
          <p:nvPr/>
        </p:nvSpPr>
        <p:spPr>
          <a:xfrm>
            <a:off x="1831207" y="3517051"/>
            <a:ext cx="1189957" cy="33859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Calibri"/>
              </a:rPr>
              <a:t>ll.head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6" name="가로 글상자 26"/>
          <p:cNvSpPr txBox="1"/>
          <p:nvPr/>
        </p:nvSpPr>
        <p:spPr>
          <a:xfrm>
            <a:off x="7018897" y="2885084"/>
            <a:ext cx="1189957" cy="57481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*ptrHead 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=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맑은 고딕"/>
                <a:cs typeface="Calibri"/>
              </a:rPr>
              <a:t>rest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ff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77" name="화살표 176"/>
          <p:cNvCxnSpPr/>
          <p:nvPr/>
        </p:nvCxnSpPr>
        <p:spPr>
          <a:xfrm rot="10800000" flipV="1">
            <a:off x="5465885" y="3275135"/>
            <a:ext cx="1743876" cy="659422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가로 글상자 26"/>
          <p:cNvSpPr txBox="1"/>
          <p:nvPr/>
        </p:nvSpPr>
        <p:spPr>
          <a:xfrm>
            <a:off x="4458066" y="2885084"/>
            <a:ext cx="1189957" cy="57481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Calibri"/>
              </a:rPr>
              <a:t>*ptrHead 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=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rest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79" name="화살표 178"/>
          <p:cNvCxnSpPr/>
          <p:nvPr/>
        </p:nvCxnSpPr>
        <p:spPr>
          <a:xfrm rot="10800000" flipV="1">
            <a:off x="2817641" y="3275135"/>
            <a:ext cx="1743876" cy="659422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그룹 179"/>
          <p:cNvGrpSpPr/>
          <p:nvPr/>
        </p:nvGrpSpPr>
        <p:grpSpPr>
          <a:xfrm rot="0">
            <a:off x="1217671" y="4614695"/>
            <a:ext cx="2417029" cy="1572892"/>
            <a:chOff x="3993052" y="1062213"/>
            <a:chExt cx="3230319" cy="2102143"/>
          </a:xfrm>
        </p:grpSpPr>
        <p:sp>
          <p:nvSpPr>
            <p:cNvPr id="181" name="순서도: 처리 15"/>
            <p:cNvSpPr/>
            <p:nvPr/>
          </p:nvSpPr>
          <p:spPr>
            <a:xfrm>
              <a:off x="4968626" y="1787697"/>
              <a:ext cx="1413867" cy="1376660"/>
            </a:xfrm>
            <a:prstGeom prst="flowChart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1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82" name="순서도: 처리 16"/>
            <p:cNvSpPr/>
            <p:nvPr/>
          </p:nvSpPr>
          <p:spPr>
            <a:xfrm>
              <a:off x="6382493" y="1787697"/>
              <a:ext cx="840878" cy="1376660"/>
            </a:xfrm>
            <a:prstGeom prst="flowChart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83" name="가로 글상자 19"/>
            <p:cNvSpPr txBox="1"/>
            <p:nvPr/>
          </p:nvSpPr>
          <p:spPr>
            <a:xfrm>
              <a:off x="3993052" y="2188548"/>
              <a:ext cx="840878" cy="52771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address</a:t>
              </a:r>
  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0x10</a:t>
              </a:r>
  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84" name="가로 글상자 20"/>
            <p:cNvSpPr txBox="1"/>
            <p:nvPr/>
          </p:nvSpPr>
          <p:spPr>
            <a:xfrm>
              <a:off x="6382491" y="1425714"/>
              <a:ext cx="840878" cy="36125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next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85" name="가로 글상자 21"/>
            <p:cNvSpPr txBox="1"/>
            <p:nvPr/>
          </p:nvSpPr>
          <p:spPr>
            <a:xfrm>
              <a:off x="5335574" y="1425714"/>
              <a:ext cx="640080" cy="36125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item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86" name="가로 글상자 22"/>
            <p:cNvSpPr txBox="1"/>
            <p:nvPr/>
          </p:nvSpPr>
          <p:spPr>
            <a:xfrm>
              <a:off x="4968622" y="1062213"/>
              <a:ext cx="2254749" cy="3634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bfa100"/>
                  </a:solidFill>
                  <a:latin typeface="Calibri"/>
                  <a:ea typeface="맑은 고딕"/>
                  <a:cs typeface="Calibri"/>
                </a:rPr>
                <a:t>ListNode</a:t>
              </a:r>
  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bfa100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grpSp>
        <p:nvGrpSpPr>
          <p:cNvPr id="187" name="그룹 186"/>
          <p:cNvGrpSpPr/>
          <p:nvPr/>
        </p:nvGrpSpPr>
        <p:grpSpPr>
          <a:xfrm rot="0">
            <a:off x="3844530" y="4614695"/>
            <a:ext cx="2417029" cy="1572891"/>
            <a:chOff x="3993052" y="1062214"/>
            <a:chExt cx="3230319" cy="2102143"/>
          </a:xfrm>
        </p:grpSpPr>
        <p:sp>
          <p:nvSpPr>
            <p:cNvPr id="188" name="순서도: 처리 15"/>
            <p:cNvSpPr/>
            <p:nvPr/>
          </p:nvSpPr>
          <p:spPr>
            <a:xfrm>
              <a:off x="4968626" y="1787697"/>
              <a:ext cx="1413867" cy="1376660"/>
            </a:xfrm>
            <a:prstGeom prst="flowChart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2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89" name="순서도: 처리 16"/>
            <p:cNvSpPr/>
            <p:nvPr/>
          </p:nvSpPr>
          <p:spPr>
            <a:xfrm>
              <a:off x="6382493" y="1787697"/>
              <a:ext cx="840878" cy="1376660"/>
            </a:xfrm>
            <a:prstGeom prst="flowChart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90" name="가로 글상자 19"/>
            <p:cNvSpPr txBox="1"/>
            <p:nvPr/>
          </p:nvSpPr>
          <p:spPr>
            <a:xfrm>
              <a:off x="3993052" y="2188548"/>
              <a:ext cx="840878" cy="52771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address</a:t>
              </a:r>
  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0x20</a:t>
              </a:r>
  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91" name="가로 글상자 20"/>
            <p:cNvSpPr txBox="1"/>
            <p:nvPr/>
          </p:nvSpPr>
          <p:spPr>
            <a:xfrm>
              <a:off x="6382491" y="1425714"/>
              <a:ext cx="840878" cy="36125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next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92" name="가로 글상자 21"/>
            <p:cNvSpPr txBox="1"/>
            <p:nvPr/>
          </p:nvSpPr>
          <p:spPr>
            <a:xfrm>
              <a:off x="5335574" y="1425714"/>
              <a:ext cx="640080" cy="36125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item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93" name="가로 글상자 22"/>
            <p:cNvSpPr txBox="1"/>
            <p:nvPr/>
          </p:nvSpPr>
          <p:spPr>
            <a:xfrm>
              <a:off x="4968622" y="1062213"/>
              <a:ext cx="2254749" cy="3634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bfa100"/>
                  </a:solidFill>
                  <a:latin typeface="Calibri"/>
                  <a:ea typeface="맑은 고딕"/>
                  <a:cs typeface="Calibri"/>
                </a:rPr>
                <a:t>ListNode</a:t>
              </a:r>
  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bfa100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grpSp>
        <p:nvGrpSpPr>
          <p:cNvPr id="194" name="그룹 193"/>
          <p:cNvGrpSpPr/>
          <p:nvPr/>
        </p:nvGrpSpPr>
        <p:grpSpPr>
          <a:xfrm rot="0">
            <a:off x="6405361" y="4614695"/>
            <a:ext cx="2417029" cy="1572891"/>
            <a:chOff x="3993052" y="1062214"/>
            <a:chExt cx="3230319" cy="2102143"/>
          </a:xfrm>
        </p:grpSpPr>
        <p:sp>
          <p:nvSpPr>
            <p:cNvPr id="195" name="순서도: 처리 15"/>
            <p:cNvSpPr/>
            <p:nvPr/>
          </p:nvSpPr>
          <p:spPr>
            <a:xfrm>
              <a:off x="4968626" y="1787697"/>
              <a:ext cx="1413867" cy="1376660"/>
            </a:xfrm>
            <a:prstGeom prst="flowChart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3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96" name="순서도: 처리 16"/>
            <p:cNvSpPr/>
            <p:nvPr/>
          </p:nvSpPr>
          <p:spPr>
            <a:xfrm>
              <a:off x="6382493" y="1787697"/>
              <a:ext cx="840878" cy="1376660"/>
            </a:xfrm>
            <a:prstGeom prst="flowChart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97" name="가로 글상자 19"/>
            <p:cNvSpPr txBox="1"/>
            <p:nvPr/>
          </p:nvSpPr>
          <p:spPr>
            <a:xfrm>
              <a:off x="3993052" y="2188548"/>
              <a:ext cx="840878" cy="52771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address</a:t>
              </a:r>
  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0x30</a:t>
              </a:r>
  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98" name="가로 글상자 20"/>
            <p:cNvSpPr txBox="1"/>
            <p:nvPr/>
          </p:nvSpPr>
          <p:spPr>
            <a:xfrm>
              <a:off x="6382491" y="1425714"/>
              <a:ext cx="840878" cy="36125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next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99" name="가로 글상자 21"/>
            <p:cNvSpPr txBox="1"/>
            <p:nvPr/>
          </p:nvSpPr>
          <p:spPr>
            <a:xfrm>
              <a:off x="5335574" y="1425714"/>
              <a:ext cx="640080" cy="36125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item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200" name="가로 글상자 22"/>
            <p:cNvSpPr txBox="1"/>
            <p:nvPr/>
          </p:nvSpPr>
          <p:spPr>
            <a:xfrm>
              <a:off x="4968622" y="1062213"/>
              <a:ext cx="2254749" cy="3634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bfa100"/>
                  </a:solidFill>
                  <a:latin typeface="Calibri"/>
                  <a:ea typeface="맑은 고딕"/>
                  <a:cs typeface="Calibri"/>
                </a:rPr>
                <a:t>ListNode</a:t>
              </a:r>
  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bfa100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270552" y="-1348067"/>
            <a:ext cx="11921448" cy="955413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  </a:t>
            </a:r>
            <a:endParaRPr lang="en-US" altLang="ko-KR"/>
          </a:p>
        </p:txBody>
      </p:sp>
      <p:sp>
        <p:nvSpPr>
          <p:cNvPr id="10" name="가로 글상자 9"/>
          <p:cNvSpPr txBox="1"/>
          <p:nvPr/>
        </p:nvSpPr>
        <p:spPr>
          <a:xfrm>
            <a:off x="2517272" y="-747889"/>
            <a:ext cx="840879" cy="37450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head</a:t>
            </a:r>
            <a:endParaRPr lang="en-US" altLang="ko-KR"/>
          </a:p>
        </p:txBody>
      </p:sp>
      <p:sp>
        <p:nvSpPr>
          <p:cNvPr id="6" name="순서도: 처리 5"/>
          <p:cNvSpPr/>
          <p:nvPr/>
        </p:nvSpPr>
        <p:spPr>
          <a:xfrm>
            <a:off x="1103405" y="-368375"/>
            <a:ext cx="1413867" cy="137666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11" name="순서도: 처리 10"/>
          <p:cNvSpPr/>
          <p:nvPr/>
        </p:nvSpPr>
        <p:spPr>
          <a:xfrm>
            <a:off x="2517273" y="-368375"/>
            <a:ext cx="840878" cy="137666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" name="가로 글상자 12"/>
          <p:cNvSpPr txBox="1"/>
          <p:nvPr/>
        </p:nvSpPr>
        <p:spPr>
          <a:xfrm>
            <a:off x="1533161" y="-747889"/>
            <a:ext cx="554355" cy="363469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en-US" altLang="ko-KR"/>
              <a:t>size</a:t>
            </a:r>
            <a:endParaRPr lang="en-US" altLang="ko-KR"/>
          </a:p>
        </p:txBody>
      </p:sp>
      <p:sp>
        <p:nvSpPr>
          <p:cNvPr id="14" name="가로 글상자 13"/>
          <p:cNvSpPr txBox="1"/>
          <p:nvPr/>
        </p:nvSpPr>
        <p:spPr>
          <a:xfrm>
            <a:off x="1103404" y="-1111389"/>
            <a:ext cx="2254747" cy="37605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3057b9"/>
                </a:solidFill>
              </a:rPr>
              <a:t>LinkedList (ll)</a:t>
            </a:r>
            <a:endParaRPr lang="en-US" altLang="ko-KR" b="1">
              <a:solidFill>
                <a:srgbClr val="3057b9"/>
              </a:solidFill>
            </a:endParaRPr>
          </a:p>
        </p:txBody>
      </p:sp>
      <p:sp>
        <p:nvSpPr>
          <p:cNvPr id="19" name="가로 글상자 18"/>
          <p:cNvSpPr txBox="1"/>
          <p:nvPr/>
        </p:nvSpPr>
        <p:spPr>
          <a:xfrm>
            <a:off x="135276" y="0"/>
            <a:ext cx="968128" cy="57075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600" b="1"/>
              <a:t>address</a:t>
            </a:r>
            <a:endParaRPr lang="en-US" altLang="ko-KR" sz="1600" b="1"/>
          </a:p>
          <a:p>
            <a:pPr lvl="0" algn="ctr">
              <a:defRPr/>
            </a:pPr>
            <a:r>
              <a:rPr lang="en-US" altLang="ko-KR" sz="1600" b="1"/>
              <a:t>0x01</a:t>
            </a:r>
            <a:endParaRPr lang="en-US" altLang="ko-KR" sz="1600" b="1"/>
          </a:p>
        </p:txBody>
      </p:sp>
      <p:grpSp>
        <p:nvGrpSpPr>
          <p:cNvPr id="35" name=""/>
          <p:cNvGrpSpPr/>
          <p:nvPr/>
        </p:nvGrpSpPr>
        <p:grpSpPr>
          <a:xfrm rot="0">
            <a:off x="2517272" y="1008284"/>
            <a:ext cx="3230316" cy="2102141"/>
            <a:chOff x="3993056" y="1062216"/>
            <a:chExt cx="3230316" cy="2102141"/>
          </a:xfrm>
        </p:grpSpPr>
        <p:sp>
          <p:nvSpPr>
            <p:cNvPr id="16" name="순서도: 처리 15"/>
            <p:cNvSpPr/>
            <p:nvPr/>
          </p:nvSpPr>
          <p:spPr>
            <a:xfrm>
              <a:off x="4968626" y="1787697"/>
              <a:ext cx="1413867" cy="1376660"/>
            </a:xfrm>
            <a:prstGeom prst="flowChart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2">
              <a:schemeClr val="accent1"/>
            </a:effectRef>
            <a:fontRef idx="minor">
              <a:schemeClr val="dk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1</a:t>
              </a:r>
              <a:endParaRPr lang="en-US" altLang="ko-KR"/>
            </a:p>
          </p:txBody>
        </p:sp>
        <p:sp>
          <p:nvSpPr>
            <p:cNvPr id="17" name="순서도: 처리 16"/>
            <p:cNvSpPr/>
            <p:nvPr/>
          </p:nvSpPr>
          <p:spPr>
            <a:xfrm>
              <a:off x="6382493" y="1787697"/>
              <a:ext cx="840878" cy="1376660"/>
            </a:xfrm>
            <a:prstGeom prst="flowChart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2">
              <a:schemeClr val="accent1"/>
            </a:effectRef>
            <a:fontRef idx="minor">
              <a:schemeClr val="dk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0" name="가로 글상자 19"/>
            <p:cNvSpPr txBox="1"/>
            <p:nvPr/>
          </p:nvSpPr>
          <p:spPr>
            <a:xfrm>
              <a:off x="3993056" y="2188550"/>
              <a:ext cx="840879" cy="57495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sz="1600" b="1"/>
                <a:t>address</a:t>
              </a:r>
              <a:endParaRPr lang="en-US" altLang="ko-KR" sz="1600" b="1"/>
            </a:p>
            <a:p>
              <a:pPr lvl="0" algn="ctr">
                <a:defRPr/>
              </a:pPr>
              <a:r>
                <a:rPr lang="en-US" altLang="ko-KR" sz="1600" b="1"/>
                <a:t>0x10</a:t>
              </a:r>
              <a:endParaRPr lang="en-US" altLang="ko-KR" sz="1600" b="1"/>
            </a:p>
          </p:txBody>
        </p:sp>
        <p:sp>
          <p:nvSpPr>
            <p:cNvPr id="21" name="가로 글상자 20"/>
            <p:cNvSpPr txBox="1"/>
            <p:nvPr/>
          </p:nvSpPr>
          <p:spPr>
            <a:xfrm>
              <a:off x="6382493" y="1425716"/>
              <a:ext cx="840879" cy="3642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/>
                <a:t>next</a:t>
              </a:r>
              <a:endParaRPr lang="en-US" altLang="ko-KR"/>
            </a:p>
          </p:txBody>
        </p:sp>
        <p:sp>
          <p:nvSpPr>
            <p:cNvPr id="22" name="가로 글상자 21"/>
            <p:cNvSpPr txBox="1"/>
            <p:nvPr/>
          </p:nvSpPr>
          <p:spPr>
            <a:xfrm>
              <a:off x="5335576" y="1425716"/>
              <a:ext cx="640080" cy="3642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/>
                <a:t>item</a:t>
              </a:r>
              <a:endParaRPr lang="en-US" altLang="ko-KR"/>
            </a:p>
          </p:txBody>
        </p:sp>
        <p:sp>
          <p:nvSpPr>
            <p:cNvPr id="23" name="가로 글상자 22"/>
            <p:cNvSpPr txBox="1"/>
            <p:nvPr/>
          </p:nvSpPr>
          <p:spPr>
            <a:xfrm>
              <a:off x="4968627" y="1062216"/>
              <a:ext cx="2254746" cy="3657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b="1">
                  <a:solidFill>
                    <a:srgbClr val="bfa100"/>
                  </a:solidFill>
                </a:rPr>
                <a:t>ListNode</a:t>
              </a:r>
              <a:endParaRPr lang="en-US" altLang="ko-KR" b="1">
                <a:solidFill>
                  <a:srgbClr val="bfa100"/>
                </a:solidFill>
              </a:endParaRPr>
            </a:p>
          </p:txBody>
        </p:sp>
      </p:grpSp>
      <p:cxnSp>
        <p:nvCxnSpPr>
          <p:cNvPr id="24" name="화살표 23"/>
          <p:cNvCxnSpPr/>
          <p:nvPr/>
        </p:nvCxnSpPr>
        <p:spPr>
          <a:xfrm rot="16200000" flipH="1">
            <a:off x="2033250" y="1224419"/>
            <a:ext cx="1808929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가로 글상자 51"/>
          <p:cNvSpPr txBox="1"/>
          <p:nvPr/>
        </p:nvSpPr>
        <p:spPr>
          <a:xfrm>
            <a:off x="3513771" y="0"/>
            <a:ext cx="968128" cy="57075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600" b="1"/>
              <a:t>address</a:t>
            </a:r>
            <a:endParaRPr lang="en-US" altLang="ko-KR" sz="1600" b="1"/>
          </a:p>
          <a:p>
            <a:pPr lvl="0" algn="ctr">
              <a:defRPr/>
            </a:pPr>
            <a:r>
              <a:rPr lang="en-US" altLang="ko-KR" sz="1600" b="1"/>
              <a:t>0x08</a:t>
            </a:r>
            <a:endParaRPr lang="en-US" altLang="ko-KR" sz="1600" b="1"/>
          </a:p>
        </p:txBody>
      </p:sp>
      <p:sp>
        <p:nvSpPr>
          <p:cNvPr id="53" name="가로 글상자 52"/>
          <p:cNvSpPr txBox="1"/>
          <p:nvPr/>
        </p:nvSpPr>
        <p:spPr>
          <a:xfrm>
            <a:off x="5747589" y="2128884"/>
            <a:ext cx="968128" cy="57431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600" b="1"/>
              <a:t>address</a:t>
            </a:r>
            <a:endParaRPr lang="en-US" altLang="ko-KR" sz="1600" b="1"/>
          </a:p>
          <a:p>
            <a:pPr lvl="0" algn="ctr">
              <a:defRPr/>
            </a:pPr>
            <a:r>
              <a:rPr lang="en-US" altLang="ko-KR" sz="1600" b="1"/>
              <a:t>0x18</a:t>
            </a:r>
            <a:endParaRPr lang="en-US" altLang="ko-KR" sz="1600" b="1"/>
          </a:p>
        </p:txBody>
      </p:sp>
      <p:sp>
        <p:nvSpPr>
          <p:cNvPr id="58" name="순서도: 처리 57"/>
          <p:cNvSpPr/>
          <p:nvPr/>
        </p:nvSpPr>
        <p:spPr>
          <a:xfrm>
            <a:off x="3577782" y="0"/>
            <a:ext cx="840878" cy="570759"/>
          </a:xfrm>
          <a:prstGeom prst="flowChartProcess">
            <a:avLst/>
          </a:prstGeom>
          <a:noFill/>
          <a:ln w="38100">
            <a:solidFill>
              <a:srgbClr val="ff843a"/>
            </a:solidFill>
            <a:prstDash val="lg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59" name="가로 글상자 58"/>
          <p:cNvSpPr txBox="1"/>
          <p:nvPr/>
        </p:nvSpPr>
        <p:spPr>
          <a:xfrm>
            <a:off x="4418661" y="0"/>
            <a:ext cx="1102709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6600"/>
                </a:solidFill>
                <a:latin typeface="Calibri"/>
                <a:ea typeface="맑은 고딕"/>
                <a:cs typeface="Calibri"/>
              </a:rPr>
              <a:t>ptrHead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66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0" name="순서도: 처리 59"/>
          <p:cNvSpPr/>
          <p:nvPr/>
        </p:nvSpPr>
        <p:spPr>
          <a:xfrm>
            <a:off x="2517275" y="-384420"/>
            <a:ext cx="840878" cy="1392704"/>
          </a:xfrm>
          <a:prstGeom prst="flowChartProcess">
            <a:avLst/>
          </a:prstGeom>
          <a:noFill/>
          <a:ln w="38100" cap="flat" cmpd="sng" algn="ctr">
            <a:solidFill>
              <a:srgbClr val="800080">
                <a:alpha val="100000"/>
              </a:srgbClr>
            </a:solidFill>
            <a:prstDash val="lgDash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1" name="가로 글상자 60"/>
          <p:cNvSpPr txBox="1"/>
          <p:nvPr/>
        </p:nvSpPr>
        <p:spPr>
          <a:xfrm>
            <a:off x="3341767" y="-408474"/>
            <a:ext cx="2163219" cy="36346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800080"/>
                </a:solidFill>
                <a:latin typeface="Calibri"/>
                <a:ea typeface="맑은 고딕"/>
                <a:cs typeface="Calibri"/>
              </a:rPr>
              <a:t>*ptrHead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80008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0" name="가로 글상자 69"/>
          <p:cNvSpPr txBox="1"/>
          <p:nvPr/>
        </p:nvSpPr>
        <p:spPr>
          <a:xfrm>
            <a:off x="9801977" y="-1404158"/>
            <a:ext cx="2254747" cy="37662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1b1760"/>
                </a:solidFill>
                <a:latin typeface="Calibri"/>
                <a:ea typeface="맑은 고딕"/>
                <a:cs typeface="Calibri"/>
              </a:rPr>
              <a:t>RecursiveReverse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1b1760"/>
              </a:solidFill>
              <a:latin typeface="Calibri"/>
              <a:ea typeface="맑은 고딕"/>
              <a:cs typeface="Calibri"/>
            </a:endParaRPr>
          </a:p>
        </p:txBody>
      </p:sp>
      <p:grpSp>
        <p:nvGrpSpPr>
          <p:cNvPr id="141" name="그룹 140"/>
          <p:cNvGrpSpPr/>
          <p:nvPr/>
        </p:nvGrpSpPr>
        <p:grpSpPr>
          <a:xfrm rot="0">
            <a:off x="4907023" y="3188493"/>
            <a:ext cx="3230317" cy="2102141"/>
            <a:chOff x="6381747" y="3306544"/>
            <a:chExt cx="3230317" cy="2102141"/>
          </a:xfrm>
        </p:grpSpPr>
        <p:sp>
          <p:nvSpPr>
            <p:cNvPr id="142" name="순서도: 처리 24"/>
            <p:cNvSpPr/>
            <p:nvPr/>
          </p:nvSpPr>
          <p:spPr>
            <a:xfrm>
              <a:off x="7357317" y="4032025"/>
              <a:ext cx="1413867" cy="1376660"/>
            </a:xfrm>
            <a:prstGeom prst="flowChart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2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43" name="순서도: 처리 25"/>
            <p:cNvSpPr/>
            <p:nvPr/>
          </p:nvSpPr>
          <p:spPr>
            <a:xfrm>
              <a:off x="8771184" y="4032025"/>
              <a:ext cx="840878" cy="1376660"/>
            </a:xfrm>
            <a:prstGeom prst="flowChart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44" name="가로 글상자 26"/>
            <p:cNvSpPr txBox="1"/>
            <p:nvPr/>
          </p:nvSpPr>
          <p:spPr>
            <a:xfrm>
              <a:off x="6381747" y="4432878"/>
              <a:ext cx="840879" cy="57536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address</a:t>
              </a:r>
  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0x20</a:t>
              </a:r>
  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45" name="가로 글상자 27"/>
            <p:cNvSpPr txBox="1"/>
            <p:nvPr/>
          </p:nvSpPr>
          <p:spPr>
            <a:xfrm>
              <a:off x="8771184" y="3670044"/>
              <a:ext cx="840879" cy="3642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next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46" name="가로 글상자 28"/>
            <p:cNvSpPr txBox="1"/>
            <p:nvPr/>
          </p:nvSpPr>
          <p:spPr>
            <a:xfrm>
              <a:off x="7724267" y="3670044"/>
              <a:ext cx="640080" cy="364243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item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47" name="가로 글상자 29"/>
            <p:cNvSpPr txBox="1"/>
            <p:nvPr/>
          </p:nvSpPr>
          <p:spPr>
            <a:xfrm>
              <a:off x="7357318" y="3306544"/>
              <a:ext cx="2254746" cy="3657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  <a:solidFill>
                    <a:srgbClr val="bfa100"/>
                  </a:solidFill>
                  <a:latin typeface="Calibri"/>
                  <a:ea typeface="맑은 고딕"/>
                  <a:cs typeface="Calibri"/>
                </a:rPr>
                <a:t>ListNode</a:t>
              </a:r>
  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bfa100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grpSp>
        <p:nvGrpSpPr>
          <p:cNvPr id="148" name="그룹 147"/>
          <p:cNvGrpSpPr/>
          <p:nvPr/>
        </p:nvGrpSpPr>
        <p:grpSpPr>
          <a:xfrm rot="0">
            <a:off x="7290611" y="5331618"/>
            <a:ext cx="3230317" cy="2102141"/>
            <a:chOff x="6381747" y="3306544"/>
            <a:chExt cx="3230317" cy="2102141"/>
          </a:xfrm>
        </p:grpSpPr>
        <p:sp>
          <p:nvSpPr>
            <p:cNvPr id="149" name="순서도: 처리 24"/>
            <p:cNvSpPr/>
            <p:nvPr/>
          </p:nvSpPr>
          <p:spPr>
            <a:xfrm>
              <a:off x="7357317" y="4032025"/>
              <a:ext cx="1413867" cy="1376660"/>
            </a:xfrm>
            <a:prstGeom prst="flowChart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3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50" name="순서도: 처리 25"/>
            <p:cNvSpPr/>
            <p:nvPr/>
          </p:nvSpPr>
          <p:spPr>
            <a:xfrm>
              <a:off x="8771184" y="4032025"/>
              <a:ext cx="840878" cy="1376660"/>
            </a:xfrm>
            <a:prstGeom prst="flowChart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51" name="가로 글상자 26"/>
            <p:cNvSpPr txBox="1"/>
            <p:nvPr/>
          </p:nvSpPr>
          <p:spPr>
            <a:xfrm>
              <a:off x="6381747" y="4432878"/>
              <a:ext cx="840879" cy="57536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address</a:t>
              </a:r>
  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0x30</a:t>
              </a:r>
  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52" name="가로 글상자 27"/>
            <p:cNvSpPr txBox="1"/>
            <p:nvPr/>
          </p:nvSpPr>
          <p:spPr>
            <a:xfrm>
              <a:off x="8771184" y="3670044"/>
              <a:ext cx="840879" cy="3642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next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53" name="가로 글상자 28"/>
            <p:cNvSpPr txBox="1"/>
            <p:nvPr/>
          </p:nvSpPr>
          <p:spPr>
            <a:xfrm>
              <a:off x="7724267" y="3670044"/>
              <a:ext cx="640080" cy="364243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item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54" name="가로 글상자 29"/>
            <p:cNvSpPr txBox="1"/>
            <p:nvPr/>
          </p:nvSpPr>
          <p:spPr>
            <a:xfrm>
              <a:off x="7357318" y="3306544"/>
              <a:ext cx="2254746" cy="3657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  <a:solidFill>
                    <a:srgbClr val="bfa100"/>
                  </a:solidFill>
                  <a:latin typeface="Calibri"/>
                  <a:ea typeface="맑은 고딕"/>
                  <a:cs typeface="Calibri"/>
                </a:rPr>
                <a:t>ListNode</a:t>
              </a:r>
  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bfa100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sp>
        <p:nvSpPr>
          <p:cNvPr id="155" name="가로 글상자 154"/>
          <p:cNvSpPr txBox="1"/>
          <p:nvPr/>
        </p:nvSpPr>
        <p:spPr>
          <a:xfrm>
            <a:off x="8137340" y="4239563"/>
            <a:ext cx="968128" cy="57075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address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0x28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56" name="가로 글상자 155"/>
          <p:cNvSpPr txBox="1"/>
          <p:nvPr/>
        </p:nvSpPr>
        <p:spPr>
          <a:xfrm>
            <a:off x="10520928" y="6481219"/>
            <a:ext cx="968128" cy="576768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address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0x38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62" name="화살표 161"/>
          <p:cNvCxnSpPr/>
          <p:nvPr/>
        </p:nvCxnSpPr>
        <p:spPr>
          <a:xfrm rot="16200000">
            <a:off x="3943249" y="6291141"/>
            <a:ext cx="2808582" cy="0"/>
          </a:xfrm>
          <a:prstGeom prst="straightConnector1">
            <a:avLst/>
          </a:prstGeom>
          <a:noFill/>
          <a:ln w="38100" cap="flat" cmpd="sng" algn="ctr">
            <a:solidFill>
              <a:schemeClr val="dk1">
                <a:alpha val="100000"/>
              </a:schemeClr>
            </a:solidFill>
            <a:prstDash val="solid"/>
            <a:tailEnd type="arrow"/>
          </a:ln>
        </p:spPr>
      </p:cxnSp>
      <p:cxnSp>
        <p:nvCxnSpPr>
          <p:cNvPr id="163" name="선 162"/>
          <p:cNvCxnSpPr/>
          <p:nvPr/>
        </p:nvCxnSpPr>
        <p:spPr>
          <a:xfrm>
            <a:off x="5347541" y="7695433"/>
            <a:ext cx="4774248" cy="0"/>
          </a:xfrm>
          <a:prstGeom prst="line">
            <a:avLst/>
          </a:prstGeom>
          <a:noFill/>
          <a:ln w="38100" cap="flat" cmpd="sng" algn="ctr">
            <a:solidFill>
              <a:schemeClr val="dk1">
                <a:alpha val="100000"/>
              </a:schemeClr>
            </a:solidFill>
            <a:prstDash val="solid"/>
          </a:ln>
        </p:spPr>
      </p:cxnSp>
      <p:cxnSp>
        <p:nvCxnSpPr>
          <p:cNvPr id="164" name="선 163"/>
          <p:cNvCxnSpPr/>
          <p:nvPr/>
        </p:nvCxnSpPr>
        <p:spPr>
          <a:xfrm rot="16200000" flipH="1">
            <a:off x="9654740" y="7228383"/>
            <a:ext cx="934099" cy="0"/>
          </a:xfrm>
          <a:prstGeom prst="line">
            <a:avLst/>
          </a:prstGeom>
          <a:noFill/>
          <a:ln w="38100" cap="flat" cmpd="sng" algn="ctr">
            <a:solidFill>
              <a:schemeClr val="dk1">
                <a:alpha val="100000"/>
              </a:schemeClr>
            </a:solidFill>
            <a:prstDash val="solid"/>
          </a:ln>
        </p:spPr>
      </p:cxnSp>
      <p:sp>
        <p:nvSpPr>
          <p:cNvPr id="170" name="가로 글상자 169"/>
          <p:cNvSpPr txBox="1"/>
          <p:nvPr/>
        </p:nvSpPr>
        <p:spPr>
          <a:xfrm>
            <a:off x="1258984" y="2059354"/>
            <a:ext cx="1102709" cy="36201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502962"/>
                </a:solidFill>
                <a:latin typeface="Calibri"/>
                <a:ea typeface="맑은 고딕"/>
                <a:cs typeface="Calibri"/>
              </a:rPr>
              <a:t>first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502962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1" name="설명선 1(테두리 및 강조선) 170"/>
          <p:cNvSpPr/>
          <p:nvPr/>
        </p:nvSpPr>
        <p:spPr>
          <a:xfrm>
            <a:off x="2472798" y="2128884"/>
            <a:ext cx="929833" cy="574311"/>
          </a:xfrm>
          <a:prstGeom prst="accentBorderCallout1">
            <a:avLst>
              <a:gd name="adj1" fmla="val 18750"/>
              <a:gd name="adj2" fmla="val -8333"/>
              <a:gd name="adj3" fmla="val 18287"/>
              <a:gd name="adj4" fmla="val -38333"/>
            </a:avLst>
          </a:prstGeom>
          <a:noFill/>
          <a:ln w="38100" cap="flat" cmpd="sng" algn="ctr">
            <a:solidFill>
              <a:srgbClr val="502962">
                <a:alpha val="100000"/>
              </a:srgbClr>
            </a:solidFill>
            <a:prstDash val="sysDash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2" name="가로 글상자 171"/>
          <p:cNvSpPr txBox="1"/>
          <p:nvPr/>
        </p:nvSpPr>
        <p:spPr>
          <a:xfrm>
            <a:off x="6124143" y="6367821"/>
            <a:ext cx="1102709" cy="36201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502962"/>
                </a:solidFill>
                <a:latin typeface="Calibri"/>
                <a:ea typeface="맑은 고딕"/>
                <a:cs typeface="Calibri"/>
              </a:rPr>
              <a:t>rest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502962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3" name="설명선 1(테두리 및 강조선) 172"/>
          <p:cNvSpPr/>
          <p:nvPr/>
        </p:nvSpPr>
        <p:spPr>
          <a:xfrm>
            <a:off x="7253290" y="6442678"/>
            <a:ext cx="929833" cy="574311"/>
          </a:xfrm>
          <a:prstGeom prst="accentBorderCallout1">
            <a:avLst>
              <a:gd name="adj1" fmla="val 18750"/>
              <a:gd name="adj2" fmla="val -8333"/>
              <a:gd name="adj3" fmla="val 18287"/>
              <a:gd name="adj4" fmla="val -40380"/>
            </a:avLst>
          </a:prstGeom>
          <a:noFill/>
          <a:ln w="38100" cap="flat" cmpd="sng" algn="ctr">
            <a:solidFill>
              <a:srgbClr val="502962">
                <a:alpha val="100000"/>
              </a:srgbClr>
            </a:solidFill>
            <a:prstDash val="sysDash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81" name="화살표 180"/>
          <p:cNvCxnSpPr/>
          <p:nvPr/>
        </p:nvCxnSpPr>
        <p:spPr>
          <a:xfrm rot="16200000" flipH="1">
            <a:off x="4359555" y="3340551"/>
            <a:ext cx="1975969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82" name="가로 글상자 31"/>
          <p:cNvSpPr txBox="1"/>
          <p:nvPr/>
        </p:nvSpPr>
        <p:spPr>
          <a:xfrm>
            <a:off x="7297767" y="4356321"/>
            <a:ext cx="840879" cy="33724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NULL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84" name="톱니바퀴2 183"/>
          <p:cNvSpPr/>
          <p:nvPr/>
        </p:nvSpPr>
        <p:spPr>
          <a:xfrm>
            <a:off x="6162381" y="6313579"/>
            <a:ext cx="274177" cy="275515"/>
          </a:xfrm>
          <a:prstGeom prst="gear9">
            <a:avLst>
              <a:gd name="adj1" fmla="val 20000"/>
              <a:gd name="adj2" fmla="val 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85" name="가로 글상자 184"/>
          <p:cNvSpPr txBox="1"/>
          <p:nvPr/>
        </p:nvSpPr>
        <p:spPr>
          <a:xfrm>
            <a:off x="3753476" y="4239563"/>
            <a:ext cx="1102709" cy="36201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bfbfbf"/>
                </a:solidFill>
                <a:latin typeface="Calibri"/>
                <a:ea typeface="맑은 고딕"/>
                <a:cs typeface="Calibri"/>
              </a:rPr>
              <a:t>rest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bfbfb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86" name="설명선 1(테두리 및 강조선) 185"/>
          <p:cNvSpPr/>
          <p:nvPr/>
        </p:nvSpPr>
        <p:spPr>
          <a:xfrm>
            <a:off x="4882623" y="4314420"/>
            <a:ext cx="929833" cy="574311"/>
          </a:xfrm>
          <a:prstGeom prst="accentBorderCallout1">
            <a:avLst>
              <a:gd name="adj1" fmla="val 18750"/>
              <a:gd name="adj2" fmla="val -8333"/>
              <a:gd name="adj3" fmla="val 18287"/>
              <a:gd name="adj4" fmla="val -40380"/>
            </a:avLst>
          </a:prstGeom>
          <a:noFill/>
          <a:ln w="38100" cap="flat" cmpd="sng" algn="ctr">
            <a:solidFill>
              <a:srgbClr val="a6a6a6">
                <a:alpha val="100000"/>
              </a:srgbClr>
            </a:solidFill>
            <a:prstDash val="sysDash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bfbfbf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135275" y="-1348067"/>
            <a:ext cx="11921448" cy="955413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  </a:t>
            </a:r>
            <a:endParaRPr lang="en-US" altLang="ko-KR"/>
          </a:p>
        </p:txBody>
      </p:sp>
      <p:sp>
        <p:nvSpPr>
          <p:cNvPr id="10" name="가로 글상자 9"/>
          <p:cNvSpPr txBox="1"/>
          <p:nvPr/>
        </p:nvSpPr>
        <p:spPr>
          <a:xfrm>
            <a:off x="2517272" y="-747889"/>
            <a:ext cx="840879" cy="37450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head</a:t>
            </a:r>
            <a:endParaRPr lang="en-US" altLang="ko-KR"/>
          </a:p>
        </p:txBody>
      </p:sp>
      <p:sp>
        <p:nvSpPr>
          <p:cNvPr id="6" name="순서도: 처리 5"/>
          <p:cNvSpPr/>
          <p:nvPr/>
        </p:nvSpPr>
        <p:spPr>
          <a:xfrm>
            <a:off x="1103405" y="-368375"/>
            <a:ext cx="1413867" cy="137666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11" name="순서도: 처리 10"/>
          <p:cNvSpPr/>
          <p:nvPr/>
        </p:nvSpPr>
        <p:spPr>
          <a:xfrm>
            <a:off x="2517273" y="-368375"/>
            <a:ext cx="840878" cy="137666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" name="가로 글상자 12"/>
          <p:cNvSpPr txBox="1"/>
          <p:nvPr/>
        </p:nvSpPr>
        <p:spPr>
          <a:xfrm>
            <a:off x="1533161" y="-747889"/>
            <a:ext cx="554355" cy="363469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en-US" altLang="ko-KR"/>
              <a:t>size</a:t>
            </a:r>
            <a:endParaRPr lang="en-US" altLang="ko-KR"/>
          </a:p>
        </p:txBody>
      </p:sp>
      <p:sp>
        <p:nvSpPr>
          <p:cNvPr id="14" name="가로 글상자 13"/>
          <p:cNvSpPr txBox="1"/>
          <p:nvPr/>
        </p:nvSpPr>
        <p:spPr>
          <a:xfrm>
            <a:off x="1103404" y="-1111389"/>
            <a:ext cx="2254747" cy="37605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3057b9"/>
                </a:solidFill>
              </a:rPr>
              <a:t>LinkedList (ll)</a:t>
            </a:r>
            <a:endParaRPr lang="en-US" altLang="ko-KR" b="1">
              <a:solidFill>
                <a:srgbClr val="3057b9"/>
              </a:solidFill>
            </a:endParaRPr>
          </a:p>
        </p:txBody>
      </p:sp>
      <p:sp>
        <p:nvSpPr>
          <p:cNvPr id="19" name="가로 글상자 18"/>
          <p:cNvSpPr txBox="1"/>
          <p:nvPr/>
        </p:nvSpPr>
        <p:spPr>
          <a:xfrm>
            <a:off x="135276" y="0"/>
            <a:ext cx="968128" cy="57075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600" b="1"/>
              <a:t>address</a:t>
            </a:r>
            <a:endParaRPr lang="en-US" altLang="ko-KR" sz="1600" b="1"/>
          </a:p>
          <a:p>
            <a:pPr lvl="0" algn="ctr">
              <a:defRPr/>
            </a:pPr>
            <a:r>
              <a:rPr lang="en-US" altLang="ko-KR" sz="1600" b="1"/>
              <a:t>0x01</a:t>
            </a:r>
            <a:endParaRPr lang="en-US" altLang="ko-KR" sz="1600" b="1"/>
          </a:p>
        </p:txBody>
      </p:sp>
      <p:grpSp>
        <p:nvGrpSpPr>
          <p:cNvPr id="35" name=""/>
          <p:cNvGrpSpPr/>
          <p:nvPr/>
        </p:nvGrpSpPr>
        <p:grpSpPr>
          <a:xfrm rot="0">
            <a:off x="2517272" y="1008284"/>
            <a:ext cx="3230316" cy="2102141"/>
            <a:chOff x="3993056" y="1062216"/>
            <a:chExt cx="3230316" cy="2102141"/>
          </a:xfrm>
        </p:grpSpPr>
        <p:sp>
          <p:nvSpPr>
            <p:cNvPr id="16" name="순서도: 처리 15"/>
            <p:cNvSpPr/>
            <p:nvPr/>
          </p:nvSpPr>
          <p:spPr>
            <a:xfrm>
              <a:off x="4968626" y="1787697"/>
              <a:ext cx="1413867" cy="1376660"/>
            </a:xfrm>
            <a:prstGeom prst="flowChart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2">
              <a:schemeClr val="accent1"/>
            </a:effectRef>
            <a:fontRef idx="minor">
              <a:schemeClr val="dk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1</a:t>
              </a:r>
              <a:endParaRPr lang="en-US" altLang="ko-KR"/>
            </a:p>
          </p:txBody>
        </p:sp>
        <p:sp>
          <p:nvSpPr>
            <p:cNvPr id="17" name="순서도: 처리 16"/>
            <p:cNvSpPr/>
            <p:nvPr/>
          </p:nvSpPr>
          <p:spPr>
            <a:xfrm>
              <a:off x="6382493" y="1787697"/>
              <a:ext cx="840878" cy="1376660"/>
            </a:xfrm>
            <a:prstGeom prst="flowChart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2">
              <a:schemeClr val="accent1"/>
            </a:effectRef>
            <a:fontRef idx="minor">
              <a:schemeClr val="dk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0" name="가로 글상자 19"/>
            <p:cNvSpPr txBox="1"/>
            <p:nvPr/>
          </p:nvSpPr>
          <p:spPr>
            <a:xfrm>
              <a:off x="3993056" y="2188550"/>
              <a:ext cx="840879" cy="57495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sz="1600" b="1"/>
                <a:t>address</a:t>
              </a:r>
              <a:endParaRPr lang="en-US" altLang="ko-KR" sz="1600" b="1"/>
            </a:p>
            <a:p>
              <a:pPr lvl="0" algn="ctr">
                <a:defRPr/>
              </a:pPr>
              <a:r>
                <a:rPr lang="en-US" altLang="ko-KR" sz="1600" b="1"/>
                <a:t>0x10</a:t>
              </a:r>
              <a:endParaRPr lang="en-US" altLang="ko-KR" sz="1600" b="1"/>
            </a:p>
          </p:txBody>
        </p:sp>
        <p:sp>
          <p:nvSpPr>
            <p:cNvPr id="21" name="가로 글상자 20"/>
            <p:cNvSpPr txBox="1"/>
            <p:nvPr/>
          </p:nvSpPr>
          <p:spPr>
            <a:xfrm>
              <a:off x="6382493" y="1425716"/>
              <a:ext cx="840879" cy="3642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/>
                <a:t>next</a:t>
              </a:r>
              <a:endParaRPr lang="en-US" altLang="ko-KR"/>
            </a:p>
          </p:txBody>
        </p:sp>
        <p:sp>
          <p:nvSpPr>
            <p:cNvPr id="22" name="가로 글상자 21"/>
            <p:cNvSpPr txBox="1"/>
            <p:nvPr/>
          </p:nvSpPr>
          <p:spPr>
            <a:xfrm>
              <a:off x="5335576" y="1425716"/>
              <a:ext cx="640080" cy="3642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/>
                <a:t>item</a:t>
              </a:r>
              <a:endParaRPr lang="en-US" altLang="ko-KR"/>
            </a:p>
          </p:txBody>
        </p:sp>
        <p:sp>
          <p:nvSpPr>
            <p:cNvPr id="23" name="가로 글상자 22"/>
            <p:cNvSpPr txBox="1"/>
            <p:nvPr/>
          </p:nvSpPr>
          <p:spPr>
            <a:xfrm>
              <a:off x="4968627" y="1062216"/>
              <a:ext cx="2254746" cy="3657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b="1">
                  <a:solidFill>
                    <a:srgbClr val="bfa100"/>
                  </a:solidFill>
                </a:rPr>
                <a:t>ListNode</a:t>
              </a:r>
              <a:endParaRPr lang="en-US" altLang="ko-KR" b="1">
                <a:solidFill>
                  <a:srgbClr val="bfa100"/>
                </a:solidFill>
              </a:endParaRPr>
            </a:p>
          </p:txBody>
        </p:sp>
      </p:grpSp>
      <p:sp>
        <p:nvSpPr>
          <p:cNvPr id="52" name="가로 글상자 51"/>
          <p:cNvSpPr txBox="1"/>
          <p:nvPr/>
        </p:nvSpPr>
        <p:spPr>
          <a:xfrm>
            <a:off x="3513771" y="0"/>
            <a:ext cx="968128" cy="57075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600" b="1"/>
              <a:t>address</a:t>
            </a:r>
            <a:endParaRPr lang="en-US" altLang="ko-KR" sz="1600" b="1"/>
          </a:p>
          <a:p>
            <a:pPr lvl="0" algn="ctr">
              <a:defRPr/>
            </a:pPr>
            <a:r>
              <a:rPr lang="en-US" altLang="ko-KR" sz="1600" b="1"/>
              <a:t>0x08</a:t>
            </a:r>
            <a:endParaRPr lang="en-US" altLang="ko-KR" sz="1600" b="1"/>
          </a:p>
        </p:txBody>
      </p:sp>
      <p:sp>
        <p:nvSpPr>
          <p:cNvPr id="53" name="가로 글상자 52"/>
          <p:cNvSpPr txBox="1"/>
          <p:nvPr/>
        </p:nvSpPr>
        <p:spPr>
          <a:xfrm>
            <a:off x="5747589" y="2128884"/>
            <a:ext cx="968128" cy="57431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600" b="1"/>
              <a:t>address</a:t>
            </a:r>
            <a:endParaRPr lang="en-US" altLang="ko-KR" sz="1600" b="1"/>
          </a:p>
          <a:p>
            <a:pPr lvl="0" algn="ctr">
              <a:defRPr/>
            </a:pPr>
            <a:r>
              <a:rPr lang="en-US" altLang="ko-KR" sz="1600" b="1"/>
              <a:t>0x18</a:t>
            </a:r>
            <a:endParaRPr lang="en-US" altLang="ko-KR" sz="1600" b="1"/>
          </a:p>
        </p:txBody>
      </p:sp>
      <p:sp>
        <p:nvSpPr>
          <p:cNvPr id="58" name="순서도: 처리 57"/>
          <p:cNvSpPr/>
          <p:nvPr/>
        </p:nvSpPr>
        <p:spPr>
          <a:xfrm>
            <a:off x="3577782" y="0"/>
            <a:ext cx="840878" cy="570759"/>
          </a:xfrm>
          <a:prstGeom prst="flowChartProcess">
            <a:avLst/>
          </a:prstGeom>
          <a:noFill/>
          <a:ln w="38100">
            <a:solidFill>
              <a:srgbClr val="ff843a"/>
            </a:solidFill>
            <a:prstDash val="lg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59" name="가로 글상자 58"/>
          <p:cNvSpPr txBox="1"/>
          <p:nvPr/>
        </p:nvSpPr>
        <p:spPr>
          <a:xfrm>
            <a:off x="4418661" y="0"/>
            <a:ext cx="1102709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6600"/>
                </a:solidFill>
                <a:latin typeface="Calibri"/>
                <a:ea typeface="맑은 고딕"/>
                <a:cs typeface="Calibri"/>
              </a:rPr>
              <a:t>ptrHead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66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0" name="순서도: 처리 59"/>
          <p:cNvSpPr/>
          <p:nvPr/>
        </p:nvSpPr>
        <p:spPr>
          <a:xfrm>
            <a:off x="2517275" y="-384420"/>
            <a:ext cx="840878" cy="1392704"/>
          </a:xfrm>
          <a:prstGeom prst="flowChartProcess">
            <a:avLst/>
          </a:prstGeom>
          <a:noFill/>
          <a:ln w="38100" cap="flat" cmpd="sng" algn="ctr">
            <a:solidFill>
              <a:srgbClr val="800080">
                <a:alpha val="100000"/>
              </a:srgbClr>
            </a:solidFill>
            <a:prstDash val="lgDash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1" name="가로 글상자 60"/>
          <p:cNvSpPr txBox="1"/>
          <p:nvPr/>
        </p:nvSpPr>
        <p:spPr>
          <a:xfrm>
            <a:off x="3341767" y="-408474"/>
            <a:ext cx="2163219" cy="36346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800080"/>
                </a:solidFill>
                <a:latin typeface="Calibri"/>
                <a:ea typeface="맑은 고딕"/>
                <a:cs typeface="Calibri"/>
              </a:rPr>
              <a:t>*ptrHead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80008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0" name="가로 글상자 69"/>
          <p:cNvSpPr txBox="1"/>
          <p:nvPr/>
        </p:nvSpPr>
        <p:spPr>
          <a:xfrm>
            <a:off x="9801977" y="-1280333"/>
            <a:ext cx="2254747" cy="37662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1b1760"/>
                </a:solidFill>
                <a:latin typeface="Calibri"/>
                <a:ea typeface="맑은 고딕"/>
                <a:cs typeface="Calibri"/>
              </a:rPr>
              <a:t>RecursiveReverse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1b1760"/>
              </a:solidFill>
              <a:latin typeface="Calibri"/>
              <a:ea typeface="맑은 고딕"/>
              <a:cs typeface="Calibri"/>
            </a:endParaRPr>
          </a:p>
        </p:txBody>
      </p:sp>
      <p:grpSp>
        <p:nvGrpSpPr>
          <p:cNvPr id="141" name="그룹 140"/>
          <p:cNvGrpSpPr/>
          <p:nvPr/>
        </p:nvGrpSpPr>
        <p:grpSpPr>
          <a:xfrm rot="0">
            <a:off x="4907023" y="3188493"/>
            <a:ext cx="3230317" cy="2102141"/>
            <a:chOff x="6381747" y="3306544"/>
            <a:chExt cx="3230317" cy="2102141"/>
          </a:xfrm>
        </p:grpSpPr>
        <p:sp>
          <p:nvSpPr>
            <p:cNvPr id="142" name="순서도: 처리 24"/>
            <p:cNvSpPr/>
            <p:nvPr/>
          </p:nvSpPr>
          <p:spPr>
            <a:xfrm>
              <a:off x="7357317" y="4032025"/>
              <a:ext cx="1413867" cy="1376660"/>
            </a:xfrm>
            <a:prstGeom prst="flowChart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2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43" name="순서도: 처리 25"/>
            <p:cNvSpPr/>
            <p:nvPr/>
          </p:nvSpPr>
          <p:spPr>
            <a:xfrm>
              <a:off x="8771184" y="4032025"/>
              <a:ext cx="840878" cy="1376660"/>
            </a:xfrm>
            <a:prstGeom prst="flowChart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44" name="가로 글상자 26"/>
            <p:cNvSpPr txBox="1"/>
            <p:nvPr/>
          </p:nvSpPr>
          <p:spPr>
            <a:xfrm>
              <a:off x="6381747" y="4432878"/>
              <a:ext cx="840879" cy="57536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address</a:t>
              </a:r>
  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0x20</a:t>
              </a:r>
  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45" name="가로 글상자 27"/>
            <p:cNvSpPr txBox="1"/>
            <p:nvPr/>
          </p:nvSpPr>
          <p:spPr>
            <a:xfrm>
              <a:off x="8771184" y="3670044"/>
              <a:ext cx="840879" cy="3642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next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46" name="가로 글상자 28"/>
            <p:cNvSpPr txBox="1"/>
            <p:nvPr/>
          </p:nvSpPr>
          <p:spPr>
            <a:xfrm>
              <a:off x="7724267" y="3670044"/>
              <a:ext cx="640080" cy="364243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item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47" name="가로 글상자 29"/>
            <p:cNvSpPr txBox="1"/>
            <p:nvPr/>
          </p:nvSpPr>
          <p:spPr>
            <a:xfrm>
              <a:off x="7357318" y="3306544"/>
              <a:ext cx="2254746" cy="3657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  <a:solidFill>
                    <a:srgbClr val="bfa100"/>
                  </a:solidFill>
                  <a:latin typeface="Calibri"/>
                  <a:ea typeface="맑은 고딕"/>
                  <a:cs typeface="Calibri"/>
                </a:rPr>
                <a:t>ListNode</a:t>
              </a:r>
  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bfa100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grpSp>
        <p:nvGrpSpPr>
          <p:cNvPr id="148" name="그룹 147"/>
          <p:cNvGrpSpPr/>
          <p:nvPr/>
        </p:nvGrpSpPr>
        <p:grpSpPr>
          <a:xfrm rot="0">
            <a:off x="7290611" y="5331618"/>
            <a:ext cx="3230317" cy="2102141"/>
            <a:chOff x="6381747" y="3306544"/>
            <a:chExt cx="3230317" cy="2102141"/>
          </a:xfrm>
        </p:grpSpPr>
        <p:sp>
          <p:nvSpPr>
            <p:cNvPr id="149" name="순서도: 처리 24"/>
            <p:cNvSpPr/>
            <p:nvPr/>
          </p:nvSpPr>
          <p:spPr>
            <a:xfrm>
              <a:off x="7357317" y="4032025"/>
              <a:ext cx="1413867" cy="1376660"/>
            </a:xfrm>
            <a:prstGeom prst="flowChart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3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50" name="순서도: 처리 25"/>
            <p:cNvSpPr/>
            <p:nvPr/>
          </p:nvSpPr>
          <p:spPr>
            <a:xfrm>
              <a:off x="8771184" y="4032025"/>
              <a:ext cx="840878" cy="1376660"/>
            </a:xfrm>
            <a:prstGeom prst="flowChart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51" name="가로 글상자 26"/>
            <p:cNvSpPr txBox="1"/>
            <p:nvPr/>
          </p:nvSpPr>
          <p:spPr>
            <a:xfrm>
              <a:off x="6381747" y="4432878"/>
              <a:ext cx="840879" cy="57536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address</a:t>
              </a:r>
  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0x30</a:t>
              </a:r>
  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52" name="가로 글상자 27"/>
            <p:cNvSpPr txBox="1"/>
            <p:nvPr/>
          </p:nvSpPr>
          <p:spPr>
            <a:xfrm>
              <a:off x="8771184" y="3670044"/>
              <a:ext cx="840879" cy="3642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next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53" name="가로 글상자 28"/>
            <p:cNvSpPr txBox="1"/>
            <p:nvPr/>
          </p:nvSpPr>
          <p:spPr>
            <a:xfrm>
              <a:off x="7724267" y="3670044"/>
              <a:ext cx="640080" cy="364243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item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54" name="가로 글상자 29"/>
            <p:cNvSpPr txBox="1"/>
            <p:nvPr/>
          </p:nvSpPr>
          <p:spPr>
            <a:xfrm>
              <a:off x="7357318" y="3306544"/>
              <a:ext cx="2254746" cy="3657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  <a:solidFill>
                    <a:srgbClr val="bfa100"/>
                  </a:solidFill>
                  <a:latin typeface="Calibri"/>
                  <a:ea typeface="맑은 고딕"/>
                  <a:cs typeface="Calibri"/>
                </a:rPr>
                <a:t>ListNode</a:t>
              </a:r>
  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bfa100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sp>
        <p:nvSpPr>
          <p:cNvPr id="155" name="가로 글상자 154"/>
          <p:cNvSpPr txBox="1"/>
          <p:nvPr/>
        </p:nvSpPr>
        <p:spPr>
          <a:xfrm>
            <a:off x="8137340" y="4239563"/>
            <a:ext cx="968128" cy="57075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address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0x28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56" name="가로 글상자 155"/>
          <p:cNvSpPr txBox="1"/>
          <p:nvPr/>
        </p:nvSpPr>
        <p:spPr>
          <a:xfrm>
            <a:off x="10520928" y="6481219"/>
            <a:ext cx="968128" cy="576768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address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0x38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62" name="화살표 161"/>
          <p:cNvCxnSpPr/>
          <p:nvPr/>
        </p:nvCxnSpPr>
        <p:spPr>
          <a:xfrm rot="5400000" flipH="1">
            <a:off x="3943495" y="6291386"/>
            <a:ext cx="2808092" cy="0"/>
          </a:xfrm>
          <a:prstGeom prst="straightConnector1">
            <a:avLst/>
          </a:prstGeom>
          <a:noFill/>
          <a:ln w="38100" cap="flat" cmpd="sng" algn="ctr">
            <a:solidFill>
              <a:schemeClr val="dk1">
                <a:alpha val="100000"/>
              </a:schemeClr>
            </a:solidFill>
            <a:prstDash val="solid"/>
            <a:tailEnd type="arrow"/>
          </a:ln>
        </p:spPr>
      </p:cxnSp>
      <p:cxnSp>
        <p:nvCxnSpPr>
          <p:cNvPr id="163" name="선 162"/>
          <p:cNvCxnSpPr/>
          <p:nvPr/>
        </p:nvCxnSpPr>
        <p:spPr>
          <a:xfrm>
            <a:off x="5347541" y="7695433"/>
            <a:ext cx="4774248" cy="0"/>
          </a:xfrm>
          <a:prstGeom prst="line">
            <a:avLst/>
          </a:prstGeom>
          <a:noFill/>
          <a:ln w="38100" cap="flat" cmpd="sng" algn="ctr">
            <a:solidFill>
              <a:schemeClr val="dk1">
                <a:alpha val="100000"/>
              </a:schemeClr>
            </a:solidFill>
            <a:prstDash val="solid"/>
          </a:ln>
        </p:spPr>
      </p:cxnSp>
      <p:cxnSp>
        <p:nvCxnSpPr>
          <p:cNvPr id="164" name="선 163"/>
          <p:cNvCxnSpPr/>
          <p:nvPr/>
        </p:nvCxnSpPr>
        <p:spPr>
          <a:xfrm rot="16200000" flipH="1">
            <a:off x="9654740" y="7228383"/>
            <a:ext cx="934099" cy="0"/>
          </a:xfrm>
          <a:prstGeom prst="line">
            <a:avLst/>
          </a:prstGeom>
          <a:noFill/>
          <a:ln w="38100" cap="flat" cmpd="sng" algn="ctr">
            <a:solidFill>
              <a:schemeClr val="dk1">
                <a:alpha val="100000"/>
              </a:schemeClr>
            </a:solidFill>
            <a:prstDash val="solid"/>
          </a:ln>
        </p:spPr>
      </p:cxnSp>
      <p:sp>
        <p:nvSpPr>
          <p:cNvPr id="170" name="가로 글상자 169"/>
          <p:cNvSpPr txBox="1"/>
          <p:nvPr/>
        </p:nvSpPr>
        <p:spPr>
          <a:xfrm>
            <a:off x="1258984" y="2703195"/>
            <a:ext cx="1102709" cy="36201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502962"/>
                </a:solidFill>
                <a:latin typeface="Calibri"/>
                <a:ea typeface="맑은 고딕"/>
                <a:cs typeface="Calibri"/>
              </a:rPr>
              <a:t>first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502962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1" name="설명선 1(테두리 및 강조선) 170"/>
          <p:cNvSpPr/>
          <p:nvPr/>
        </p:nvSpPr>
        <p:spPr>
          <a:xfrm>
            <a:off x="2472798" y="2128884"/>
            <a:ext cx="929833" cy="574311"/>
          </a:xfrm>
          <a:prstGeom prst="accentBorderCallout1">
            <a:avLst>
              <a:gd name="adj1" fmla="val 18750"/>
              <a:gd name="adj2" fmla="val -8333"/>
              <a:gd name="adj3" fmla="val 112500"/>
              <a:gd name="adj4" fmla="val -38333"/>
            </a:avLst>
          </a:prstGeom>
          <a:noFill/>
          <a:ln w="38100" cap="flat" cmpd="sng" algn="ctr">
            <a:solidFill>
              <a:srgbClr val="502962">
                <a:alpha val="100000"/>
              </a:srgbClr>
            </a:solidFill>
            <a:prstDash val="sysDash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2" name="가로 글상자 171"/>
          <p:cNvSpPr txBox="1"/>
          <p:nvPr/>
        </p:nvSpPr>
        <p:spPr>
          <a:xfrm>
            <a:off x="6124143" y="6974656"/>
            <a:ext cx="1102709" cy="64343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800080"/>
                </a:solidFill>
                <a:latin typeface="Calibri"/>
                <a:ea typeface="맑은 고딕"/>
                <a:cs typeface="Calibri"/>
              </a:rPr>
              <a:t>*ptrHead=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502962"/>
                </a:solidFill>
                <a:latin typeface="Calibri"/>
                <a:ea typeface="맑은 고딕"/>
                <a:cs typeface="Calibri"/>
              </a:rPr>
              <a:t>rest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502962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3" name="설명선 1(테두리 및 강조선) 172"/>
          <p:cNvSpPr/>
          <p:nvPr/>
        </p:nvSpPr>
        <p:spPr>
          <a:xfrm>
            <a:off x="7253290" y="6442678"/>
            <a:ext cx="929833" cy="574311"/>
          </a:xfrm>
          <a:prstGeom prst="accentBorderCallout1">
            <a:avLst>
              <a:gd name="adj1" fmla="val 18750"/>
              <a:gd name="adj2" fmla="val -8333"/>
              <a:gd name="adj3" fmla="val 112500"/>
              <a:gd name="adj4" fmla="val -38333"/>
            </a:avLst>
          </a:prstGeom>
          <a:noFill/>
          <a:ln w="38100" cap="flat" cmpd="sng" algn="ctr">
            <a:solidFill>
              <a:srgbClr val="502962">
                <a:alpha val="100000"/>
              </a:srgbClr>
            </a:solidFill>
            <a:prstDash val="sysDash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4" name="가로 글상자 173"/>
          <p:cNvSpPr txBox="1"/>
          <p:nvPr/>
        </p:nvSpPr>
        <p:spPr>
          <a:xfrm>
            <a:off x="5631806" y="1394520"/>
            <a:ext cx="1242593" cy="35836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89b6e"/>
                </a:solidFill>
                <a:latin typeface="Calibri"/>
                <a:ea typeface="맑은 고딕"/>
                <a:cs typeface="Calibri"/>
              </a:rPr>
              <a:t>first-&gt;next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89b6e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5" name="순서도: 처리 174"/>
          <p:cNvSpPr/>
          <p:nvPr/>
        </p:nvSpPr>
        <p:spPr>
          <a:xfrm>
            <a:off x="4906710" y="1729179"/>
            <a:ext cx="840878" cy="1381246"/>
          </a:xfrm>
          <a:prstGeom prst="flowChartProcess">
            <a:avLst/>
          </a:prstGeom>
          <a:noFill/>
          <a:ln w="38100" cap="flat" cmpd="sng" algn="ctr">
            <a:solidFill>
              <a:srgbClr val="289b6e">
                <a:alpha val="100000"/>
              </a:srgbClr>
            </a:solidFill>
            <a:prstDash val="lgDash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89b6e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6" name="가로 글상자 31"/>
          <p:cNvSpPr txBox="1"/>
          <p:nvPr/>
        </p:nvSpPr>
        <p:spPr>
          <a:xfrm>
            <a:off x="4906709" y="2251181"/>
            <a:ext cx="840879" cy="33724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NULL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77" name="화살표 176"/>
          <p:cNvCxnSpPr/>
          <p:nvPr/>
        </p:nvCxnSpPr>
        <p:spPr>
          <a:xfrm rot="5400000" flipH="1">
            <a:off x="1554057" y="4103199"/>
            <a:ext cx="2808092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78" name="선 177"/>
          <p:cNvCxnSpPr/>
          <p:nvPr/>
        </p:nvCxnSpPr>
        <p:spPr>
          <a:xfrm>
            <a:off x="2958103" y="5507246"/>
            <a:ext cx="4774248" cy="0"/>
          </a:xfrm>
          <a:prstGeom prst="lin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</p:cxnSp>
      <p:cxnSp>
        <p:nvCxnSpPr>
          <p:cNvPr id="179" name="선 178"/>
          <p:cNvCxnSpPr/>
          <p:nvPr/>
        </p:nvCxnSpPr>
        <p:spPr>
          <a:xfrm rot="16200000" flipH="1">
            <a:off x="7265302" y="5040197"/>
            <a:ext cx="934099" cy="0"/>
          </a:xfrm>
          <a:prstGeom prst="lin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</p:cxnSp>
      <p:sp>
        <p:nvSpPr>
          <p:cNvPr id="180" name="순서도: 처리 179"/>
          <p:cNvSpPr/>
          <p:nvPr/>
        </p:nvSpPr>
        <p:spPr>
          <a:xfrm>
            <a:off x="7290611" y="3890794"/>
            <a:ext cx="840878" cy="1381246"/>
          </a:xfrm>
          <a:prstGeom prst="flowChartProcess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lgDash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82" name="화살표 181"/>
          <p:cNvCxnSpPr/>
          <p:nvPr/>
        </p:nvCxnSpPr>
        <p:spPr>
          <a:xfrm rot="10800000" flipH="1">
            <a:off x="587617" y="6743701"/>
            <a:ext cx="6128100" cy="0"/>
          </a:xfrm>
          <a:prstGeom prst="straightConnector1">
            <a:avLst/>
          </a:prstGeom>
          <a:ln w="38100">
            <a:solidFill>
              <a:srgbClr val="50296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선 182"/>
          <p:cNvCxnSpPr/>
          <p:nvPr/>
        </p:nvCxnSpPr>
        <p:spPr>
          <a:xfrm rot="16200000" flipH="1">
            <a:off x="-2004379" y="4132707"/>
            <a:ext cx="5228389" cy="0"/>
          </a:xfrm>
          <a:prstGeom prst="line">
            <a:avLst/>
          </a:prstGeom>
          <a:noFill/>
          <a:ln w="38100" cap="flat" cmpd="sng" algn="ctr">
            <a:solidFill>
              <a:srgbClr val="502962">
                <a:alpha val="100000"/>
              </a:srgbClr>
            </a:solidFill>
            <a:prstDash val="solid"/>
          </a:ln>
        </p:spPr>
      </p:cxnSp>
      <p:cxnSp>
        <p:nvCxnSpPr>
          <p:cNvPr id="184" name="선 183"/>
          <p:cNvCxnSpPr/>
          <p:nvPr/>
        </p:nvCxnSpPr>
        <p:spPr>
          <a:xfrm>
            <a:off x="603226" y="1518506"/>
            <a:ext cx="2328380" cy="0"/>
          </a:xfrm>
          <a:prstGeom prst="line">
            <a:avLst/>
          </a:prstGeom>
          <a:noFill/>
          <a:ln w="38100" cap="flat" cmpd="sng" algn="ctr">
            <a:solidFill>
              <a:srgbClr val="502962">
                <a:alpha val="100000"/>
              </a:srgbClr>
            </a:solidFill>
            <a:prstDash val="solid"/>
          </a:ln>
        </p:spPr>
      </p:cxnSp>
      <p:cxnSp>
        <p:nvCxnSpPr>
          <p:cNvPr id="186" name="선 185"/>
          <p:cNvCxnSpPr/>
          <p:nvPr/>
        </p:nvCxnSpPr>
        <p:spPr>
          <a:xfrm rot="16200000" flipH="1">
            <a:off x="2320766" y="902338"/>
            <a:ext cx="1233901" cy="0"/>
          </a:xfrm>
          <a:prstGeom prst="line">
            <a:avLst/>
          </a:prstGeom>
          <a:noFill/>
          <a:ln w="38100" cap="flat" cmpd="sng" algn="ctr">
            <a:solidFill>
              <a:srgbClr val="502962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135275" y="-1348067"/>
            <a:ext cx="11921448" cy="955413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  </a:t>
            </a:r>
            <a:endParaRPr lang="en-US" altLang="ko-KR"/>
          </a:p>
        </p:txBody>
      </p:sp>
      <p:sp>
        <p:nvSpPr>
          <p:cNvPr id="10" name="가로 글상자 9"/>
          <p:cNvSpPr txBox="1"/>
          <p:nvPr/>
        </p:nvSpPr>
        <p:spPr>
          <a:xfrm>
            <a:off x="2517272" y="-747889"/>
            <a:ext cx="840879" cy="37450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head</a:t>
            </a:r>
            <a:endParaRPr lang="en-US" altLang="ko-KR"/>
          </a:p>
        </p:txBody>
      </p:sp>
      <p:sp>
        <p:nvSpPr>
          <p:cNvPr id="6" name="순서도: 처리 5"/>
          <p:cNvSpPr/>
          <p:nvPr/>
        </p:nvSpPr>
        <p:spPr>
          <a:xfrm>
            <a:off x="1103405" y="-368375"/>
            <a:ext cx="1413867" cy="137666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11" name="순서도: 처리 10"/>
          <p:cNvSpPr/>
          <p:nvPr/>
        </p:nvSpPr>
        <p:spPr>
          <a:xfrm>
            <a:off x="2517273" y="-368375"/>
            <a:ext cx="840878" cy="137666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" name="가로 글상자 12"/>
          <p:cNvSpPr txBox="1"/>
          <p:nvPr/>
        </p:nvSpPr>
        <p:spPr>
          <a:xfrm>
            <a:off x="1533161" y="-747889"/>
            <a:ext cx="554355" cy="363469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en-US" altLang="ko-KR"/>
              <a:t>size</a:t>
            </a:r>
            <a:endParaRPr lang="en-US" altLang="ko-KR"/>
          </a:p>
        </p:txBody>
      </p:sp>
      <p:sp>
        <p:nvSpPr>
          <p:cNvPr id="14" name="가로 글상자 13"/>
          <p:cNvSpPr txBox="1"/>
          <p:nvPr/>
        </p:nvSpPr>
        <p:spPr>
          <a:xfrm>
            <a:off x="1103404" y="-1111389"/>
            <a:ext cx="2254747" cy="37605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3057b9"/>
                </a:solidFill>
              </a:rPr>
              <a:t>LinkedList (ll)</a:t>
            </a:r>
            <a:endParaRPr lang="en-US" altLang="ko-KR" b="1">
              <a:solidFill>
                <a:srgbClr val="3057b9"/>
              </a:solidFill>
            </a:endParaRPr>
          </a:p>
        </p:txBody>
      </p:sp>
      <p:sp>
        <p:nvSpPr>
          <p:cNvPr id="19" name="가로 글상자 18"/>
          <p:cNvSpPr txBox="1"/>
          <p:nvPr/>
        </p:nvSpPr>
        <p:spPr>
          <a:xfrm>
            <a:off x="135276" y="0"/>
            <a:ext cx="968128" cy="57075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600" b="1"/>
              <a:t>address</a:t>
            </a:r>
            <a:endParaRPr lang="en-US" altLang="ko-KR" sz="1600" b="1"/>
          </a:p>
          <a:p>
            <a:pPr lvl="0" algn="ctr">
              <a:defRPr/>
            </a:pPr>
            <a:r>
              <a:rPr lang="en-US" altLang="ko-KR" sz="1600" b="1"/>
              <a:t>0x01</a:t>
            </a:r>
            <a:endParaRPr lang="en-US" altLang="ko-KR" sz="1600" b="1"/>
          </a:p>
        </p:txBody>
      </p:sp>
      <p:grpSp>
        <p:nvGrpSpPr>
          <p:cNvPr id="35" name=""/>
          <p:cNvGrpSpPr/>
          <p:nvPr/>
        </p:nvGrpSpPr>
        <p:grpSpPr>
          <a:xfrm rot="0">
            <a:off x="7264792" y="5346097"/>
            <a:ext cx="3230316" cy="2102141"/>
            <a:chOff x="3993056" y="1062216"/>
            <a:chExt cx="3230316" cy="2102141"/>
          </a:xfrm>
        </p:grpSpPr>
        <p:sp>
          <p:nvSpPr>
            <p:cNvPr id="16" name="순서도: 처리 15"/>
            <p:cNvSpPr/>
            <p:nvPr/>
          </p:nvSpPr>
          <p:spPr>
            <a:xfrm>
              <a:off x="4968626" y="1787697"/>
              <a:ext cx="1413867" cy="1376660"/>
            </a:xfrm>
            <a:prstGeom prst="flowChart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2">
              <a:schemeClr val="accent1"/>
            </a:effectRef>
            <a:fontRef idx="minor">
              <a:schemeClr val="dk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1</a:t>
              </a:r>
              <a:endParaRPr lang="en-US" altLang="ko-KR"/>
            </a:p>
          </p:txBody>
        </p:sp>
        <p:sp>
          <p:nvSpPr>
            <p:cNvPr id="17" name="순서도: 처리 16"/>
            <p:cNvSpPr/>
            <p:nvPr/>
          </p:nvSpPr>
          <p:spPr>
            <a:xfrm>
              <a:off x="6382493" y="1787697"/>
              <a:ext cx="840878" cy="1376660"/>
            </a:xfrm>
            <a:prstGeom prst="flowChart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2">
              <a:schemeClr val="accent1"/>
            </a:effectRef>
            <a:fontRef idx="minor">
              <a:schemeClr val="dk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0" name="가로 글상자 19"/>
            <p:cNvSpPr txBox="1"/>
            <p:nvPr/>
          </p:nvSpPr>
          <p:spPr>
            <a:xfrm>
              <a:off x="3993056" y="2188550"/>
              <a:ext cx="840879" cy="57495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sz="1600" b="1"/>
                <a:t>address</a:t>
              </a:r>
              <a:endParaRPr lang="en-US" altLang="ko-KR" sz="1600" b="1"/>
            </a:p>
            <a:p>
              <a:pPr lvl="0" algn="ctr">
                <a:defRPr/>
              </a:pPr>
              <a:r>
                <a:rPr lang="en-US" altLang="ko-KR" sz="1600" b="1"/>
                <a:t>0x10</a:t>
              </a:r>
              <a:endParaRPr lang="en-US" altLang="ko-KR" sz="1600" b="1"/>
            </a:p>
          </p:txBody>
        </p:sp>
        <p:sp>
          <p:nvSpPr>
            <p:cNvPr id="21" name="가로 글상자 20"/>
            <p:cNvSpPr txBox="1"/>
            <p:nvPr/>
          </p:nvSpPr>
          <p:spPr>
            <a:xfrm>
              <a:off x="6382493" y="1425716"/>
              <a:ext cx="840879" cy="3642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/>
                <a:t>next</a:t>
              </a:r>
              <a:endParaRPr lang="en-US" altLang="ko-KR"/>
            </a:p>
          </p:txBody>
        </p:sp>
        <p:sp>
          <p:nvSpPr>
            <p:cNvPr id="22" name="가로 글상자 21"/>
            <p:cNvSpPr txBox="1"/>
            <p:nvPr/>
          </p:nvSpPr>
          <p:spPr>
            <a:xfrm>
              <a:off x="5335576" y="1425716"/>
              <a:ext cx="640080" cy="3642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/>
                <a:t>item</a:t>
              </a:r>
              <a:endParaRPr lang="en-US" altLang="ko-KR"/>
            </a:p>
          </p:txBody>
        </p:sp>
        <p:sp>
          <p:nvSpPr>
            <p:cNvPr id="23" name="가로 글상자 22"/>
            <p:cNvSpPr txBox="1"/>
            <p:nvPr/>
          </p:nvSpPr>
          <p:spPr>
            <a:xfrm>
              <a:off x="4968627" y="1062216"/>
              <a:ext cx="2254746" cy="3657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b="1">
                  <a:solidFill>
                    <a:srgbClr val="bfa100"/>
                  </a:solidFill>
                </a:rPr>
                <a:t>ListNode</a:t>
              </a:r>
              <a:endParaRPr lang="en-US" altLang="ko-KR" b="1">
                <a:solidFill>
                  <a:srgbClr val="bfa100"/>
                </a:solidFill>
              </a:endParaRPr>
            </a:p>
          </p:txBody>
        </p:sp>
      </p:grpSp>
      <p:sp>
        <p:nvSpPr>
          <p:cNvPr id="52" name="가로 글상자 51"/>
          <p:cNvSpPr txBox="1"/>
          <p:nvPr/>
        </p:nvSpPr>
        <p:spPr>
          <a:xfrm>
            <a:off x="3513771" y="0"/>
            <a:ext cx="968128" cy="57075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600" b="1"/>
              <a:t>address</a:t>
            </a:r>
            <a:endParaRPr lang="en-US" altLang="ko-KR" sz="1600" b="1"/>
          </a:p>
          <a:p>
            <a:pPr lvl="0" algn="ctr">
              <a:defRPr/>
            </a:pPr>
            <a:r>
              <a:rPr lang="en-US" altLang="ko-KR" sz="1600" b="1"/>
              <a:t>0x08</a:t>
            </a:r>
            <a:endParaRPr lang="en-US" altLang="ko-KR" sz="1600" b="1"/>
          </a:p>
        </p:txBody>
      </p:sp>
      <p:sp>
        <p:nvSpPr>
          <p:cNvPr id="70" name="가로 글상자 69"/>
          <p:cNvSpPr txBox="1"/>
          <p:nvPr/>
        </p:nvSpPr>
        <p:spPr>
          <a:xfrm>
            <a:off x="9801977" y="-1280333"/>
            <a:ext cx="2254747" cy="37662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1b1760"/>
                </a:solidFill>
                <a:latin typeface="Calibri"/>
                <a:ea typeface="맑은 고딕"/>
                <a:cs typeface="Calibri"/>
              </a:rPr>
              <a:t>RecursiveReverse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1b176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6" name="가로 글상자 31"/>
          <p:cNvSpPr txBox="1"/>
          <p:nvPr/>
        </p:nvSpPr>
        <p:spPr>
          <a:xfrm>
            <a:off x="9654230" y="6588994"/>
            <a:ext cx="840879" cy="33724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NULL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grpSp>
        <p:nvGrpSpPr>
          <p:cNvPr id="187" name="그룹 186"/>
          <p:cNvGrpSpPr/>
          <p:nvPr/>
        </p:nvGrpSpPr>
        <p:grpSpPr>
          <a:xfrm rot="0">
            <a:off x="2517275" y="1263234"/>
            <a:ext cx="3230317" cy="2102141"/>
            <a:chOff x="6381747" y="3306544"/>
            <a:chExt cx="3230317" cy="2102141"/>
          </a:xfrm>
        </p:grpSpPr>
        <p:sp>
          <p:nvSpPr>
            <p:cNvPr id="188" name="순서도: 처리 24"/>
            <p:cNvSpPr/>
            <p:nvPr/>
          </p:nvSpPr>
          <p:spPr>
            <a:xfrm>
              <a:off x="7357317" y="4032025"/>
              <a:ext cx="1413867" cy="1376660"/>
            </a:xfrm>
            <a:prstGeom prst="flowChart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3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89" name="순서도: 처리 25"/>
            <p:cNvSpPr/>
            <p:nvPr/>
          </p:nvSpPr>
          <p:spPr>
            <a:xfrm>
              <a:off x="8771184" y="4032025"/>
              <a:ext cx="840878" cy="1376660"/>
            </a:xfrm>
            <a:prstGeom prst="flowChart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90" name="가로 글상자 26"/>
            <p:cNvSpPr txBox="1"/>
            <p:nvPr/>
          </p:nvSpPr>
          <p:spPr>
            <a:xfrm>
              <a:off x="6381747" y="4432878"/>
              <a:ext cx="840879" cy="57536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address</a:t>
              </a:r>
  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0x30</a:t>
              </a:r>
  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91" name="가로 글상자 27"/>
            <p:cNvSpPr txBox="1"/>
            <p:nvPr/>
          </p:nvSpPr>
          <p:spPr>
            <a:xfrm>
              <a:off x="8771184" y="3670044"/>
              <a:ext cx="840879" cy="3642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next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92" name="가로 글상자 28"/>
            <p:cNvSpPr txBox="1"/>
            <p:nvPr/>
          </p:nvSpPr>
          <p:spPr>
            <a:xfrm>
              <a:off x="7724267" y="3670044"/>
              <a:ext cx="640080" cy="364243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item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93" name="가로 글상자 29"/>
            <p:cNvSpPr txBox="1"/>
            <p:nvPr/>
          </p:nvSpPr>
          <p:spPr>
            <a:xfrm>
              <a:off x="7357318" y="3306544"/>
              <a:ext cx="2254746" cy="3657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  <a:solidFill>
                    <a:srgbClr val="bfa100"/>
                  </a:solidFill>
                  <a:latin typeface="Calibri"/>
                  <a:ea typeface="맑은 고딕"/>
                  <a:cs typeface="Calibri"/>
                </a:rPr>
                <a:t>ListNode</a:t>
              </a:r>
  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bfa100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sp>
        <p:nvSpPr>
          <p:cNvPr id="194" name="가로 글상자 193"/>
          <p:cNvSpPr txBox="1"/>
          <p:nvPr/>
        </p:nvSpPr>
        <p:spPr>
          <a:xfrm>
            <a:off x="5747591" y="2412835"/>
            <a:ext cx="968128" cy="576768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address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0x38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grpSp>
        <p:nvGrpSpPr>
          <p:cNvPr id="199" name="그룹 198"/>
          <p:cNvGrpSpPr/>
          <p:nvPr/>
        </p:nvGrpSpPr>
        <p:grpSpPr>
          <a:xfrm rot="0">
            <a:off x="4894154" y="3243956"/>
            <a:ext cx="3230317" cy="2102141"/>
            <a:chOff x="6381747" y="3306544"/>
            <a:chExt cx="3230317" cy="2102141"/>
          </a:xfrm>
        </p:grpSpPr>
        <p:sp>
          <p:nvSpPr>
            <p:cNvPr id="200" name="순서도: 처리 24"/>
            <p:cNvSpPr/>
            <p:nvPr/>
          </p:nvSpPr>
          <p:spPr>
            <a:xfrm>
              <a:off x="7357317" y="4032025"/>
              <a:ext cx="1413867" cy="1376660"/>
            </a:xfrm>
            <a:prstGeom prst="flowChart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2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201" name="순서도: 처리 25"/>
            <p:cNvSpPr/>
            <p:nvPr/>
          </p:nvSpPr>
          <p:spPr>
            <a:xfrm>
              <a:off x="8771184" y="4032025"/>
              <a:ext cx="840878" cy="1376660"/>
            </a:xfrm>
            <a:prstGeom prst="flowChart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202" name="가로 글상자 26"/>
            <p:cNvSpPr txBox="1"/>
            <p:nvPr/>
          </p:nvSpPr>
          <p:spPr>
            <a:xfrm>
              <a:off x="6381747" y="4432878"/>
              <a:ext cx="840879" cy="57536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address</a:t>
              </a:r>
  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0x20</a:t>
              </a:r>
  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203" name="가로 글상자 27"/>
            <p:cNvSpPr txBox="1"/>
            <p:nvPr/>
          </p:nvSpPr>
          <p:spPr>
            <a:xfrm>
              <a:off x="8771184" y="3670044"/>
              <a:ext cx="840879" cy="3642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next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204" name="가로 글상자 28"/>
            <p:cNvSpPr txBox="1"/>
            <p:nvPr/>
          </p:nvSpPr>
          <p:spPr>
            <a:xfrm>
              <a:off x="7724267" y="3670044"/>
              <a:ext cx="640080" cy="364243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item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205" name="가로 글상자 29"/>
            <p:cNvSpPr txBox="1"/>
            <p:nvPr/>
          </p:nvSpPr>
          <p:spPr>
            <a:xfrm>
              <a:off x="7357318" y="3306544"/>
              <a:ext cx="2254746" cy="3657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  <a:solidFill>
                    <a:srgbClr val="bfa100"/>
                  </a:solidFill>
                  <a:latin typeface="Calibri"/>
                  <a:ea typeface="맑은 고딕"/>
                  <a:cs typeface="Calibri"/>
                </a:rPr>
                <a:t>ListNode</a:t>
              </a:r>
  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bfa100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sp>
        <p:nvSpPr>
          <p:cNvPr id="206" name="가로 글상자 205"/>
          <p:cNvSpPr txBox="1"/>
          <p:nvPr/>
        </p:nvSpPr>
        <p:spPr>
          <a:xfrm>
            <a:off x="8124470" y="4295026"/>
            <a:ext cx="968128" cy="57075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address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0x28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212" name="화살표 211"/>
          <p:cNvCxnSpPr/>
          <p:nvPr/>
        </p:nvCxnSpPr>
        <p:spPr>
          <a:xfrm rot="16200000" flipH="1">
            <a:off x="4518589" y="3507776"/>
            <a:ext cx="1632163" cy="0"/>
          </a:xfrm>
          <a:prstGeom prst="straightConnector1">
            <a:avLst/>
          </a:prstGeom>
          <a:noFill/>
          <a:ln w="38100" cap="flat" cmpd="sng" algn="ctr">
            <a:solidFill>
              <a:schemeClr val="dk1">
                <a:alpha val="100000"/>
              </a:schemeClr>
            </a:solidFill>
            <a:prstDash val="solid"/>
            <a:tailEnd type="arrow"/>
          </a:ln>
        </p:spPr>
      </p:cxnSp>
      <p:cxnSp>
        <p:nvCxnSpPr>
          <p:cNvPr id="213" name="화살표 212"/>
          <p:cNvCxnSpPr/>
          <p:nvPr/>
        </p:nvCxnSpPr>
        <p:spPr>
          <a:xfrm rot="16200000" flipH="1">
            <a:off x="6764843" y="5510323"/>
            <a:ext cx="1859835" cy="0"/>
          </a:xfrm>
          <a:prstGeom prst="straightConnector1">
            <a:avLst/>
          </a:prstGeom>
          <a:noFill/>
          <a:ln w="38100" cap="flat" cmpd="sng" algn="ctr">
            <a:solidFill>
              <a:schemeClr val="dk1">
                <a:alpha val="100000"/>
              </a:schemeClr>
            </a:solidFill>
            <a:prstDash val="solid"/>
            <a:tailEnd type="arrow"/>
          </a:ln>
        </p:spPr>
      </p:cxnSp>
      <p:cxnSp>
        <p:nvCxnSpPr>
          <p:cNvPr id="214" name="화살표 213"/>
          <p:cNvCxnSpPr/>
          <p:nvPr/>
        </p:nvCxnSpPr>
        <p:spPr>
          <a:xfrm rot="16200000" flipH="1">
            <a:off x="1931994" y="1317649"/>
            <a:ext cx="2011434" cy="0"/>
          </a:xfrm>
          <a:prstGeom prst="straightConnector1">
            <a:avLst/>
          </a:prstGeom>
          <a:noFill/>
          <a:ln w="38100" cap="flat" cmpd="sng" algn="ctr">
            <a:solidFill>
              <a:schemeClr val="dk1">
                <a:alpha val="100000"/>
              </a:schemeClr>
            </a:solidFill>
            <a:prstDash val="solid"/>
            <a:tailEnd type="arrow"/>
          </a:ln>
        </p:spPr>
      </p:cxnSp>
      <p:sp>
        <p:nvSpPr>
          <p:cNvPr id="216" name="가로 글상자 215"/>
          <p:cNvSpPr txBox="1"/>
          <p:nvPr/>
        </p:nvSpPr>
        <p:spPr>
          <a:xfrm>
            <a:off x="10495109" y="6440241"/>
            <a:ext cx="968128" cy="57431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address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0x18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0" y="-1624811"/>
            <a:ext cx="11921448" cy="955413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  </a:t>
            </a:r>
            <a:endParaRPr lang="en-US" altLang="ko-KR"/>
          </a:p>
        </p:txBody>
      </p:sp>
      <p:sp>
        <p:nvSpPr>
          <p:cNvPr id="10" name="가로 글상자 9"/>
          <p:cNvSpPr txBox="1"/>
          <p:nvPr/>
        </p:nvSpPr>
        <p:spPr>
          <a:xfrm>
            <a:off x="2517272" y="-852664"/>
            <a:ext cx="840879" cy="37450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head</a:t>
            </a:r>
            <a:endParaRPr lang="en-US" altLang="ko-KR"/>
          </a:p>
        </p:txBody>
      </p:sp>
      <p:sp>
        <p:nvSpPr>
          <p:cNvPr id="6" name="순서도: 처리 5"/>
          <p:cNvSpPr/>
          <p:nvPr/>
        </p:nvSpPr>
        <p:spPr>
          <a:xfrm>
            <a:off x="1103405" y="-473150"/>
            <a:ext cx="1413867" cy="137666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11" name="순서도: 처리 10"/>
          <p:cNvSpPr/>
          <p:nvPr/>
        </p:nvSpPr>
        <p:spPr>
          <a:xfrm>
            <a:off x="2517273" y="-473150"/>
            <a:ext cx="840878" cy="137666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" name="가로 글상자 12"/>
          <p:cNvSpPr txBox="1"/>
          <p:nvPr/>
        </p:nvSpPr>
        <p:spPr>
          <a:xfrm>
            <a:off x="1533161" y="-852664"/>
            <a:ext cx="554355" cy="363469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en-US" altLang="ko-KR"/>
              <a:t>size</a:t>
            </a:r>
            <a:endParaRPr lang="en-US" altLang="ko-KR"/>
          </a:p>
        </p:txBody>
      </p:sp>
      <p:sp>
        <p:nvSpPr>
          <p:cNvPr id="14" name="가로 글상자 13"/>
          <p:cNvSpPr txBox="1"/>
          <p:nvPr/>
        </p:nvSpPr>
        <p:spPr>
          <a:xfrm>
            <a:off x="1103404" y="-1216164"/>
            <a:ext cx="2254747" cy="37605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3057b9"/>
                </a:solidFill>
              </a:rPr>
              <a:t>LinkedList (ll)</a:t>
            </a:r>
            <a:endParaRPr lang="en-US" altLang="ko-KR" b="1">
              <a:solidFill>
                <a:srgbClr val="3057b9"/>
              </a:solidFill>
            </a:endParaRPr>
          </a:p>
        </p:txBody>
      </p:sp>
      <p:sp>
        <p:nvSpPr>
          <p:cNvPr id="19" name="가로 글상자 18"/>
          <p:cNvSpPr txBox="1"/>
          <p:nvPr/>
        </p:nvSpPr>
        <p:spPr>
          <a:xfrm>
            <a:off x="135276" y="-104775"/>
            <a:ext cx="968128" cy="57075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600" b="1"/>
              <a:t>address</a:t>
            </a:r>
            <a:endParaRPr lang="en-US" altLang="ko-KR" sz="1600" b="1"/>
          </a:p>
          <a:p>
            <a:pPr lvl="0" algn="ctr">
              <a:defRPr/>
            </a:pPr>
            <a:r>
              <a:rPr lang="en-US" altLang="ko-KR" sz="1600" b="1"/>
              <a:t>0x01</a:t>
            </a:r>
            <a:endParaRPr lang="en-US" altLang="ko-KR" sz="1600" b="1"/>
          </a:p>
        </p:txBody>
      </p:sp>
      <p:grpSp>
        <p:nvGrpSpPr>
          <p:cNvPr id="35" name=""/>
          <p:cNvGrpSpPr/>
          <p:nvPr/>
        </p:nvGrpSpPr>
        <p:grpSpPr>
          <a:xfrm rot="0">
            <a:off x="2517272" y="903509"/>
            <a:ext cx="3230317" cy="2102141"/>
            <a:chOff x="3993056" y="1062216"/>
            <a:chExt cx="3230317" cy="2102141"/>
          </a:xfrm>
        </p:grpSpPr>
        <p:sp>
          <p:nvSpPr>
            <p:cNvPr id="16" name="순서도: 처리 15"/>
            <p:cNvSpPr/>
            <p:nvPr/>
          </p:nvSpPr>
          <p:spPr>
            <a:xfrm>
              <a:off x="4968626" y="1787697"/>
              <a:ext cx="1413867" cy="1376660"/>
            </a:xfrm>
            <a:prstGeom prst="flowChart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2">
              <a:schemeClr val="accent1"/>
            </a:effectRef>
            <a:fontRef idx="minor">
              <a:schemeClr val="dk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1</a:t>
              </a:r>
              <a:endParaRPr lang="en-US" altLang="ko-KR"/>
            </a:p>
          </p:txBody>
        </p:sp>
        <p:sp>
          <p:nvSpPr>
            <p:cNvPr id="17" name="순서도: 처리 16"/>
            <p:cNvSpPr/>
            <p:nvPr/>
          </p:nvSpPr>
          <p:spPr>
            <a:xfrm>
              <a:off x="6382493" y="1787697"/>
              <a:ext cx="840878" cy="1376660"/>
            </a:xfrm>
            <a:prstGeom prst="flowChart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2">
              <a:schemeClr val="accent1"/>
            </a:effectRef>
            <a:fontRef idx="minor">
              <a:schemeClr val="dk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0" name="가로 글상자 19"/>
            <p:cNvSpPr txBox="1"/>
            <p:nvPr/>
          </p:nvSpPr>
          <p:spPr>
            <a:xfrm>
              <a:off x="3993056" y="2188550"/>
              <a:ext cx="840879" cy="57495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sz="1600" b="1"/>
                <a:t>address</a:t>
              </a:r>
              <a:endParaRPr lang="en-US" altLang="ko-KR" sz="1600" b="1"/>
            </a:p>
            <a:p>
              <a:pPr lvl="0" algn="ctr">
                <a:defRPr/>
              </a:pPr>
              <a:r>
                <a:rPr lang="en-US" altLang="ko-KR" sz="1600" b="1"/>
                <a:t>0x10</a:t>
              </a:r>
              <a:endParaRPr lang="en-US" altLang="ko-KR" sz="1600" b="1"/>
            </a:p>
          </p:txBody>
        </p:sp>
        <p:sp>
          <p:nvSpPr>
            <p:cNvPr id="21" name="가로 글상자 20"/>
            <p:cNvSpPr txBox="1"/>
            <p:nvPr/>
          </p:nvSpPr>
          <p:spPr>
            <a:xfrm>
              <a:off x="6382493" y="1425716"/>
              <a:ext cx="840879" cy="3642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/>
                <a:t>next</a:t>
              </a:r>
              <a:endParaRPr lang="en-US" altLang="ko-KR"/>
            </a:p>
          </p:txBody>
        </p:sp>
        <p:sp>
          <p:nvSpPr>
            <p:cNvPr id="22" name="가로 글상자 21"/>
            <p:cNvSpPr txBox="1"/>
            <p:nvPr/>
          </p:nvSpPr>
          <p:spPr>
            <a:xfrm>
              <a:off x="5335576" y="1425716"/>
              <a:ext cx="640080" cy="3642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/>
                <a:t>item</a:t>
              </a:r>
              <a:endParaRPr lang="en-US" altLang="ko-KR"/>
            </a:p>
          </p:txBody>
        </p:sp>
        <p:sp>
          <p:nvSpPr>
            <p:cNvPr id="23" name="가로 글상자 22"/>
            <p:cNvSpPr txBox="1"/>
            <p:nvPr/>
          </p:nvSpPr>
          <p:spPr>
            <a:xfrm>
              <a:off x="4968627" y="1062216"/>
              <a:ext cx="2254746" cy="3657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b="1">
                  <a:solidFill>
                    <a:srgbClr val="bfa100"/>
                  </a:solidFill>
                </a:rPr>
                <a:t>ListNode</a:t>
              </a:r>
              <a:endParaRPr lang="en-US" altLang="ko-KR" b="1">
                <a:solidFill>
                  <a:srgbClr val="bfa100"/>
                </a:solidFill>
              </a:endParaRPr>
            </a:p>
          </p:txBody>
        </p:sp>
      </p:grpSp>
      <p:cxnSp>
        <p:nvCxnSpPr>
          <p:cNvPr id="24" name="화살표 23"/>
          <p:cNvCxnSpPr/>
          <p:nvPr/>
        </p:nvCxnSpPr>
        <p:spPr>
          <a:xfrm rot="16200000" flipH="1">
            <a:off x="2033250" y="1119644"/>
            <a:ext cx="1808929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"/>
          <p:cNvGrpSpPr/>
          <p:nvPr/>
        </p:nvGrpSpPr>
        <p:grpSpPr>
          <a:xfrm rot="0">
            <a:off x="4905963" y="3005650"/>
            <a:ext cx="3230317" cy="2102141"/>
            <a:chOff x="6381747" y="3306544"/>
            <a:chExt cx="3230317" cy="2102141"/>
          </a:xfrm>
        </p:grpSpPr>
        <p:sp>
          <p:nvSpPr>
            <p:cNvPr id="25" name="순서도: 처리 24"/>
            <p:cNvSpPr/>
            <p:nvPr/>
          </p:nvSpPr>
          <p:spPr>
            <a:xfrm>
              <a:off x="7357317" y="4032025"/>
              <a:ext cx="1413867" cy="1376660"/>
            </a:xfrm>
            <a:prstGeom prst="flowChart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2">
              <a:schemeClr val="accent1"/>
            </a:effectRef>
            <a:fontRef idx="minor">
              <a:schemeClr val="dk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2</a:t>
              </a:r>
              <a:endParaRPr lang="en-US" altLang="ko-KR"/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8771184" y="4032025"/>
              <a:ext cx="840878" cy="1376660"/>
            </a:xfrm>
            <a:prstGeom prst="flowChart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2">
              <a:schemeClr val="accent1"/>
            </a:effectRef>
            <a:fontRef idx="minor">
              <a:schemeClr val="dk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7" name="가로 글상자 26"/>
            <p:cNvSpPr txBox="1"/>
            <p:nvPr/>
          </p:nvSpPr>
          <p:spPr>
            <a:xfrm>
              <a:off x="6381747" y="4432878"/>
              <a:ext cx="840879" cy="57536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sz="1600" b="1"/>
                <a:t>address</a:t>
              </a:r>
              <a:endParaRPr lang="en-US" altLang="ko-KR" sz="1600" b="1"/>
            </a:p>
            <a:p>
              <a:pPr lvl="0" algn="ctr">
                <a:defRPr/>
              </a:pPr>
              <a:r>
                <a:rPr lang="en-US" altLang="ko-KR" sz="1600" b="1"/>
                <a:t>0x20</a:t>
              </a:r>
              <a:endParaRPr lang="en-US" altLang="ko-KR" sz="1600" b="1"/>
            </a:p>
          </p:txBody>
        </p:sp>
        <p:sp>
          <p:nvSpPr>
            <p:cNvPr id="28" name="가로 글상자 27"/>
            <p:cNvSpPr txBox="1"/>
            <p:nvPr/>
          </p:nvSpPr>
          <p:spPr>
            <a:xfrm>
              <a:off x="8771184" y="3670044"/>
              <a:ext cx="840879" cy="3642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/>
                <a:t>next</a:t>
              </a:r>
              <a:endParaRPr lang="en-US" altLang="ko-KR"/>
            </a:p>
          </p:txBody>
        </p:sp>
        <p:sp>
          <p:nvSpPr>
            <p:cNvPr id="29" name="가로 글상자 28"/>
            <p:cNvSpPr txBox="1"/>
            <p:nvPr/>
          </p:nvSpPr>
          <p:spPr>
            <a:xfrm>
              <a:off x="7724267" y="3670044"/>
              <a:ext cx="640080" cy="364243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lvl="0" algn="ctr">
                <a:defRPr/>
              </a:pPr>
              <a:r>
                <a:rPr lang="en-US" altLang="ko-KR"/>
                <a:t>item</a:t>
              </a:r>
              <a:endParaRPr lang="en-US" altLang="ko-KR"/>
            </a:p>
          </p:txBody>
        </p:sp>
        <p:sp>
          <p:nvSpPr>
            <p:cNvPr id="30" name="가로 글상자 29"/>
            <p:cNvSpPr txBox="1"/>
            <p:nvPr/>
          </p:nvSpPr>
          <p:spPr>
            <a:xfrm>
              <a:off x="7357318" y="3306544"/>
              <a:ext cx="2254746" cy="3657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b="1">
                  <a:solidFill>
                    <a:srgbClr val="bfa100"/>
                  </a:solidFill>
                </a:rPr>
                <a:t>ListNode</a:t>
              </a:r>
              <a:endParaRPr lang="en-US" altLang="ko-KR" b="1">
                <a:solidFill>
                  <a:srgbClr val="bfa100"/>
                </a:solidFill>
              </a:endParaRPr>
            </a:p>
          </p:txBody>
        </p:sp>
      </p:grpSp>
      <p:cxnSp>
        <p:nvCxnSpPr>
          <p:cNvPr id="37" name="화살표 36"/>
          <p:cNvCxnSpPr/>
          <p:nvPr/>
        </p:nvCxnSpPr>
        <p:spPr>
          <a:xfrm rot="16200000" flipH="1">
            <a:off x="4443076" y="3152256"/>
            <a:ext cx="1808929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 rot="0">
            <a:off x="7289551" y="5148776"/>
            <a:ext cx="3230317" cy="2673925"/>
            <a:chOff x="6381747" y="3306544"/>
            <a:chExt cx="3230317" cy="2673925"/>
          </a:xfrm>
        </p:grpSpPr>
        <p:sp>
          <p:nvSpPr>
            <p:cNvPr id="39" name="순서도: 처리 24"/>
            <p:cNvSpPr/>
            <p:nvPr/>
          </p:nvSpPr>
          <p:spPr>
            <a:xfrm>
              <a:off x="7357317" y="4032025"/>
              <a:ext cx="1413867" cy="1376660"/>
            </a:xfrm>
            <a:prstGeom prst="flowChart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2">
              <a:schemeClr val="accent1"/>
            </a:effectRef>
            <a:fontRef idx="minor">
              <a:schemeClr val="dk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3</a:t>
              </a:r>
              <a:endParaRPr lang="en-US" altLang="ko-KR"/>
            </a:p>
          </p:txBody>
        </p:sp>
        <p:sp>
          <p:nvSpPr>
            <p:cNvPr id="40" name="순서도: 처리 25"/>
            <p:cNvSpPr/>
            <p:nvPr/>
          </p:nvSpPr>
          <p:spPr>
            <a:xfrm>
              <a:off x="8771184" y="4032025"/>
              <a:ext cx="840878" cy="1376660"/>
            </a:xfrm>
            <a:prstGeom prst="flowChart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2">
              <a:schemeClr val="accent1"/>
            </a:effectRef>
            <a:fontRef idx="minor">
              <a:schemeClr val="dk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1" name="가로 글상자 26"/>
            <p:cNvSpPr txBox="1"/>
            <p:nvPr/>
          </p:nvSpPr>
          <p:spPr>
            <a:xfrm>
              <a:off x="6381747" y="4432878"/>
              <a:ext cx="840879" cy="57536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sz="1600" b="1"/>
                <a:t>address</a:t>
              </a:r>
              <a:endParaRPr lang="en-US" altLang="ko-KR" sz="1600" b="1"/>
            </a:p>
            <a:p>
              <a:pPr lvl="0" algn="ctr">
                <a:defRPr/>
              </a:pPr>
              <a:r>
                <a:rPr lang="en-US" altLang="ko-KR" sz="1600" b="1"/>
                <a:t>0x30</a:t>
              </a:r>
              <a:endParaRPr lang="en-US" altLang="ko-KR" sz="1600" b="1"/>
            </a:p>
          </p:txBody>
        </p:sp>
        <p:sp>
          <p:nvSpPr>
            <p:cNvPr id="42" name="가로 글상자 27"/>
            <p:cNvSpPr txBox="1"/>
            <p:nvPr/>
          </p:nvSpPr>
          <p:spPr>
            <a:xfrm>
              <a:off x="8771184" y="3670044"/>
              <a:ext cx="840879" cy="3642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/>
                <a:t>next</a:t>
              </a:r>
              <a:endParaRPr lang="en-US" altLang="ko-KR"/>
            </a:p>
          </p:txBody>
        </p:sp>
        <p:sp>
          <p:nvSpPr>
            <p:cNvPr id="43" name="가로 글상자 28"/>
            <p:cNvSpPr txBox="1"/>
            <p:nvPr/>
          </p:nvSpPr>
          <p:spPr>
            <a:xfrm>
              <a:off x="7724267" y="3670044"/>
              <a:ext cx="640080" cy="364243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lvl="0" algn="ctr">
                <a:defRPr/>
              </a:pPr>
              <a:r>
                <a:rPr lang="en-US" altLang="ko-KR"/>
                <a:t>item</a:t>
              </a:r>
              <a:endParaRPr lang="en-US" altLang="ko-KR"/>
            </a:p>
          </p:txBody>
        </p:sp>
        <p:sp>
          <p:nvSpPr>
            <p:cNvPr id="44" name="가로 글상자 29"/>
            <p:cNvSpPr txBox="1"/>
            <p:nvPr/>
          </p:nvSpPr>
          <p:spPr>
            <a:xfrm>
              <a:off x="7357318" y="3306544"/>
              <a:ext cx="2254746" cy="3657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b="1">
                  <a:solidFill>
                    <a:srgbClr val="bfa100"/>
                  </a:solidFill>
                </a:rPr>
                <a:t>ListNode</a:t>
              </a:r>
              <a:endParaRPr lang="en-US" altLang="ko-KR" b="1">
                <a:solidFill>
                  <a:srgbClr val="bfa100"/>
                </a:solidFill>
              </a:endParaRPr>
            </a:p>
          </p:txBody>
        </p:sp>
        <p:sp>
          <p:nvSpPr>
            <p:cNvPr id="45" name="가로 글상자 31"/>
            <p:cNvSpPr txBox="1"/>
            <p:nvPr/>
          </p:nvSpPr>
          <p:spPr>
            <a:xfrm>
              <a:off x="8765334" y="5643227"/>
              <a:ext cx="840879" cy="33724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sz="1600" b="1"/>
                <a:t>NULL</a:t>
              </a:r>
              <a:endParaRPr lang="en-US" altLang="ko-KR" sz="1600" b="1"/>
            </a:p>
          </p:txBody>
        </p:sp>
      </p:grpSp>
      <p:cxnSp>
        <p:nvCxnSpPr>
          <p:cNvPr id="46" name="화살표 45"/>
          <p:cNvCxnSpPr/>
          <p:nvPr/>
        </p:nvCxnSpPr>
        <p:spPr>
          <a:xfrm rot="16200000" flipH="1">
            <a:off x="6843375" y="5295382"/>
            <a:ext cx="1808929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화살표 48"/>
          <p:cNvCxnSpPr/>
          <p:nvPr/>
        </p:nvCxnSpPr>
        <p:spPr>
          <a:xfrm rot="16200000" flipH="1" flipV="1">
            <a:off x="9636712" y="7034606"/>
            <a:ext cx="901702" cy="3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가로 글상자 51"/>
          <p:cNvSpPr txBox="1"/>
          <p:nvPr/>
        </p:nvSpPr>
        <p:spPr>
          <a:xfrm>
            <a:off x="3513771" y="-104775"/>
            <a:ext cx="968128" cy="57075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600" b="1"/>
              <a:t>address</a:t>
            </a:r>
            <a:endParaRPr lang="en-US" altLang="ko-KR" sz="1600" b="1"/>
          </a:p>
          <a:p>
            <a:pPr lvl="0" algn="ctr">
              <a:defRPr/>
            </a:pPr>
            <a:r>
              <a:rPr lang="en-US" altLang="ko-KR" sz="1600" b="1"/>
              <a:t>0x08</a:t>
            </a:r>
            <a:endParaRPr lang="en-US" altLang="ko-KR" sz="1600" b="1"/>
          </a:p>
        </p:txBody>
      </p:sp>
      <p:sp>
        <p:nvSpPr>
          <p:cNvPr id="53" name="가로 글상자 52"/>
          <p:cNvSpPr txBox="1"/>
          <p:nvPr/>
        </p:nvSpPr>
        <p:spPr>
          <a:xfrm>
            <a:off x="5747589" y="2024109"/>
            <a:ext cx="968128" cy="57431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600" b="1"/>
              <a:t>address</a:t>
            </a:r>
            <a:endParaRPr lang="en-US" altLang="ko-KR" sz="1600" b="1"/>
          </a:p>
          <a:p>
            <a:pPr lvl="0" algn="ctr">
              <a:defRPr/>
            </a:pPr>
            <a:r>
              <a:rPr lang="en-US" altLang="ko-KR" sz="1600" b="1"/>
              <a:t>0x18</a:t>
            </a:r>
            <a:endParaRPr lang="en-US" altLang="ko-KR" sz="1600" b="1"/>
          </a:p>
        </p:txBody>
      </p:sp>
      <p:sp>
        <p:nvSpPr>
          <p:cNvPr id="54" name="가로 글상자 53"/>
          <p:cNvSpPr txBox="1"/>
          <p:nvPr/>
        </p:nvSpPr>
        <p:spPr>
          <a:xfrm>
            <a:off x="8136280" y="4056721"/>
            <a:ext cx="968128" cy="57075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600" b="1"/>
              <a:t>address</a:t>
            </a:r>
            <a:endParaRPr lang="en-US" altLang="ko-KR" sz="1600" b="1"/>
          </a:p>
          <a:p>
            <a:pPr lvl="0" algn="ctr">
              <a:defRPr/>
            </a:pPr>
            <a:r>
              <a:rPr lang="en-US" altLang="ko-KR" sz="1600" b="1"/>
              <a:t>0x28</a:t>
            </a:r>
            <a:endParaRPr lang="en-US" altLang="ko-KR" sz="1600" b="1"/>
          </a:p>
        </p:txBody>
      </p:sp>
      <p:sp>
        <p:nvSpPr>
          <p:cNvPr id="55" name="가로 글상자 54"/>
          <p:cNvSpPr txBox="1"/>
          <p:nvPr/>
        </p:nvSpPr>
        <p:spPr>
          <a:xfrm>
            <a:off x="10519868" y="6298377"/>
            <a:ext cx="968128" cy="57676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600" b="1"/>
              <a:t>address</a:t>
            </a:r>
            <a:endParaRPr lang="en-US" altLang="ko-KR" sz="1600" b="1"/>
          </a:p>
          <a:p>
            <a:pPr lvl="0" algn="ctr">
              <a:defRPr/>
            </a:pPr>
            <a:r>
              <a:rPr lang="en-US" altLang="ko-KR" sz="1600" b="1"/>
              <a:t>0x38</a:t>
            </a:r>
            <a:endParaRPr lang="en-US" altLang="ko-KR" sz="1600" b="1"/>
          </a:p>
        </p:txBody>
      </p:sp>
      <p:sp>
        <p:nvSpPr>
          <p:cNvPr id="58" name="순서도: 처리 57"/>
          <p:cNvSpPr/>
          <p:nvPr/>
        </p:nvSpPr>
        <p:spPr>
          <a:xfrm>
            <a:off x="3577782" y="-104775"/>
            <a:ext cx="840878" cy="570759"/>
          </a:xfrm>
          <a:prstGeom prst="flowChartProcess">
            <a:avLst/>
          </a:prstGeom>
          <a:noFill/>
          <a:ln w="38100">
            <a:solidFill>
              <a:srgbClr val="ff843a"/>
            </a:solidFill>
            <a:prstDash val="lg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59" name="가로 글상자 58"/>
          <p:cNvSpPr txBox="1"/>
          <p:nvPr/>
        </p:nvSpPr>
        <p:spPr>
          <a:xfrm>
            <a:off x="4418661" y="-104775"/>
            <a:ext cx="1102709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6600"/>
                </a:solidFill>
                <a:latin typeface="Calibri"/>
                <a:ea typeface="맑은 고딕"/>
                <a:cs typeface="Calibri"/>
              </a:rPr>
              <a:t>ptrHead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66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0" name="순서도: 처리 59"/>
          <p:cNvSpPr/>
          <p:nvPr/>
        </p:nvSpPr>
        <p:spPr>
          <a:xfrm>
            <a:off x="2517275" y="-489195"/>
            <a:ext cx="840878" cy="1392704"/>
          </a:xfrm>
          <a:prstGeom prst="flowChartProcess">
            <a:avLst/>
          </a:prstGeom>
          <a:noFill/>
          <a:ln w="38100" cap="flat" cmpd="sng" algn="ctr">
            <a:solidFill>
              <a:srgbClr val="800080">
                <a:alpha val="100000"/>
              </a:srgbClr>
            </a:solidFill>
            <a:prstDash val="lgDash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1" name="가로 글상자 60"/>
          <p:cNvSpPr txBox="1"/>
          <p:nvPr/>
        </p:nvSpPr>
        <p:spPr>
          <a:xfrm>
            <a:off x="3341767" y="-513249"/>
            <a:ext cx="2163219" cy="36346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800080"/>
                </a:solidFill>
                <a:latin typeface="Calibri"/>
                <a:ea typeface="맑은 고딕"/>
                <a:cs typeface="Calibri"/>
              </a:rPr>
              <a:t>*ptrHead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80008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6" name="가로 글상자 65"/>
          <p:cNvSpPr txBox="1"/>
          <p:nvPr/>
        </p:nvSpPr>
        <p:spPr>
          <a:xfrm>
            <a:off x="1258984" y="1954579"/>
            <a:ext cx="1102709" cy="36201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502962"/>
                </a:solidFill>
                <a:latin typeface="Calibri"/>
                <a:ea typeface="맑은 고딕"/>
                <a:cs typeface="Calibri"/>
              </a:rPr>
              <a:t>first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502962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3" name="설명선 1(테두리 및 강조선) 72"/>
          <p:cNvSpPr/>
          <p:nvPr/>
        </p:nvSpPr>
        <p:spPr>
          <a:xfrm>
            <a:off x="2472798" y="2024109"/>
            <a:ext cx="929833" cy="574311"/>
          </a:xfrm>
          <a:prstGeom prst="accentBorderCallout1">
            <a:avLst>
              <a:gd name="adj1" fmla="val 19773"/>
              <a:gd name="adj2" fmla="val -8332"/>
              <a:gd name="adj3" fmla="val 21359"/>
              <a:gd name="adj4" fmla="val -45500"/>
            </a:avLst>
          </a:prstGeom>
          <a:noFill/>
          <a:ln w="38100">
            <a:solidFill>
              <a:srgbClr val="502962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74" name="가로 글상자 73"/>
          <p:cNvSpPr txBox="1"/>
          <p:nvPr/>
        </p:nvSpPr>
        <p:spPr>
          <a:xfrm>
            <a:off x="3581076" y="4057479"/>
            <a:ext cx="1102709" cy="36201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502962"/>
                </a:solidFill>
                <a:latin typeface="Calibri"/>
                <a:ea typeface="맑은 고딕"/>
                <a:cs typeface="Calibri"/>
              </a:rPr>
              <a:t>rest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502962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5" name="설명선 1(테두리 및 강조선) 74"/>
          <p:cNvSpPr/>
          <p:nvPr/>
        </p:nvSpPr>
        <p:spPr>
          <a:xfrm>
            <a:off x="4882624" y="4132336"/>
            <a:ext cx="929833" cy="574311"/>
          </a:xfrm>
          <a:prstGeom prst="accentBorderCallout1">
            <a:avLst>
              <a:gd name="adj1" fmla="val 20797"/>
              <a:gd name="adj2" fmla="val -15500"/>
              <a:gd name="adj3" fmla="val 20335"/>
              <a:gd name="adj4" fmla="val -46524"/>
            </a:avLst>
          </a:prstGeom>
          <a:noFill/>
          <a:ln w="38100">
            <a:solidFill>
              <a:srgbClr val="502962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78" name="가로 글상자 77"/>
          <p:cNvSpPr txBox="1"/>
          <p:nvPr/>
        </p:nvSpPr>
        <p:spPr>
          <a:xfrm>
            <a:off x="4600124" y="903509"/>
            <a:ext cx="2163218" cy="36522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bfa100"/>
                </a:solidFill>
                <a:latin typeface="Calibri"/>
                <a:ea typeface="맑은 고딕"/>
                <a:cs typeface="Calibri"/>
              </a:rPr>
              <a:t>= **ptrHead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bfa1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499819" y="-1624811"/>
            <a:ext cx="5421629" cy="5200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800" b="0" i="0" strike="noStrike" mc:Ignorable="hp" hp:hslEmbossed="0">
                <a:solidFill>
                  <a:srgbClr val="569cd6">
                    <a:alpha val="100000"/>
                  </a:srgbClr>
                </a:solidFill>
                <a:latin typeface="Arial"/>
                <a:ea typeface="굴림"/>
              </a:rPr>
              <a:t>void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cccccc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dcdcaa">
                    <a:alpha val="100000"/>
                  </a:srgbClr>
                </a:solidFill>
                <a:latin typeface="Arial"/>
                <a:ea typeface="굴림"/>
              </a:rPr>
              <a:t>RecursiveReverse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cccccc">
                    <a:alpha val="100000"/>
                  </a:srgbClr>
                </a:solidFill>
                <a:latin typeface="Arial"/>
                <a:ea typeface="굴림"/>
              </a:rPr>
              <a:t>(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4ec9b0">
                    <a:alpha val="100000"/>
                  </a:srgbClr>
                </a:solidFill>
                <a:latin typeface="Arial"/>
                <a:ea typeface="굴림"/>
              </a:rPr>
              <a:t>ListNode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cccccc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d4d4d4">
                    <a:alpha val="100000"/>
                  </a:srgbClr>
                </a:solidFill>
                <a:latin typeface="Arial"/>
                <a:ea typeface="굴림"/>
              </a:rPr>
              <a:t>**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9cdcfe">
                    <a:alpha val="100000"/>
                  </a:srgbClr>
                </a:solidFill>
                <a:latin typeface="Arial"/>
                <a:ea typeface="굴림"/>
              </a:rPr>
              <a:t>ptrHead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cccccc">
                    <a:alpha val="100000"/>
                  </a:srgbClr>
                </a:solidFill>
                <a:latin typeface="Arial"/>
                <a:ea typeface="굴림"/>
              </a:rPr>
              <a:t>)</a:t>
            </a:r>
            <a:endParaRPr xmlns:mc="http://schemas.openxmlformats.org/markup-compatibility/2006" xmlns:hp="http://schemas.haansoft.com/office/presentation/8.0" sz="2000" b="0" i="0" strike="noStrike" mc:Ignorable="hp" hp:hslEmbossed="0">
              <a:solidFill>
                <a:srgbClr val="cccccc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81" name="가로 글상자 80"/>
          <p:cNvSpPr txBox="1"/>
          <p:nvPr/>
        </p:nvSpPr>
        <p:spPr>
          <a:xfrm>
            <a:off x="8768526" y="-665409"/>
            <a:ext cx="3152922" cy="368229"/>
          </a:xfrm>
          <a:prstGeom prst="rect">
            <a:avLst/>
          </a:prstGeom>
          <a:solidFill>
            <a:schemeClr val="dk1"/>
          </a:solidFill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dcdcaa">
                    <a:alpha val="100000"/>
                  </a:srgbClr>
                </a:solidFill>
                <a:latin typeface="Arial"/>
                <a:ea typeface="굴림"/>
              </a:rPr>
              <a:t>RecursiveReverse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dcdcaa">
                    <a:alpha val="100000"/>
                  </a:srgbClr>
                </a:solidFill>
                <a:latin typeface="Arial"/>
                <a:ea typeface="굴림"/>
              </a:rPr>
              <a:t>(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6600"/>
                </a:solidFill>
                <a:latin typeface="Calibri"/>
                <a:ea typeface="맑은 고딕"/>
                <a:cs typeface="Calibri"/>
              </a:rPr>
              <a:t>&amp;(ll.head))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66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82" name="화살표 81"/>
          <p:cNvCxnSpPr/>
          <p:nvPr/>
        </p:nvCxnSpPr>
        <p:spPr>
          <a:xfrm rot="16200000">
            <a:off x="10975200" y="-878958"/>
            <a:ext cx="451577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274442" y="5295382"/>
            <a:ext cx="4485666" cy="20686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300" b="0" i="0" strike="noStrike" mc:Ignorable="hp" hp:hslEmbossed="0">
                <a:solidFill>
                  <a:srgbClr val="d4d4d4">
                    <a:alpha val="100000"/>
                  </a:srgbClr>
                </a:solidFill>
                <a:latin typeface="Arial"/>
                <a:ea typeface="굴림"/>
              </a:rPr>
              <a:t>/---------</a:t>
            </a:r>
            <a:r>
              <a:rPr xmlns:mc="http://schemas.openxmlformats.org/markup-compatibility/2006" xmlns:hp="http://schemas.haansoft.com/office/presentation/8.0" sz="1300" b="0" i="0" strike="noStrike" mc:Ignorable="hp" hp:hslEmbossed="0">
                <a:solidFill>
                  <a:srgbClr val="cccccc">
                    <a:alpha val="100000"/>
                  </a:srgbClr>
                </a:solidFill>
                <a:latin typeface="Arial"/>
                <a:ea typeface="굴림"/>
              </a:rPr>
              <a:t>초기 셋팅 start</a:t>
            </a:r>
            <a:r>
              <a:rPr xmlns:mc="http://schemas.openxmlformats.org/markup-compatibility/2006" xmlns:hp="http://schemas.haansoft.com/office/presentation/8.0" sz="1300" b="0" i="0" strike="noStrike" mc:Ignorable="hp" hp:hslEmbossed="0">
                <a:solidFill>
                  <a:srgbClr val="d4d4d4">
                    <a:alpha val="100000"/>
                  </a:srgbClr>
                </a:solidFill>
                <a:latin typeface="Arial"/>
                <a:ea typeface="굴림"/>
              </a:rPr>
              <a:t>----------</a:t>
            </a:r>
            <a:r>
              <a:rPr xmlns:mc="http://schemas.openxmlformats.org/markup-compatibility/2006" xmlns:hp="http://schemas.haansoft.com/office/presentation/8.0" sz="1300" b="0" i="0" strike="noStrike" mc:Ignorable="hp" hp:hslEmbossed="0">
                <a:solidFill>
                  <a:srgbClr val="6a9955">
                    <a:alpha val="100000"/>
                  </a:srgbClr>
                </a:solidFill>
                <a:latin typeface="Arial"/>
                <a:ea typeface="굴림"/>
              </a:rPr>
              <a:t>//</a:t>
            </a:r>
            <a:r>
              <a:rPr xmlns:mc="http://schemas.openxmlformats.org/markup-compatibility/2006" xmlns:hp="http://schemas.haansoft.com/office/presentation/8.0" sz="1300" b="0" i="0" strike="noStrike" mc:Ignorable="hp" hp:hslEmbossed="0">
                <a:solidFill>
                  <a:srgbClr val="cccccc">
                    <a:alpha val="100000"/>
                  </a:srgbClr>
                </a:solidFill>
                <a:latin typeface="Arial"/>
                <a:ea typeface="굴림"/>
              </a:rPr>
              <a:t>  </a:t>
            </a:r>
            <a:endParaRPr xmlns:mc="http://schemas.openxmlformats.org/markup-compatibility/2006" xmlns:hp="http://schemas.haansoft.com/office/presentation/8.0" sz="1300" b="0" i="0" strike="noStrike" mc:Ignorable="hp" hp:hslEmbossed="0">
              <a:solidFill>
                <a:srgbClr val="cccccc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300" b="0" i="0" strike="noStrike" mc:Ignorable="hp" hp:hslEmbossed="0">
                <a:solidFill>
                  <a:srgbClr val="6a9955">
                    <a:alpha val="100000"/>
                  </a:srgbClr>
                </a:solidFill>
                <a:latin typeface="Arial"/>
                <a:ea typeface="굴림"/>
              </a:rPr>
              <a:t>//1. 노드 순서를 바꾸기 위한 2개의 노드 포인터 생성</a:t>
            </a:r>
            <a:r>
              <a:rPr xmlns:mc="http://schemas.openxmlformats.org/markup-compatibility/2006" xmlns:hp="http://schemas.haansoft.com/office/presentation/8.0" sz="1300" b="0" i="0" strike="noStrike" mc:Ignorable="hp" hp:hslEmbossed="0">
                <a:solidFill>
                  <a:srgbClr val="cccccc">
                    <a:alpha val="100000"/>
                  </a:srgbClr>
                </a:solidFill>
                <a:latin typeface="Arial"/>
                <a:ea typeface="굴림"/>
              </a:rPr>
              <a:t>  </a:t>
            </a:r>
            <a:endParaRPr xmlns:mc="http://schemas.openxmlformats.org/markup-compatibility/2006" xmlns:hp="http://schemas.haansoft.com/office/presentation/8.0" sz="1300" b="0" i="0" strike="noStrike" mc:Ignorable="hp" hp:hslEmbossed="0">
              <a:solidFill>
                <a:srgbClr val="cccccc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300" b="0" i="0" strike="noStrike" mc:Ignorable="hp" hp:hslEmbossed="0">
                <a:solidFill>
                  <a:srgbClr val="4ec9b0">
                    <a:alpha val="100000"/>
                  </a:srgbClr>
                </a:solidFill>
                <a:latin typeface="Arial"/>
                <a:ea typeface="굴림"/>
              </a:rPr>
              <a:t>ListNode</a:t>
            </a:r>
            <a:r>
              <a:rPr xmlns:mc="http://schemas.openxmlformats.org/markup-compatibility/2006" xmlns:hp="http://schemas.haansoft.com/office/presentation/8.0" sz="1300" b="0" i="0" strike="noStrike" mc:Ignorable="hp" hp:hslEmbossed="0">
                <a:solidFill>
                  <a:srgbClr val="cccccc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1300" b="0" i="0" strike="noStrike" mc:Ignorable="hp" hp:hslEmbossed="0">
                <a:solidFill>
                  <a:srgbClr val="d4d4d4">
                    <a:alpha val="100000"/>
                  </a:srgbClr>
                </a:solidFill>
                <a:latin typeface="Arial"/>
                <a:ea typeface="굴림"/>
              </a:rPr>
              <a:t>*</a:t>
            </a:r>
            <a:r>
              <a:rPr xmlns:mc="http://schemas.openxmlformats.org/markup-compatibility/2006" xmlns:hp="http://schemas.haansoft.com/office/presentation/8.0" sz="1300" b="0" i="0" strike="noStrike" mc:Ignorable="hp" hp:hslEmbossed="0">
                <a:solidFill>
                  <a:srgbClr val="9cdcfe">
                    <a:alpha val="100000"/>
                  </a:srgbClr>
                </a:solidFill>
                <a:latin typeface="Arial"/>
                <a:ea typeface="굴림"/>
              </a:rPr>
              <a:t>first</a:t>
            </a:r>
            <a:r>
              <a:rPr xmlns:mc="http://schemas.openxmlformats.org/markup-compatibility/2006" xmlns:hp="http://schemas.haansoft.com/office/presentation/8.0" sz="1300" b="0" i="0" strike="noStrike" mc:Ignorable="hp" hp:hslEmbossed="0">
                <a:solidFill>
                  <a:srgbClr val="cccccc">
                    <a:alpha val="100000"/>
                  </a:srgbClr>
                </a:solidFill>
                <a:latin typeface="Arial"/>
                <a:ea typeface="굴림"/>
              </a:rPr>
              <a:t>, </a:t>
            </a:r>
            <a:r>
              <a:rPr xmlns:mc="http://schemas.openxmlformats.org/markup-compatibility/2006" xmlns:hp="http://schemas.haansoft.com/office/presentation/8.0" sz="1300" b="0" i="0" strike="noStrike" mc:Ignorable="hp" hp:hslEmbossed="0">
                <a:solidFill>
                  <a:srgbClr val="d4d4d4">
                    <a:alpha val="100000"/>
                  </a:srgbClr>
                </a:solidFill>
                <a:latin typeface="Arial"/>
                <a:ea typeface="굴림"/>
              </a:rPr>
              <a:t>*</a:t>
            </a:r>
            <a:r>
              <a:rPr xmlns:mc="http://schemas.openxmlformats.org/markup-compatibility/2006" xmlns:hp="http://schemas.haansoft.com/office/presentation/8.0" sz="1300" b="0" i="0" strike="noStrike" mc:Ignorable="hp" hp:hslEmbossed="0">
                <a:solidFill>
                  <a:srgbClr val="9cdcfe">
                    <a:alpha val="100000"/>
                  </a:srgbClr>
                </a:solidFill>
                <a:latin typeface="Arial"/>
                <a:ea typeface="굴림"/>
              </a:rPr>
              <a:t>rest</a:t>
            </a:r>
            <a:r>
              <a:rPr xmlns:mc="http://schemas.openxmlformats.org/markup-compatibility/2006" xmlns:hp="http://schemas.haansoft.com/office/presentation/8.0" sz="1300" b="0" i="0" strike="noStrike" mc:Ignorable="hp" hp:hslEmbossed="0">
                <a:solidFill>
                  <a:srgbClr val="cccccc">
                    <a:alpha val="100000"/>
                  </a:srgbClr>
                </a:solidFill>
                <a:latin typeface="Arial"/>
                <a:ea typeface="굴림"/>
              </a:rPr>
              <a:t>;    </a:t>
            </a:r>
            <a:endParaRPr xmlns:mc="http://schemas.openxmlformats.org/markup-compatibility/2006" xmlns:hp="http://schemas.haansoft.com/office/presentation/8.0" sz="1300" b="0" i="0" strike="noStrike" mc:Ignorable="hp" hp:hslEmbossed="0">
              <a:solidFill>
                <a:srgbClr val="cccccc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300" b="0" i="0" strike="noStrike" mc:Ignorable="hp" hp:hslEmbossed="0">
                <a:solidFill>
                  <a:srgbClr val="6a9955">
                    <a:alpha val="100000"/>
                  </a:srgbClr>
                </a:solidFill>
                <a:latin typeface="Arial"/>
                <a:ea typeface="굴림"/>
              </a:rPr>
              <a:t>//2. 현재 위치에서 뒤로 배치할 노드</a:t>
            </a:r>
            <a:r>
              <a:rPr xmlns:mc="http://schemas.openxmlformats.org/markup-compatibility/2006" xmlns:hp="http://schemas.haansoft.com/office/presentation/8.0" sz="1300" b="0" i="0" strike="noStrike" mc:Ignorable="hp" hp:hslEmbossed="0">
                <a:solidFill>
                  <a:srgbClr val="cccccc">
                    <a:alpha val="100000"/>
                  </a:srgbClr>
                </a:solidFill>
                <a:latin typeface="Arial"/>
                <a:ea typeface="굴림"/>
              </a:rPr>
              <a:t>  </a:t>
            </a:r>
            <a:endParaRPr xmlns:mc="http://schemas.openxmlformats.org/markup-compatibility/2006" xmlns:hp="http://schemas.haansoft.com/office/presentation/8.0" sz="1300" b="0" i="0" strike="noStrike" mc:Ignorable="hp" hp:hslEmbossed="0">
              <a:solidFill>
                <a:srgbClr val="cccccc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300" b="0" i="0" strike="noStrike" mc:Ignorable="hp" hp:hslEmbossed="0">
                <a:solidFill>
                  <a:srgbClr val="6a9955">
                    <a:alpha val="100000"/>
                  </a:srgbClr>
                </a:solidFill>
                <a:latin typeface="Arial"/>
                <a:ea typeface="굴림"/>
              </a:rPr>
              <a:t>//  현재 노드(head)로 설정</a:t>
            </a:r>
            <a:r>
              <a:rPr xmlns:mc="http://schemas.openxmlformats.org/markup-compatibility/2006" xmlns:hp="http://schemas.haansoft.com/office/presentation/8.0" sz="1300" b="0" i="0" strike="noStrike" mc:Ignorable="hp" hp:hslEmbossed="0">
                <a:solidFill>
                  <a:srgbClr val="cccccc">
                    <a:alpha val="100000"/>
                  </a:srgbClr>
                </a:solidFill>
                <a:latin typeface="Arial"/>
                <a:ea typeface="굴림"/>
              </a:rPr>
              <a:t>  </a:t>
            </a:r>
            <a:endParaRPr xmlns:mc="http://schemas.openxmlformats.org/markup-compatibility/2006" xmlns:hp="http://schemas.haansoft.com/office/presentation/8.0" sz="1300" b="0" i="0" strike="noStrike" mc:Ignorable="hp" hp:hslEmbossed="0">
              <a:solidFill>
                <a:srgbClr val="cccccc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300" b="0" i="0" strike="noStrike" mc:Ignorable="hp" hp:hslEmbossed="0">
                <a:solidFill>
                  <a:srgbClr val="9cdcfe">
                    <a:alpha val="100000"/>
                  </a:srgbClr>
                </a:solidFill>
                <a:latin typeface="Arial"/>
                <a:ea typeface="굴림"/>
              </a:rPr>
              <a:t>first</a:t>
            </a:r>
            <a:r>
              <a:rPr xmlns:mc="http://schemas.openxmlformats.org/markup-compatibility/2006" xmlns:hp="http://schemas.haansoft.com/office/presentation/8.0" sz="1300" b="0" i="0" strike="noStrike" mc:Ignorable="hp" hp:hslEmbossed="0">
                <a:solidFill>
                  <a:srgbClr val="d4d4d4">
                    <a:alpha val="100000"/>
                  </a:srgbClr>
                </a:solidFill>
                <a:latin typeface="Arial"/>
                <a:ea typeface="굴림"/>
              </a:rPr>
              <a:t>=</a:t>
            </a:r>
            <a:r>
              <a:rPr xmlns:mc="http://schemas.openxmlformats.org/markup-compatibility/2006" xmlns:hp="http://schemas.haansoft.com/office/presentation/8.0" sz="1300" b="0" i="0" strike="noStrike" mc:Ignorable="hp" hp:hslEmbossed="0">
                <a:solidFill>
                  <a:srgbClr val="cccccc">
                    <a:alpha val="100000"/>
                  </a:srgbClr>
                </a:solidFill>
                <a:latin typeface="Arial"/>
                <a:ea typeface="굴림"/>
              </a:rPr>
              <a:t>(</a:t>
            </a:r>
            <a:r>
              <a:rPr xmlns:mc="http://schemas.openxmlformats.org/markup-compatibility/2006" xmlns:hp="http://schemas.haansoft.com/office/presentation/8.0" sz="1300" b="0" i="0" strike="noStrike" mc:Ignorable="hp" hp:hslEmbossed="0">
                <a:solidFill>
                  <a:srgbClr val="d4d4d4">
                    <a:alpha val="100000"/>
                  </a:srgbClr>
                </a:solidFill>
                <a:latin typeface="Arial"/>
                <a:ea typeface="굴림"/>
              </a:rPr>
              <a:t>*</a:t>
            </a:r>
            <a:r>
              <a:rPr xmlns:mc="http://schemas.openxmlformats.org/markup-compatibility/2006" xmlns:hp="http://schemas.haansoft.com/office/presentation/8.0" sz="1300" b="0" i="0" strike="noStrike" mc:Ignorable="hp" hp:hslEmbossed="0">
                <a:solidFill>
                  <a:srgbClr val="9cdcfe">
                    <a:alpha val="100000"/>
                  </a:srgbClr>
                </a:solidFill>
                <a:latin typeface="Arial"/>
                <a:ea typeface="굴림"/>
              </a:rPr>
              <a:t>ptrHead</a:t>
            </a:r>
            <a:r>
              <a:rPr xmlns:mc="http://schemas.openxmlformats.org/markup-compatibility/2006" xmlns:hp="http://schemas.haansoft.com/office/presentation/8.0" sz="1300" b="0" i="0" strike="noStrike" mc:Ignorable="hp" hp:hslEmbossed="0">
                <a:solidFill>
                  <a:srgbClr val="cccccc">
                    <a:alpha val="100000"/>
                  </a:srgbClr>
                </a:solidFill>
                <a:latin typeface="Arial"/>
                <a:ea typeface="굴림"/>
              </a:rPr>
              <a:t>);    </a:t>
            </a:r>
            <a:endParaRPr xmlns:mc="http://schemas.openxmlformats.org/markup-compatibility/2006" xmlns:hp="http://schemas.haansoft.com/office/presentation/8.0" sz="1300" b="0" i="0" strike="noStrike" mc:Ignorable="hp" hp:hslEmbossed="0">
              <a:solidFill>
                <a:srgbClr val="cccccc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300" b="0" i="0" strike="noStrike" mc:Ignorable="hp" hp:hslEmbossed="0">
                <a:solidFill>
                  <a:srgbClr val="6a9955">
                    <a:alpha val="100000"/>
                  </a:srgbClr>
                </a:solidFill>
                <a:latin typeface="Arial"/>
                <a:ea typeface="굴림"/>
              </a:rPr>
              <a:t>//3. 다음 위치에서 현재로 배치할 노드</a:t>
            </a:r>
            <a:r>
              <a:rPr xmlns:mc="http://schemas.openxmlformats.org/markup-compatibility/2006" xmlns:hp="http://schemas.haansoft.com/office/presentation/8.0" sz="1300" b="0" i="0" strike="noStrike" mc:Ignorable="hp" hp:hslEmbossed="0">
                <a:solidFill>
                  <a:srgbClr val="cccccc">
                    <a:alpha val="100000"/>
                  </a:srgbClr>
                </a:solidFill>
                <a:latin typeface="Arial"/>
                <a:ea typeface="굴림"/>
              </a:rPr>
              <a:t>  </a:t>
            </a:r>
            <a:endParaRPr xmlns:mc="http://schemas.openxmlformats.org/markup-compatibility/2006" xmlns:hp="http://schemas.haansoft.com/office/presentation/8.0" sz="1300" b="0" i="0" strike="noStrike" mc:Ignorable="hp" hp:hslEmbossed="0">
              <a:solidFill>
                <a:srgbClr val="cccccc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300" b="0" i="0" strike="noStrike" mc:Ignorable="hp" hp:hslEmbossed="0">
                <a:solidFill>
                  <a:srgbClr val="6a9955">
                    <a:alpha val="100000"/>
                  </a:srgbClr>
                </a:solidFill>
                <a:latin typeface="Arial"/>
                <a:ea typeface="굴림"/>
              </a:rPr>
              <a:t>//  현재 노드의 다음 노드(next)로 설정</a:t>
            </a:r>
            <a:r>
              <a:rPr xmlns:mc="http://schemas.openxmlformats.org/markup-compatibility/2006" xmlns:hp="http://schemas.haansoft.com/office/presentation/8.0" sz="1300" b="0" i="0" strike="noStrike" mc:Ignorable="hp" hp:hslEmbossed="0">
                <a:solidFill>
                  <a:srgbClr val="cccccc">
                    <a:alpha val="100000"/>
                  </a:srgbClr>
                </a:solidFill>
                <a:latin typeface="Arial"/>
                <a:ea typeface="굴림"/>
              </a:rPr>
              <a:t>  </a:t>
            </a:r>
            <a:endParaRPr xmlns:mc="http://schemas.openxmlformats.org/markup-compatibility/2006" xmlns:hp="http://schemas.haansoft.com/office/presentation/8.0" sz="1300" b="0" i="0" strike="noStrike" mc:Ignorable="hp" hp:hslEmbossed="0">
              <a:solidFill>
                <a:srgbClr val="cccccc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300" b="0" i="0" strike="noStrike" mc:Ignorable="hp" hp:hslEmbossed="0">
                <a:solidFill>
                  <a:srgbClr val="9cdcfe">
                    <a:alpha val="100000"/>
                  </a:srgbClr>
                </a:solidFill>
                <a:latin typeface="Arial"/>
                <a:ea typeface="굴림"/>
              </a:rPr>
              <a:t>rest</a:t>
            </a:r>
            <a:r>
              <a:rPr xmlns:mc="http://schemas.openxmlformats.org/markup-compatibility/2006" xmlns:hp="http://schemas.haansoft.com/office/presentation/8.0" sz="1300" b="0" i="0" strike="noStrike" mc:Ignorable="hp" hp:hslEmbossed="0">
                <a:solidFill>
                  <a:srgbClr val="d4d4d4">
                    <a:alpha val="100000"/>
                  </a:srgbClr>
                </a:solidFill>
                <a:latin typeface="Arial"/>
                <a:ea typeface="굴림"/>
              </a:rPr>
              <a:t>=</a:t>
            </a:r>
            <a:r>
              <a:rPr xmlns:mc="http://schemas.openxmlformats.org/markup-compatibility/2006" xmlns:hp="http://schemas.haansoft.com/office/presentation/8.0" sz="1300" b="0" i="0" strike="noStrike" mc:Ignorable="hp" hp:hslEmbossed="0">
                <a:solidFill>
                  <a:srgbClr val="cccccc">
                    <a:alpha val="100000"/>
                  </a:srgbClr>
                </a:solidFill>
                <a:latin typeface="Arial"/>
                <a:ea typeface="굴림"/>
              </a:rPr>
              <a:t>(</a:t>
            </a:r>
            <a:r>
              <a:rPr xmlns:mc="http://schemas.openxmlformats.org/markup-compatibility/2006" xmlns:hp="http://schemas.haansoft.com/office/presentation/8.0" sz="1300" b="0" i="0" strike="noStrike" mc:Ignorable="hp" hp:hslEmbossed="0">
                <a:solidFill>
                  <a:srgbClr val="d4d4d4">
                    <a:alpha val="100000"/>
                  </a:srgbClr>
                </a:solidFill>
                <a:latin typeface="Arial"/>
                <a:ea typeface="굴림"/>
              </a:rPr>
              <a:t>*</a:t>
            </a:r>
            <a:r>
              <a:rPr xmlns:mc="http://schemas.openxmlformats.org/markup-compatibility/2006" xmlns:hp="http://schemas.haansoft.com/office/presentation/8.0" sz="1300" b="0" i="0" strike="noStrike" mc:Ignorable="hp" hp:hslEmbossed="0">
                <a:solidFill>
                  <a:srgbClr val="9cdcfe">
                    <a:alpha val="100000"/>
                  </a:srgbClr>
                </a:solidFill>
                <a:latin typeface="Arial"/>
                <a:ea typeface="굴림"/>
              </a:rPr>
              <a:t>ptrHead</a:t>
            </a:r>
            <a:r>
              <a:rPr xmlns:mc="http://schemas.openxmlformats.org/markup-compatibility/2006" xmlns:hp="http://schemas.haansoft.com/office/presentation/8.0" sz="1300" b="0" i="0" strike="noStrike" mc:Ignorable="hp" hp:hslEmbossed="0">
                <a:solidFill>
                  <a:srgbClr val="cccccc">
                    <a:alpha val="100000"/>
                  </a:srgbClr>
                </a:solidFill>
                <a:latin typeface="Arial"/>
                <a:ea typeface="굴림"/>
              </a:rPr>
              <a:t>)-&gt;</a:t>
            </a:r>
            <a:r>
              <a:rPr xmlns:mc="http://schemas.openxmlformats.org/markup-compatibility/2006" xmlns:hp="http://schemas.haansoft.com/office/presentation/8.0" sz="1300" b="0" i="0" strike="noStrike" mc:Ignorable="hp" hp:hslEmbossed="0">
                <a:solidFill>
                  <a:srgbClr val="9cdcfe">
                    <a:alpha val="100000"/>
                  </a:srgbClr>
                </a:solidFill>
                <a:latin typeface="Arial"/>
                <a:ea typeface="굴림"/>
              </a:rPr>
              <a:t>next</a:t>
            </a:r>
            <a:r>
              <a:rPr xmlns:mc="http://schemas.openxmlformats.org/markup-compatibility/2006" xmlns:hp="http://schemas.haansoft.com/office/presentation/8.0" sz="1300" b="0" i="0" strike="noStrike" mc:Ignorable="hp" hp:hslEmbossed="0">
                <a:solidFill>
                  <a:srgbClr val="cccccc">
                    <a:alpha val="100000"/>
                  </a:srgbClr>
                </a:solidFill>
                <a:latin typeface="Arial"/>
                <a:ea typeface="굴림"/>
              </a:rPr>
              <a:t>;  </a:t>
            </a:r>
            <a:endParaRPr xmlns:mc="http://schemas.openxmlformats.org/markup-compatibility/2006" xmlns:hp="http://schemas.haansoft.com/office/presentation/8.0" sz="1300" b="0" i="0" strike="noStrike" mc:Ignorable="hp" hp:hslEmbossed="0">
              <a:solidFill>
                <a:srgbClr val="cccccc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300" b="0" i="0" strike="noStrike" mc:Ignorable="hp" hp:hslEmbossed="0">
                <a:solidFill>
                  <a:srgbClr val="d4d4d4">
                    <a:alpha val="100000"/>
                  </a:srgbClr>
                </a:solidFill>
                <a:latin typeface="Arial"/>
                <a:ea typeface="굴림"/>
              </a:rPr>
              <a:t>/---------</a:t>
            </a:r>
            <a:r>
              <a:rPr xmlns:mc="http://schemas.openxmlformats.org/markup-compatibility/2006" xmlns:hp="http://schemas.haansoft.com/office/presentation/8.0" sz="1300" b="0" i="0" strike="noStrike" mc:Ignorable="hp" hp:hslEmbossed="0">
                <a:solidFill>
                  <a:srgbClr val="cccccc">
                    <a:alpha val="100000"/>
                  </a:srgbClr>
                </a:solidFill>
                <a:latin typeface="Arial"/>
                <a:ea typeface="굴림"/>
              </a:rPr>
              <a:t>초기 셋팅 end</a:t>
            </a:r>
            <a:r>
              <a:rPr xmlns:mc="http://schemas.openxmlformats.org/markup-compatibility/2006" xmlns:hp="http://schemas.haansoft.com/office/presentation/8.0" sz="1300" b="0" i="0" strike="noStrike" mc:Ignorable="hp" hp:hslEmbossed="0">
                <a:solidFill>
                  <a:srgbClr val="d4d4d4">
                    <a:alpha val="100000"/>
                  </a:srgbClr>
                </a:solidFill>
                <a:latin typeface="Arial"/>
                <a:ea typeface="굴림"/>
              </a:rPr>
              <a:t>----------</a:t>
            </a:r>
            <a:r>
              <a:rPr xmlns:mc="http://schemas.openxmlformats.org/markup-compatibility/2006" xmlns:hp="http://schemas.haansoft.com/office/presentation/8.0" sz="1300" b="0" i="0" strike="noStrike" mc:Ignorable="hp" hp:hslEmbossed="0">
                <a:solidFill>
                  <a:srgbClr val="6a9955">
                    <a:alpha val="100000"/>
                  </a:srgbClr>
                </a:solidFill>
                <a:latin typeface="Arial"/>
                <a:ea typeface="굴림"/>
              </a:rPr>
              <a:t>//</a:t>
            </a:r>
            <a:endParaRPr xmlns:mc="http://schemas.openxmlformats.org/markup-compatibility/2006" xmlns:hp="http://schemas.haansoft.com/office/presentation/8.0" sz="1300" b="0" i="0" strike="noStrike" mc:Ignorable="hp" hp:hslEmbossed="0">
              <a:solidFill>
                <a:srgbClr val="6a9955">
                  <a:alpha val="100000"/>
                </a:srgbClr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135276" y="-1510510"/>
            <a:ext cx="11921448" cy="955413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  </a:t>
            </a:r>
            <a:endParaRPr lang="en-US" altLang="ko-KR"/>
          </a:p>
        </p:txBody>
      </p:sp>
      <p:sp>
        <p:nvSpPr>
          <p:cNvPr id="10" name="가로 글상자 9"/>
          <p:cNvSpPr txBox="1"/>
          <p:nvPr/>
        </p:nvSpPr>
        <p:spPr>
          <a:xfrm>
            <a:off x="2517272" y="-747889"/>
            <a:ext cx="840879" cy="37450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head</a:t>
            </a:r>
            <a:endParaRPr lang="en-US" altLang="ko-KR"/>
          </a:p>
        </p:txBody>
      </p:sp>
      <p:sp>
        <p:nvSpPr>
          <p:cNvPr id="6" name="순서도: 처리 5"/>
          <p:cNvSpPr/>
          <p:nvPr/>
        </p:nvSpPr>
        <p:spPr>
          <a:xfrm>
            <a:off x="1103405" y="-368375"/>
            <a:ext cx="1413867" cy="137666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11" name="순서도: 처리 10"/>
          <p:cNvSpPr/>
          <p:nvPr/>
        </p:nvSpPr>
        <p:spPr>
          <a:xfrm>
            <a:off x="2517273" y="-368375"/>
            <a:ext cx="840878" cy="137666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" name="가로 글상자 12"/>
          <p:cNvSpPr txBox="1"/>
          <p:nvPr/>
        </p:nvSpPr>
        <p:spPr>
          <a:xfrm>
            <a:off x="1533161" y="-747889"/>
            <a:ext cx="554355" cy="363469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en-US" altLang="ko-KR"/>
              <a:t>size</a:t>
            </a:r>
            <a:endParaRPr lang="en-US" altLang="ko-KR"/>
          </a:p>
        </p:txBody>
      </p:sp>
      <p:sp>
        <p:nvSpPr>
          <p:cNvPr id="14" name="가로 글상자 13"/>
          <p:cNvSpPr txBox="1"/>
          <p:nvPr/>
        </p:nvSpPr>
        <p:spPr>
          <a:xfrm>
            <a:off x="1103404" y="-1111389"/>
            <a:ext cx="2254747" cy="37605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3057b9"/>
                </a:solidFill>
              </a:rPr>
              <a:t>LinkedList (ll)</a:t>
            </a:r>
            <a:endParaRPr lang="en-US" altLang="ko-KR" b="1">
              <a:solidFill>
                <a:srgbClr val="3057b9"/>
              </a:solidFill>
            </a:endParaRPr>
          </a:p>
        </p:txBody>
      </p:sp>
      <p:sp>
        <p:nvSpPr>
          <p:cNvPr id="19" name="가로 글상자 18"/>
          <p:cNvSpPr txBox="1"/>
          <p:nvPr/>
        </p:nvSpPr>
        <p:spPr>
          <a:xfrm>
            <a:off x="135276" y="0"/>
            <a:ext cx="968128" cy="57075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600" b="1"/>
              <a:t>address</a:t>
            </a:r>
            <a:endParaRPr lang="en-US" altLang="ko-KR" sz="1600" b="1"/>
          </a:p>
          <a:p>
            <a:pPr lvl="0" algn="ctr">
              <a:defRPr/>
            </a:pPr>
            <a:r>
              <a:rPr lang="en-US" altLang="ko-KR" sz="1600" b="1"/>
              <a:t>0x01</a:t>
            </a:r>
            <a:endParaRPr lang="en-US" altLang="ko-KR" sz="1600" b="1"/>
          </a:p>
        </p:txBody>
      </p:sp>
      <p:grpSp>
        <p:nvGrpSpPr>
          <p:cNvPr id="35" name=""/>
          <p:cNvGrpSpPr/>
          <p:nvPr/>
        </p:nvGrpSpPr>
        <p:grpSpPr>
          <a:xfrm rot="0">
            <a:off x="2517272" y="1008284"/>
            <a:ext cx="3230316" cy="2102141"/>
            <a:chOff x="3993056" y="1062216"/>
            <a:chExt cx="3230316" cy="2102141"/>
          </a:xfrm>
        </p:grpSpPr>
        <p:sp>
          <p:nvSpPr>
            <p:cNvPr id="16" name="순서도: 처리 15"/>
            <p:cNvSpPr/>
            <p:nvPr/>
          </p:nvSpPr>
          <p:spPr>
            <a:xfrm>
              <a:off x="4968626" y="1787697"/>
              <a:ext cx="1413867" cy="1376660"/>
            </a:xfrm>
            <a:prstGeom prst="flowChart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2">
              <a:schemeClr val="accent1"/>
            </a:effectRef>
            <a:fontRef idx="minor">
              <a:schemeClr val="dk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1</a:t>
              </a:r>
              <a:endParaRPr lang="en-US" altLang="ko-KR"/>
            </a:p>
          </p:txBody>
        </p:sp>
        <p:sp>
          <p:nvSpPr>
            <p:cNvPr id="17" name="순서도: 처리 16"/>
            <p:cNvSpPr/>
            <p:nvPr/>
          </p:nvSpPr>
          <p:spPr>
            <a:xfrm>
              <a:off x="6382493" y="1787697"/>
              <a:ext cx="840878" cy="1376660"/>
            </a:xfrm>
            <a:prstGeom prst="flowChart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2">
              <a:schemeClr val="accent1"/>
            </a:effectRef>
            <a:fontRef idx="minor">
              <a:schemeClr val="dk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0" name="가로 글상자 19"/>
            <p:cNvSpPr txBox="1"/>
            <p:nvPr/>
          </p:nvSpPr>
          <p:spPr>
            <a:xfrm>
              <a:off x="3993056" y="2188550"/>
              <a:ext cx="840879" cy="57495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sz="1600" b="1"/>
                <a:t>address</a:t>
              </a:r>
              <a:endParaRPr lang="en-US" altLang="ko-KR" sz="1600" b="1"/>
            </a:p>
            <a:p>
              <a:pPr lvl="0" algn="ctr">
                <a:defRPr/>
              </a:pPr>
              <a:r>
                <a:rPr lang="en-US" altLang="ko-KR" sz="1600" b="1"/>
                <a:t>0x10</a:t>
              </a:r>
              <a:endParaRPr lang="en-US" altLang="ko-KR" sz="1600" b="1"/>
            </a:p>
          </p:txBody>
        </p:sp>
        <p:sp>
          <p:nvSpPr>
            <p:cNvPr id="21" name="가로 글상자 20"/>
            <p:cNvSpPr txBox="1"/>
            <p:nvPr/>
          </p:nvSpPr>
          <p:spPr>
            <a:xfrm>
              <a:off x="6382493" y="1425716"/>
              <a:ext cx="840879" cy="3642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/>
                <a:t>next</a:t>
              </a:r>
              <a:endParaRPr lang="en-US" altLang="ko-KR"/>
            </a:p>
          </p:txBody>
        </p:sp>
        <p:sp>
          <p:nvSpPr>
            <p:cNvPr id="22" name="가로 글상자 21"/>
            <p:cNvSpPr txBox="1"/>
            <p:nvPr/>
          </p:nvSpPr>
          <p:spPr>
            <a:xfrm>
              <a:off x="5335576" y="1425716"/>
              <a:ext cx="640080" cy="3642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/>
                <a:t>item</a:t>
              </a:r>
              <a:endParaRPr lang="en-US" altLang="ko-KR"/>
            </a:p>
          </p:txBody>
        </p:sp>
        <p:sp>
          <p:nvSpPr>
            <p:cNvPr id="23" name="가로 글상자 22"/>
            <p:cNvSpPr txBox="1"/>
            <p:nvPr/>
          </p:nvSpPr>
          <p:spPr>
            <a:xfrm>
              <a:off x="4968627" y="1062216"/>
              <a:ext cx="2254746" cy="3657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b="1">
                  <a:solidFill>
                    <a:srgbClr val="bfa100"/>
                  </a:solidFill>
                </a:rPr>
                <a:t>ListNode</a:t>
              </a:r>
              <a:endParaRPr lang="en-US" altLang="ko-KR" b="1">
                <a:solidFill>
                  <a:srgbClr val="bfa100"/>
                </a:solidFill>
              </a:endParaRPr>
            </a:p>
          </p:txBody>
        </p:sp>
      </p:grpSp>
      <p:cxnSp>
        <p:nvCxnSpPr>
          <p:cNvPr id="24" name="화살표 23"/>
          <p:cNvCxnSpPr/>
          <p:nvPr/>
        </p:nvCxnSpPr>
        <p:spPr>
          <a:xfrm rot="16200000" flipH="1">
            <a:off x="2033250" y="1224419"/>
            <a:ext cx="1808929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"/>
          <p:cNvGrpSpPr/>
          <p:nvPr/>
        </p:nvGrpSpPr>
        <p:grpSpPr>
          <a:xfrm rot="0">
            <a:off x="4905963" y="3110425"/>
            <a:ext cx="3230317" cy="2102141"/>
            <a:chOff x="6381747" y="3306544"/>
            <a:chExt cx="3230317" cy="2102141"/>
          </a:xfrm>
        </p:grpSpPr>
        <p:sp>
          <p:nvSpPr>
            <p:cNvPr id="25" name="순서도: 처리 24"/>
            <p:cNvSpPr/>
            <p:nvPr/>
          </p:nvSpPr>
          <p:spPr>
            <a:xfrm>
              <a:off x="7357317" y="4032025"/>
              <a:ext cx="1413867" cy="1376660"/>
            </a:xfrm>
            <a:prstGeom prst="flowChart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2">
              <a:schemeClr val="accent1"/>
            </a:effectRef>
            <a:fontRef idx="minor">
              <a:schemeClr val="dk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2</a:t>
              </a:r>
              <a:endParaRPr lang="en-US" altLang="ko-KR"/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8771184" y="4032025"/>
              <a:ext cx="840878" cy="1376660"/>
            </a:xfrm>
            <a:prstGeom prst="flowChart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2">
              <a:schemeClr val="accent1"/>
            </a:effectRef>
            <a:fontRef idx="minor">
              <a:schemeClr val="dk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7" name="가로 글상자 26"/>
            <p:cNvSpPr txBox="1"/>
            <p:nvPr/>
          </p:nvSpPr>
          <p:spPr>
            <a:xfrm>
              <a:off x="6381747" y="4432878"/>
              <a:ext cx="840879" cy="57536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sz="1600" b="1"/>
                <a:t>address</a:t>
              </a:r>
              <a:endParaRPr lang="en-US" altLang="ko-KR" sz="1600" b="1"/>
            </a:p>
            <a:p>
              <a:pPr lvl="0" algn="ctr">
                <a:defRPr/>
              </a:pPr>
              <a:r>
                <a:rPr lang="en-US" altLang="ko-KR" sz="1600" b="1"/>
                <a:t>0x20</a:t>
              </a:r>
              <a:endParaRPr lang="en-US" altLang="ko-KR" sz="1600" b="1"/>
            </a:p>
          </p:txBody>
        </p:sp>
        <p:sp>
          <p:nvSpPr>
            <p:cNvPr id="28" name="가로 글상자 27"/>
            <p:cNvSpPr txBox="1"/>
            <p:nvPr/>
          </p:nvSpPr>
          <p:spPr>
            <a:xfrm>
              <a:off x="8771184" y="3670044"/>
              <a:ext cx="840879" cy="3642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/>
                <a:t>next</a:t>
              </a:r>
              <a:endParaRPr lang="en-US" altLang="ko-KR"/>
            </a:p>
          </p:txBody>
        </p:sp>
        <p:sp>
          <p:nvSpPr>
            <p:cNvPr id="29" name="가로 글상자 28"/>
            <p:cNvSpPr txBox="1"/>
            <p:nvPr/>
          </p:nvSpPr>
          <p:spPr>
            <a:xfrm>
              <a:off x="7724267" y="3670044"/>
              <a:ext cx="640080" cy="364243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lvl="0" algn="ctr">
                <a:defRPr/>
              </a:pPr>
              <a:r>
                <a:rPr lang="en-US" altLang="ko-KR"/>
                <a:t>item</a:t>
              </a:r>
              <a:endParaRPr lang="en-US" altLang="ko-KR"/>
            </a:p>
          </p:txBody>
        </p:sp>
        <p:sp>
          <p:nvSpPr>
            <p:cNvPr id="30" name="가로 글상자 29"/>
            <p:cNvSpPr txBox="1"/>
            <p:nvPr/>
          </p:nvSpPr>
          <p:spPr>
            <a:xfrm>
              <a:off x="7357318" y="3306544"/>
              <a:ext cx="2254746" cy="3657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b="1">
                  <a:solidFill>
                    <a:srgbClr val="bfa100"/>
                  </a:solidFill>
                </a:rPr>
                <a:t>ListNode</a:t>
              </a:r>
              <a:endParaRPr lang="en-US" altLang="ko-KR" b="1">
                <a:solidFill>
                  <a:srgbClr val="bfa100"/>
                </a:solidFill>
              </a:endParaRPr>
            </a:p>
          </p:txBody>
        </p:sp>
      </p:grpSp>
      <p:cxnSp>
        <p:nvCxnSpPr>
          <p:cNvPr id="37" name="화살표 36"/>
          <p:cNvCxnSpPr/>
          <p:nvPr/>
        </p:nvCxnSpPr>
        <p:spPr>
          <a:xfrm rot="16200000" flipH="1">
            <a:off x="4443076" y="3257031"/>
            <a:ext cx="1808929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 rot="0">
            <a:off x="7289551" y="5253551"/>
            <a:ext cx="3230317" cy="2673925"/>
            <a:chOff x="6381747" y="3306544"/>
            <a:chExt cx="3230317" cy="2673925"/>
          </a:xfrm>
        </p:grpSpPr>
        <p:sp>
          <p:nvSpPr>
            <p:cNvPr id="39" name="순서도: 처리 24"/>
            <p:cNvSpPr/>
            <p:nvPr/>
          </p:nvSpPr>
          <p:spPr>
            <a:xfrm>
              <a:off x="7357317" y="4032025"/>
              <a:ext cx="1413867" cy="1376660"/>
            </a:xfrm>
            <a:prstGeom prst="flowChart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2">
              <a:schemeClr val="accent1"/>
            </a:effectRef>
            <a:fontRef idx="minor">
              <a:schemeClr val="dk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3</a:t>
              </a:r>
              <a:endParaRPr lang="en-US" altLang="ko-KR"/>
            </a:p>
          </p:txBody>
        </p:sp>
        <p:sp>
          <p:nvSpPr>
            <p:cNvPr id="40" name="순서도: 처리 25"/>
            <p:cNvSpPr/>
            <p:nvPr/>
          </p:nvSpPr>
          <p:spPr>
            <a:xfrm>
              <a:off x="8771184" y="4032025"/>
              <a:ext cx="840878" cy="1376660"/>
            </a:xfrm>
            <a:prstGeom prst="flowChart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2">
              <a:schemeClr val="accent1"/>
            </a:effectRef>
            <a:fontRef idx="minor">
              <a:schemeClr val="dk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1" name="가로 글상자 26"/>
            <p:cNvSpPr txBox="1"/>
            <p:nvPr/>
          </p:nvSpPr>
          <p:spPr>
            <a:xfrm>
              <a:off x="6381747" y="4432878"/>
              <a:ext cx="840879" cy="57536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sz="1600" b="1"/>
                <a:t>address</a:t>
              </a:r>
              <a:endParaRPr lang="en-US" altLang="ko-KR" sz="1600" b="1"/>
            </a:p>
            <a:p>
              <a:pPr lvl="0" algn="ctr">
                <a:defRPr/>
              </a:pPr>
              <a:r>
                <a:rPr lang="en-US" altLang="ko-KR" sz="1600" b="1"/>
                <a:t>0x30</a:t>
              </a:r>
              <a:endParaRPr lang="en-US" altLang="ko-KR" sz="1600" b="1"/>
            </a:p>
          </p:txBody>
        </p:sp>
        <p:sp>
          <p:nvSpPr>
            <p:cNvPr id="42" name="가로 글상자 27"/>
            <p:cNvSpPr txBox="1"/>
            <p:nvPr/>
          </p:nvSpPr>
          <p:spPr>
            <a:xfrm>
              <a:off x="8771184" y="3670044"/>
              <a:ext cx="840879" cy="3642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/>
                <a:t>next</a:t>
              </a:r>
              <a:endParaRPr lang="en-US" altLang="ko-KR"/>
            </a:p>
          </p:txBody>
        </p:sp>
        <p:sp>
          <p:nvSpPr>
            <p:cNvPr id="43" name="가로 글상자 28"/>
            <p:cNvSpPr txBox="1"/>
            <p:nvPr/>
          </p:nvSpPr>
          <p:spPr>
            <a:xfrm>
              <a:off x="7724267" y="3670044"/>
              <a:ext cx="640080" cy="364243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lvl="0" algn="ctr">
                <a:defRPr/>
              </a:pPr>
              <a:r>
                <a:rPr lang="en-US" altLang="ko-KR"/>
                <a:t>item</a:t>
              </a:r>
              <a:endParaRPr lang="en-US" altLang="ko-KR"/>
            </a:p>
          </p:txBody>
        </p:sp>
        <p:sp>
          <p:nvSpPr>
            <p:cNvPr id="44" name="가로 글상자 29"/>
            <p:cNvSpPr txBox="1"/>
            <p:nvPr/>
          </p:nvSpPr>
          <p:spPr>
            <a:xfrm>
              <a:off x="7357318" y="3306544"/>
              <a:ext cx="2254746" cy="3657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b="1">
                  <a:solidFill>
                    <a:srgbClr val="bfa100"/>
                  </a:solidFill>
                </a:rPr>
                <a:t>ListNode</a:t>
              </a:r>
              <a:endParaRPr lang="en-US" altLang="ko-KR" b="1">
                <a:solidFill>
                  <a:srgbClr val="bfa100"/>
                </a:solidFill>
              </a:endParaRPr>
            </a:p>
          </p:txBody>
        </p:sp>
        <p:sp>
          <p:nvSpPr>
            <p:cNvPr id="45" name="가로 글상자 31"/>
            <p:cNvSpPr txBox="1"/>
            <p:nvPr/>
          </p:nvSpPr>
          <p:spPr>
            <a:xfrm>
              <a:off x="8765334" y="5643227"/>
              <a:ext cx="840879" cy="33724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sz="1600" b="1"/>
                <a:t>NULL</a:t>
              </a:r>
              <a:endParaRPr lang="en-US" altLang="ko-KR" sz="1600" b="1"/>
            </a:p>
          </p:txBody>
        </p:sp>
      </p:grpSp>
      <p:cxnSp>
        <p:nvCxnSpPr>
          <p:cNvPr id="46" name="화살표 45"/>
          <p:cNvCxnSpPr/>
          <p:nvPr/>
        </p:nvCxnSpPr>
        <p:spPr>
          <a:xfrm rot="16200000" flipH="1">
            <a:off x="6843375" y="5400157"/>
            <a:ext cx="1808929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화살표 48"/>
          <p:cNvCxnSpPr/>
          <p:nvPr/>
        </p:nvCxnSpPr>
        <p:spPr>
          <a:xfrm rot="16200000" flipH="1" flipV="1">
            <a:off x="9636712" y="7139381"/>
            <a:ext cx="901702" cy="3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가로 글상자 51"/>
          <p:cNvSpPr txBox="1"/>
          <p:nvPr/>
        </p:nvSpPr>
        <p:spPr>
          <a:xfrm>
            <a:off x="3513771" y="0"/>
            <a:ext cx="968128" cy="57075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600" b="1"/>
              <a:t>address</a:t>
            </a:r>
            <a:endParaRPr lang="en-US" altLang="ko-KR" sz="1600" b="1"/>
          </a:p>
          <a:p>
            <a:pPr lvl="0" algn="ctr">
              <a:defRPr/>
            </a:pPr>
            <a:r>
              <a:rPr lang="en-US" altLang="ko-KR" sz="1600" b="1"/>
              <a:t>0x08</a:t>
            </a:r>
            <a:endParaRPr lang="en-US" altLang="ko-KR" sz="1600" b="1"/>
          </a:p>
        </p:txBody>
      </p:sp>
      <p:sp>
        <p:nvSpPr>
          <p:cNvPr id="53" name="가로 글상자 52"/>
          <p:cNvSpPr txBox="1"/>
          <p:nvPr/>
        </p:nvSpPr>
        <p:spPr>
          <a:xfrm>
            <a:off x="5747589" y="2128884"/>
            <a:ext cx="968128" cy="57431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600" b="1"/>
              <a:t>address</a:t>
            </a:r>
            <a:endParaRPr lang="en-US" altLang="ko-KR" sz="1600" b="1"/>
          </a:p>
          <a:p>
            <a:pPr lvl="0" algn="ctr">
              <a:defRPr/>
            </a:pPr>
            <a:r>
              <a:rPr lang="en-US" altLang="ko-KR" sz="1600" b="1"/>
              <a:t>0x18</a:t>
            </a:r>
            <a:endParaRPr lang="en-US" altLang="ko-KR" sz="1600" b="1"/>
          </a:p>
        </p:txBody>
      </p:sp>
      <p:sp>
        <p:nvSpPr>
          <p:cNvPr id="54" name="가로 글상자 53"/>
          <p:cNvSpPr txBox="1"/>
          <p:nvPr/>
        </p:nvSpPr>
        <p:spPr>
          <a:xfrm>
            <a:off x="8136280" y="4161496"/>
            <a:ext cx="968128" cy="57075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600" b="1"/>
              <a:t>address</a:t>
            </a:r>
            <a:endParaRPr lang="en-US" altLang="ko-KR" sz="1600" b="1"/>
          </a:p>
          <a:p>
            <a:pPr lvl="0" algn="ctr">
              <a:defRPr/>
            </a:pPr>
            <a:r>
              <a:rPr lang="en-US" altLang="ko-KR" sz="1600" b="1"/>
              <a:t>0x28</a:t>
            </a:r>
            <a:endParaRPr lang="en-US" altLang="ko-KR" sz="1600" b="1"/>
          </a:p>
        </p:txBody>
      </p:sp>
      <p:sp>
        <p:nvSpPr>
          <p:cNvPr id="55" name="가로 글상자 54"/>
          <p:cNvSpPr txBox="1"/>
          <p:nvPr/>
        </p:nvSpPr>
        <p:spPr>
          <a:xfrm>
            <a:off x="10519868" y="6403152"/>
            <a:ext cx="968128" cy="57676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600" b="1"/>
              <a:t>address</a:t>
            </a:r>
            <a:endParaRPr lang="en-US" altLang="ko-KR" sz="1600" b="1"/>
          </a:p>
          <a:p>
            <a:pPr lvl="0" algn="ctr">
              <a:defRPr/>
            </a:pPr>
            <a:r>
              <a:rPr lang="en-US" altLang="ko-KR" sz="1600" b="1"/>
              <a:t>0x38</a:t>
            </a:r>
            <a:endParaRPr lang="en-US" altLang="ko-KR" sz="1600" b="1"/>
          </a:p>
        </p:txBody>
      </p:sp>
      <p:sp>
        <p:nvSpPr>
          <p:cNvPr id="58" name="순서도: 처리 57"/>
          <p:cNvSpPr/>
          <p:nvPr/>
        </p:nvSpPr>
        <p:spPr>
          <a:xfrm>
            <a:off x="5839891" y="2132436"/>
            <a:ext cx="840878" cy="570759"/>
          </a:xfrm>
          <a:prstGeom prst="flowChartProcess">
            <a:avLst/>
          </a:prstGeom>
          <a:noFill/>
          <a:ln w="38100">
            <a:solidFill>
              <a:srgbClr val="ff843a"/>
            </a:solidFill>
            <a:prstDash val="lg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59" name="가로 글상자 58"/>
          <p:cNvSpPr txBox="1"/>
          <p:nvPr/>
        </p:nvSpPr>
        <p:spPr>
          <a:xfrm>
            <a:off x="6680770" y="2132436"/>
            <a:ext cx="1102709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6600"/>
                </a:solidFill>
                <a:latin typeface="Calibri"/>
                <a:ea typeface="맑은 고딕"/>
                <a:cs typeface="Calibri"/>
              </a:rPr>
              <a:t>ptrHead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66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0" name="순서도: 처리 59"/>
          <p:cNvSpPr/>
          <p:nvPr/>
        </p:nvSpPr>
        <p:spPr>
          <a:xfrm>
            <a:off x="4893814" y="1717721"/>
            <a:ext cx="840878" cy="1392704"/>
          </a:xfrm>
          <a:prstGeom prst="flowChartProcess">
            <a:avLst/>
          </a:prstGeom>
          <a:noFill/>
          <a:ln w="38100" cap="flat" cmpd="sng" algn="ctr">
            <a:solidFill>
              <a:srgbClr val="800080">
                <a:alpha val="100000"/>
              </a:srgbClr>
            </a:solidFill>
            <a:prstDash val="lgDash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1" name="가로 글상자 60"/>
          <p:cNvSpPr txBox="1"/>
          <p:nvPr/>
        </p:nvSpPr>
        <p:spPr>
          <a:xfrm>
            <a:off x="5718306" y="1693667"/>
            <a:ext cx="2163219" cy="36346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800080"/>
                </a:solidFill>
                <a:latin typeface="Calibri"/>
                <a:ea typeface="맑은 고딕"/>
                <a:cs typeface="Calibri"/>
              </a:rPr>
              <a:t>*ptrHead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80008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6" name="가로 글상자 65"/>
          <p:cNvSpPr txBox="1"/>
          <p:nvPr/>
        </p:nvSpPr>
        <p:spPr>
          <a:xfrm>
            <a:off x="3791105" y="4446875"/>
            <a:ext cx="1102709" cy="36201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502962"/>
                </a:solidFill>
                <a:latin typeface="Calibri"/>
                <a:ea typeface="맑은 고딕"/>
                <a:cs typeface="Calibri"/>
              </a:rPr>
              <a:t>first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502962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0" name="가로 글상자 69"/>
          <p:cNvSpPr txBox="1"/>
          <p:nvPr/>
        </p:nvSpPr>
        <p:spPr>
          <a:xfrm>
            <a:off x="9801977" y="-1527983"/>
            <a:ext cx="2254747" cy="37662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1b1760"/>
                </a:solidFill>
                <a:latin typeface="Calibri"/>
                <a:ea typeface="맑은 고딕"/>
                <a:cs typeface="Calibri"/>
              </a:rPr>
              <a:t>RecursiveReverse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1b176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3" name="설명선 1(테두리 및 강조선) 72"/>
          <p:cNvSpPr/>
          <p:nvPr/>
        </p:nvSpPr>
        <p:spPr>
          <a:xfrm>
            <a:off x="4881565" y="4234967"/>
            <a:ext cx="929833" cy="574311"/>
          </a:xfrm>
          <a:prstGeom prst="accentBorderCallout1">
            <a:avLst>
              <a:gd name="adj1" fmla="val 67901"/>
              <a:gd name="adj2" fmla="val -13452"/>
              <a:gd name="adj3" fmla="val 69489"/>
              <a:gd name="adj4" fmla="val -37308"/>
            </a:avLst>
          </a:prstGeom>
          <a:noFill/>
          <a:ln w="38100">
            <a:solidFill>
              <a:srgbClr val="502962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74" name="가로 글상자 73"/>
          <p:cNvSpPr txBox="1"/>
          <p:nvPr/>
        </p:nvSpPr>
        <p:spPr>
          <a:xfrm>
            <a:off x="5969767" y="6553138"/>
            <a:ext cx="1102709" cy="36201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502962"/>
                </a:solidFill>
                <a:latin typeface="Calibri"/>
                <a:ea typeface="맑은 고딕"/>
                <a:cs typeface="Calibri"/>
              </a:rPr>
              <a:t>rest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502962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5" name="설명선 1(테두리 및 강조선) 74"/>
          <p:cNvSpPr/>
          <p:nvPr/>
        </p:nvSpPr>
        <p:spPr>
          <a:xfrm>
            <a:off x="7232125" y="6396111"/>
            <a:ext cx="929833" cy="574311"/>
          </a:xfrm>
          <a:prstGeom prst="accentBorderCallout1">
            <a:avLst>
              <a:gd name="adj1" fmla="val 59709"/>
              <a:gd name="adj2" fmla="val -13452"/>
              <a:gd name="adj3" fmla="val 59249"/>
              <a:gd name="adj4" fmla="val -48572"/>
            </a:avLst>
          </a:prstGeom>
          <a:noFill/>
          <a:ln w="38100">
            <a:solidFill>
              <a:srgbClr val="502962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76" name="직사각형 75"/>
          <p:cNvSpPr/>
          <p:nvPr/>
        </p:nvSpPr>
        <p:spPr>
          <a:xfrm>
            <a:off x="3991842" y="3178964"/>
            <a:ext cx="7496153" cy="4777067"/>
          </a:xfrm>
          <a:prstGeom prst="rect">
            <a:avLst/>
          </a:prstGeom>
          <a:noFill/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 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7" name="가로 글상자 76"/>
          <p:cNvSpPr txBox="1"/>
          <p:nvPr/>
        </p:nvSpPr>
        <p:spPr>
          <a:xfrm>
            <a:off x="9244292" y="3139267"/>
            <a:ext cx="2254747" cy="37662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1b1760"/>
                </a:solidFill>
                <a:latin typeface="Calibri"/>
                <a:ea typeface="맑은 고딕"/>
                <a:cs typeface="Calibri"/>
              </a:rPr>
              <a:t>RecursiveReverse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1b176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8" name="가로 글상자 77"/>
          <p:cNvSpPr txBox="1"/>
          <p:nvPr/>
        </p:nvSpPr>
        <p:spPr>
          <a:xfrm>
            <a:off x="3096876" y="4437350"/>
            <a:ext cx="1102709" cy="36201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502962"/>
                </a:solidFill>
                <a:latin typeface="Calibri"/>
                <a:ea typeface="맑은 고딕"/>
                <a:cs typeface="Calibri"/>
              </a:rPr>
              <a:t>rest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502962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80" name="가로 글상자 79"/>
          <p:cNvSpPr txBox="1"/>
          <p:nvPr/>
        </p:nvSpPr>
        <p:spPr>
          <a:xfrm>
            <a:off x="6990526" y="3111396"/>
            <a:ext cx="2163218" cy="36522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bfa100"/>
                </a:solidFill>
                <a:latin typeface="Calibri"/>
                <a:ea typeface="맑은 고딕"/>
                <a:cs typeface="Calibri"/>
              </a:rPr>
              <a:t>= **ptrHead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bfa100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135276" y="-1520035"/>
            <a:ext cx="11921448" cy="955413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  </a:t>
            </a:r>
            <a:endParaRPr lang="en-US" altLang="ko-KR"/>
          </a:p>
        </p:txBody>
      </p:sp>
      <p:sp>
        <p:nvSpPr>
          <p:cNvPr id="10" name="가로 글상자 9"/>
          <p:cNvSpPr txBox="1"/>
          <p:nvPr/>
        </p:nvSpPr>
        <p:spPr>
          <a:xfrm>
            <a:off x="2517272" y="-747889"/>
            <a:ext cx="840879" cy="37450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head</a:t>
            </a:r>
            <a:endParaRPr lang="en-US" altLang="ko-KR"/>
          </a:p>
        </p:txBody>
      </p:sp>
      <p:sp>
        <p:nvSpPr>
          <p:cNvPr id="6" name="순서도: 처리 5"/>
          <p:cNvSpPr/>
          <p:nvPr/>
        </p:nvSpPr>
        <p:spPr>
          <a:xfrm>
            <a:off x="1103405" y="-368375"/>
            <a:ext cx="1413867" cy="137666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11" name="순서도: 처리 10"/>
          <p:cNvSpPr/>
          <p:nvPr/>
        </p:nvSpPr>
        <p:spPr>
          <a:xfrm>
            <a:off x="2517273" y="-368375"/>
            <a:ext cx="840878" cy="137666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" name="가로 글상자 12"/>
          <p:cNvSpPr txBox="1"/>
          <p:nvPr/>
        </p:nvSpPr>
        <p:spPr>
          <a:xfrm>
            <a:off x="1533161" y="-747889"/>
            <a:ext cx="554355" cy="363469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en-US" altLang="ko-KR"/>
              <a:t>size</a:t>
            </a:r>
            <a:endParaRPr lang="en-US" altLang="ko-KR"/>
          </a:p>
        </p:txBody>
      </p:sp>
      <p:sp>
        <p:nvSpPr>
          <p:cNvPr id="14" name="가로 글상자 13"/>
          <p:cNvSpPr txBox="1"/>
          <p:nvPr/>
        </p:nvSpPr>
        <p:spPr>
          <a:xfrm>
            <a:off x="1103404" y="-1111389"/>
            <a:ext cx="2254747" cy="37605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3057b9"/>
                </a:solidFill>
              </a:rPr>
              <a:t>LinkedList (ll)</a:t>
            </a:r>
            <a:endParaRPr lang="en-US" altLang="ko-KR" b="1">
              <a:solidFill>
                <a:srgbClr val="3057b9"/>
              </a:solidFill>
            </a:endParaRPr>
          </a:p>
        </p:txBody>
      </p:sp>
      <p:sp>
        <p:nvSpPr>
          <p:cNvPr id="19" name="가로 글상자 18"/>
          <p:cNvSpPr txBox="1"/>
          <p:nvPr/>
        </p:nvSpPr>
        <p:spPr>
          <a:xfrm>
            <a:off x="135276" y="0"/>
            <a:ext cx="968128" cy="57075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600" b="1"/>
              <a:t>address</a:t>
            </a:r>
            <a:endParaRPr lang="en-US" altLang="ko-KR" sz="1600" b="1"/>
          </a:p>
          <a:p>
            <a:pPr lvl="0" algn="ctr">
              <a:defRPr/>
            </a:pPr>
            <a:r>
              <a:rPr lang="en-US" altLang="ko-KR" sz="1600" b="1"/>
              <a:t>0x01</a:t>
            </a:r>
            <a:endParaRPr lang="en-US" altLang="ko-KR" sz="1600" b="1"/>
          </a:p>
        </p:txBody>
      </p:sp>
      <p:grpSp>
        <p:nvGrpSpPr>
          <p:cNvPr id="35" name=""/>
          <p:cNvGrpSpPr/>
          <p:nvPr/>
        </p:nvGrpSpPr>
        <p:grpSpPr>
          <a:xfrm rot="0">
            <a:off x="2517272" y="1008284"/>
            <a:ext cx="3230316" cy="2102141"/>
            <a:chOff x="3993056" y="1062216"/>
            <a:chExt cx="3230316" cy="2102141"/>
          </a:xfrm>
        </p:grpSpPr>
        <p:sp>
          <p:nvSpPr>
            <p:cNvPr id="16" name="순서도: 처리 15"/>
            <p:cNvSpPr/>
            <p:nvPr/>
          </p:nvSpPr>
          <p:spPr>
            <a:xfrm>
              <a:off x="4968626" y="1787697"/>
              <a:ext cx="1413867" cy="1376660"/>
            </a:xfrm>
            <a:prstGeom prst="flowChart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2">
              <a:schemeClr val="accent1"/>
            </a:effectRef>
            <a:fontRef idx="minor">
              <a:schemeClr val="dk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1</a:t>
              </a:r>
              <a:endParaRPr lang="en-US" altLang="ko-KR"/>
            </a:p>
          </p:txBody>
        </p:sp>
        <p:sp>
          <p:nvSpPr>
            <p:cNvPr id="17" name="순서도: 처리 16"/>
            <p:cNvSpPr/>
            <p:nvPr/>
          </p:nvSpPr>
          <p:spPr>
            <a:xfrm>
              <a:off x="6382493" y="1787697"/>
              <a:ext cx="840878" cy="1376660"/>
            </a:xfrm>
            <a:prstGeom prst="flowChart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2">
              <a:schemeClr val="accent1"/>
            </a:effectRef>
            <a:fontRef idx="minor">
              <a:schemeClr val="dk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0" name="가로 글상자 19"/>
            <p:cNvSpPr txBox="1"/>
            <p:nvPr/>
          </p:nvSpPr>
          <p:spPr>
            <a:xfrm>
              <a:off x="3993056" y="2188550"/>
              <a:ext cx="840879" cy="57495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sz="1600" b="1"/>
                <a:t>address</a:t>
              </a:r>
              <a:endParaRPr lang="en-US" altLang="ko-KR" sz="1600" b="1"/>
            </a:p>
            <a:p>
              <a:pPr lvl="0" algn="ctr">
                <a:defRPr/>
              </a:pPr>
              <a:r>
                <a:rPr lang="en-US" altLang="ko-KR" sz="1600" b="1"/>
                <a:t>0x10</a:t>
              </a:r>
              <a:endParaRPr lang="en-US" altLang="ko-KR" sz="1600" b="1"/>
            </a:p>
          </p:txBody>
        </p:sp>
        <p:sp>
          <p:nvSpPr>
            <p:cNvPr id="21" name="가로 글상자 20"/>
            <p:cNvSpPr txBox="1"/>
            <p:nvPr/>
          </p:nvSpPr>
          <p:spPr>
            <a:xfrm>
              <a:off x="6382493" y="1425716"/>
              <a:ext cx="840879" cy="3642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/>
                <a:t>next</a:t>
              </a:r>
              <a:endParaRPr lang="en-US" altLang="ko-KR"/>
            </a:p>
          </p:txBody>
        </p:sp>
        <p:sp>
          <p:nvSpPr>
            <p:cNvPr id="22" name="가로 글상자 21"/>
            <p:cNvSpPr txBox="1"/>
            <p:nvPr/>
          </p:nvSpPr>
          <p:spPr>
            <a:xfrm>
              <a:off x="5335576" y="1425716"/>
              <a:ext cx="640080" cy="3642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/>
                <a:t>item</a:t>
              </a:r>
              <a:endParaRPr lang="en-US" altLang="ko-KR"/>
            </a:p>
          </p:txBody>
        </p:sp>
        <p:sp>
          <p:nvSpPr>
            <p:cNvPr id="23" name="가로 글상자 22"/>
            <p:cNvSpPr txBox="1"/>
            <p:nvPr/>
          </p:nvSpPr>
          <p:spPr>
            <a:xfrm>
              <a:off x="4968627" y="1062216"/>
              <a:ext cx="2254746" cy="3657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b="1">
                  <a:solidFill>
                    <a:srgbClr val="bfa100"/>
                  </a:solidFill>
                </a:rPr>
                <a:t>ListNode</a:t>
              </a:r>
              <a:endParaRPr lang="en-US" altLang="ko-KR" b="1">
                <a:solidFill>
                  <a:srgbClr val="bfa100"/>
                </a:solidFill>
              </a:endParaRPr>
            </a:p>
          </p:txBody>
        </p:sp>
      </p:grpSp>
      <p:cxnSp>
        <p:nvCxnSpPr>
          <p:cNvPr id="24" name="화살표 23"/>
          <p:cNvCxnSpPr/>
          <p:nvPr/>
        </p:nvCxnSpPr>
        <p:spPr>
          <a:xfrm rot="16200000" flipH="1">
            <a:off x="2033250" y="1224419"/>
            <a:ext cx="1808929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"/>
          <p:cNvGrpSpPr/>
          <p:nvPr/>
        </p:nvGrpSpPr>
        <p:grpSpPr>
          <a:xfrm rot="0">
            <a:off x="4905963" y="3110425"/>
            <a:ext cx="3230317" cy="2102141"/>
            <a:chOff x="6381747" y="3306544"/>
            <a:chExt cx="3230317" cy="2102141"/>
          </a:xfrm>
        </p:grpSpPr>
        <p:sp>
          <p:nvSpPr>
            <p:cNvPr id="25" name="순서도: 처리 24"/>
            <p:cNvSpPr/>
            <p:nvPr/>
          </p:nvSpPr>
          <p:spPr>
            <a:xfrm>
              <a:off x="7357317" y="4032025"/>
              <a:ext cx="1413867" cy="1376660"/>
            </a:xfrm>
            <a:prstGeom prst="flowChart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2">
              <a:schemeClr val="accent1"/>
            </a:effectRef>
            <a:fontRef idx="minor">
              <a:schemeClr val="dk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2</a:t>
              </a:r>
              <a:endParaRPr lang="en-US" altLang="ko-KR"/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8771184" y="4032025"/>
              <a:ext cx="840878" cy="1376660"/>
            </a:xfrm>
            <a:prstGeom prst="flowChart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2">
              <a:schemeClr val="accent1"/>
            </a:effectRef>
            <a:fontRef idx="minor">
              <a:schemeClr val="dk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7" name="가로 글상자 26"/>
            <p:cNvSpPr txBox="1"/>
            <p:nvPr/>
          </p:nvSpPr>
          <p:spPr>
            <a:xfrm>
              <a:off x="6381747" y="4432878"/>
              <a:ext cx="840879" cy="57536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sz="1600" b="1"/>
                <a:t>address</a:t>
              </a:r>
              <a:endParaRPr lang="en-US" altLang="ko-KR" sz="1600" b="1"/>
            </a:p>
            <a:p>
              <a:pPr lvl="0" algn="ctr">
                <a:defRPr/>
              </a:pPr>
              <a:r>
                <a:rPr lang="en-US" altLang="ko-KR" sz="1600" b="1"/>
                <a:t>0x20</a:t>
              </a:r>
              <a:endParaRPr lang="en-US" altLang="ko-KR" sz="1600" b="1"/>
            </a:p>
          </p:txBody>
        </p:sp>
        <p:sp>
          <p:nvSpPr>
            <p:cNvPr id="28" name="가로 글상자 27"/>
            <p:cNvSpPr txBox="1"/>
            <p:nvPr/>
          </p:nvSpPr>
          <p:spPr>
            <a:xfrm>
              <a:off x="8771184" y="3670044"/>
              <a:ext cx="840879" cy="3642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/>
                <a:t>next</a:t>
              </a:r>
              <a:endParaRPr lang="en-US" altLang="ko-KR"/>
            </a:p>
          </p:txBody>
        </p:sp>
        <p:sp>
          <p:nvSpPr>
            <p:cNvPr id="29" name="가로 글상자 28"/>
            <p:cNvSpPr txBox="1"/>
            <p:nvPr/>
          </p:nvSpPr>
          <p:spPr>
            <a:xfrm>
              <a:off x="7724267" y="3670044"/>
              <a:ext cx="640080" cy="364243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lvl="0" algn="ctr">
                <a:defRPr/>
              </a:pPr>
              <a:r>
                <a:rPr lang="en-US" altLang="ko-KR"/>
                <a:t>item</a:t>
              </a:r>
              <a:endParaRPr lang="en-US" altLang="ko-KR"/>
            </a:p>
          </p:txBody>
        </p:sp>
        <p:sp>
          <p:nvSpPr>
            <p:cNvPr id="30" name="가로 글상자 29"/>
            <p:cNvSpPr txBox="1"/>
            <p:nvPr/>
          </p:nvSpPr>
          <p:spPr>
            <a:xfrm>
              <a:off x="7357318" y="3306544"/>
              <a:ext cx="2254746" cy="3657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b="1">
                  <a:solidFill>
                    <a:srgbClr val="bfa100"/>
                  </a:solidFill>
                </a:rPr>
                <a:t>ListNode</a:t>
              </a:r>
              <a:endParaRPr lang="en-US" altLang="ko-KR" b="1">
                <a:solidFill>
                  <a:srgbClr val="bfa100"/>
                </a:solidFill>
              </a:endParaRPr>
            </a:p>
          </p:txBody>
        </p:sp>
      </p:grpSp>
      <p:cxnSp>
        <p:nvCxnSpPr>
          <p:cNvPr id="37" name="화살표 36"/>
          <p:cNvCxnSpPr/>
          <p:nvPr/>
        </p:nvCxnSpPr>
        <p:spPr>
          <a:xfrm rot="16200000" flipH="1">
            <a:off x="4443076" y="3257031"/>
            <a:ext cx="1808929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 rot="0">
            <a:off x="7289551" y="5253551"/>
            <a:ext cx="3230317" cy="2102141"/>
            <a:chOff x="6381747" y="3306544"/>
            <a:chExt cx="3230317" cy="2102141"/>
          </a:xfrm>
        </p:grpSpPr>
        <p:sp>
          <p:nvSpPr>
            <p:cNvPr id="39" name="순서도: 처리 24"/>
            <p:cNvSpPr/>
            <p:nvPr/>
          </p:nvSpPr>
          <p:spPr>
            <a:xfrm>
              <a:off x="7357317" y="4032025"/>
              <a:ext cx="1413867" cy="1376660"/>
            </a:xfrm>
            <a:prstGeom prst="flowChart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2">
              <a:schemeClr val="accent1"/>
            </a:effectRef>
            <a:fontRef idx="minor">
              <a:schemeClr val="dk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3</a:t>
              </a:r>
              <a:endParaRPr lang="en-US" altLang="ko-KR"/>
            </a:p>
          </p:txBody>
        </p:sp>
        <p:sp>
          <p:nvSpPr>
            <p:cNvPr id="40" name="순서도: 처리 25"/>
            <p:cNvSpPr/>
            <p:nvPr/>
          </p:nvSpPr>
          <p:spPr>
            <a:xfrm>
              <a:off x="8771184" y="4032025"/>
              <a:ext cx="840878" cy="1376660"/>
            </a:xfrm>
            <a:prstGeom prst="flowChart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2">
              <a:schemeClr val="accent1"/>
            </a:effectRef>
            <a:fontRef idx="minor">
              <a:schemeClr val="dk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1" name="가로 글상자 26"/>
            <p:cNvSpPr txBox="1"/>
            <p:nvPr/>
          </p:nvSpPr>
          <p:spPr>
            <a:xfrm>
              <a:off x="6381747" y="4432878"/>
              <a:ext cx="840879" cy="57536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sz="1600" b="1"/>
                <a:t>address</a:t>
              </a:r>
              <a:endParaRPr lang="en-US" altLang="ko-KR" sz="1600" b="1"/>
            </a:p>
            <a:p>
              <a:pPr lvl="0" algn="ctr">
                <a:defRPr/>
              </a:pPr>
              <a:r>
                <a:rPr lang="en-US" altLang="ko-KR" sz="1600" b="1"/>
                <a:t>0x30</a:t>
              </a:r>
              <a:endParaRPr lang="en-US" altLang="ko-KR" sz="1600" b="1"/>
            </a:p>
          </p:txBody>
        </p:sp>
        <p:sp>
          <p:nvSpPr>
            <p:cNvPr id="42" name="가로 글상자 27"/>
            <p:cNvSpPr txBox="1"/>
            <p:nvPr/>
          </p:nvSpPr>
          <p:spPr>
            <a:xfrm>
              <a:off x="8771184" y="3670044"/>
              <a:ext cx="840879" cy="3642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/>
                <a:t>next</a:t>
              </a:r>
              <a:endParaRPr lang="en-US" altLang="ko-KR"/>
            </a:p>
          </p:txBody>
        </p:sp>
        <p:sp>
          <p:nvSpPr>
            <p:cNvPr id="43" name="가로 글상자 28"/>
            <p:cNvSpPr txBox="1"/>
            <p:nvPr/>
          </p:nvSpPr>
          <p:spPr>
            <a:xfrm>
              <a:off x="7724267" y="3670044"/>
              <a:ext cx="640080" cy="364243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lvl="0" algn="ctr">
                <a:defRPr/>
              </a:pPr>
              <a:r>
                <a:rPr lang="en-US" altLang="ko-KR"/>
                <a:t>item</a:t>
              </a:r>
              <a:endParaRPr lang="en-US" altLang="ko-KR"/>
            </a:p>
          </p:txBody>
        </p:sp>
        <p:sp>
          <p:nvSpPr>
            <p:cNvPr id="44" name="가로 글상자 29"/>
            <p:cNvSpPr txBox="1"/>
            <p:nvPr/>
          </p:nvSpPr>
          <p:spPr>
            <a:xfrm>
              <a:off x="7357318" y="3306544"/>
              <a:ext cx="2254746" cy="3657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b="1">
                  <a:solidFill>
                    <a:srgbClr val="bfa100"/>
                  </a:solidFill>
                </a:rPr>
                <a:t>ListNode</a:t>
              </a:r>
              <a:endParaRPr lang="en-US" altLang="ko-KR" b="1">
                <a:solidFill>
                  <a:srgbClr val="bfa100"/>
                </a:solidFill>
              </a:endParaRPr>
            </a:p>
          </p:txBody>
        </p:sp>
        <p:sp>
          <p:nvSpPr>
            <p:cNvPr id="45" name="가로 글상자 31"/>
            <p:cNvSpPr txBox="1"/>
            <p:nvPr/>
          </p:nvSpPr>
          <p:spPr>
            <a:xfrm>
              <a:off x="8765334" y="4573751"/>
              <a:ext cx="840879" cy="33724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sz="1600" b="1"/>
                <a:t>NULL</a:t>
              </a:r>
              <a:endParaRPr lang="en-US" altLang="ko-KR" sz="1600" b="1"/>
            </a:p>
          </p:txBody>
        </p:sp>
      </p:grpSp>
      <p:cxnSp>
        <p:nvCxnSpPr>
          <p:cNvPr id="46" name="화살표 45"/>
          <p:cNvCxnSpPr/>
          <p:nvPr/>
        </p:nvCxnSpPr>
        <p:spPr>
          <a:xfrm rot="16200000" flipH="1">
            <a:off x="6843375" y="5400157"/>
            <a:ext cx="1808929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가로 글상자 51"/>
          <p:cNvSpPr txBox="1"/>
          <p:nvPr/>
        </p:nvSpPr>
        <p:spPr>
          <a:xfrm>
            <a:off x="3513771" y="0"/>
            <a:ext cx="968128" cy="57075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600" b="1"/>
              <a:t>address</a:t>
            </a:r>
            <a:endParaRPr lang="en-US" altLang="ko-KR" sz="1600" b="1"/>
          </a:p>
          <a:p>
            <a:pPr lvl="0" algn="ctr">
              <a:defRPr/>
            </a:pPr>
            <a:r>
              <a:rPr lang="en-US" altLang="ko-KR" sz="1600" b="1"/>
              <a:t>0x08</a:t>
            </a:r>
            <a:endParaRPr lang="en-US" altLang="ko-KR" sz="1600" b="1"/>
          </a:p>
        </p:txBody>
      </p:sp>
      <p:sp>
        <p:nvSpPr>
          <p:cNvPr id="53" name="가로 글상자 52"/>
          <p:cNvSpPr txBox="1"/>
          <p:nvPr/>
        </p:nvSpPr>
        <p:spPr>
          <a:xfrm>
            <a:off x="5747589" y="2128884"/>
            <a:ext cx="968128" cy="57431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600" b="1"/>
              <a:t>address</a:t>
            </a:r>
            <a:endParaRPr lang="en-US" altLang="ko-KR" sz="1600" b="1"/>
          </a:p>
          <a:p>
            <a:pPr lvl="0" algn="ctr">
              <a:defRPr/>
            </a:pPr>
            <a:r>
              <a:rPr lang="en-US" altLang="ko-KR" sz="1600" b="1"/>
              <a:t>0x18</a:t>
            </a:r>
            <a:endParaRPr lang="en-US" altLang="ko-KR" sz="1600" b="1"/>
          </a:p>
        </p:txBody>
      </p:sp>
      <p:sp>
        <p:nvSpPr>
          <p:cNvPr id="54" name="가로 글상자 53"/>
          <p:cNvSpPr txBox="1"/>
          <p:nvPr/>
        </p:nvSpPr>
        <p:spPr>
          <a:xfrm>
            <a:off x="8136280" y="4161496"/>
            <a:ext cx="968128" cy="57075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600" b="1"/>
              <a:t>address</a:t>
            </a:r>
            <a:endParaRPr lang="en-US" altLang="ko-KR" sz="1600" b="1"/>
          </a:p>
          <a:p>
            <a:pPr lvl="0" algn="ctr">
              <a:defRPr/>
            </a:pPr>
            <a:r>
              <a:rPr lang="en-US" altLang="ko-KR" sz="1600" b="1"/>
              <a:t>0x28</a:t>
            </a:r>
            <a:endParaRPr lang="en-US" altLang="ko-KR" sz="1600" b="1"/>
          </a:p>
        </p:txBody>
      </p:sp>
      <p:sp>
        <p:nvSpPr>
          <p:cNvPr id="55" name="가로 글상자 54"/>
          <p:cNvSpPr txBox="1"/>
          <p:nvPr/>
        </p:nvSpPr>
        <p:spPr>
          <a:xfrm>
            <a:off x="10519868" y="6403152"/>
            <a:ext cx="968128" cy="57676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600" b="1"/>
              <a:t>address</a:t>
            </a:r>
            <a:endParaRPr lang="en-US" altLang="ko-KR" sz="1600" b="1"/>
          </a:p>
          <a:p>
            <a:pPr lvl="0" algn="ctr">
              <a:defRPr/>
            </a:pPr>
            <a:r>
              <a:rPr lang="en-US" altLang="ko-KR" sz="1600" b="1"/>
              <a:t>0x38</a:t>
            </a:r>
            <a:endParaRPr lang="en-US" altLang="ko-KR" sz="1600" b="1"/>
          </a:p>
        </p:txBody>
      </p:sp>
      <p:sp>
        <p:nvSpPr>
          <p:cNvPr id="58" name="순서도: 처리 57"/>
          <p:cNvSpPr/>
          <p:nvPr/>
        </p:nvSpPr>
        <p:spPr>
          <a:xfrm>
            <a:off x="8196113" y="4135647"/>
            <a:ext cx="840878" cy="570759"/>
          </a:xfrm>
          <a:prstGeom prst="flowChartProcess">
            <a:avLst/>
          </a:prstGeom>
          <a:noFill/>
          <a:ln w="38100">
            <a:solidFill>
              <a:srgbClr val="ff843a"/>
            </a:solidFill>
            <a:prstDash val="lg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59" name="가로 글상자 58"/>
          <p:cNvSpPr txBox="1"/>
          <p:nvPr/>
        </p:nvSpPr>
        <p:spPr>
          <a:xfrm>
            <a:off x="9027467" y="4135647"/>
            <a:ext cx="1102709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6600"/>
                </a:solidFill>
                <a:latin typeface="Calibri"/>
                <a:ea typeface="맑은 고딕"/>
                <a:cs typeface="Calibri"/>
              </a:rPr>
              <a:t>ptrHead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66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0" name="순서도: 처리 59"/>
          <p:cNvSpPr/>
          <p:nvPr/>
        </p:nvSpPr>
        <p:spPr>
          <a:xfrm>
            <a:off x="7289551" y="3827915"/>
            <a:ext cx="840878" cy="1392704"/>
          </a:xfrm>
          <a:prstGeom prst="flowChartProcess">
            <a:avLst/>
          </a:prstGeom>
          <a:noFill/>
          <a:ln w="38100" cap="flat" cmpd="sng" algn="ctr">
            <a:solidFill>
              <a:srgbClr val="800080">
                <a:alpha val="100000"/>
              </a:srgbClr>
            </a:solidFill>
            <a:prstDash val="lgDash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1" name="가로 글상자 60"/>
          <p:cNvSpPr txBox="1"/>
          <p:nvPr/>
        </p:nvSpPr>
        <p:spPr>
          <a:xfrm>
            <a:off x="8114043" y="3775286"/>
            <a:ext cx="2163219" cy="36346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800080"/>
                </a:solidFill>
                <a:latin typeface="Calibri"/>
                <a:ea typeface="맑은 고딕"/>
                <a:cs typeface="Calibri"/>
              </a:rPr>
              <a:t>*ptrHead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80008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6" name="가로 글상자 65"/>
          <p:cNvSpPr txBox="1"/>
          <p:nvPr/>
        </p:nvSpPr>
        <p:spPr>
          <a:xfrm>
            <a:off x="6970808" y="7401139"/>
            <a:ext cx="1102709" cy="36201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502962"/>
                </a:solidFill>
                <a:latin typeface="Calibri"/>
                <a:ea typeface="맑은 고딕"/>
                <a:cs typeface="Calibri"/>
              </a:rPr>
              <a:t>first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502962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0" name="가로 글상자 69"/>
          <p:cNvSpPr txBox="1"/>
          <p:nvPr/>
        </p:nvSpPr>
        <p:spPr>
          <a:xfrm>
            <a:off x="9801977" y="-1527983"/>
            <a:ext cx="2254747" cy="37662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1b1760"/>
                </a:solidFill>
                <a:latin typeface="Calibri"/>
                <a:ea typeface="맑은 고딕"/>
                <a:cs typeface="Calibri"/>
              </a:rPr>
              <a:t>RecursiveReverse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1b176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3" name="설명선 1(테두리 및 강조선) 72"/>
          <p:cNvSpPr/>
          <p:nvPr/>
        </p:nvSpPr>
        <p:spPr>
          <a:xfrm rot="16200000">
            <a:off x="7406771" y="6330468"/>
            <a:ext cx="591167" cy="722477"/>
          </a:xfrm>
          <a:prstGeom prst="accentBorderCallout1">
            <a:avLst>
              <a:gd name="adj1" fmla="val 18750"/>
              <a:gd name="adj2" fmla="val -8333"/>
              <a:gd name="adj3" fmla="val 20333"/>
              <a:gd name="adj4" fmla="val -72123"/>
            </a:avLst>
          </a:prstGeom>
          <a:noFill/>
          <a:ln w="38100">
            <a:solidFill>
              <a:srgbClr val="502962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74" name="가로 글상자 73"/>
          <p:cNvSpPr txBox="1"/>
          <p:nvPr/>
        </p:nvSpPr>
        <p:spPr>
          <a:xfrm>
            <a:off x="8353356" y="6993680"/>
            <a:ext cx="1102709" cy="36201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502962"/>
                </a:solidFill>
                <a:latin typeface="Calibri"/>
                <a:ea typeface="맑은 고딕"/>
                <a:cs typeface="Calibri"/>
              </a:rPr>
              <a:t>rest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502962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5" name="설명선 1(테두리 및 강조선) 74"/>
          <p:cNvSpPr/>
          <p:nvPr/>
        </p:nvSpPr>
        <p:spPr>
          <a:xfrm>
            <a:off x="9713944" y="5958649"/>
            <a:ext cx="813417" cy="1397042"/>
          </a:xfrm>
          <a:prstGeom prst="accentBorderCallout1">
            <a:avLst>
              <a:gd name="adj1" fmla="val 89403"/>
              <a:gd name="adj2" fmla="val -15500"/>
              <a:gd name="adj3" fmla="val 89458"/>
              <a:gd name="adj4" fmla="val -65980"/>
            </a:avLst>
          </a:prstGeom>
          <a:noFill/>
          <a:ln w="38100">
            <a:solidFill>
              <a:srgbClr val="502962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76" name="직사각형 75"/>
          <p:cNvSpPr/>
          <p:nvPr/>
        </p:nvSpPr>
        <p:spPr>
          <a:xfrm>
            <a:off x="3991842" y="3178964"/>
            <a:ext cx="7496153" cy="4777067"/>
          </a:xfrm>
          <a:prstGeom prst="rect">
            <a:avLst/>
          </a:prstGeom>
          <a:noFill/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 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7" name="가로 글상자 76"/>
          <p:cNvSpPr txBox="1"/>
          <p:nvPr/>
        </p:nvSpPr>
        <p:spPr>
          <a:xfrm>
            <a:off x="9244292" y="3139267"/>
            <a:ext cx="2254747" cy="37662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1b1760"/>
                </a:solidFill>
                <a:latin typeface="Calibri"/>
                <a:ea typeface="맑은 고딕"/>
                <a:cs typeface="Calibri"/>
              </a:rPr>
              <a:t>RecursiveReverse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1b176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268383" y="5317051"/>
            <a:ext cx="4082029" cy="2546925"/>
          </a:xfrm>
          <a:prstGeom prst="rect">
            <a:avLst/>
          </a:prstGeom>
          <a:noFill/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 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9" name="가로 글상자 78"/>
          <p:cNvSpPr txBox="1"/>
          <p:nvPr/>
        </p:nvSpPr>
        <p:spPr>
          <a:xfrm>
            <a:off x="9095665" y="5278951"/>
            <a:ext cx="2254747" cy="30079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1b1760"/>
                </a:solidFill>
                <a:latin typeface="Calibri"/>
                <a:ea typeface="맑은 고딕"/>
                <a:cs typeface="Calibri"/>
              </a:rPr>
              <a:t>RecursiveReverse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1b1760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/>
        </p:nvSpPr>
        <p:spPr>
          <a:xfrm>
            <a:off x="3958676" y="1679306"/>
            <a:ext cx="4082029" cy="2546925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 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grpSp>
        <p:nvGrpSpPr>
          <p:cNvPr id="76" name="그룹 75"/>
          <p:cNvGrpSpPr/>
          <p:nvPr/>
        </p:nvGrpSpPr>
        <p:grpSpPr>
          <a:xfrm rot="0">
            <a:off x="3979844" y="1615806"/>
            <a:ext cx="3230317" cy="2102141"/>
            <a:chOff x="6381747" y="3306544"/>
            <a:chExt cx="3230317" cy="2102141"/>
          </a:xfrm>
        </p:grpSpPr>
        <p:sp>
          <p:nvSpPr>
            <p:cNvPr id="77" name="순서도: 처리 24"/>
            <p:cNvSpPr/>
            <p:nvPr/>
          </p:nvSpPr>
          <p:spPr>
            <a:xfrm>
              <a:off x="7357317" y="4032025"/>
              <a:ext cx="1413867" cy="1376660"/>
            </a:xfrm>
            <a:prstGeom prst="flowChart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3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78" name="순서도: 처리 25"/>
            <p:cNvSpPr/>
            <p:nvPr/>
          </p:nvSpPr>
          <p:spPr>
            <a:xfrm>
              <a:off x="8771184" y="4032025"/>
              <a:ext cx="840878" cy="1376660"/>
            </a:xfrm>
            <a:prstGeom prst="flowChart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79" name="가로 글상자 26"/>
            <p:cNvSpPr txBox="1"/>
            <p:nvPr/>
          </p:nvSpPr>
          <p:spPr>
            <a:xfrm>
              <a:off x="6381747" y="4432878"/>
              <a:ext cx="840879" cy="57536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address</a:t>
              </a:r>
  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0x30</a:t>
              </a:r>
  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80" name="가로 글상자 27"/>
            <p:cNvSpPr txBox="1"/>
            <p:nvPr/>
          </p:nvSpPr>
          <p:spPr>
            <a:xfrm>
              <a:off x="8771184" y="3670044"/>
              <a:ext cx="840879" cy="3642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next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81" name="가로 글상자 28"/>
            <p:cNvSpPr txBox="1"/>
            <p:nvPr/>
          </p:nvSpPr>
          <p:spPr>
            <a:xfrm>
              <a:off x="7724267" y="3670044"/>
              <a:ext cx="640080" cy="364243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item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82" name="가로 글상자 29"/>
            <p:cNvSpPr txBox="1"/>
            <p:nvPr/>
          </p:nvSpPr>
          <p:spPr>
            <a:xfrm>
              <a:off x="7357318" y="3306544"/>
              <a:ext cx="2254746" cy="3657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  <a:solidFill>
                    <a:srgbClr val="bfa100"/>
                  </a:solidFill>
                  <a:latin typeface="Calibri"/>
                  <a:ea typeface="맑은 고딕"/>
                  <a:cs typeface="Calibri"/>
                </a:rPr>
                <a:t>ListNode</a:t>
              </a:r>
  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bfa1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83" name="가로 글상자 31"/>
            <p:cNvSpPr txBox="1"/>
            <p:nvPr/>
          </p:nvSpPr>
          <p:spPr>
            <a:xfrm>
              <a:off x="8765334" y="4573751"/>
              <a:ext cx="840879" cy="33724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NULL</a:t>
              </a:r>
  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sp>
        <p:nvSpPr>
          <p:cNvPr id="84" name="가로 글상자 83"/>
          <p:cNvSpPr txBox="1"/>
          <p:nvPr/>
        </p:nvSpPr>
        <p:spPr>
          <a:xfrm>
            <a:off x="7210161" y="2765407"/>
            <a:ext cx="968128" cy="576768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address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0x38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85" name="가로 글상자 84"/>
          <p:cNvSpPr txBox="1"/>
          <p:nvPr/>
        </p:nvSpPr>
        <p:spPr>
          <a:xfrm>
            <a:off x="3661101" y="3763394"/>
            <a:ext cx="1102709" cy="36201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502962"/>
                </a:solidFill>
                <a:latin typeface="Calibri"/>
                <a:ea typeface="맑은 고딕"/>
                <a:cs typeface="Calibri"/>
              </a:rPr>
              <a:t>first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502962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86" name="설명선 1(테두리 및 강조선) 85"/>
          <p:cNvSpPr/>
          <p:nvPr/>
        </p:nvSpPr>
        <p:spPr>
          <a:xfrm rot="16200000">
            <a:off x="4097064" y="2692723"/>
            <a:ext cx="591167" cy="722477"/>
          </a:xfrm>
          <a:prstGeom prst="accentBorderCallout1">
            <a:avLst>
              <a:gd name="adj1" fmla="val 18750"/>
              <a:gd name="adj2" fmla="val -8333"/>
              <a:gd name="adj3" fmla="val 21358"/>
              <a:gd name="adj4" fmla="val -72124"/>
            </a:avLst>
          </a:prstGeom>
          <a:noFill/>
          <a:ln w="38100" cap="flat" cmpd="sng" algn="ctr">
            <a:solidFill>
              <a:srgbClr val="502962">
                <a:alpha val="100000"/>
              </a:srgbClr>
            </a:solidFill>
            <a:prstDash val="sysDash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87" name="가로 글상자 86"/>
          <p:cNvSpPr txBox="1"/>
          <p:nvPr/>
        </p:nvSpPr>
        <p:spPr>
          <a:xfrm>
            <a:off x="5316337" y="3798344"/>
            <a:ext cx="1102709" cy="36201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502962"/>
                </a:solidFill>
                <a:latin typeface="Calibri"/>
                <a:ea typeface="맑은 고딕"/>
                <a:cs typeface="Calibri"/>
              </a:rPr>
              <a:t>rest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502962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88" name="설명선 1(테두리 및 강조선) 87"/>
          <p:cNvSpPr/>
          <p:nvPr/>
        </p:nvSpPr>
        <p:spPr>
          <a:xfrm>
            <a:off x="6404237" y="2320904"/>
            <a:ext cx="813417" cy="1397042"/>
          </a:xfrm>
          <a:prstGeom prst="accentBorderCallout1">
            <a:avLst>
              <a:gd name="adj1" fmla="val 100668"/>
              <a:gd name="adj2" fmla="val -15500"/>
              <a:gd name="adj3" fmla="val 112500"/>
              <a:gd name="adj4" fmla="val -38333"/>
            </a:avLst>
          </a:prstGeom>
          <a:noFill/>
          <a:ln w="38100" cap="flat" cmpd="sng" algn="ctr">
            <a:solidFill>
              <a:srgbClr val="502962">
                <a:alpha val="100000"/>
              </a:srgbClr>
            </a:solidFill>
            <a:prstDash val="sysDash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90" name="가로 글상자 89"/>
          <p:cNvSpPr txBox="1"/>
          <p:nvPr/>
        </p:nvSpPr>
        <p:spPr>
          <a:xfrm>
            <a:off x="5785958" y="1641206"/>
            <a:ext cx="2254747" cy="30079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1b1760"/>
                </a:solidFill>
                <a:latin typeface="Calibri"/>
                <a:ea typeface="맑은 고딕"/>
                <a:cs typeface="Calibri"/>
              </a:rPr>
              <a:t>RecursiveReverse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1b176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91" name="가로 글상자 90"/>
          <p:cNvSpPr txBox="1"/>
          <p:nvPr/>
        </p:nvSpPr>
        <p:spPr>
          <a:xfrm>
            <a:off x="6096000" y="3841735"/>
            <a:ext cx="2041014" cy="27196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동작 수행 없이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return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804684" y="5050155"/>
            <a:ext cx="4582632" cy="1807845"/>
          </a:xfrm>
          <a:prstGeom prst="rect">
            <a:avLst/>
          </a:prstGeom>
          <a:solidFill>
            <a:srgbClr val="000000">
              <a:alpha val="100000"/>
            </a:srgbClr>
          </a:solidFill>
          <a:ln>
            <a:noFill/>
          </a:ln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sz="23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  </a:t>
            </a:r>
            <a:r>
              <a:rPr xmlns:mc="http://schemas.openxmlformats.org/markup-compatibility/2006" xmlns:hp="http://schemas.haansoft.com/office/presentation/8.0" kumimoji="0" sz="1500" b="0" i="0" u="none" strike="noStrike" kern="1200" cap="none" spc="0" normalizeH="0" baseline="0" mc:Ignorable="hp" hp:hslEmbossed="0">
                <a:solidFill>
                  <a:srgbClr val="d4d4d4"/>
                </a:solidFill>
                <a:latin typeface="Arial"/>
                <a:ea typeface="굴림"/>
              </a:rPr>
              <a:t>/---------</a:t>
            </a:r>
            <a:r>
              <a:rPr xmlns:mc="http://schemas.openxmlformats.org/markup-compatibility/2006" xmlns:hp="http://schemas.haansoft.com/office/presentation/8.0" kumimoji="0" sz="15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재귀 분기 start</a:t>
            </a:r>
            <a:r>
              <a:rPr xmlns:mc="http://schemas.openxmlformats.org/markup-compatibility/2006" xmlns:hp="http://schemas.haansoft.com/office/presentation/8.0" kumimoji="0" sz="1500" b="0" i="0" u="none" strike="noStrike" kern="1200" cap="none" spc="0" normalizeH="0" baseline="0" mc:Ignorable="hp" hp:hslEmbossed="0">
                <a:solidFill>
                  <a:srgbClr val="d4d4d4"/>
                </a:solidFill>
                <a:latin typeface="Arial"/>
                <a:ea typeface="굴림"/>
              </a:rPr>
              <a:t>----------</a:t>
            </a:r>
            <a:r>
              <a:rPr xmlns:mc="http://schemas.openxmlformats.org/markup-compatibility/2006" xmlns:hp="http://schemas.haansoft.com/office/presentation/8.0" kumimoji="0" sz="1500" b="0" i="0" u="none" strike="noStrike" kern="1200" cap="none" spc="0" normalizeH="0" baseline="0" mc:Ignorable="hp" hp:hslEmbossed="0">
                <a:solidFill>
                  <a:srgbClr val="6a9955"/>
                </a:solidFill>
                <a:latin typeface="Arial"/>
                <a:ea typeface="굴림"/>
              </a:rPr>
              <a:t>//</a:t>
            </a:r>
            <a:r>
              <a:rPr xmlns:mc="http://schemas.openxmlformats.org/markup-compatibility/2006" xmlns:hp="http://schemas.haansoft.com/office/presentation/8.0" kumimoji="0" sz="15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  </a:t>
            </a:r>
            <a:endParaRPr xmlns:mc="http://schemas.openxmlformats.org/markup-compatibility/2006" xmlns:hp="http://schemas.haansoft.com/office/presentation/8.0" kumimoji="0" sz="1500" b="0" i="0" u="none" strike="noStrike" kern="1200" cap="none" spc="0" normalizeH="0" baseline="0" mc:Ignorable="hp" hp:hslEmbossed="0">
              <a:solidFill>
                <a:srgbClr val="cccccc"/>
              </a:solidFill>
              <a:latin typeface="Arial"/>
              <a:ea typeface="굴림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sz="1500" b="0" i="0" u="none" strike="noStrike" kern="1200" cap="none" spc="0" normalizeH="0" baseline="0" mc:Ignorable="hp" hp:hslEmbossed="0">
                <a:solidFill>
                  <a:srgbClr val="6a9955"/>
                </a:solidFill>
                <a:latin typeface="Arial"/>
                <a:ea typeface="굴림"/>
              </a:rPr>
              <a:t>//1. 재귀 탈출용 if문, 현재노드에서 다음노드가 없을 경우 재귀 종료</a:t>
            </a:r>
            <a:r>
              <a:rPr xmlns:mc="http://schemas.openxmlformats.org/markup-compatibility/2006" xmlns:hp="http://schemas.haansoft.com/office/presentation/8.0" kumimoji="0" sz="15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  </a:t>
            </a:r>
            <a:endParaRPr xmlns:mc="http://schemas.openxmlformats.org/markup-compatibility/2006" xmlns:hp="http://schemas.haansoft.com/office/presentation/8.0" kumimoji="0" sz="1500" b="0" i="0" u="none" strike="noStrike" kern="1200" cap="none" spc="0" normalizeH="0" baseline="0" mc:Ignorable="hp" hp:hslEmbossed="0">
              <a:solidFill>
                <a:srgbClr val="cccccc"/>
              </a:solidFill>
              <a:latin typeface="Arial"/>
              <a:ea typeface="굴림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sz="1500" b="0" i="0" u="none" strike="noStrike" kern="1200" cap="none" spc="0" normalizeH="0" baseline="0" mc:Ignorable="hp" hp:hslEmbossed="0">
                <a:solidFill>
                  <a:srgbClr val="c586c0"/>
                </a:solidFill>
                <a:latin typeface="Arial"/>
                <a:ea typeface="굴림"/>
              </a:rPr>
              <a:t>if</a:t>
            </a:r>
            <a:r>
              <a:rPr xmlns:mc="http://schemas.openxmlformats.org/markup-compatibility/2006" xmlns:hp="http://schemas.haansoft.com/office/presentation/8.0" kumimoji="0" sz="15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(</a:t>
            </a:r>
            <a:r>
              <a:rPr xmlns:mc="http://schemas.openxmlformats.org/markup-compatibility/2006" xmlns:hp="http://schemas.haansoft.com/office/presentation/8.0" kumimoji="0" sz="1500" b="0" i="0" u="none" strike="noStrike" kern="1200" cap="none" spc="0" normalizeH="0" baseline="0" mc:Ignorable="hp" hp:hslEmbossed="0">
                <a:solidFill>
                  <a:srgbClr val="9cdcfe"/>
                </a:solidFill>
                <a:latin typeface="Arial"/>
                <a:ea typeface="굴림"/>
              </a:rPr>
              <a:t>rest</a:t>
            </a:r>
            <a:r>
              <a:rPr xmlns:mc="http://schemas.openxmlformats.org/markup-compatibility/2006" xmlns:hp="http://schemas.haansoft.com/office/presentation/8.0" kumimoji="0" sz="15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kumimoji="0" sz="1500" b="0" i="0" u="none" strike="noStrike" kern="1200" cap="none" spc="0" normalizeH="0" baseline="0" mc:Ignorable="hp" hp:hslEmbossed="0">
                <a:solidFill>
                  <a:srgbClr val="d4d4d4"/>
                </a:solidFill>
                <a:latin typeface="Arial"/>
                <a:ea typeface="굴림"/>
              </a:rPr>
              <a:t>==</a:t>
            </a:r>
            <a:r>
              <a:rPr xmlns:mc="http://schemas.openxmlformats.org/markup-compatibility/2006" xmlns:hp="http://schemas.haansoft.com/office/presentation/8.0" kumimoji="0" sz="15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kumimoji="0" sz="1500" b="0" i="0" u="none" strike="noStrike" kern="1200" cap="none" spc="0" normalizeH="0" baseline="0" mc:Ignorable="hp" hp:hslEmbossed="0">
                <a:solidFill>
                  <a:srgbClr val="569cd6"/>
                </a:solidFill>
                <a:latin typeface="Arial"/>
                <a:ea typeface="굴림"/>
              </a:rPr>
              <a:t>NULL</a:t>
            </a:r>
            <a:r>
              <a:rPr xmlns:mc="http://schemas.openxmlformats.org/markup-compatibility/2006" xmlns:hp="http://schemas.haansoft.com/office/presentation/8.0" kumimoji="0" sz="15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){    </a:t>
            </a:r>
            <a:r>
              <a:rPr xmlns:mc="http://schemas.openxmlformats.org/markup-compatibility/2006" xmlns:hp="http://schemas.haansoft.com/office/presentation/8.0" kumimoji="0" sz="1500" b="0" i="0" u="none" strike="noStrike" kern="1200" cap="none" spc="0" normalizeH="0" baseline="0" mc:Ignorable="hp" hp:hslEmbossed="0">
                <a:solidFill>
                  <a:srgbClr val="c586c0"/>
                </a:solidFill>
                <a:latin typeface="Arial"/>
                <a:ea typeface="굴림"/>
              </a:rPr>
              <a:t>return</a:t>
            </a:r>
            <a:r>
              <a:rPr xmlns:mc="http://schemas.openxmlformats.org/markup-compatibility/2006" xmlns:hp="http://schemas.haansoft.com/office/presentation/8.0" kumimoji="0" sz="15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;  }  </a:t>
            </a:r>
            <a:endParaRPr xmlns:mc="http://schemas.openxmlformats.org/markup-compatibility/2006" xmlns:hp="http://schemas.haansoft.com/office/presentation/8.0" kumimoji="0" sz="1500" b="0" i="0" u="none" strike="noStrike" kern="1200" cap="none" spc="0" normalizeH="0" baseline="0" mc:Ignorable="hp" hp:hslEmbossed="0">
              <a:solidFill>
                <a:srgbClr val="cccccc"/>
              </a:solidFill>
              <a:latin typeface="Arial"/>
              <a:ea typeface="굴림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sz="1500" b="0" i="0" u="none" strike="noStrike" kern="1200" cap="none" spc="0" normalizeH="0" baseline="0" mc:Ignorable="hp" hp:hslEmbossed="0">
                <a:solidFill>
                  <a:srgbClr val="6a9955"/>
                </a:solidFill>
                <a:latin typeface="Arial"/>
                <a:ea typeface="굴림"/>
              </a:rPr>
              <a:t>//2. 다음 노드를 현재노드(head)로 주어서 재귀 호출</a:t>
            </a:r>
            <a:r>
              <a:rPr xmlns:mc="http://schemas.openxmlformats.org/markup-compatibility/2006" xmlns:hp="http://schemas.haansoft.com/office/presentation/8.0" kumimoji="0" sz="15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  </a:t>
            </a:r>
            <a:endParaRPr xmlns:mc="http://schemas.openxmlformats.org/markup-compatibility/2006" xmlns:hp="http://schemas.haansoft.com/office/presentation/8.0" kumimoji="0" sz="1500" b="0" i="0" u="none" strike="noStrike" kern="1200" cap="none" spc="0" normalizeH="0" baseline="0" mc:Ignorable="hp" hp:hslEmbossed="0">
              <a:solidFill>
                <a:srgbClr val="cccccc"/>
              </a:solidFill>
              <a:latin typeface="Arial"/>
              <a:ea typeface="굴림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sz="1500" b="0" i="0" u="none" strike="noStrike" kern="1200" cap="none" spc="0" normalizeH="0" baseline="0" mc:Ignorable="hp" hp:hslEmbossed="0">
                <a:solidFill>
                  <a:srgbClr val="dcdcaa"/>
                </a:solidFill>
                <a:latin typeface="Arial"/>
                <a:ea typeface="굴림"/>
              </a:rPr>
              <a:t>RecursiveReverse</a:t>
            </a:r>
            <a:r>
              <a:rPr xmlns:mc="http://schemas.openxmlformats.org/markup-compatibility/2006" xmlns:hp="http://schemas.haansoft.com/office/presentation/8.0" kumimoji="0" sz="15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(</a:t>
            </a:r>
            <a:r>
              <a:rPr xmlns:mc="http://schemas.openxmlformats.org/markup-compatibility/2006" xmlns:hp="http://schemas.haansoft.com/office/presentation/8.0" kumimoji="0" sz="1500" b="0" i="0" u="none" strike="noStrike" kern="1200" cap="none" spc="0" normalizeH="0" baseline="0" mc:Ignorable="hp" hp:hslEmbossed="0">
                <a:solidFill>
                  <a:srgbClr val="d4d4d4"/>
                </a:solidFill>
                <a:latin typeface="Arial"/>
                <a:ea typeface="굴림"/>
              </a:rPr>
              <a:t>&amp;</a:t>
            </a:r>
            <a:r>
              <a:rPr xmlns:mc="http://schemas.openxmlformats.org/markup-compatibility/2006" xmlns:hp="http://schemas.haansoft.com/office/presentation/8.0" kumimoji="0" sz="1500" b="0" i="0" u="none" strike="noStrike" kern="1200" cap="none" spc="0" normalizeH="0" baseline="0" mc:Ignorable="hp" hp:hslEmbossed="0">
                <a:solidFill>
                  <a:srgbClr val="9cdcfe"/>
                </a:solidFill>
                <a:latin typeface="Arial"/>
                <a:ea typeface="굴림"/>
              </a:rPr>
              <a:t>rest</a:t>
            </a:r>
            <a:r>
              <a:rPr xmlns:mc="http://schemas.openxmlformats.org/markup-compatibility/2006" xmlns:hp="http://schemas.haansoft.com/office/presentation/8.0" kumimoji="0" sz="15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);  </a:t>
            </a:r>
            <a:endParaRPr xmlns:mc="http://schemas.openxmlformats.org/markup-compatibility/2006" xmlns:hp="http://schemas.haansoft.com/office/presentation/8.0" kumimoji="0" sz="1500" b="0" i="0" u="none" strike="noStrike" kern="1200" cap="none" spc="0" normalizeH="0" baseline="0" mc:Ignorable="hp" hp:hslEmbossed="0">
              <a:solidFill>
                <a:srgbClr val="cccccc"/>
              </a:solidFill>
              <a:latin typeface="Arial"/>
              <a:ea typeface="굴림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sz="1500" b="0" i="0" u="none" strike="noStrike" kern="1200" cap="none" spc="0" normalizeH="0" baseline="0" mc:Ignorable="hp" hp:hslEmbossed="0">
                <a:solidFill>
                  <a:srgbClr val="d4d4d4"/>
                </a:solidFill>
                <a:latin typeface="Arial"/>
                <a:ea typeface="굴림"/>
              </a:rPr>
              <a:t>/---------</a:t>
            </a:r>
            <a:r>
              <a:rPr xmlns:mc="http://schemas.openxmlformats.org/markup-compatibility/2006" xmlns:hp="http://schemas.haansoft.com/office/presentation/8.0" kumimoji="0" sz="15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재귀 분기 end</a:t>
            </a:r>
            <a:r>
              <a:rPr xmlns:mc="http://schemas.openxmlformats.org/markup-compatibility/2006" xmlns:hp="http://schemas.haansoft.com/office/presentation/8.0" kumimoji="0" sz="1500" b="0" i="0" u="none" strike="noStrike" kern="1200" cap="none" spc="0" normalizeH="0" baseline="0" mc:Ignorable="hp" hp:hslEmbossed="0">
                <a:solidFill>
                  <a:srgbClr val="d4d4d4"/>
                </a:solidFill>
                <a:latin typeface="Arial"/>
                <a:ea typeface="굴림"/>
              </a:rPr>
              <a:t>----------/</a:t>
            </a:r>
            <a:endParaRPr xmlns:mc="http://schemas.openxmlformats.org/markup-compatibility/2006" xmlns:hp="http://schemas.haansoft.com/office/presentation/8.0" kumimoji="0" sz="1500" b="0" i="0" u="none" strike="noStrike" kern="1200" cap="none" spc="0" normalizeH="0" baseline="0" mc:Ignorable="hp" hp:hslEmbossed="0">
              <a:solidFill>
                <a:srgbClr val="d4d4d4"/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직사각형 140"/>
          <p:cNvSpPr/>
          <p:nvPr/>
        </p:nvSpPr>
        <p:spPr>
          <a:xfrm>
            <a:off x="1612382" y="68539"/>
            <a:ext cx="8967236" cy="4777067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 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grpSp>
        <p:nvGrpSpPr>
          <p:cNvPr id="119" name="그룹 118"/>
          <p:cNvGrpSpPr/>
          <p:nvPr/>
        </p:nvGrpSpPr>
        <p:grpSpPr>
          <a:xfrm rot="0">
            <a:off x="2526502" y="0"/>
            <a:ext cx="3230317" cy="2102141"/>
            <a:chOff x="6381747" y="3306544"/>
            <a:chExt cx="3230317" cy="2102141"/>
          </a:xfrm>
        </p:grpSpPr>
        <p:sp>
          <p:nvSpPr>
            <p:cNvPr id="120" name="순서도: 처리 24"/>
            <p:cNvSpPr/>
            <p:nvPr/>
          </p:nvSpPr>
          <p:spPr>
            <a:xfrm>
              <a:off x="7357317" y="4032025"/>
              <a:ext cx="1413867" cy="1376660"/>
            </a:xfrm>
            <a:prstGeom prst="flowChart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2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21" name="순서도: 처리 25"/>
            <p:cNvSpPr/>
            <p:nvPr/>
          </p:nvSpPr>
          <p:spPr>
            <a:xfrm>
              <a:off x="8771184" y="4032025"/>
              <a:ext cx="840878" cy="1376660"/>
            </a:xfrm>
            <a:prstGeom prst="flowChart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22" name="가로 글상자 26"/>
            <p:cNvSpPr txBox="1"/>
            <p:nvPr/>
          </p:nvSpPr>
          <p:spPr>
            <a:xfrm>
              <a:off x="6381747" y="4432878"/>
              <a:ext cx="840879" cy="57536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address</a:t>
              </a:r>
  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0x20</a:t>
              </a:r>
  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23" name="가로 글상자 27"/>
            <p:cNvSpPr txBox="1"/>
            <p:nvPr/>
          </p:nvSpPr>
          <p:spPr>
            <a:xfrm>
              <a:off x="8771184" y="3670044"/>
              <a:ext cx="840879" cy="3642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next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24" name="가로 글상자 28"/>
            <p:cNvSpPr txBox="1"/>
            <p:nvPr/>
          </p:nvSpPr>
          <p:spPr>
            <a:xfrm>
              <a:off x="7724267" y="3670044"/>
              <a:ext cx="640080" cy="364243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item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25" name="가로 글상자 29"/>
            <p:cNvSpPr txBox="1"/>
            <p:nvPr/>
          </p:nvSpPr>
          <p:spPr>
            <a:xfrm>
              <a:off x="7357318" y="3306544"/>
              <a:ext cx="2254746" cy="3657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  <a:solidFill>
                    <a:srgbClr val="bfa100"/>
                  </a:solidFill>
                  <a:latin typeface="Calibri"/>
                  <a:ea typeface="맑은 고딕"/>
                  <a:cs typeface="Calibri"/>
                </a:rPr>
                <a:t>ListNode</a:t>
              </a:r>
  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bfa100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 rot="0">
            <a:off x="4910091" y="2143125"/>
            <a:ext cx="3230317" cy="2102141"/>
            <a:chOff x="6381747" y="3306544"/>
            <a:chExt cx="3230317" cy="2102141"/>
          </a:xfrm>
        </p:grpSpPr>
        <p:sp>
          <p:nvSpPr>
            <p:cNvPr id="127" name="순서도: 처리 24"/>
            <p:cNvSpPr/>
            <p:nvPr/>
          </p:nvSpPr>
          <p:spPr>
            <a:xfrm>
              <a:off x="7357317" y="4032025"/>
              <a:ext cx="1413867" cy="1376660"/>
            </a:xfrm>
            <a:prstGeom prst="flowChart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3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28" name="순서도: 처리 25"/>
            <p:cNvSpPr/>
            <p:nvPr/>
          </p:nvSpPr>
          <p:spPr>
            <a:xfrm>
              <a:off x="8771184" y="4032025"/>
              <a:ext cx="840878" cy="1376660"/>
            </a:xfrm>
            <a:prstGeom prst="flowChart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29" name="가로 글상자 26"/>
            <p:cNvSpPr txBox="1"/>
            <p:nvPr/>
          </p:nvSpPr>
          <p:spPr>
            <a:xfrm>
              <a:off x="6381747" y="4432878"/>
              <a:ext cx="840879" cy="57536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address</a:t>
              </a:r>
  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0x30</a:t>
              </a:r>
  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30" name="가로 글상자 27"/>
            <p:cNvSpPr txBox="1"/>
            <p:nvPr/>
          </p:nvSpPr>
          <p:spPr>
            <a:xfrm>
              <a:off x="8771184" y="3670044"/>
              <a:ext cx="840879" cy="3642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next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31" name="가로 글상자 28"/>
            <p:cNvSpPr txBox="1"/>
            <p:nvPr/>
          </p:nvSpPr>
          <p:spPr>
            <a:xfrm>
              <a:off x="7724267" y="3670044"/>
              <a:ext cx="640080" cy="364243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item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32" name="가로 글상자 29"/>
            <p:cNvSpPr txBox="1"/>
            <p:nvPr/>
          </p:nvSpPr>
          <p:spPr>
            <a:xfrm>
              <a:off x="7357318" y="3306544"/>
              <a:ext cx="2254746" cy="3657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  <a:solidFill>
                    <a:srgbClr val="bfa100"/>
                  </a:solidFill>
                  <a:latin typeface="Calibri"/>
                  <a:ea typeface="맑은 고딕"/>
                  <a:cs typeface="Calibri"/>
                </a:rPr>
                <a:t>ListNode</a:t>
              </a:r>
  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bfa100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sp>
        <p:nvSpPr>
          <p:cNvPr id="136" name="가로 글상자 135"/>
          <p:cNvSpPr txBox="1"/>
          <p:nvPr/>
        </p:nvSpPr>
        <p:spPr>
          <a:xfrm>
            <a:off x="5756819" y="1051070"/>
            <a:ext cx="968128" cy="57075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address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0x28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37" name="가로 글상자 136"/>
          <p:cNvSpPr txBox="1"/>
          <p:nvPr/>
        </p:nvSpPr>
        <p:spPr>
          <a:xfrm>
            <a:off x="8140408" y="3292726"/>
            <a:ext cx="968128" cy="576768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address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0x38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38" name="설명선 1(테두리 및 강조선) 137"/>
          <p:cNvSpPr/>
          <p:nvPr/>
        </p:nvSpPr>
        <p:spPr>
          <a:xfrm>
            <a:off x="2502104" y="1124541"/>
            <a:ext cx="929833" cy="574311"/>
          </a:xfrm>
          <a:prstGeom prst="accentBorderCallout1">
            <a:avLst>
              <a:gd name="adj1" fmla="val 18750"/>
              <a:gd name="adj2" fmla="val -8333"/>
              <a:gd name="adj3" fmla="val 112500"/>
              <a:gd name="adj4" fmla="val -38333"/>
            </a:avLst>
          </a:prstGeom>
          <a:noFill/>
          <a:ln w="38100" cap="flat" cmpd="sng" algn="ctr">
            <a:solidFill>
              <a:srgbClr val="502962">
                <a:alpha val="100000"/>
              </a:srgbClr>
            </a:solidFill>
            <a:prstDash val="sysDash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39" name="가로 글상자 138"/>
          <p:cNvSpPr txBox="1"/>
          <p:nvPr/>
        </p:nvSpPr>
        <p:spPr>
          <a:xfrm>
            <a:off x="3638851" y="3859997"/>
            <a:ext cx="1102709" cy="36201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502962"/>
                </a:solidFill>
                <a:latin typeface="Calibri"/>
                <a:ea typeface="맑은 고딕"/>
                <a:cs typeface="Calibri"/>
              </a:rPr>
              <a:t>rest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502962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0" name="설명선 1(테두리 및 강조선) 139"/>
          <p:cNvSpPr/>
          <p:nvPr/>
        </p:nvSpPr>
        <p:spPr>
          <a:xfrm>
            <a:off x="4852664" y="3285686"/>
            <a:ext cx="929833" cy="574311"/>
          </a:xfrm>
          <a:prstGeom prst="accentBorderCallout1">
            <a:avLst>
              <a:gd name="adj1" fmla="val 18750"/>
              <a:gd name="adj2" fmla="val -8333"/>
              <a:gd name="adj3" fmla="val 112500"/>
              <a:gd name="adj4" fmla="val -38333"/>
            </a:avLst>
          </a:prstGeom>
          <a:noFill/>
          <a:ln w="38100" cap="flat" cmpd="sng" algn="ctr">
            <a:solidFill>
              <a:srgbClr val="502962">
                <a:alpha val="100000"/>
              </a:srgbClr>
            </a:solidFill>
            <a:prstDash val="sysDash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2" name="가로 글상자 141"/>
          <p:cNvSpPr txBox="1"/>
          <p:nvPr/>
        </p:nvSpPr>
        <p:spPr>
          <a:xfrm>
            <a:off x="8484081" y="28841"/>
            <a:ext cx="2254747" cy="37662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1b1760"/>
                </a:solidFill>
                <a:latin typeface="Calibri"/>
                <a:ea typeface="맑은 고딕"/>
                <a:cs typeface="Calibri"/>
              </a:rPr>
              <a:t>RecursiveReverse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1b176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45" name="화살표 144"/>
          <p:cNvCxnSpPr/>
          <p:nvPr/>
        </p:nvCxnSpPr>
        <p:spPr>
          <a:xfrm rot="5400000" flipH="1">
            <a:off x="1562975" y="3102893"/>
            <a:ext cx="280809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선 145"/>
          <p:cNvCxnSpPr/>
          <p:nvPr/>
        </p:nvCxnSpPr>
        <p:spPr>
          <a:xfrm>
            <a:off x="2967021" y="4506940"/>
            <a:ext cx="47742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선 146"/>
          <p:cNvCxnSpPr/>
          <p:nvPr/>
        </p:nvCxnSpPr>
        <p:spPr>
          <a:xfrm rot="16200000" flipH="1">
            <a:off x="7274220" y="4039890"/>
            <a:ext cx="93409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가로 글상자 147"/>
          <p:cNvSpPr txBox="1"/>
          <p:nvPr/>
        </p:nvSpPr>
        <p:spPr>
          <a:xfrm>
            <a:off x="5622238" y="386415"/>
            <a:ext cx="1242593" cy="35836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Calibri"/>
              </a:rPr>
              <a:t>first-&gt;next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9" name="가로 글상자 148"/>
          <p:cNvSpPr txBox="1"/>
          <p:nvPr/>
        </p:nvSpPr>
        <p:spPr>
          <a:xfrm>
            <a:off x="7894839" y="2513164"/>
            <a:ext cx="2046928" cy="36521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first-&gt;next-&gt;next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50" name="순서도: 처리 149"/>
          <p:cNvSpPr/>
          <p:nvPr/>
        </p:nvSpPr>
        <p:spPr>
          <a:xfrm>
            <a:off x="7299529" y="2890487"/>
            <a:ext cx="840878" cy="1381246"/>
          </a:xfrm>
          <a:prstGeom prst="flowChartProcess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lgDash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51" name="순서도: 처리 150"/>
          <p:cNvSpPr/>
          <p:nvPr/>
        </p:nvSpPr>
        <p:spPr>
          <a:xfrm>
            <a:off x="4897142" y="721074"/>
            <a:ext cx="840878" cy="1381246"/>
          </a:xfrm>
          <a:prstGeom prst="flowChartProcess">
            <a:avLst/>
          </a:prstGeom>
          <a:noFill/>
          <a:ln w="38100" cap="flat" cmpd="sng" algn="ctr">
            <a:solidFill>
              <a:schemeClr val="dk1">
                <a:alpha val="100000"/>
              </a:schemeClr>
            </a:solidFill>
            <a:prstDash val="lgDash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53" name="화살표 152"/>
          <p:cNvCxnSpPr/>
          <p:nvPr/>
        </p:nvCxnSpPr>
        <p:spPr>
          <a:xfrm rot="16200000" flipH="1">
            <a:off x="4413116" y="2388261"/>
            <a:ext cx="1808929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54" name="가로 글상자 153"/>
          <p:cNvSpPr txBox="1"/>
          <p:nvPr/>
        </p:nvSpPr>
        <p:spPr>
          <a:xfrm>
            <a:off x="1612382" y="1836349"/>
            <a:ext cx="1093184" cy="90676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502962"/>
                </a:solidFill>
                <a:latin typeface="Calibri"/>
                <a:ea typeface="맑은 고딕"/>
                <a:cs typeface="Calibri"/>
              </a:rPr>
              <a:t>first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502962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502962"/>
                </a:solidFill>
                <a:latin typeface="Calibri"/>
                <a:ea typeface="맑은 고딕"/>
                <a:cs typeface="Calibri"/>
              </a:rPr>
              <a:t>==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502962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502962"/>
                </a:solidFill>
                <a:latin typeface="Calibri"/>
                <a:ea typeface="맑은 고딕"/>
                <a:cs typeface="Calibri"/>
              </a:rPr>
              <a:t>*ptrHead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502962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2465915" y="4941360"/>
            <a:ext cx="7397537" cy="19166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d4d4d4">
                    <a:alpha val="100000"/>
                  </a:srgbClr>
                </a:solidFill>
                <a:latin typeface="Arial"/>
                <a:ea typeface="굴림"/>
              </a:rPr>
              <a:t>/-----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cccccc">
                    <a:alpha val="100000"/>
                  </a:srgbClr>
                </a:solidFill>
                <a:latin typeface="Arial"/>
                <a:ea typeface="굴림"/>
              </a:rPr>
              <a:t>재귀 탈출 시 마지막 호출 함수 부터 해당 로직 수행 start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d4d4d4">
                    <a:alpha val="100000"/>
                  </a:srgbClr>
                </a:solidFill>
                <a:latin typeface="Arial"/>
                <a:ea typeface="굴림"/>
              </a:rPr>
              <a:t>------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6a9955">
                    <a:alpha val="100000"/>
                  </a:srgbClr>
                </a:solidFill>
                <a:latin typeface="Arial"/>
                <a:ea typeface="굴림"/>
              </a:rPr>
              <a:t>//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6a9955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cccccc">
                    <a:alpha val="100000"/>
                  </a:srgbClr>
                </a:solidFill>
                <a:latin typeface="Arial"/>
                <a:ea typeface="굴림"/>
              </a:rPr>
              <a:t>  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6a9955">
                    <a:alpha val="100000"/>
                  </a:srgbClr>
                </a:solidFill>
                <a:latin typeface="Arial"/>
                <a:ea typeface="굴림"/>
              </a:rPr>
              <a:t>//1. 재귀 시 수행될 내용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cccccc">
                    <a:alpha val="100000"/>
                  </a:srgbClr>
                </a:solidFill>
                <a:latin typeface="Arial"/>
                <a:ea typeface="굴림"/>
              </a:rPr>
              <a:t>  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6a9955">
                    <a:alpha val="100000"/>
                  </a:srgbClr>
                </a:solidFill>
                <a:latin typeface="Arial"/>
                <a:ea typeface="굴림"/>
              </a:rPr>
              <a:t>//  현재 노드를 다음노드(next)의 다음노드(next-&gt;next)로 설정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cccccc">
                    <a:alpha val="100000"/>
                  </a:srgbClr>
                </a:solidFill>
                <a:latin typeface="Arial"/>
                <a:ea typeface="굴림"/>
              </a:rPr>
              <a:t>  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cccccc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9cdcfe">
                    <a:alpha val="100000"/>
                  </a:srgbClr>
                </a:solidFill>
                <a:latin typeface="Arial"/>
                <a:ea typeface="굴림"/>
              </a:rPr>
              <a:t>first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cccccc">
                    <a:alpha val="100000"/>
                  </a:srgbClr>
                </a:solidFill>
                <a:latin typeface="Arial"/>
                <a:ea typeface="굴림"/>
              </a:rPr>
              <a:t>-&gt;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9cdcfe">
                    <a:alpha val="100000"/>
                  </a:srgbClr>
                </a:solidFill>
                <a:latin typeface="Arial"/>
                <a:ea typeface="굴림"/>
              </a:rPr>
              <a:t>next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cccccc">
                    <a:alpha val="100000"/>
                  </a:srgbClr>
                </a:solidFill>
                <a:latin typeface="Arial"/>
                <a:ea typeface="굴림"/>
              </a:rPr>
              <a:t>-&gt;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9cdcfe">
                    <a:alpha val="100000"/>
                  </a:srgbClr>
                </a:solidFill>
                <a:latin typeface="Arial"/>
                <a:ea typeface="굴림"/>
              </a:rPr>
              <a:t>next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cccccc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d4d4d4">
                    <a:alpha val="100000"/>
                  </a:srgbClr>
                </a:solidFill>
                <a:latin typeface="Arial"/>
                <a:ea typeface="굴림"/>
              </a:rPr>
              <a:t>=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cccccc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9cdcfe">
                    <a:alpha val="100000"/>
                  </a:srgbClr>
                </a:solidFill>
                <a:latin typeface="Arial"/>
                <a:ea typeface="굴림"/>
              </a:rPr>
              <a:t>first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cccccc">
                    <a:alpha val="100000"/>
                  </a:srgbClr>
                </a:solidFill>
                <a:latin typeface="Arial"/>
                <a:ea typeface="굴림"/>
              </a:rPr>
              <a:t>;    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cccccc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6a9955">
                    <a:alpha val="100000"/>
                  </a:srgbClr>
                </a:solidFill>
                <a:latin typeface="Arial"/>
                <a:ea typeface="굴림"/>
              </a:rPr>
              <a:t>//2. 현재 노드의 다음 간선를 제거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cccccc">
                    <a:alpha val="100000"/>
                  </a:srgbClr>
                </a:solidFill>
                <a:latin typeface="Arial"/>
                <a:ea typeface="굴림"/>
              </a:rPr>
              <a:t> 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cccccc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cccccc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9cdcfe">
                    <a:alpha val="100000"/>
                  </a:srgbClr>
                </a:solidFill>
                <a:latin typeface="Arial"/>
                <a:ea typeface="굴림"/>
              </a:rPr>
              <a:t>first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cccccc">
                    <a:alpha val="100000"/>
                  </a:srgbClr>
                </a:solidFill>
                <a:latin typeface="Arial"/>
                <a:ea typeface="굴림"/>
              </a:rPr>
              <a:t>-&gt;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9cdcfe">
                    <a:alpha val="100000"/>
                  </a:srgbClr>
                </a:solidFill>
                <a:latin typeface="Arial"/>
                <a:ea typeface="굴림"/>
              </a:rPr>
              <a:t>next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cccccc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d4d4d4">
                    <a:alpha val="100000"/>
                  </a:srgbClr>
                </a:solidFill>
                <a:latin typeface="Arial"/>
                <a:ea typeface="굴림"/>
              </a:rPr>
              <a:t>=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cccccc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569cd6">
                    <a:alpha val="100000"/>
                  </a:srgbClr>
                </a:solidFill>
                <a:latin typeface="Arial"/>
                <a:ea typeface="굴림"/>
              </a:rPr>
              <a:t>NULL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cccccc">
                    <a:alpha val="100000"/>
                  </a:srgbClr>
                </a:solidFill>
                <a:latin typeface="Arial"/>
                <a:ea typeface="굴림"/>
              </a:rPr>
              <a:t>;    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cccccc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6a9955">
                    <a:alpha val="100000"/>
                  </a:srgbClr>
                </a:solidFill>
                <a:latin typeface="Arial"/>
                <a:ea typeface="굴림"/>
              </a:rPr>
              <a:t>//3. 연결 리스트의 head에 현재 노드인 rest를 연결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cccccc">
                    <a:alpha val="100000"/>
                  </a:srgbClr>
                </a:solidFill>
                <a:latin typeface="Arial"/>
                <a:ea typeface="굴림"/>
              </a:rPr>
              <a:t>  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cccccc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d4d4d4">
                    <a:alpha val="100000"/>
                  </a:srgbClr>
                </a:solidFill>
                <a:latin typeface="Arial"/>
                <a:ea typeface="굴림"/>
              </a:rPr>
              <a:t>*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9cdcfe">
                    <a:alpha val="100000"/>
                  </a:srgbClr>
                </a:solidFill>
                <a:latin typeface="Arial"/>
                <a:ea typeface="굴림"/>
              </a:rPr>
              <a:t>ptrHead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cccccc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d4d4d4">
                    <a:alpha val="100000"/>
                  </a:srgbClr>
                </a:solidFill>
                <a:latin typeface="Arial"/>
                <a:ea typeface="굴림"/>
              </a:rPr>
              <a:t>=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cccccc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9cdcfe">
                    <a:alpha val="100000"/>
                  </a:srgbClr>
                </a:solidFill>
                <a:latin typeface="Arial"/>
                <a:ea typeface="굴림"/>
              </a:rPr>
              <a:t>rest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cccccc">
                    <a:alpha val="100000"/>
                  </a:srgbClr>
                </a:solidFill>
                <a:latin typeface="Arial"/>
                <a:ea typeface="굴림"/>
              </a:rPr>
              <a:t>;  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cccccc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d4d4d4">
                    <a:alpha val="100000"/>
                  </a:srgbClr>
                </a:solidFill>
                <a:latin typeface="Arial"/>
                <a:ea typeface="굴림"/>
              </a:rPr>
              <a:t>/-----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cccccc">
                    <a:alpha val="100000"/>
                  </a:srgbClr>
                </a:solidFill>
                <a:latin typeface="Arial"/>
                <a:ea typeface="굴림"/>
              </a:rPr>
              <a:t>재귀 탈출 시 마지막 호출 함수 부터 해당 로직 수행 end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d4d4d4">
                    <a:alpha val="100000"/>
                  </a:srgbClr>
                </a:solidFill>
                <a:latin typeface="Arial"/>
                <a:ea typeface="굴림"/>
              </a:rPr>
              <a:t>------/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d4d4d4">
                  <a:alpha val="100000"/>
                </a:srgbClr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직사각형 140"/>
          <p:cNvSpPr/>
          <p:nvPr/>
        </p:nvSpPr>
        <p:spPr>
          <a:xfrm>
            <a:off x="1612382" y="68539"/>
            <a:ext cx="8967236" cy="4777067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 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grpSp>
        <p:nvGrpSpPr>
          <p:cNvPr id="119" name="그룹 118"/>
          <p:cNvGrpSpPr/>
          <p:nvPr/>
        </p:nvGrpSpPr>
        <p:grpSpPr>
          <a:xfrm rot="0">
            <a:off x="2526502" y="0"/>
            <a:ext cx="3230317" cy="2102141"/>
            <a:chOff x="6381747" y="3306544"/>
            <a:chExt cx="3230317" cy="2102141"/>
          </a:xfrm>
        </p:grpSpPr>
        <p:sp>
          <p:nvSpPr>
            <p:cNvPr id="120" name="순서도: 처리 24"/>
            <p:cNvSpPr/>
            <p:nvPr/>
          </p:nvSpPr>
          <p:spPr>
            <a:xfrm>
              <a:off x="7357317" y="4032025"/>
              <a:ext cx="1413867" cy="1376660"/>
            </a:xfrm>
            <a:prstGeom prst="flowChart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2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21" name="순서도: 처리 25"/>
            <p:cNvSpPr/>
            <p:nvPr/>
          </p:nvSpPr>
          <p:spPr>
            <a:xfrm>
              <a:off x="8771184" y="4032025"/>
              <a:ext cx="840878" cy="1376660"/>
            </a:xfrm>
            <a:prstGeom prst="flowChart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22" name="가로 글상자 26"/>
            <p:cNvSpPr txBox="1"/>
            <p:nvPr/>
          </p:nvSpPr>
          <p:spPr>
            <a:xfrm>
              <a:off x="6381747" y="4432878"/>
              <a:ext cx="840879" cy="57536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address</a:t>
              </a:r>
  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0x20</a:t>
              </a:r>
  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23" name="가로 글상자 27"/>
            <p:cNvSpPr txBox="1"/>
            <p:nvPr/>
          </p:nvSpPr>
          <p:spPr>
            <a:xfrm>
              <a:off x="8771184" y="3670044"/>
              <a:ext cx="840879" cy="3642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next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24" name="가로 글상자 28"/>
            <p:cNvSpPr txBox="1"/>
            <p:nvPr/>
          </p:nvSpPr>
          <p:spPr>
            <a:xfrm>
              <a:off x="7724267" y="3670044"/>
              <a:ext cx="640080" cy="364243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item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25" name="가로 글상자 29"/>
            <p:cNvSpPr txBox="1"/>
            <p:nvPr/>
          </p:nvSpPr>
          <p:spPr>
            <a:xfrm>
              <a:off x="7357318" y="3306544"/>
              <a:ext cx="2254746" cy="3657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  <a:solidFill>
                    <a:srgbClr val="bfa100"/>
                  </a:solidFill>
                  <a:latin typeface="Calibri"/>
                  <a:ea typeface="맑은 고딕"/>
                  <a:cs typeface="Calibri"/>
                </a:rPr>
                <a:t>ListNode</a:t>
              </a:r>
  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bfa100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 rot="0">
            <a:off x="4910091" y="2143125"/>
            <a:ext cx="3230317" cy="2102141"/>
            <a:chOff x="6381747" y="3306544"/>
            <a:chExt cx="3230317" cy="2102141"/>
          </a:xfrm>
        </p:grpSpPr>
        <p:sp>
          <p:nvSpPr>
            <p:cNvPr id="127" name="순서도: 처리 24"/>
            <p:cNvSpPr/>
            <p:nvPr/>
          </p:nvSpPr>
          <p:spPr>
            <a:xfrm>
              <a:off x="7357317" y="4032025"/>
              <a:ext cx="1413867" cy="1376660"/>
            </a:xfrm>
            <a:prstGeom prst="flowChart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3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28" name="순서도: 처리 25"/>
            <p:cNvSpPr/>
            <p:nvPr/>
          </p:nvSpPr>
          <p:spPr>
            <a:xfrm>
              <a:off x="8771184" y="4032025"/>
              <a:ext cx="840878" cy="1376660"/>
            </a:xfrm>
            <a:prstGeom prst="flowChart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29" name="가로 글상자 26"/>
            <p:cNvSpPr txBox="1"/>
            <p:nvPr/>
          </p:nvSpPr>
          <p:spPr>
            <a:xfrm>
              <a:off x="6381747" y="4432878"/>
              <a:ext cx="840879" cy="57536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address</a:t>
              </a:r>
  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0x30</a:t>
              </a:r>
  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30" name="가로 글상자 27"/>
            <p:cNvSpPr txBox="1"/>
            <p:nvPr/>
          </p:nvSpPr>
          <p:spPr>
            <a:xfrm>
              <a:off x="8771184" y="3670044"/>
              <a:ext cx="840879" cy="3642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next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31" name="가로 글상자 28"/>
            <p:cNvSpPr txBox="1"/>
            <p:nvPr/>
          </p:nvSpPr>
          <p:spPr>
            <a:xfrm>
              <a:off x="7724267" y="3670044"/>
              <a:ext cx="640080" cy="364243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item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32" name="가로 글상자 29"/>
            <p:cNvSpPr txBox="1"/>
            <p:nvPr/>
          </p:nvSpPr>
          <p:spPr>
            <a:xfrm>
              <a:off x="7357318" y="3306544"/>
              <a:ext cx="2254746" cy="3657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  <a:solidFill>
                    <a:srgbClr val="bfa100"/>
                  </a:solidFill>
                  <a:latin typeface="Calibri"/>
                  <a:ea typeface="맑은 고딕"/>
                  <a:cs typeface="Calibri"/>
                </a:rPr>
                <a:t>ListNode</a:t>
              </a:r>
  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bfa100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sp>
        <p:nvSpPr>
          <p:cNvPr id="136" name="가로 글상자 135"/>
          <p:cNvSpPr txBox="1"/>
          <p:nvPr/>
        </p:nvSpPr>
        <p:spPr>
          <a:xfrm>
            <a:off x="5756819" y="1051070"/>
            <a:ext cx="968128" cy="57075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address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0x28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37" name="가로 글상자 136"/>
          <p:cNvSpPr txBox="1"/>
          <p:nvPr/>
        </p:nvSpPr>
        <p:spPr>
          <a:xfrm>
            <a:off x="8140408" y="3292726"/>
            <a:ext cx="968128" cy="576768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address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0x38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38" name="설명선 1(테두리 및 강조선) 137"/>
          <p:cNvSpPr/>
          <p:nvPr/>
        </p:nvSpPr>
        <p:spPr>
          <a:xfrm>
            <a:off x="2502104" y="1124541"/>
            <a:ext cx="929833" cy="574311"/>
          </a:xfrm>
          <a:prstGeom prst="accentBorderCallout1">
            <a:avLst>
              <a:gd name="adj1" fmla="val 18750"/>
              <a:gd name="adj2" fmla="val -8333"/>
              <a:gd name="adj3" fmla="val 112500"/>
              <a:gd name="adj4" fmla="val -38333"/>
            </a:avLst>
          </a:prstGeom>
          <a:noFill/>
          <a:ln w="38100" cap="flat" cmpd="sng" algn="ctr">
            <a:solidFill>
              <a:srgbClr val="502962">
                <a:alpha val="100000"/>
              </a:srgbClr>
            </a:solidFill>
            <a:prstDash val="sysDash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39" name="가로 글상자 138"/>
          <p:cNvSpPr txBox="1"/>
          <p:nvPr/>
        </p:nvSpPr>
        <p:spPr>
          <a:xfrm>
            <a:off x="3247268" y="2974059"/>
            <a:ext cx="1102709" cy="90988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502962"/>
                </a:solidFill>
                <a:latin typeface="Calibri"/>
                <a:ea typeface="맑은 고딕"/>
                <a:cs typeface="Calibri"/>
              </a:rPr>
              <a:t>*ptrHead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502962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502962"/>
                </a:solidFill>
                <a:latin typeface="Calibri"/>
                <a:ea typeface="맑은 고딕"/>
                <a:cs typeface="Calibri"/>
              </a:rPr>
              <a:t>=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502962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502962"/>
                </a:solidFill>
                <a:latin typeface="Calibri"/>
                <a:ea typeface="맑은 고딕"/>
                <a:cs typeface="Calibri"/>
              </a:rPr>
              <a:t>rest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502962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0" name="설명선 1(테두리 및 강조선) 139"/>
          <p:cNvSpPr/>
          <p:nvPr/>
        </p:nvSpPr>
        <p:spPr>
          <a:xfrm>
            <a:off x="4852664" y="3285686"/>
            <a:ext cx="929833" cy="574311"/>
          </a:xfrm>
          <a:prstGeom prst="accentBorderCallout1">
            <a:avLst>
              <a:gd name="adj1" fmla="val 18750"/>
              <a:gd name="adj2" fmla="val -8333"/>
              <a:gd name="adj3" fmla="val 20334"/>
              <a:gd name="adj4" fmla="val -60859"/>
            </a:avLst>
          </a:prstGeom>
          <a:noFill/>
          <a:ln w="38100" cap="flat" cmpd="sng" algn="ctr">
            <a:solidFill>
              <a:srgbClr val="502962">
                <a:alpha val="100000"/>
              </a:srgbClr>
            </a:solidFill>
            <a:prstDash val="sysDash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2" name="가로 글상자 141"/>
          <p:cNvSpPr txBox="1"/>
          <p:nvPr/>
        </p:nvSpPr>
        <p:spPr>
          <a:xfrm>
            <a:off x="8484081" y="28841"/>
            <a:ext cx="2254747" cy="37662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1b1760"/>
                </a:solidFill>
                <a:latin typeface="Calibri"/>
                <a:ea typeface="맑은 고딕"/>
                <a:cs typeface="Calibri"/>
              </a:rPr>
              <a:t>RecursiveReverse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1b176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3" name="가로 글상자 142"/>
          <p:cNvSpPr txBox="1"/>
          <p:nvPr/>
        </p:nvSpPr>
        <p:spPr>
          <a:xfrm>
            <a:off x="1612382" y="1836349"/>
            <a:ext cx="1093184" cy="36575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502962"/>
                </a:solidFill>
                <a:latin typeface="Calibri"/>
                <a:ea typeface="맑은 고딕"/>
                <a:cs typeface="Calibri"/>
              </a:rPr>
              <a:t>first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502962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45" name="화살표 144"/>
          <p:cNvCxnSpPr/>
          <p:nvPr/>
        </p:nvCxnSpPr>
        <p:spPr>
          <a:xfrm rot="5400000" flipH="1">
            <a:off x="1562975" y="3102893"/>
            <a:ext cx="280809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선 145"/>
          <p:cNvCxnSpPr/>
          <p:nvPr/>
        </p:nvCxnSpPr>
        <p:spPr>
          <a:xfrm>
            <a:off x="2967021" y="4506940"/>
            <a:ext cx="47742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선 146"/>
          <p:cNvCxnSpPr/>
          <p:nvPr/>
        </p:nvCxnSpPr>
        <p:spPr>
          <a:xfrm rot="16200000" flipH="1">
            <a:off x="7274220" y="4039890"/>
            <a:ext cx="93409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가로 글상자 147"/>
          <p:cNvSpPr txBox="1"/>
          <p:nvPr/>
        </p:nvSpPr>
        <p:spPr>
          <a:xfrm>
            <a:off x="5622238" y="386415"/>
            <a:ext cx="1242593" cy="35836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89b6e"/>
                </a:solidFill>
                <a:latin typeface="Calibri"/>
                <a:ea typeface="맑은 고딕"/>
                <a:cs typeface="Calibri"/>
              </a:rPr>
              <a:t>first-&gt;next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89b6e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9" name="가로 글상자 148"/>
          <p:cNvSpPr txBox="1"/>
          <p:nvPr/>
        </p:nvSpPr>
        <p:spPr>
          <a:xfrm>
            <a:off x="7894839" y="2513164"/>
            <a:ext cx="2046928" cy="36521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first-&gt;next-&gt;next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50" name="순서도: 처리 149"/>
          <p:cNvSpPr/>
          <p:nvPr/>
        </p:nvSpPr>
        <p:spPr>
          <a:xfrm>
            <a:off x="7299529" y="2890487"/>
            <a:ext cx="840878" cy="1381246"/>
          </a:xfrm>
          <a:prstGeom prst="flowChartProcess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lgDash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51" name="순서도: 처리 150"/>
          <p:cNvSpPr/>
          <p:nvPr/>
        </p:nvSpPr>
        <p:spPr>
          <a:xfrm>
            <a:off x="4897142" y="721074"/>
            <a:ext cx="840878" cy="1381246"/>
          </a:xfrm>
          <a:prstGeom prst="flowChartProcess">
            <a:avLst/>
          </a:prstGeom>
          <a:noFill/>
          <a:ln w="38100" cap="flat" cmpd="sng" algn="ctr">
            <a:solidFill>
              <a:srgbClr val="289b6e">
                <a:alpha val="100000"/>
              </a:srgbClr>
            </a:solidFill>
            <a:prstDash val="lgDash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89b6e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52" name="가로 글상자 31"/>
          <p:cNvSpPr txBox="1"/>
          <p:nvPr/>
        </p:nvSpPr>
        <p:spPr>
          <a:xfrm>
            <a:off x="4897141" y="1243076"/>
            <a:ext cx="840879" cy="33724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NULL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2465915" y="4941360"/>
            <a:ext cx="7397537" cy="1916640"/>
          </a:xfrm>
          <a:prstGeom prst="rect">
            <a:avLst/>
          </a:prstGeom>
          <a:solidFill>
            <a:srgbClr val="000000">
              <a:alpha val="100000"/>
            </a:srgbClr>
          </a:solidFill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kumimoji="0" sz="2200" b="0" i="0" u="none" strike="noStrike" kern="1200" cap="none" spc="0" normalizeH="0" baseline="0" mc:Ignorable="hp" hp:hslEmbossed="0">
                <a:solidFill>
                  <a:srgbClr val="d4d4d4"/>
                </a:solidFill>
                <a:latin typeface="Arial"/>
                <a:ea typeface="굴림"/>
              </a:rPr>
              <a:t>/-----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재귀 탈출 시 마지막 호출 함수 부터 해당 로직 수행 start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d4d4d4"/>
                </a:solidFill>
                <a:latin typeface="Arial"/>
                <a:ea typeface="굴림"/>
              </a:rPr>
              <a:t>------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6a9955"/>
                </a:solidFill>
                <a:latin typeface="Arial"/>
                <a:ea typeface="굴림"/>
              </a:rPr>
              <a:t>//</a:t>
            </a:r>
            <a:endPara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<a:solidFill>
                <a:srgbClr val="6a9955"/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  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6a9955"/>
                </a:solidFill>
                <a:latin typeface="Arial"/>
                <a:ea typeface="굴림"/>
              </a:rPr>
              <a:t>//1. 재귀 시 수행될 내용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  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6a9955"/>
                </a:solidFill>
                <a:latin typeface="Arial"/>
                <a:ea typeface="굴림"/>
              </a:rPr>
              <a:t>//  현재 노드를 다음노드(next)의 다음노드(next-&gt;next)로 설정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  </a:t>
            </a:r>
            <a:endPara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<a:solidFill>
                <a:srgbClr val="cccccc"/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9cdcfe"/>
                </a:solidFill>
                <a:latin typeface="Arial"/>
                <a:ea typeface="굴림"/>
              </a:rPr>
              <a:t>first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-&gt;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9cdcfe"/>
                </a:solidFill>
                <a:latin typeface="Arial"/>
                <a:ea typeface="굴림"/>
              </a:rPr>
              <a:t>next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-&gt;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9cdcfe"/>
                </a:solidFill>
                <a:latin typeface="Arial"/>
                <a:ea typeface="굴림"/>
              </a:rPr>
              <a:t>next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d4d4d4"/>
                </a:solidFill>
                <a:latin typeface="Arial"/>
                <a:ea typeface="굴림"/>
              </a:rPr>
              <a:t>=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9cdcfe"/>
                </a:solidFill>
                <a:latin typeface="Arial"/>
                <a:ea typeface="굴림"/>
              </a:rPr>
              <a:t>first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;    </a:t>
            </a:r>
            <a:endPara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<a:solidFill>
                <a:srgbClr val="cccccc"/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6a9955"/>
                </a:solidFill>
                <a:latin typeface="Arial"/>
                <a:ea typeface="굴림"/>
              </a:rPr>
              <a:t>//2. 현재 노드의 다음 간선를 제거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 </a:t>
            </a:r>
            <a:endPara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<a:solidFill>
                <a:srgbClr val="cccccc"/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9cdcfe"/>
                </a:solidFill>
                <a:latin typeface="Arial"/>
                <a:ea typeface="굴림"/>
              </a:rPr>
              <a:t>first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-&gt;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9cdcfe"/>
                </a:solidFill>
                <a:latin typeface="Arial"/>
                <a:ea typeface="굴림"/>
              </a:rPr>
              <a:t>next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d4d4d4"/>
                </a:solidFill>
                <a:latin typeface="Arial"/>
                <a:ea typeface="굴림"/>
              </a:rPr>
              <a:t>=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569cd6"/>
                </a:solidFill>
                <a:latin typeface="Arial"/>
                <a:ea typeface="굴림"/>
              </a:rPr>
              <a:t>NULL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;    </a:t>
            </a:r>
            <a:endPara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<a:solidFill>
                <a:srgbClr val="cccccc"/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6a9955"/>
                </a:solidFill>
                <a:latin typeface="Arial"/>
                <a:ea typeface="굴림"/>
              </a:rPr>
              <a:t>//3. 연결 리스트의 head에 현재 노드인 rest를 연결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  </a:t>
            </a:r>
            <a:endPara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<a:solidFill>
                <a:srgbClr val="cccccc"/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d4d4d4"/>
                </a:solidFill>
                <a:latin typeface="Arial"/>
                <a:ea typeface="굴림"/>
              </a:rPr>
              <a:t>*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9cdcfe"/>
                </a:solidFill>
                <a:latin typeface="Arial"/>
                <a:ea typeface="굴림"/>
              </a:rPr>
              <a:t>ptrHead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d4d4d4"/>
                </a:solidFill>
                <a:latin typeface="Arial"/>
                <a:ea typeface="굴림"/>
              </a:rPr>
              <a:t>=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9cdcfe"/>
                </a:solidFill>
                <a:latin typeface="Arial"/>
                <a:ea typeface="굴림"/>
              </a:rPr>
              <a:t>rest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;  </a:t>
            </a:r>
            <a:endPara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<a:solidFill>
                <a:srgbClr val="cccccc"/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d4d4d4"/>
                </a:solidFill>
                <a:latin typeface="Arial"/>
                <a:ea typeface="굴림"/>
              </a:rPr>
              <a:t>/-----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재귀 탈출 시 마지막 호출 함수 부터 해당 로직 수행 end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d4d4d4"/>
                </a:solidFill>
                <a:latin typeface="Arial"/>
                <a:ea typeface="굴림"/>
              </a:rPr>
              <a:t>------/</a:t>
            </a:r>
            <a:endPara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<a:solidFill>
                <a:srgbClr val="d4d4d4"/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직사각형 152"/>
          <p:cNvSpPr/>
          <p:nvPr/>
        </p:nvSpPr>
        <p:spPr>
          <a:xfrm>
            <a:off x="1612382" y="39697"/>
            <a:ext cx="8967236" cy="4777067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 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54" name="가로 글상자 153"/>
          <p:cNvSpPr txBox="1"/>
          <p:nvPr/>
        </p:nvSpPr>
        <p:spPr>
          <a:xfrm>
            <a:off x="8484082" y="0"/>
            <a:ext cx="2254747" cy="37662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1b1760"/>
                </a:solidFill>
                <a:latin typeface="Calibri"/>
                <a:ea typeface="맑은 고딕"/>
                <a:cs typeface="Calibri"/>
              </a:rPr>
              <a:t>RecursiveReverse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1b1760"/>
              </a:solidFill>
              <a:latin typeface="Calibri"/>
              <a:ea typeface="맑은 고딕"/>
              <a:cs typeface="Calibri"/>
            </a:endParaRPr>
          </a:p>
        </p:txBody>
      </p:sp>
      <p:grpSp>
        <p:nvGrpSpPr>
          <p:cNvPr id="155" name="그룹 154"/>
          <p:cNvGrpSpPr/>
          <p:nvPr/>
        </p:nvGrpSpPr>
        <p:grpSpPr>
          <a:xfrm rot="0">
            <a:off x="3553287" y="299623"/>
            <a:ext cx="3230317" cy="2102141"/>
            <a:chOff x="6381747" y="3306544"/>
            <a:chExt cx="3230317" cy="2102141"/>
          </a:xfrm>
        </p:grpSpPr>
        <p:sp>
          <p:nvSpPr>
            <p:cNvPr id="156" name="순서도: 처리 24"/>
            <p:cNvSpPr/>
            <p:nvPr/>
          </p:nvSpPr>
          <p:spPr>
            <a:xfrm>
              <a:off x="7357317" y="4032025"/>
              <a:ext cx="1413867" cy="1376660"/>
            </a:xfrm>
            <a:prstGeom prst="flowChart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3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57" name="순서도: 처리 25"/>
            <p:cNvSpPr/>
            <p:nvPr/>
          </p:nvSpPr>
          <p:spPr>
            <a:xfrm>
              <a:off x="8771184" y="4032025"/>
              <a:ext cx="840878" cy="1376660"/>
            </a:xfrm>
            <a:prstGeom prst="flowChart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58" name="가로 글상자 26"/>
            <p:cNvSpPr txBox="1"/>
            <p:nvPr/>
          </p:nvSpPr>
          <p:spPr>
            <a:xfrm>
              <a:off x="6381747" y="4432878"/>
              <a:ext cx="840879" cy="57536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address</a:t>
              </a:r>
  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0x30</a:t>
              </a:r>
  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59" name="가로 글상자 27"/>
            <p:cNvSpPr txBox="1"/>
            <p:nvPr/>
          </p:nvSpPr>
          <p:spPr>
            <a:xfrm>
              <a:off x="8771184" y="3670044"/>
              <a:ext cx="840879" cy="3642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next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60" name="가로 글상자 28"/>
            <p:cNvSpPr txBox="1"/>
            <p:nvPr/>
          </p:nvSpPr>
          <p:spPr>
            <a:xfrm>
              <a:off x="7724267" y="3670044"/>
              <a:ext cx="640080" cy="364243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item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61" name="가로 글상자 29"/>
            <p:cNvSpPr txBox="1"/>
            <p:nvPr/>
          </p:nvSpPr>
          <p:spPr>
            <a:xfrm>
              <a:off x="7357318" y="3306544"/>
              <a:ext cx="2254746" cy="3657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  <a:solidFill>
                    <a:srgbClr val="bfa100"/>
                  </a:solidFill>
                  <a:latin typeface="Calibri"/>
                  <a:ea typeface="맑은 고딕"/>
                  <a:cs typeface="Calibri"/>
                </a:rPr>
                <a:t>ListNode</a:t>
              </a:r>
  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bfa100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sp>
        <p:nvSpPr>
          <p:cNvPr id="162" name="가로 글상자 161"/>
          <p:cNvSpPr txBox="1"/>
          <p:nvPr/>
        </p:nvSpPr>
        <p:spPr>
          <a:xfrm>
            <a:off x="6783604" y="1449224"/>
            <a:ext cx="968128" cy="576768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address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0x38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3" name="가로 글상자 162"/>
          <p:cNvSpPr txBox="1"/>
          <p:nvPr/>
        </p:nvSpPr>
        <p:spPr>
          <a:xfrm>
            <a:off x="1890464" y="1350693"/>
            <a:ext cx="1102709" cy="904328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502962"/>
                </a:solidFill>
                <a:latin typeface="Calibri"/>
                <a:ea typeface="맑은 고딕"/>
                <a:cs typeface="Calibri"/>
              </a:rPr>
              <a:t>*ptrHead=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502962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502962"/>
                </a:solidFill>
                <a:latin typeface="Calibri"/>
                <a:ea typeface="맑은 고딕"/>
                <a:cs typeface="Calibri"/>
              </a:rPr>
              <a:t>rest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502962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4" name="설명선 1(테두리 및 강조선) 163"/>
          <p:cNvSpPr/>
          <p:nvPr/>
        </p:nvSpPr>
        <p:spPr>
          <a:xfrm>
            <a:off x="3495860" y="1442183"/>
            <a:ext cx="929833" cy="574311"/>
          </a:xfrm>
          <a:prstGeom prst="accentBorderCallout1">
            <a:avLst>
              <a:gd name="adj1" fmla="val 18750"/>
              <a:gd name="adj2" fmla="val -8333"/>
              <a:gd name="adj3" fmla="val 25455"/>
              <a:gd name="adj4" fmla="val -51644"/>
            </a:avLst>
          </a:prstGeom>
          <a:noFill/>
          <a:ln w="38100" cap="flat" cmpd="sng" algn="ctr">
            <a:solidFill>
              <a:srgbClr val="502962">
                <a:alpha val="100000"/>
              </a:srgbClr>
            </a:solidFill>
            <a:prstDash val="sysDash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5" name="가로 글상자 164"/>
          <p:cNvSpPr txBox="1"/>
          <p:nvPr/>
        </p:nvSpPr>
        <p:spPr>
          <a:xfrm>
            <a:off x="6538035" y="669661"/>
            <a:ext cx="2046928" cy="36521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first-&gt;next-&gt;next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6" name="순서도: 처리 165"/>
          <p:cNvSpPr/>
          <p:nvPr/>
        </p:nvSpPr>
        <p:spPr>
          <a:xfrm>
            <a:off x="5942725" y="1046985"/>
            <a:ext cx="840878" cy="1381246"/>
          </a:xfrm>
          <a:prstGeom prst="flowChartProcess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lgDash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grpSp>
        <p:nvGrpSpPr>
          <p:cNvPr id="167" name="그룹 166"/>
          <p:cNvGrpSpPr/>
          <p:nvPr/>
        </p:nvGrpSpPr>
        <p:grpSpPr>
          <a:xfrm rot="0">
            <a:off x="5930166" y="2280344"/>
            <a:ext cx="3230317" cy="2102141"/>
            <a:chOff x="6381747" y="3306544"/>
            <a:chExt cx="3230317" cy="2102141"/>
          </a:xfrm>
        </p:grpSpPr>
        <p:sp>
          <p:nvSpPr>
            <p:cNvPr id="168" name="순서도: 처리 24"/>
            <p:cNvSpPr/>
            <p:nvPr/>
          </p:nvSpPr>
          <p:spPr>
            <a:xfrm>
              <a:off x="7357317" y="4032025"/>
              <a:ext cx="1413867" cy="1376660"/>
            </a:xfrm>
            <a:prstGeom prst="flowChart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2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69" name="순서도: 처리 25"/>
            <p:cNvSpPr/>
            <p:nvPr/>
          </p:nvSpPr>
          <p:spPr>
            <a:xfrm>
              <a:off x="8771184" y="4032025"/>
              <a:ext cx="840878" cy="1376660"/>
            </a:xfrm>
            <a:prstGeom prst="flowChart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70" name="가로 글상자 26"/>
            <p:cNvSpPr txBox="1"/>
            <p:nvPr/>
          </p:nvSpPr>
          <p:spPr>
            <a:xfrm>
              <a:off x="6381747" y="4432878"/>
              <a:ext cx="840879" cy="57536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address</a:t>
              </a:r>
  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0x20</a:t>
              </a:r>
  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71" name="가로 글상자 27"/>
            <p:cNvSpPr txBox="1"/>
            <p:nvPr/>
          </p:nvSpPr>
          <p:spPr>
            <a:xfrm>
              <a:off x="8771184" y="3670044"/>
              <a:ext cx="840879" cy="3642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next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72" name="가로 글상자 28"/>
            <p:cNvSpPr txBox="1"/>
            <p:nvPr/>
          </p:nvSpPr>
          <p:spPr>
            <a:xfrm>
              <a:off x="7724267" y="3670044"/>
              <a:ext cx="640080" cy="364243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item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73" name="가로 글상자 29"/>
            <p:cNvSpPr txBox="1"/>
            <p:nvPr/>
          </p:nvSpPr>
          <p:spPr>
            <a:xfrm>
              <a:off x="7357318" y="3306544"/>
              <a:ext cx="2254746" cy="3657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  <a:solidFill>
                    <a:srgbClr val="bfa100"/>
                  </a:solidFill>
                  <a:latin typeface="Calibri"/>
                  <a:ea typeface="맑은 고딕"/>
                  <a:cs typeface="Calibri"/>
                </a:rPr>
                <a:t>ListNode</a:t>
              </a:r>
  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bfa100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sp>
        <p:nvSpPr>
          <p:cNvPr id="174" name="가로 글상자 173"/>
          <p:cNvSpPr txBox="1"/>
          <p:nvPr/>
        </p:nvSpPr>
        <p:spPr>
          <a:xfrm>
            <a:off x="9160483" y="3331414"/>
            <a:ext cx="968128" cy="57075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address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0x28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5" name="설명선 1(테두리 및 강조선) 174"/>
          <p:cNvSpPr/>
          <p:nvPr/>
        </p:nvSpPr>
        <p:spPr>
          <a:xfrm>
            <a:off x="5905768" y="3404885"/>
            <a:ext cx="929833" cy="574311"/>
          </a:xfrm>
          <a:prstGeom prst="accentBorderCallout1">
            <a:avLst>
              <a:gd name="adj1" fmla="val 18750"/>
              <a:gd name="adj2" fmla="val -8333"/>
              <a:gd name="adj3" fmla="val 112500"/>
              <a:gd name="adj4" fmla="val -38333"/>
            </a:avLst>
          </a:prstGeom>
          <a:noFill/>
          <a:ln w="38100" cap="flat" cmpd="sng" algn="ctr">
            <a:solidFill>
              <a:srgbClr val="502962">
                <a:alpha val="100000"/>
              </a:srgbClr>
            </a:solidFill>
            <a:prstDash val="sysDash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6" name="가로 글상자 175"/>
          <p:cNvSpPr txBox="1"/>
          <p:nvPr/>
        </p:nvSpPr>
        <p:spPr>
          <a:xfrm>
            <a:off x="5016045" y="4116693"/>
            <a:ext cx="1093184" cy="36575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502962"/>
                </a:solidFill>
                <a:latin typeface="Calibri"/>
                <a:ea typeface="맑은 고딕"/>
                <a:cs typeface="Calibri"/>
              </a:rPr>
              <a:t>first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502962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7" name="가로 글상자 176"/>
          <p:cNvSpPr txBox="1"/>
          <p:nvPr/>
        </p:nvSpPr>
        <p:spPr>
          <a:xfrm>
            <a:off x="9025901" y="2666759"/>
            <a:ext cx="1242593" cy="35836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89b6e"/>
                </a:solidFill>
                <a:latin typeface="Calibri"/>
                <a:ea typeface="맑은 고딕"/>
                <a:cs typeface="Calibri"/>
              </a:rPr>
              <a:t>first-&gt;next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89b6e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8" name="순서도: 처리 177"/>
          <p:cNvSpPr/>
          <p:nvPr/>
        </p:nvSpPr>
        <p:spPr>
          <a:xfrm>
            <a:off x="8300805" y="3001418"/>
            <a:ext cx="840878" cy="1381246"/>
          </a:xfrm>
          <a:prstGeom prst="flowChartProcess">
            <a:avLst/>
          </a:prstGeom>
          <a:noFill/>
          <a:ln w="38100" cap="flat" cmpd="sng" algn="ctr">
            <a:solidFill>
              <a:srgbClr val="289b6e">
                <a:alpha val="100000"/>
              </a:srgbClr>
            </a:solidFill>
            <a:prstDash val="lgDash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89b6e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9" name="가로 글상자 31"/>
          <p:cNvSpPr txBox="1"/>
          <p:nvPr/>
        </p:nvSpPr>
        <p:spPr>
          <a:xfrm>
            <a:off x="8300805" y="3523420"/>
            <a:ext cx="840879" cy="33724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NULL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80" name="화살표 179"/>
          <p:cNvCxnSpPr>
            <a:endCxn id="175" idx="3"/>
          </p:cNvCxnSpPr>
          <p:nvPr/>
        </p:nvCxnSpPr>
        <p:spPr>
          <a:xfrm rot="16200000" flipH="1" flipV="1">
            <a:off x="5532912" y="2567112"/>
            <a:ext cx="1675546" cy="1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81" name="직사각형 180"/>
          <p:cNvSpPr/>
          <p:nvPr/>
        </p:nvSpPr>
        <p:spPr>
          <a:xfrm>
            <a:off x="2465915" y="4941360"/>
            <a:ext cx="7397537" cy="1916640"/>
          </a:xfrm>
          <a:prstGeom prst="rect">
            <a:avLst/>
          </a:prstGeom>
          <a:solidFill>
            <a:srgbClr val="000000">
              <a:alpha val="100000"/>
            </a:srgbClr>
          </a:solidFill>
          <a:ln>
            <a:noFill/>
          </a:ln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sz="2200" b="0" i="0" u="none" strike="noStrike" kern="1200" cap="none" spc="0" normalizeH="0" baseline="0" mc:Ignorable="hp" hp:hslEmbossed="0">
                <a:solidFill>
                  <a:srgbClr val="d4d4d4"/>
                </a:solidFill>
                <a:latin typeface="Arial"/>
                <a:ea typeface="굴림"/>
              </a:rPr>
              <a:t>/-----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재귀 탈출 시 마지막 호출 함수 부터 해당 로직 수행 start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d4d4d4"/>
                </a:solidFill>
                <a:latin typeface="Arial"/>
                <a:ea typeface="굴림"/>
              </a:rPr>
              <a:t>------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6a9955"/>
                </a:solidFill>
                <a:latin typeface="Arial"/>
                <a:ea typeface="굴림"/>
              </a:rPr>
              <a:t>//</a:t>
            </a:r>
            <a:endPara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<a:solidFill>
                <a:srgbClr val="6a9955"/>
              </a:solidFill>
              <a:latin typeface="Arial"/>
              <a:ea typeface="굴림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  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6a9955"/>
                </a:solidFill>
                <a:latin typeface="Arial"/>
                <a:ea typeface="굴림"/>
              </a:rPr>
              <a:t>//1. 재귀 시 수행될 내용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  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6a9955"/>
                </a:solidFill>
                <a:latin typeface="Arial"/>
                <a:ea typeface="굴림"/>
              </a:rPr>
              <a:t>//  현재 노드를 다음노드(next)의 다음노드(next-&gt;next)로 설정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  </a:t>
            </a:r>
            <a:endPara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<a:solidFill>
                <a:srgbClr val="cccccc"/>
              </a:solidFill>
              <a:latin typeface="Arial"/>
              <a:ea typeface="굴림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9cdcfe"/>
                </a:solidFill>
                <a:latin typeface="Arial"/>
                <a:ea typeface="굴림"/>
              </a:rPr>
              <a:t>first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-&gt;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9cdcfe"/>
                </a:solidFill>
                <a:latin typeface="Arial"/>
                <a:ea typeface="굴림"/>
              </a:rPr>
              <a:t>next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-&gt;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9cdcfe"/>
                </a:solidFill>
                <a:latin typeface="Arial"/>
                <a:ea typeface="굴림"/>
              </a:rPr>
              <a:t>next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d4d4d4"/>
                </a:solidFill>
                <a:latin typeface="Arial"/>
                <a:ea typeface="굴림"/>
              </a:rPr>
              <a:t>=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9cdcfe"/>
                </a:solidFill>
                <a:latin typeface="Arial"/>
                <a:ea typeface="굴림"/>
              </a:rPr>
              <a:t>first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;    </a:t>
            </a:r>
            <a:endPara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<a:solidFill>
                <a:srgbClr val="cccccc"/>
              </a:solidFill>
              <a:latin typeface="Arial"/>
              <a:ea typeface="굴림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6a9955"/>
                </a:solidFill>
                <a:latin typeface="Arial"/>
                <a:ea typeface="굴림"/>
              </a:rPr>
              <a:t>//2. 현재 노드의 다음 간선를 제거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 </a:t>
            </a:r>
            <a:endPara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<a:solidFill>
                <a:srgbClr val="cccccc"/>
              </a:solidFill>
              <a:latin typeface="Arial"/>
              <a:ea typeface="굴림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9cdcfe"/>
                </a:solidFill>
                <a:latin typeface="Arial"/>
                <a:ea typeface="굴림"/>
              </a:rPr>
              <a:t>first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-&gt;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9cdcfe"/>
                </a:solidFill>
                <a:latin typeface="Arial"/>
                <a:ea typeface="굴림"/>
              </a:rPr>
              <a:t>next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d4d4d4"/>
                </a:solidFill>
                <a:latin typeface="Arial"/>
                <a:ea typeface="굴림"/>
              </a:rPr>
              <a:t>=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569cd6"/>
                </a:solidFill>
                <a:latin typeface="Arial"/>
                <a:ea typeface="굴림"/>
              </a:rPr>
              <a:t>NULL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;    </a:t>
            </a:r>
            <a:endPara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<a:solidFill>
                <a:srgbClr val="cccccc"/>
              </a:solidFill>
              <a:latin typeface="Arial"/>
              <a:ea typeface="굴림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6a9955"/>
                </a:solidFill>
                <a:latin typeface="Arial"/>
                <a:ea typeface="굴림"/>
              </a:rPr>
              <a:t>//3. 연결 리스트의 head에 현재 노드인 rest를 연결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  </a:t>
            </a:r>
            <a:endPara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<a:solidFill>
                <a:srgbClr val="cccccc"/>
              </a:solidFill>
              <a:latin typeface="Arial"/>
              <a:ea typeface="굴림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d4d4d4"/>
                </a:solidFill>
                <a:latin typeface="Arial"/>
                <a:ea typeface="굴림"/>
              </a:rPr>
              <a:t>*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9cdcfe"/>
                </a:solidFill>
                <a:latin typeface="Arial"/>
                <a:ea typeface="굴림"/>
              </a:rPr>
              <a:t>ptrHead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d4d4d4"/>
                </a:solidFill>
                <a:latin typeface="Arial"/>
                <a:ea typeface="굴림"/>
              </a:rPr>
              <a:t>=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9cdcfe"/>
                </a:solidFill>
                <a:latin typeface="Arial"/>
                <a:ea typeface="굴림"/>
              </a:rPr>
              <a:t>rest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;  </a:t>
            </a:r>
            <a:endPara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<a:solidFill>
                <a:srgbClr val="cccccc"/>
              </a:solidFill>
              <a:latin typeface="Arial"/>
              <a:ea typeface="굴림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d4d4d4"/>
                </a:solidFill>
                <a:latin typeface="Arial"/>
                <a:ea typeface="굴림"/>
              </a:rPr>
              <a:t>/-----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cccccc"/>
                </a:solidFill>
                <a:latin typeface="Arial"/>
                <a:ea typeface="굴림"/>
              </a:rPr>
              <a:t>재귀 탈출 시 마지막 호출 함수 부터 해당 로직 수행 end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d4d4d4"/>
                </a:solidFill>
                <a:latin typeface="Arial"/>
                <a:ea typeface="굴림"/>
              </a:rPr>
              <a:t>------/</a:t>
            </a:r>
            <a:endPara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<a:solidFill>
                <a:srgbClr val="d4d4d4"/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270552" y="-1348067"/>
            <a:ext cx="11921448" cy="955413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  </a:t>
            </a:r>
            <a:endParaRPr lang="en-US" altLang="ko-KR"/>
          </a:p>
        </p:txBody>
      </p:sp>
      <p:sp>
        <p:nvSpPr>
          <p:cNvPr id="10" name="가로 글상자 9"/>
          <p:cNvSpPr txBox="1"/>
          <p:nvPr/>
        </p:nvSpPr>
        <p:spPr>
          <a:xfrm>
            <a:off x="2517272" y="-747889"/>
            <a:ext cx="840879" cy="37450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head</a:t>
            </a:r>
            <a:endParaRPr lang="en-US" altLang="ko-KR"/>
          </a:p>
        </p:txBody>
      </p:sp>
      <p:sp>
        <p:nvSpPr>
          <p:cNvPr id="6" name="순서도: 처리 5"/>
          <p:cNvSpPr/>
          <p:nvPr/>
        </p:nvSpPr>
        <p:spPr>
          <a:xfrm>
            <a:off x="1103405" y="-368375"/>
            <a:ext cx="1413867" cy="137666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11" name="순서도: 처리 10"/>
          <p:cNvSpPr/>
          <p:nvPr/>
        </p:nvSpPr>
        <p:spPr>
          <a:xfrm>
            <a:off x="2517273" y="-368375"/>
            <a:ext cx="840878" cy="137666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" name="가로 글상자 12"/>
          <p:cNvSpPr txBox="1"/>
          <p:nvPr/>
        </p:nvSpPr>
        <p:spPr>
          <a:xfrm>
            <a:off x="1533161" y="-747889"/>
            <a:ext cx="554355" cy="363469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en-US" altLang="ko-KR"/>
              <a:t>size</a:t>
            </a:r>
            <a:endParaRPr lang="en-US" altLang="ko-KR"/>
          </a:p>
        </p:txBody>
      </p:sp>
      <p:sp>
        <p:nvSpPr>
          <p:cNvPr id="14" name="가로 글상자 13"/>
          <p:cNvSpPr txBox="1"/>
          <p:nvPr/>
        </p:nvSpPr>
        <p:spPr>
          <a:xfrm>
            <a:off x="1103404" y="-1111389"/>
            <a:ext cx="2254747" cy="37605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3057b9"/>
                </a:solidFill>
              </a:rPr>
              <a:t>LinkedList (ll)</a:t>
            </a:r>
            <a:endParaRPr lang="en-US" altLang="ko-KR" b="1">
              <a:solidFill>
                <a:srgbClr val="3057b9"/>
              </a:solidFill>
            </a:endParaRPr>
          </a:p>
        </p:txBody>
      </p:sp>
      <p:sp>
        <p:nvSpPr>
          <p:cNvPr id="19" name="가로 글상자 18"/>
          <p:cNvSpPr txBox="1"/>
          <p:nvPr/>
        </p:nvSpPr>
        <p:spPr>
          <a:xfrm>
            <a:off x="135276" y="0"/>
            <a:ext cx="968128" cy="57075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600" b="1"/>
              <a:t>address</a:t>
            </a:r>
            <a:endParaRPr lang="en-US" altLang="ko-KR" sz="1600" b="1"/>
          </a:p>
          <a:p>
            <a:pPr lvl="0" algn="ctr">
              <a:defRPr/>
            </a:pPr>
            <a:r>
              <a:rPr lang="en-US" altLang="ko-KR" sz="1600" b="1"/>
              <a:t>0x01</a:t>
            </a:r>
            <a:endParaRPr lang="en-US" altLang="ko-KR" sz="1600" b="1"/>
          </a:p>
        </p:txBody>
      </p:sp>
      <p:grpSp>
        <p:nvGrpSpPr>
          <p:cNvPr id="35" name=""/>
          <p:cNvGrpSpPr/>
          <p:nvPr/>
        </p:nvGrpSpPr>
        <p:grpSpPr>
          <a:xfrm rot="0">
            <a:off x="2517272" y="1008284"/>
            <a:ext cx="3230316" cy="2102141"/>
            <a:chOff x="3993056" y="1062216"/>
            <a:chExt cx="3230316" cy="2102141"/>
          </a:xfrm>
        </p:grpSpPr>
        <p:sp>
          <p:nvSpPr>
            <p:cNvPr id="16" name="순서도: 처리 15"/>
            <p:cNvSpPr/>
            <p:nvPr/>
          </p:nvSpPr>
          <p:spPr>
            <a:xfrm>
              <a:off x="4968626" y="1787697"/>
              <a:ext cx="1413867" cy="1376660"/>
            </a:xfrm>
            <a:prstGeom prst="flowChart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2">
              <a:schemeClr val="accent1"/>
            </a:effectRef>
            <a:fontRef idx="minor">
              <a:schemeClr val="dk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1</a:t>
              </a:r>
              <a:endParaRPr lang="en-US" altLang="ko-KR"/>
            </a:p>
          </p:txBody>
        </p:sp>
        <p:sp>
          <p:nvSpPr>
            <p:cNvPr id="17" name="순서도: 처리 16"/>
            <p:cNvSpPr/>
            <p:nvPr/>
          </p:nvSpPr>
          <p:spPr>
            <a:xfrm>
              <a:off x="6382493" y="1787697"/>
              <a:ext cx="840878" cy="1376660"/>
            </a:xfrm>
            <a:prstGeom prst="flowChart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2">
              <a:schemeClr val="accent1"/>
            </a:effectRef>
            <a:fontRef idx="minor">
              <a:schemeClr val="dk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0" name="가로 글상자 19"/>
            <p:cNvSpPr txBox="1"/>
            <p:nvPr/>
          </p:nvSpPr>
          <p:spPr>
            <a:xfrm>
              <a:off x="3993056" y="2188550"/>
              <a:ext cx="840879" cy="57495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sz="1600" b="1"/>
                <a:t>address</a:t>
              </a:r>
              <a:endParaRPr lang="en-US" altLang="ko-KR" sz="1600" b="1"/>
            </a:p>
            <a:p>
              <a:pPr lvl="0" algn="ctr">
                <a:defRPr/>
              </a:pPr>
              <a:r>
                <a:rPr lang="en-US" altLang="ko-KR" sz="1600" b="1"/>
                <a:t>0x10</a:t>
              </a:r>
              <a:endParaRPr lang="en-US" altLang="ko-KR" sz="1600" b="1"/>
            </a:p>
          </p:txBody>
        </p:sp>
        <p:sp>
          <p:nvSpPr>
            <p:cNvPr id="21" name="가로 글상자 20"/>
            <p:cNvSpPr txBox="1"/>
            <p:nvPr/>
          </p:nvSpPr>
          <p:spPr>
            <a:xfrm>
              <a:off x="6382493" y="1425716"/>
              <a:ext cx="840879" cy="3642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/>
                <a:t>next</a:t>
              </a:r>
              <a:endParaRPr lang="en-US" altLang="ko-KR"/>
            </a:p>
          </p:txBody>
        </p:sp>
        <p:sp>
          <p:nvSpPr>
            <p:cNvPr id="22" name="가로 글상자 21"/>
            <p:cNvSpPr txBox="1"/>
            <p:nvPr/>
          </p:nvSpPr>
          <p:spPr>
            <a:xfrm>
              <a:off x="5335576" y="1425716"/>
              <a:ext cx="640080" cy="3642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/>
                <a:t>item</a:t>
              </a:r>
              <a:endParaRPr lang="en-US" altLang="ko-KR"/>
            </a:p>
          </p:txBody>
        </p:sp>
        <p:sp>
          <p:nvSpPr>
            <p:cNvPr id="23" name="가로 글상자 22"/>
            <p:cNvSpPr txBox="1"/>
            <p:nvPr/>
          </p:nvSpPr>
          <p:spPr>
            <a:xfrm>
              <a:off x="4968627" y="1062216"/>
              <a:ext cx="2254746" cy="3657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b="1">
                  <a:solidFill>
                    <a:srgbClr val="bfa100"/>
                  </a:solidFill>
                </a:rPr>
                <a:t>ListNode</a:t>
              </a:r>
              <a:endParaRPr lang="en-US" altLang="ko-KR" b="1">
                <a:solidFill>
                  <a:srgbClr val="bfa100"/>
                </a:solidFill>
              </a:endParaRPr>
            </a:p>
          </p:txBody>
        </p:sp>
      </p:grpSp>
      <p:cxnSp>
        <p:nvCxnSpPr>
          <p:cNvPr id="24" name="화살표 23"/>
          <p:cNvCxnSpPr/>
          <p:nvPr/>
        </p:nvCxnSpPr>
        <p:spPr>
          <a:xfrm rot="16200000" flipH="1">
            <a:off x="2033250" y="1224419"/>
            <a:ext cx="1808929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가로 글상자 51"/>
          <p:cNvSpPr txBox="1"/>
          <p:nvPr/>
        </p:nvSpPr>
        <p:spPr>
          <a:xfrm>
            <a:off x="3513771" y="0"/>
            <a:ext cx="968128" cy="57075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600" b="1"/>
              <a:t>address</a:t>
            </a:r>
            <a:endParaRPr lang="en-US" altLang="ko-KR" sz="1600" b="1"/>
          </a:p>
          <a:p>
            <a:pPr lvl="0" algn="ctr">
              <a:defRPr/>
            </a:pPr>
            <a:r>
              <a:rPr lang="en-US" altLang="ko-KR" sz="1600" b="1"/>
              <a:t>0x08</a:t>
            </a:r>
            <a:endParaRPr lang="en-US" altLang="ko-KR" sz="1600" b="1"/>
          </a:p>
        </p:txBody>
      </p:sp>
      <p:sp>
        <p:nvSpPr>
          <p:cNvPr id="53" name="가로 글상자 52"/>
          <p:cNvSpPr txBox="1"/>
          <p:nvPr/>
        </p:nvSpPr>
        <p:spPr>
          <a:xfrm>
            <a:off x="5747589" y="2128884"/>
            <a:ext cx="968128" cy="57431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600" b="1"/>
              <a:t>address</a:t>
            </a:r>
            <a:endParaRPr lang="en-US" altLang="ko-KR" sz="1600" b="1"/>
          </a:p>
          <a:p>
            <a:pPr lvl="0" algn="ctr">
              <a:defRPr/>
            </a:pPr>
            <a:r>
              <a:rPr lang="en-US" altLang="ko-KR" sz="1600" b="1"/>
              <a:t>0x18</a:t>
            </a:r>
            <a:endParaRPr lang="en-US" altLang="ko-KR" sz="1600" b="1"/>
          </a:p>
        </p:txBody>
      </p:sp>
      <p:sp>
        <p:nvSpPr>
          <p:cNvPr id="58" name="순서도: 처리 57"/>
          <p:cNvSpPr/>
          <p:nvPr/>
        </p:nvSpPr>
        <p:spPr>
          <a:xfrm>
            <a:off x="3577782" y="0"/>
            <a:ext cx="840878" cy="570759"/>
          </a:xfrm>
          <a:prstGeom prst="flowChartProcess">
            <a:avLst/>
          </a:prstGeom>
          <a:noFill/>
          <a:ln w="38100">
            <a:solidFill>
              <a:srgbClr val="ff843a"/>
            </a:solidFill>
            <a:prstDash val="lg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59" name="가로 글상자 58"/>
          <p:cNvSpPr txBox="1"/>
          <p:nvPr/>
        </p:nvSpPr>
        <p:spPr>
          <a:xfrm>
            <a:off x="4418661" y="0"/>
            <a:ext cx="1102709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6600"/>
                </a:solidFill>
                <a:latin typeface="Calibri"/>
                <a:ea typeface="맑은 고딕"/>
                <a:cs typeface="Calibri"/>
              </a:rPr>
              <a:t>ptrHead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66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0" name="순서도: 처리 59"/>
          <p:cNvSpPr/>
          <p:nvPr/>
        </p:nvSpPr>
        <p:spPr>
          <a:xfrm>
            <a:off x="2517275" y="-384420"/>
            <a:ext cx="840878" cy="1392704"/>
          </a:xfrm>
          <a:prstGeom prst="flowChartProcess">
            <a:avLst/>
          </a:prstGeom>
          <a:noFill/>
          <a:ln w="38100" cap="flat" cmpd="sng" algn="ctr">
            <a:solidFill>
              <a:srgbClr val="800080">
                <a:alpha val="100000"/>
              </a:srgbClr>
            </a:solidFill>
            <a:prstDash val="lgDash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1" name="가로 글상자 60"/>
          <p:cNvSpPr txBox="1"/>
          <p:nvPr/>
        </p:nvSpPr>
        <p:spPr>
          <a:xfrm>
            <a:off x="3341767" y="-408474"/>
            <a:ext cx="2163219" cy="36346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800080"/>
                </a:solidFill>
                <a:latin typeface="Calibri"/>
                <a:ea typeface="맑은 고딕"/>
                <a:cs typeface="Calibri"/>
              </a:rPr>
              <a:t>*ptrHead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80008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0" name="가로 글상자 69"/>
          <p:cNvSpPr txBox="1"/>
          <p:nvPr/>
        </p:nvSpPr>
        <p:spPr>
          <a:xfrm>
            <a:off x="9801977" y="-1404158"/>
            <a:ext cx="2254747" cy="37662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1b1760"/>
                </a:solidFill>
                <a:latin typeface="Calibri"/>
                <a:ea typeface="맑은 고딕"/>
                <a:cs typeface="Calibri"/>
              </a:rPr>
              <a:t>RecursiveReverse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1b1760"/>
              </a:solidFill>
              <a:latin typeface="Calibri"/>
              <a:ea typeface="맑은 고딕"/>
              <a:cs typeface="Calibri"/>
            </a:endParaRPr>
          </a:p>
        </p:txBody>
      </p:sp>
      <p:grpSp>
        <p:nvGrpSpPr>
          <p:cNvPr id="141" name="그룹 140"/>
          <p:cNvGrpSpPr/>
          <p:nvPr/>
        </p:nvGrpSpPr>
        <p:grpSpPr>
          <a:xfrm rot="0">
            <a:off x="4907023" y="3188493"/>
            <a:ext cx="3230317" cy="2102141"/>
            <a:chOff x="6381747" y="3306544"/>
            <a:chExt cx="3230317" cy="2102141"/>
          </a:xfrm>
        </p:grpSpPr>
        <p:sp>
          <p:nvSpPr>
            <p:cNvPr id="142" name="순서도: 처리 24"/>
            <p:cNvSpPr/>
            <p:nvPr/>
          </p:nvSpPr>
          <p:spPr>
            <a:xfrm>
              <a:off x="7357317" y="4032025"/>
              <a:ext cx="1413867" cy="1376660"/>
            </a:xfrm>
            <a:prstGeom prst="flowChart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2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43" name="순서도: 처리 25"/>
            <p:cNvSpPr/>
            <p:nvPr/>
          </p:nvSpPr>
          <p:spPr>
            <a:xfrm>
              <a:off x="8771184" y="4032025"/>
              <a:ext cx="840878" cy="1376660"/>
            </a:xfrm>
            <a:prstGeom prst="flowChart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44" name="가로 글상자 26"/>
            <p:cNvSpPr txBox="1"/>
            <p:nvPr/>
          </p:nvSpPr>
          <p:spPr>
            <a:xfrm>
              <a:off x="6381747" y="4432878"/>
              <a:ext cx="840879" cy="57536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address</a:t>
              </a:r>
  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0x20</a:t>
              </a:r>
  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45" name="가로 글상자 27"/>
            <p:cNvSpPr txBox="1"/>
            <p:nvPr/>
          </p:nvSpPr>
          <p:spPr>
            <a:xfrm>
              <a:off x="8771184" y="3670044"/>
              <a:ext cx="840879" cy="3642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next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46" name="가로 글상자 28"/>
            <p:cNvSpPr txBox="1"/>
            <p:nvPr/>
          </p:nvSpPr>
          <p:spPr>
            <a:xfrm>
              <a:off x="7724267" y="3670044"/>
              <a:ext cx="640080" cy="364243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item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47" name="가로 글상자 29"/>
            <p:cNvSpPr txBox="1"/>
            <p:nvPr/>
          </p:nvSpPr>
          <p:spPr>
            <a:xfrm>
              <a:off x="7357318" y="3306544"/>
              <a:ext cx="2254746" cy="3657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  <a:solidFill>
                    <a:srgbClr val="bfa100"/>
                  </a:solidFill>
                  <a:latin typeface="Calibri"/>
                  <a:ea typeface="맑은 고딕"/>
                  <a:cs typeface="Calibri"/>
                </a:rPr>
                <a:t>ListNode</a:t>
              </a:r>
  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bfa100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grpSp>
        <p:nvGrpSpPr>
          <p:cNvPr id="148" name="그룹 147"/>
          <p:cNvGrpSpPr/>
          <p:nvPr/>
        </p:nvGrpSpPr>
        <p:grpSpPr>
          <a:xfrm rot="0">
            <a:off x="7290611" y="5331618"/>
            <a:ext cx="3230317" cy="2102141"/>
            <a:chOff x="6381747" y="3306544"/>
            <a:chExt cx="3230317" cy="2102141"/>
          </a:xfrm>
        </p:grpSpPr>
        <p:sp>
          <p:nvSpPr>
            <p:cNvPr id="149" name="순서도: 처리 24"/>
            <p:cNvSpPr/>
            <p:nvPr/>
          </p:nvSpPr>
          <p:spPr>
            <a:xfrm>
              <a:off x="7357317" y="4032025"/>
              <a:ext cx="1413867" cy="1376660"/>
            </a:xfrm>
            <a:prstGeom prst="flowChart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3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50" name="순서도: 처리 25"/>
            <p:cNvSpPr/>
            <p:nvPr/>
          </p:nvSpPr>
          <p:spPr>
            <a:xfrm>
              <a:off x="8771184" y="4032025"/>
              <a:ext cx="840878" cy="1376660"/>
            </a:xfrm>
            <a:prstGeom prst="flowChart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51" name="가로 글상자 26"/>
            <p:cNvSpPr txBox="1"/>
            <p:nvPr/>
          </p:nvSpPr>
          <p:spPr>
            <a:xfrm>
              <a:off x="6381747" y="4432878"/>
              <a:ext cx="840879" cy="57536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address</a:t>
              </a:r>
  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0x30</a:t>
              </a:r>
  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52" name="가로 글상자 27"/>
            <p:cNvSpPr txBox="1"/>
            <p:nvPr/>
          </p:nvSpPr>
          <p:spPr>
            <a:xfrm>
              <a:off x="8771184" y="3670044"/>
              <a:ext cx="840879" cy="3642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next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53" name="가로 글상자 28"/>
            <p:cNvSpPr txBox="1"/>
            <p:nvPr/>
          </p:nvSpPr>
          <p:spPr>
            <a:xfrm>
              <a:off x="7724267" y="3670044"/>
              <a:ext cx="640080" cy="364243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item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54" name="가로 글상자 29"/>
            <p:cNvSpPr txBox="1"/>
            <p:nvPr/>
          </p:nvSpPr>
          <p:spPr>
            <a:xfrm>
              <a:off x="7357318" y="3306544"/>
              <a:ext cx="2254746" cy="3657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  <a:solidFill>
                    <a:srgbClr val="bfa100"/>
                  </a:solidFill>
                  <a:latin typeface="Calibri"/>
                  <a:ea typeface="맑은 고딕"/>
                  <a:cs typeface="Calibri"/>
                </a:rPr>
                <a:t>ListNode</a:t>
              </a:r>
  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bfa100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sp>
        <p:nvSpPr>
          <p:cNvPr id="155" name="가로 글상자 154"/>
          <p:cNvSpPr txBox="1"/>
          <p:nvPr/>
        </p:nvSpPr>
        <p:spPr>
          <a:xfrm>
            <a:off x="8137340" y="4239563"/>
            <a:ext cx="968128" cy="57075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address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0x28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56" name="가로 글상자 155"/>
          <p:cNvSpPr txBox="1"/>
          <p:nvPr/>
        </p:nvSpPr>
        <p:spPr>
          <a:xfrm>
            <a:off x="10520928" y="6481219"/>
            <a:ext cx="968128" cy="576768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address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0x38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62" name="화살표 161"/>
          <p:cNvCxnSpPr/>
          <p:nvPr/>
        </p:nvCxnSpPr>
        <p:spPr>
          <a:xfrm rot="16200000">
            <a:off x="3943249" y="6291141"/>
            <a:ext cx="2808582" cy="0"/>
          </a:xfrm>
          <a:prstGeom prst="straightConnector1">
            <a:avLst/>
          </a:prstGeom>
          <a:noFill/>
          <a:ln w="38100" cap="flat" cmpd="sng" algn="ctr">
            <a:solidFill>
              <a:schemeClr val="dk1">
                <a:alpha val="100000"/>
              </a:schemeClr>
            </a:solidFill>
            <a:prstDash val="solid"/>
            <a:tailEnd type="arrow"/>
          </a:ln>
        </p:spPr>
      </p:cxnSp>
      <p:cxnSp>
        <p:nvCxnSpPr>
          <p:cNvPr id="163" name="선 162"/>
          <p:cNvCxnSpPr/>
          <p:nvPr/>
        </p:nvCxnSpPr>
        <p:spPr>
          <a:xfrm>
            <a:off x="5347541" y="7695433"/>
            <a:ext cx="4774248" cy="0"/>
          </a:xfrm>
          <a:prstGeom prst="line">
            <a:avLst/>
          </a:prstGeom>
          <a:noFill/>
          <a:ln w="38100" cap="flat" cmpd="sng" algn="ctr">
            <a:solidFill>
              <a:schemeClr val="dk1">
                <a:alpha val="100000"/>
              </a:schemeClr>
            </a:solidFill>
            <a:prstDash val="solid"/>
          </a:ln>
        </p:spPr>
      </p:cxnSp>
      <p:cxnSp>
        <p:nvCxnSpPr>
          <p:cNvPr id="164" name="선 163"/>
          <p:cNvCxnSpPr/>
          <p:nvPr/>
        </p:nvCxnSpPr>
        <p:spPr>
          <a:xfrm rot="16200000" flipH="1">
            <a:off x="9654740" y="7228383"/>
            <a:ext cx="934099" cy="0"/>
          </a:xfrm>
          <a:prstGeom prst="line">
            <a:avLst/>
          </a:prstGeom>
          <a:noFill/>
          <a:ln w="38100" cap="flat" cmpd="sng" algn="ctr">
            <a:solidFill>
              <a:schemeClr val="dk1">
                <a:alpha val="100000"/>
              </a:schemeClr>
            </a:solidFill>
            <a:prstDash val="solid"/>
          </a:ln>
        </p:spPr>
      </p:cxnSp>
      <p:sp>
        <p:nvSpPr>
          <p:cNvPr id="170" name="가로 글상자 169"/>
          <p:cNvSpPr txBox="1"/>
          <p:nvPr/>
        </p:nvSpPr>
        <p:spPr>
          <a:xfrm>
            <a:off x="1258984" y="2059354"/>
            <a:ext cx="1102709" cy="36201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502962"/>
                </a:solidFill>
                <a:latin typeface="Calibri"/>
                <a:ea typeface="맑은 고딕"/>
                <a:cs typeface="Calibri"/>
              </a:rPr>
              <a:t>first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502962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1" name="설명선 1(테두리 및 강조선) 170"/>
          <p:cNvSpPr/>
          <p:nvPr/>
        </p:nvSpPr>
        <p:spPr>
          <a:xfrm>
            <a:off x="2472798" y="2128884"/>
            <a:ext cx="929833" cy="574311"/>
          </a:xfrm>
          <a:prstGeom prst="accentBorderCallout1">
            <a:avLst>
              <a:gd name="adj1" fmla="val 18750"/>
              <a:gd name="adj2" fmla="val -8333"/>
              <a:gd name="adj3" fmla="val 18287"/>
              <a:gd name="adj4" fmla="val -38333"/>
            </a:avLst>
          </a:prstGeom>
          <a:noFill/>
          <a:ln w="38100" cap="flat" cmpd="sng" algn="ctr">
            <a:solidFill>
              <a:srgbClr val="502962">
                <a:alpha val="100000"/>
              </a:srgbClr>
            </a:solidFill>
            <a:prstDash val="sysDash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2" name="가로 글상자 171"/>
          <p:cNvSpPr txBox="1"/>
          <p:nvPr/>
        </p:nvSpPr>
        <p:spPr>
          <a:xfrm>
            <a:off x="6124143" y="6367821"/>
            <a:ext cx="1102709" cy="36201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502962"/>
                </a:solidFill>
                <a:latin typeface="Calibri"/>
                <a:ea typeface="맑은 고딕"/>
                <a:cs typeface="Calibri"/>
              </a:rPr>
              <a:t>rest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502962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3" name="설명선 1(테두리 및 강조선) 172"/>
          <p:cNvSpPr/>
          <p:nvPr/>
        </p:nvSpPr>
        <p:spPr>
          <a:xfrm>
            <a:off x="7253290" y="6442678"/>
            <a:ext cx="929833" cy="574311"/>
          </a:xfrm>
          <a:prstGeom prst="accentBorderCallout1">
            <a:avLst>
              <a:gd name="adj1" fmla="val 18750"/>
              <a:gd name="adj2" fmla="val -8333"/>
              <a:gd name="adj3" fmla="val 18287"/>
              <a:gd name="adj4" fmla="val -40380"/>
            </a:avLst>
          </a:prstGeom>
          <a:noFill/>
          <a:ln w="38100" cap="flat" cmpd="sng" algn="ctr">
            <a:solidFill>
              <a:srgbClr val="502962">
                <a:alpha val="100000"/>
              </a:srgbClr>
            </a:solidFill>
            <a:prstDash val="sysDash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81" name="화살표 180"/>
          <p:cNvCxnSpPr/>
          <p:nvPr/>
        </p:nvCxnSpPr>
        <p:spPr>
          <a:xfrm rot="16200000" flipH="1">
            <a:off x="4359555" y="3340551"/>
            <a:ext cx="1975969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82" name="가로 글상자 31"/>
          <p:cNvSpPr txBox="1"/>
          <p:nvPr/>
        </p:nvSpPr>
        <p:spPr>
          <a:xfrm>
            <a:off x="7297767" y="4356321"/>
            <a:ext cx="840879" cy="33724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NULL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84" name="톱니바퀴2 183"/>
          <p:cNvSpPr/>
          <p:nvPr/>
        </p:nvSpPr>
        <p:spPr>
          <a:xfrm>
            <a:off x="6162381" y="6313579"/>
            <a:ext cx="274177" cy="275515"/>
          </a:xfrm>
          <a:prstGeom prst="gear9">
            <a:avLst>
              <a:gd name="adj1" fmla="val 20000"/>
              <a:gd name="adj2" fmla="val 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85" name="가로 글상자 184"/>
          <p:cNvSpPr txBox="1"/>
          <p:nvPr/>
        </p:nvSpPr>
        <p:spPr>
          <a:xfrm>
            <a:off x="3753476" y="4239563"/>
            <a:ext cx="1102709" cy="36201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bfbfbf"/>
                </a:solidFill>
                <a:latin typeface="Calibri"/>
                <a:ea typeface="맑은 고딕"/>
                <a:cs typeface="Calibri"/>
              </a:rPr>
              <a:t>rest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bfbfb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86" name="설명선 1(테두리 및 강조선) 185"/>
          <p:cNvSpPr/>
          <p:nvPr/>
        </p:nvSpPr>
        <p:spPr>
          <a:xfrm>
            <a:off x="4882623" y="4314420"/>
            <a:ext cx="929833" cy="574311"/>
          </a:xfrm>
          <a:prstGeom prst="accentBorderCallout1">
            <a:avLst>
              <a:gd name="adj1" fmla="val 18750"/>
              <a:gd name="adj2" fmla="val -8333"/>
              <a:gd name="adj3" fmla="val 18287"/>
              <a:gd name="adj4" fmla="val -40380"/>
            </a:avLst>
          </a:prstGeom>
          <a:noFill/>
          <a:ln w="38100" cap="flat" cmpd="sng" algn="ctr">
            <a:solidFill>
              <a:srgbClr val="a6a6a6">
                <a:alpha val="100000"/>
              </a:srgbClr>
            </a:solidFill>
            <a:prstDash val="sysDash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bfbfbf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HP Inc.</ep:Company>
  <ep:Words>668</ep:Words>
  <ep:PresentationFormat>화면 슬라이드 쇼(4:3)</ep:PresentationFormat>
  <ep:Paragraphs>309</ep:Paragraphs>
  <ep:Slides>15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2024-04-14T12:03:02.265</dcterms:created>
  <dc:creator>ejrrl</dc:creator>
  <cp:lastModifiedBy>ejrrl</cp:lastModifiedBy>
  <dcterms:modified xsi:type="dcterms:W3CDTF">2024-04-17T17:59:06.661</dcterms:modified>
  <cp:revision>113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