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987" r:id="rId2"/>
    <p:sldId id="1835" r:id="rId3"/>
    <p:sldId id="1836" r:id="rId4"/>
    <p:sldId id="1838" r:id="rId5"/>
    <p:sldId id="1837" r:id="rId6"/>
    <p:sldId id="1864" r:id="rId7"/>
    <p:sldId id="1839" r:id="rId8"/>
    <p:sldId id="1865" r:id="rId9"/>
    <p:sldId id="1840" r:id="rId10"/>
    <p:sldId id="1866" r:id="rId11"/>
    <p:sldId id="1871" r:id="rId12"/>
    <p:sldId id="1841" r:id="rId13"/>
    <p:sldId id="1842" r:id="rId14"/>
    <p:sldId id="1861" r:id="rId15"/>
    <p:sldId id="1868" r:id="rId16"/>
    <p:sldId id="1843" r:id="rId17"/>
    <p:sldId id="1867" r:id="rId18"/>
    <p:sldId id="1844" r:id="rId19"/>
    <p:sldId id="1845" r:id="rId2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4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98"/>
    <a:srgbClr val="7C8CAD"/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1841" autoAdjust="0"/>
  </p:normalViewPr>
  <p:slideViewPr>
    <p:cSldViewPr>
      <p:cViewPr varScale="1">
        <p:scale>
          <a:sx n="98" d="100"/>
          <a:sy n="98" d="100"/>
        </p:scale>
        <p:origin x="102" y="14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60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5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  <a:cs typeface="Courier New" panose="020703090202050204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A3086394-EA88-AE49-8315-9888661665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41219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674E073D-F86E-544D-9D25-5040D74F8D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" y="6441219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0584" y="74098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" pitchFamily="2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160703E-F729-423D-A4CF-CDC071872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45" y="1772816"/>
            <a:ext cx="8007911" cy="1542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Operating Systems Lab</a:t>
            </a:r>
            <a:br>
              <a:rPr lang="en-US" altLang="ko-KR" dirty="0"/>
            </a:br>
            <a:r>
              <a:rPr lang="en-US" altLang="ko-KR" dirty="0"/>
              <a:t>Part 1: Threads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0158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1C46-3D00-3C43-ACC8-5B819D75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 summary,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93C3-65D5-964C-AA72-C07467AF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980728"/>
            <a:ext cx="8677596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In every fourth tick, recompute the priority of all threads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priority = PRI_MAX – 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4) – (nice * 2)</a:t>
            </a:r>
          </a:p>
          <a:p>
            <a:pPr marL="0" indent="0">
              <a:buNone/>
            </a:pPr>
            <a:endParaRPr lang="en-US" altLang="ko-KR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In every clock tick, increase the running thread’s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 by one.</a:t>
            </a:r>
          </a:p>
          <a:p>
            <a:pPr marL="0" indent="0">
              <a:buNone/>
            </a:pPr>
            <a:endParaRPr lang="en-US" altLang="ko-KR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In every second, update every thread’s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decay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+ nice, 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where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decay = (2*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load_average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)/ (2*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load_average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1F497D">
                    <a:lumMod val="50000"/>
                  </a:srgbClr>
                </a:solidFill>
                <a:latin typeface="Helvetica" pitchFamily="2" charset="0"/>
                <a:cs typeface="Courier New" panose="02070309020205020404" pitchFamily="49" charset="0"/>
              </a:rPr>
              <a:t>and</a:t>
            </a:r>
          </a:p>
          <a:p>
            <a:pPr marL="0" indent="0" algn="ctr">
              <a:buNone/>
            </a:pPr>
            <a:r>
              <a:rPr lang="en-US" altLang="ko-KR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dirty="0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(59/60)*</a:t>
            </a:r>
            <a:r>
              <a:rPr lang="en-US" altLang="ko-KR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dirty="0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(1/60)*</a:t>
            </a:r>
            <a:r>
              <a:rPr lang="en-US" altLang="ko-KR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ready_threads</a:t>
            </a:r>
            <a:endParaRPr lang="en-US" altLang="ko-KR" dirty="0">
              <a:solidFill>
                <a:srgbClr val="1F497D">
                  <a:lumMod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E1222-C82A-B54C-A5A9-6814F44D8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A01F7-DB32-284A-BE6D-8B8F49B1F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0109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21F6-1F3F-2F49-ACB2-07C52B3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E867F-F010-5B45-8207-2C0067BE3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6D523-6985-904D-8A65-E63E6F38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11C7070-58B2-4310-8ADF-9E620F48F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25691"/>
              </p:ext>
            </p:extLst>
          </p:nvPr>
        </p:nvGraphicFramePr>
        <p:xfrm>
          <a:off x="1737618" y="1971401"/>
          <a:ext cx="5668764" cy="4202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876">
                  <a:extLst>
                    <a:ext uri="{9D8B030D-6E8A-4147-A177-3AD203B41FA5}">
                      <a16:colId xmlns:a16="http://schemas.microsoft.com/office/drawing/2014/main" val="2082759377"/>
                    </a:ext>
                  </a:extLst>
                </a:gridCol>
                <a:gridCol w="423876">
                  <a:extLst>
                    <a:ext uri="{9D8B030D-6E8A-4147-A177-3AD203B41FA5}">
                      <a16:colId xmlns:a16="http://schemas.microsoft.com/office/drawing/2014/main" val="1054295510"/>
                    </a:ext>
                  </a:extLst>
                </a:gridCol>
                <a:gridCol w="803502">
                  <a:extLst>
                    <a:ext uri="{9D8B030D-6E8A-4147-A177-3AD203B41FA5}">
                      <a16:colId xmlns:a16="http://schemas.microsoft.com/office/drawing/2014/main" val="3323231441"/>
                    </a:ext>
                  </a:extLst>
                </a:gridCol>
                <a:gridCol w="803502">
                  <a:extLst>
                    <a:ext uri="{9D8B030D-6E8A-4147-A177-3AD203B41FA5}">
                      <a16:colId xmlns:a16="http://schemas.microsoft.com/office/drawing/2014/main" val="3778387923"/>
                    </a:ext>
                  </a:extLst>
                </a:gridCol>
                <a:gridCol w="803502">
                  <a:extLst>
                    <a:ext uri="{9D8B030D-6E8A-4147-A177-3AD203B41FA5}">
                      <a16:colId xmlns:a16="http://schemas.microsoft.com/office/drawing/2014/main" val="1515345078"/>
                    </a:ext>
                  </a:extLst>
                </a:gridCol>
                <a:gridCol w="803502">
                  <a:extLst>
                    <a:ext uri="{9D8B030D-6E8A-4147-A177-3AD203B41FA5}">
                      <a16:colId xmlns:a16="http://schemas.microsoft.com/office/drawing/2014/main" val="2084266909"/>
                    </a:ext>
                  </a:extLst>
                </a:gridCol>
                <a:gridCol w="803502">
                  <a:extLst>
                    <a:ext uri="{9D8B030D-6E8A-4147-A177-3AD203B41FA5}">
                      <a16:colId xmlns:a16="http://schemas.microsoft.com/office/drawing/2014/main" val="857784981"/>
                    </a:ext>
                  </a:extLst>
                </a:gridCol>
                <a:gridCol w="803502">
                  <a:extLst>
                    <a:ext uri="{9D8B030D-6E8A-4147-A177-3AD203B41FA5}">
                      <a16:colId xmlns:a16="http://schemas.microsoft.com/office/drawing/2014/main" val="3984462247"/>
                    </a:ext>
                  </a:extLst>
                </a:gridCol>
              </a:tblGrid>
              <a:tr h="3358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35126"/>
                  </a:ext>
                </a:extLst>
              </a:tr>
              <a:tr h="3358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recent_cpu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recent_cpu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recent_cpu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581283"/>
                  </a:ext>
                </a:extLst>
              </a:tr>
              <a:tr h="195635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899725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727919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04528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681372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631521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09644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9225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969228"/>
                  </a:ext>
                </a:extLst>
              </a:tr>
              <a:tr h="22172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93" marR="90293" marT="45147" marB="451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08044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474734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412667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05977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92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020447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8412336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065290"/>
                  </a:ext>
                </a:extLst>
              </a:tr>
              <a:tr h="221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819" marR="82819" marT="41409" marB="41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6758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85702A-D7F6-440E-A856-8C41386AE25D}"/>
              </a:ext>
            </a:extLst>
          </p:cNvPr>
          <p:cNvSpPr/>
          <p:nvPr/>
        </p:nvSpPr>
        <p:spPr>
          <a:xfrm>
            <a:off x="2572554" y="2645659"/>
            <a:ext cx="1620000" cy="86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7F2C4-F237-4C4D-8C75-052BAB3D9142}"/>
              </a:ext>
            </a:extLst>
          </p:cNvPr>
          <p:cNvSpPr txBox="1"/>
          <p:nvPr/>
        </p:nvSpPr>
        <p:spPr>
          <a:xfrm>
            <a:off x="592865" y="1971401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nice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0,</a:t>
            </a:r>
          </a:p>
          <a:p>
            <a:r>
              <a:rPr lang="en-US" altLang="ko-KR" sz="11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load_avg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BF5479-897A-402E-8D10-4E086029D58D}"/>
              </a:ext>
            </a:extLst>
          </p:cNvPr>
          <p:cNvGrpSpPr/>
          <p:nvPr/>
        </p:nvGrpSpPr>
        <p:grpSpPr>
          <a:xfrm>
            <a:off x="2077809" y="6212145"/>
            <a:ext cx="5059819" cy="261610"/>
            <a:chOff x="2792396" y="6132802"/>
            <a:chExt cx="5059819" cy="2616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ECEF4F-D154-497D-8A99-F6CD0F8A6491}"/>
                </a:ext>
              </a:extLst>
            </p:cNvPr>
            <p:cNvSpPr/>
            <p:nvPr/>
          </p:nvSpPr>
          <p:spPr>
            <a:xfrm>
              <a:off x="2792396" y="6179643"/>
              <a:ext cx="360000" cy="180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D1969B-EC31-4798-8426-C3547BE4E174}"/>
                </a:ext>
              </a:extLst>
            </p:cNvPr>
            <p:cNvSpPr txBox="1"/>
            <p:nvPr/>
          </p:nvSpPr>
          <p:spPr>
            <a:xfrm>
              <a:off x="3153839" y="6132802"/>
              <a:ext cx="718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Running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BEE992-3A04-48A7-AEE6-359C7DE2008F}"/>
                </a:ext>
              </a:extLst>
            </p:cNvPr>
            <p:cNvSpPr/>
            <p:nvPr/>
          </p:nvSpPr>
          <p:spPr>
            <a:xfrm>
              <a:off x="3985963" y="6176595"/>
              <a:ext cx="360000" cy="180000"/>
            </a:xfrm>
            <a:prstGeom prst="rect">
              <a:avLst/>
            </a:prstGeom>
            <a:solidFill>
              <a:srgbClr val="9FF927">
                <a:alpha val="50196"/>
              </a:srgbClr>
            </a:solidFill>
            <a:ln w="2857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883D7-BD37-4DF0-B592-7353EBD243D3}"/>
                </a:ext>
              </a:extLst>
            </p:cNvPr>
            <p:cNvSpPr txBox="1"/>
            <p:nvPr/>
          </p:nvSpPr>
          <p:spPr>
            <a:xfrm>
              <a:off x="4355795" y="6132802"/>
              <a:ext cx="1369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Priority recalculate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B2084D-0FE5-4816-A413-E35C2120191E}"/>
                </a:ext>
              </a:extLst>
            </p:cNvPr>
            <p:cNvSpPr/>
            <p:nvPr/>
          </p:nvSpPr>
          <p:spPr>
            <a:xfrm>
              <a:off x="5820122" y="6176595"/>
              <a:ext cx="360000" cy="180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2857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37A9FC-5B6C-48C0-94AB-4DF02BF5027E}"/>
                </a:ext>
              </a:extLst>
            </p:cNvPr>
            <p:cNvSpPr txBox="1"/>
            <p:nvPr/>
          </p:nvSpPr>
          <p:spPr>
            <a:xfrm>
              <a:off x="6181565" y="6132802"/>
              <a:ext cx="1670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Recent CPU recalculate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2D7B7C-CEF1-4396-898D-453DE235BBA2}"/>
              </a:ext>
            </a:extLst>
          </p:cNvPr>
          <p:cNvSpPr/>
          <p:nvPr/>
        </p:nvSpPr>
        <p:spPr>
          <a:xfrm>
            <a:off x="4187857" y="3497035"/>
            <a:ext cx="1620000" cy="90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184BE6-D200-49B4-849A-A8708E23F076}"/>
              </a:ext>
            </a:extLst>
          </p:cNvPr>
          <p:cNvSpPr/>
          <p:nvPr/>
        </p:nvSpPr>
        <p:spPr>
          <a:xfrm>
            <a:off x="5791079" y="4408290"/>
            <a:ext cx="1620000" cy="86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93F248-A8B8-41A4-AEFD-35BC4CAB6FFE}"/>
              </a:ext>
            </a:extLst>
          </p:cNvPr>
          <p:cNvSpPr/>
          <p:nvPr/>
        </p:nvSpPr>
        <p:spPr>
          <a:xfrm>
            <a:off x="2578595" y="5291608"/>
            <a:ext cx="1620000" cy="86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E6563-0E9A-45BD-864C-E546FB62EE4F}"/>
              </a:ext>
            </a:extLst>
          </p:cNvPr>
          <p:cNvSpPr txBox="1"/>
          <p:nvPr/>
        </p:nvSpPr>
        <p:spPr>
          <a:xfrm>
            <a:off x="1783416" y="770448"/>
            <a:ext cx="557716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Priority = PRI_MAX – (</a:t>
            </a:r>
            <a:r>
              <a:rPr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recent_cpu</a:t>
            </a:r>
            <a:r>
              <a:rPr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/4) – (nice*2)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recent_cpu</a:t>
            </a:r>
            <a:r>
              <a:rPr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(2*</a:t>
            </a:r>
            <a:r>
              <a:rPr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load_avg</a:t>
            </a:r>
            <a:r>
              <a:rPr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)/(2*load_avg+1)*</a:t>
            </a:r>
            <a:r>
              <a:rPr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recent_cpu</a:t>
            </a:r>
            <a:r>
              <a:rPr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+ nice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load_avg</a:t>
            </a:r>
            <a:r>
              <a:rPr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(59/60)*</a:t>
            </a:r>
            <a:r>
              <a:rPr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load_avg</a:t>
            </a:r>
            <a:r>
              <a:rPr lang="en-US" altLang="ko-KR" sz="12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+ (1/60)*</a:t>
            </a:r>
            <a:r>
              <a:rPr lang="en-US" altLang="ko-KR" sz="12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ready_threads</a:t>
            </a:r>
            <a:endParaRPr lang="en-US" altLang="ko-KR" sz="12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A792276-7B73-49F5-A930-9D3747A692D0}"/>
              </a:ext>
            </a:extLst>
          </p:cNvPr>
          <p:cNvCxnSpPr/>
          <p:nvPr/>
        </p:nvCxnSpPr>
        <p:spPr>
          <a:xfrm rot="10800000" flipV="1">
            <a:off x="1547665" y="3645023"/>
            <a:ext cx="1250821" cy="427523"/>
          </a:xfrm>
          <a:prstGeom prst="bentConnector3">
            <a:avLst>
              <a:gd name="adj1" fmla="val 6073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A913F0-C3B8-496E-8935-BD8D316070AC}"/>
              </a:ext>
            </a:extLst>
          </p:cNvPr>
          <p:cNvSpPr txBox="1"/>
          <p:nvPr/>
        </p:nvSpPr>
        <p:spPr>
          <a:xfrm>
            <a:off x="0" y="3497035"/>
            <a:ext cx="1766830" cy="78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=PRI_MAX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(63)–(4/4)–(0*2)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=62</a:t>
            </a:r>
          </a:p>
        </p:txBody>
      </p:sp>
    </p:spTree>
    <p:extLst>
      <p:ext uri="{BB962C8B-B14F-4D97-AF65-F5344CB8AC3E}">
        <p14:creationId xmlns:p14="http://schemas.microsoft.com/office/powerpoint/2010/main" val="429176482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Inside kernel, you can do only integer arithmetic.</a:t>
            </a:r>
          </a:p>
          <a:p>
            <a:pPr lvl="1"/>
            <a:r>
              <a:rPr lang="en-US" altLang="ko-KR" dirty="0"/>
              <a:t>Kernel does not save floating point register when switching the context. </a:t>
            </a:r>
          </a:p>
          <a:p>
            <a:r>
              <a:rPr lang="en-US" altLang="ko-KR" dirty="0"/>
              <a:t>We need to implement fixed point arithmetic using integer arithmetic.</a:t>
            </a:r>
          </a:p>
          <a:p>
            <a:pPr lvl="1"/>
            <a:r>
              <a:rPr lang="en-US" altLang="ko-KR" dirty="0">
                <a:latin typeface="Courier" pitchFamily="2" charset="0"/>
              </a:rPr>
              <a:t>priority</a:t>
            </a:r>
            <a:r>
              <a:rPr lang="en-US" altLang="ko-KR" dirty="0"/>
              <a:t>, </a:t>
            </a:r>
            <a:r>
              <a:rPr lang="en-US" altLang="ko-KR" dirty="0">
                <a:latin typeface="Courier" pitchFamily="2" charset="0"/>
              </a:rPr>
              <a:t>nice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" pitchFamily="2" charset="0"/>
              </a:rPr>
              <a:t>ready_threads</a:t>
            </a:r>
            <a:r>
              <a:rPr lang="en-US" altLang="ko-KR" dirty="0"/>
              <a:t> value is integer, and </a:t>
            </a:r>
            <a:r>
              <a:rPr lang="en-US" altLang="ko-KR" dirty="0" err="1">
                <a:latin typeface="Courier" pitchFamily="2" charset="0"/>
              </a:rPr>
              <a:t>recent_cpu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" pitchFamily="2" charset="0"/>
              </a:rPr>
              <a:t>load_avg</a:t>
            </a:r>
            <a:r>
              <a:rPr lang="en-US" altLang="ko-KR" dirty="0">
                <a:latin typeface="Courier" pitchFamily="2" charset="0"/>
              </a:rPr>
              <a:t> </a:t>
            </a:r>
            <a:r>
              <a:rPr lang="en-US" altLang="ko-KR" dirty="0"/>
              <a:t>value is real number.</a:t>
            </a:r>
          </a:p>
          <a:p>
            <a:pPr lvl="1"/>
            <a:r>
              <a:rPr lang="en-US" altLang="ko-KR" dirty="0"/>
              <a:t>Implement the fixed-pint arithmetic using 17.14 fixed-point number representation.</a:t>
            </a:r>
          </a:p>
          <a:p>
            <a:pPr lvl="2"/>
            <a:r>
              <a:rPr lang="en-US" altLang="ko-KR" dirty="0"/>
              <a:t>Decimal point is 14 right-most bits.</a:t>
            </a:r>
            <a:endParaRPr lang="ko-KR" altLang="en-US" dirty="0"/>
          </a:p>
          <a:p>
            <a:pPr lvl="2"/>
            <a:r>
              <a:rPr lang="en-US" altLang="ko-KR" dirty="0"/>
              <a:t>Integer is 17 next bits to the left.</a:t>
            </a:r>
          </a:p>
          <a:p>
            <a:pPr lvl="2"/>
            <a:r>
              <a:rPr lang="en-US" altLang="ko-KR" dirty="0"/>
              <a:t>Last of left 1bit is sign bit.</a:t>
            </a: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fixed point arithmetic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45C5F3-5C75-4E1E-88FE-8D1599505245}"/>
              </a:ext>
            </a:extLst>
          </p:cNvPr>
          <p:cNvGrpSpPr/>
          <p:nvPr/>
        </p:nvGrpSpPr>
        <p:grpSpPr>
          <a:xfrm>
            <a:off x="1907704" y="5369881"/>
            <a:ext cx="5339244" cy="1083455"/>
            <a:chOff x="2002875" y="5313262"/>
            <a:chExt cx="5339244" cy="108345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239AE5-7ACA-43FC-9D65-840791B948F7}"/>
                </a:ext>
              </a:extLst>
            </p:cNvPr>
            <p:cNvSpPr/>
            <p:nvPr/>
          </p:nvSpPr>
          <p:spPr>
            <a:xfrm>
              <a:off x="2267744" y="5574872"/>
              <a:ext cx="20126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A0EF7F-241E-4087-9B8E-14AF8138A691}"/>
                </a:ext>
              </a:extLst>
            </p:cNvPr>
            <p:cNvSpPr/>
            <p:nvPr/>
          </p:nvSpPr>
          <p:spPr>
            <a:xfrm>
              <a:off x="2462502" y="5574872"/>
              <a:ext cx="254154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Integer (17bits)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298C34-9D33-4234-B817-BA029B74C646}"/>
                </a:ext>
              </a:extLst>
            </p:cNvPr>
            <p:cNvSpPr/>
            <p:nvPr/>
          </p:nvSpPr>
          <p:spPr>
            <a:xfrm>
              <a:off x="5007650" y="5574872"/>
              <a:ext cx="2156638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Point (14bits)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99E36F-E16B-4AF8-A831-365276D2B607}"/>
                </a:ext>
              </a:extLst>
            </p:cNvPr>
            <p:cNvSpPr txBox="1"/>
            <p:nvPr/>
          </p:nvSpPr>
          <p:spPr>
            <a:xfrm>
              <a:off x="2089913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0B9EE0-8D29-4A81-8714-E1E04D82AE22}"/>
                </a:ext>
              </a:extLst>
            </p:cNvPr>
            <p:cNvSpPr txBox="1"/>
            <p:nvPr/>
          </p:nvSpPr>
          <p:spPr>
            <a:xfrm>
              <a:off x="2281069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403B46-4C1F-4AB2-B3ED-34E68B1A0D8C}"/>
                </a:ext>
              </a:extLst>
            </p:cNvPr>
            <p:cNvSpPr txBox="1"/>
            <p:nvPr/>
          </p:nvSpPr>
          <p:spPr>
            <a:xfrm>
              <a:off x="4829819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409DFC-D7BC-4C41-B5A4-30A355A3F8CF}"/>
                </a:ext>
              </a:extLst>
            </p:cNvPr>
            <p:cNvSpPr txBox="1"/>
            <p:nvPr/>
          </p:nvSpPr>
          <p:spPr>
            <a:xfrm>
              <a:off x="6986457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0361E14-5B96-4B3E-8444-D9F3F1F025D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2368376" y="5934912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0F9075-F210-46AC-9F23-B1B572814B4D}"/>
                </a:ext>
              </a:extLst>
            </p:cNvPr>
            <p:cNvSpPr txBox="1"/>
            <p:nvPr/>
          </p:nvSpPr>
          <p:spPr>
            <a:xfrm>
              <a:off x="2002875" y="6119718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Sign bit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05155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Operations to implement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n : integer	 x, y : fixed-point numbers	 f : 1 in 17.14 format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23775"/>
              </p:ext>
            </p:extLst>
          </p:nvPr>
        </p:nvGraphicFramePr>
        <p:xfrm>
          <a:off x="1048166" y="2564904"/>
          <a:ext cx="6912768" cy="3718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Convert n to fixed point:</a:t>
                      </a:r>
                      <a:endParaRPr lang="ko-KR" altLang="en-US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맑은 고딕" pitchFamily="50" charset="-127"/>
                          <a:ea typeface="맑은 고딕" pitchFamily="50" charset="-127"/>
                        </a:rPr>
                        <a:t>n * f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Convert x to integer (rounding toward zero):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x / f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Convert x to integer (rounding to nearest):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(x + f / 2) / f if x &gt;= 0,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(x - f / 2) / f if x &lt;= 0.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Add x and y: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x + y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Subtract y from x:	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x - y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Add x and n: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x + n * f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Subtract n from x:	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x - n * f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Multiply x by y: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((int64_t) x) * y / f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Multiply x by n: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x * n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Divide x by y: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((int64_t) x) * f / y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Divide x by n:</a:t>
                      </a:r>
                      <a:endParaRPr lang="ko-KR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x / 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B6F843-20AA-AB40-B52F-C3858E42B0FF}"/>
              </a:ext>
            </a:extLst>
          </p:cNvPr>
          <p:cNvGrpSpPr/>
          <p:nvPr/>
        </p:nvGrpSpPr>
        <p:grpSpPr>
          <a:xfrm>
            <a:off x="1763688" y="1470740"/>
            <a:ext cx="5339244" cy="1083455"/>
            <a:chOff x="2002875" y="5313262"/>
            <a:chExt cx="5339244" cy="10834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512068F-2D21-1842-83FF-C3539C184FCD}"/>
                </a:ext>
              </a:extLst>
            </p:cNvPr>
            <p:cNvSpPr/>
            <p:nvPr/>
          </p:nvSpPr>
          <p:spPr>
            <a:xfrm>
              <a:off x="2267744" y="5574872"/>
              <a:ext cx="20126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8C41D-3874-5D41-8545-55F6E9458123}"/>
                </a:ext>
              </a:extLst>
            </p:cNvPr>
            <p:cNvSpPr/>
            <p:nvPr/>
          </p:nvSpPr>
          <p:spPr>
            <a:xfrm>
              <a:off x="2462502" y="5574872"/>
              <a:ext cx="254154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00000000000000001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1B5570F-5250-254B-B0D5-B61CF438A972}"/>
                </a:ext>
              </a:extLst>
            </p:cNvPr>
            <p:cNvSpPr/>
            <p:nvPr/>
          </p:nvSpPr>
          <p:spPr>
            <a:xfrm>
              <a:off x="5007650" y="5574872"/>
              <a:ext cx="2156638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00000000000000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4E5AF6-D4ED-EA40-A87F-5C453A36CF1E}"/>
                </a:ext>
              </a:extLst>
            </p:cNvPr>
            <p:cNvSpPr txBox="1"/>
            <p:nvPr/>
          </p:nvSpPr>
          <p:spPr>
            <a:xfrm>
              <a:off x="2089913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F955EE-F60D-8542-BF44-E1826AA458AB}"/>
                </a:ext>
              </a:extLst>
            </p:cNvPr>
            <p:cNvSpPr txBox="1"/>
            <p:nvPr/>
          </p:nvSpPr>
          <p:spPr>
            <a:xfrm>
              <a:off x="2281069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3EF63-B467-A048-AF7B-F40A2C974D02}"/>
                </a:ext>
              </a:extLst>
            </p:cNvPr>
            <p:cNvSpPr txBox="1"/>
            <p:nvPr/>
          </p:nvSpPr>
          <p:spPr>
            <a:xfrm>
              <a:off x="4829819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D77694-D527-6942-847F-23F614887A62}"/>
                </a:ext>
              </a:extLst>
            </p:cNvPr>
            <p:cNvSpPr txBox="1"/>
            <p:nvPr/>
          </p:nvSpPr>
          <p:spPr>
            <a:xfrm>
              <a:off x="6986457" y="5313262"/>
              <a:ext cx="355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185A776-F1CD-A144-AEF7-B21D165144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368376" y="5934912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9C22E7-BE99-C242-8059-E4FA8072282E}"/>
                </a:ext>
              </a:extLst>
            </p:cNvPr>
            <p:cNvSpPr txBox="1"/>
            <p:nvPr/>
          </p:nvSpPr>
          <p:spPr>
            <a:xfrm>
              <a:off x="2002875" y="6119718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Sign bit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48F459-8482-3846-92A8-D261B871EBCA}"/>
              </a:ext>
            </a:extLst>
          </p:cNvPr>
          <p:cNvSpPr txBox="1"/>
          <p:nvPr/>
        </p:nvSpPr>
        <p:spPr>
          <a:xfrm>
            <a:off x="1997234" y="1733996"/>
            <a:ext cx="2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F0A79-18DD-F444-BBE0-59C4D895AD28}"/>
              </a:ext>
            </a:extLst>
          </p:cNvPr>
          <p:cNvSpPr txBox="1"/>
          <p:nvPr/>
        </p:nvSpPr>
        <p:spPr>
          <a:xfrm>
            <a:off x="1501975" y="1719709"/>
            <a:ext cx="2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5664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Convert n to fixed point: n * f: shift n by 14 bits to the left.</a:t>
            </a:r>
          </a:p>
          <a:p>
            <a:pPr lvl="2"/>
            <a:r>
              <a:rPr lang="en-US" altLang="ko-KR" dirty="0"/>
              <a:t>Convert x to integer: shift x by 14 to the right.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307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195" y="678371"/>
            <a:ext cx="8786812" cy="5501258"/>
          </a:xfrm>
        </p:spPr>
        <p:txBody>
          <a:bodyPr/>
          <a:lstStyle/>
          <a:p>
            <a:r>
              <a:rPr lang="en-US" altLang="ko-KR" sz="1800" dirty="0"/>
              <a:t>Each thread maintains 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altLang="ko-KR" sz="1600" dirty="0"/>
              <a:t> and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/>
              <a:t>Add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nice,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1600" dirty="0"/>
              <a:t> to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sz="1600" dirty="0"/>
              <a:t> structure.</a:t>
            </a:r>
            <a:endParaRPr lang="ko-KR" altLang="en-US" sz="1600" dirty="0"/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dirty="0">
                <a:cs typeface="Courier New" panose="02070309020205020404" pitchFamily="49" charset="0"/>
              </a:rPr>
              <a:t>Functions</a:t>
            </a:r>
            <a:r>
              <a:rPr lang="ko-KR" altLang="en-US" sz="1800" dirty="0"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cs typeface="Courier New" panose="02070309020205020404" pitchFamily="49" charset="0"/>
              </a:rPr>
              <a:t>to</a:t>
            </a:r>
            <a:r>
              <a:rPr lang="ko-KR" altLang="en-US" sz="1800" dirty="0"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cs typeface="Courier New" panose="02070309020205020404" pitchFamily="49" charset="0"/>
              </a:rPr>
              <a:t>be</a:t>
            </a:r>
            <a:r>
              <a:rPr lang="ko-KR" altLang="en-US" sz="1800" dirty="0"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cs typeface="Courier New" panose="02070309020205020404" pitchFamily="49" charset="0"/>
              </a:rPr>
              <a:t>added</a:t>
            </a:r>
          </a:p>
          <a:p>
            <a:pPr lvl="1"/>
            <a:r>
              <a:rPr lang="en-US" altLang="ko-KR" sz="1600" dirty="0"/>
              <a:t>The function that calculate priority using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and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The function that calculate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The function that calculate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The function that increase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by 1.</a:t>
            </a:r>
            <a:endParaRPr lang="ko-KR" altLang="en-US" sz="1600" dirty="0"/>
          </a:p>
          <a:p>
            <a:pPr lvl="1"/>
            <a:r>
              <a:rPr lang="en-US" altLang="ko-KR" sz="1600" dirty="0"/>
              <a:t>The function that recalculate priority and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1600" dirty="0"/>
              <a:t> of all threads.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Multiple ready queues vs. single ready queue</a:t>
            </a:r>
          </a:p>
          <a:p>
            <a:pPr lvl="1"/>
            <a:r>
              <a:rPr lang="en-US" altLang="ko-KR" sz="1600" dirty="0"/>
              <a:t>You can use single in implementing BSD scheduler.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If you use multiple ready queues, you will get 10 extra mark for 100 mark.</a:t>
            </a:r>
          </a:p>
          <a:p>
            <a:endParaRPr lang="ko-KR" altLang="en-US" sz="1800" dirty="0"/>
          </a:p>
          <a:p>
            <a:pPr lvl="1"/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6740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to modify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9001125" cy="5688632"/>
          </a:xfrm>
        </p:spPr>
        <p:txBody>
          <a:bodyPr/>
          <a:lstStyle/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init_thread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thread *t,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*name,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priority)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Initialize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nice,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thread_set_priority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new_priority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cs typeface="Courier New" pitchFamily="49" charset="0"/>
              </a:rPr>
              <a:t>Disable the priority setting when using the advanced scheduler.</a:t>
            </a:r>
          </a:p>
          <a:p>
            <a:pPr lvl="2"/>
            <a:endParaRPr lang="en-US" altLang="ko-KR" dirty="0">
              <a:solidFill>
                <a:prstClr val="black"/>
              </a:solidFill>
              <a:cs typeface="Courier New" pitchFamily="49" charset="0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timer_interrupt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frame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UNUSED)</a:t>
            </a:r>
            <a:endParaRPr lang="en-US" altLang="ko-KR" dirty="0"/>
          </a:p>
          <a:p>
            <a:pPr lvl="2"/>
            <a:r>
              <a:rPr lang="en-US" altLang="ko-KR" dirty="0"/>
              <a:t>Recalculate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of all threads, priority every 1 sec.</a:t>
            </a:r>
          </a:p>
          <a:p>
            <a:pPr lvl="2"/>
            <a:r>
              <a:rPr lang="en-US" altLang="ko-KR" dirty="0"/>
              <a:t>Recalculate priority of all threads every 4</a:t>
            </a:r>
            <a:r>
              <a:rPr lang="en-US" altLang="ko-KR" baseline="30000" dirty="0"/>
              <a:t>th</a:t>
            </a:r>
            <a:r>
              <a:rPr lang="en-US" altLang="ko-KR" dirty="0"/>
              <a:t> tick.</a:t>
            </a:r>
            <a:endParaRPr lang="ko-KR" altLang="en-US" sz="1400" dirty="0"/>
          </a:p>
          <a:p>
            <a:pPr lvl="1"/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698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to modify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9001125" cy="5688632"/>
          </a:xfrm>
        </p:spPr>
        <p:txBody>
          <a:bodyPr/>
          <a:lstStyle/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lock_acquire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Forbid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priority donation </a:t>
            </a:r>
            <a:r>
              <a:rPr lang="en-US" altLang="ko-KR" dirty="0">
                <a:cs typeface="Courier New" pitchFamily="49" charset="0"/>
              </a:rPr>
              <a:t>when using the advanced scheduler.</a:t>
            </a:r>
          </a:p>
          <a:p>
            <a:pPr lvl="2"/>
            <a:endParaRPr lang="ko-KR" altLang="en-US" dirty="0"/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lock_release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lock *lock)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Forbid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priority donation </a:t>
            </a:r>
            <a:r>
              <a:rPr lang="en-US" altLang="ko-KR" dirty="0">
                <a:cs typeface="Courier New" pitchFamily="49" charset="0"/>
              </a:rPr>
              <a:t>when using the advanced scheduler.</a:t>
            </a:r>
            <a:endParaRPr lang="en-US" altLang="ko-KR" sz="1400" dirty="0"/>
          </a:p>
          <a:p>
            <a:pPr lvl="1"/>
            <a:endParaRPr lang="ko-KR" altLang="en-US" sz="1400" dirty="0"/>
          </a:p>
          <a:p>
            <a:pPr lvl="1"/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9654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to modify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thread_set_nice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nice UNUSED)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Set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nice</a:t>
            </a:r>
            <a:r>
              <a:rPr lang="en-US" altLang="ko-KR" dirty="0">
                <a:cs typeface="Courier New" panose="02070309020205020404" pitchFamily="49" charset="0"/>
              </a:rPr>
              <a:t> value of the current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  <a:endParaRPr lang="ko-KR" altLang="en-US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thread_get_nice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Return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altLang="ko-KR" dirty="0">
                <a:cs typeface="Courier New" panose="02070309020205020404" pitchFamily="49" charset="0"/>
              </a:rPr>
              <a:t> value of the current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thread_get_load_avg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Return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dirty="0">
                <a:cs typeface="Courier New" panose="02070309020205020404" pitchFamily="49" charset="0"/>
              </a:rPr>
              <a:t> multiplied by 100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timer_ticks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% TIMER_FREQ == 0</a:t>
            </a:r>
            <a:r>
              <a:rPr lang="en-US" altLang="ko-KR" dirty="0"/>
              <a:t>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thread_get_recent_cpu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ko-KR" dirty="0" err="1">
                <a:cs typeface="Courier New" pitchFamily="49" charset="0"/>
              </a:rPr>
              <a:t>Rerturn</a:t>
            </a:r>
            <a:r>
              <a:rPr lang="en-US" altLang="ko-KR" dirty="0"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multiplied by 100</a:t>
            </a:r>
            <a:endParaRPr lang="ko-KR" altLang="en-US" sz="1400" dirty="0"/>
          </a:p>
          <a:p>
            <a:pPr lvl="1"/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4951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t="51142" r="64175" b="6063"/>
          <a:stretch/>
        </p:blipFill>
        <p:spPr>
          <a:xfrm>
            <a:off x="755576" y="1556792"/>
            <a:ext cx="6542112" cy="454097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2952" y="4538749"/>
            <a:ext cx="6707360" cy="1698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832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>
          <a:xfrm>
            <a:off x="251520" y="2906713"/>
            <a:ext cx="8712968" cy="1500187"/>
          </a:xfrm>
        </p:spPr>
        <p:txBody>
          <a:bodyPr/>
          <a:lstStyle/>
          <a:p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4.4BSD like scheduler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0304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 of Advanced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Goal</a:t>
            </a:r>
          </a:p>
          <a:p>
            <a:pPr lvl="1"/>
            <a:r>
              <a:rPr lang="en-US" altLang="ko-KR" dirty="0"/>
              <a:t>Implement 4.4 BSD scheduler MLFQ like scheduler without the queues.</a:t>
            </a:r>
          </a:p>
          <a:p>
            <a:pPr lvl="2"/>
            <a:r>
              <a:rPr lang="en-US" altLang="ko-KR" dirty="0"/>
              <a:t>Give priority to the processes with interactive nature.</a:t>
            </a:r>
          </a:p>
          <a:p>
            <a:pPr lvl="2"/>
            <a:r>
              <a:rPr lang="en-US" altLang="ko-KR" dirty="0"/>
              <a:t>Priority based scheduler</a:t>
            </a:r>
          </a:p>
          <a:p>
            <a:pPr lvl="1"/>
            <a:r>
              <a:rPr lang="en-US" altLang="ko-KR" dirty="0"/>
              <a:t>Use “equation”.</a:t>
            </a:r>
          </a:p>
          <a:p>
            <a:r>
              <a:rPr lang="en-US" altLang="ko-KR" dirty="0"/>
              <a:t>Files to modify</a:t>
            </a:r>
          </a:p>
          <a:p>
            <a:pPr lvl="1"/>
            <a:r>
              <a:rPr lang="en-US" altLang="ko-KR" dirty="0"/>
              <a:t>threads/thread.*</a:t>
            </a:r>
          </a:p>
          <a:p>
            <a:pPr lvl="1"/>
            <a:r>
              <a:rPr lang="en-US" altLang="ko-KR" dirty="0"/>
              <a:t>devices/</a:t>
            </a:r>
            <a:r>
              <a:rPr lang="en-US" altLang="ko-KR" dirty="0" err="1"/>
              <a:t>timer.c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31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Nice value</a:t>
            </a:r>
          </a:p>
          <a:p>
            <a:pPr lvl="1"/>
            <a:r>
              <a:rPr lang="en-US" altLang="ko-KR" dirty="0"/>
              <a:t>Represents the ‘niceness’ of a thread.</a:t>
            </a:r>
          </a:p>
          <a:p>
            <a:pPr lvl="1"/>
            <a:r>
              <a:rPr lang="en-US" altLang="ko-KR" dirty="0"/>
              <a:t>If a thread is nicer, it is willing to give up some of its CPU time.</a:t>
            </a:r>
          </a:p>
          <a:p>
            <a:r>
              <a:rPr lang="en-US" altLang="ko-KR" dirty="0"/>
              <a:t>Value (from -20 to 20)</a:t>
            </a:r>
          </a:p>
          <a:p>
            <a:pPr lvl="1"/>
            <a:r>
              <a:rPr lang="en-US" altLang="ko-KR" dirty="0"/>
              <a:t>Nice (0) : not influence on priority. (initial value)</a:t>
            </a:r>
          </a:p>
          <a:p>
            <a:pPr lvl="1"/>
            <a:r>
              <a:rPr lang="en-US" altLang="ko-KR" dirty="0"/>
              <a:t>Nice (positive) :  decrease</a:t>
            </a:r>
            <a:r>
              <a:rPr lang="ko-KR" altLang="en-US" dirty="0"/>
              <a:t> </a:t>
            </a:r>
            <a:r>
              <a:rPr lang="en-US" altLang="ko-KR" dirty="0"/>
              <a:t>priority.</a:t>
            </a:r>
          </a:p>
          <a:p>
            <a:pPr lvl="1"/>
            <a:r>
              <a:rPr lang="en-US" altLang="ko-KR" dirty="0"/>
              <a:t>Nice (negative) : increase priority.</a:t>
            </a:r>
          </a:p>
          <a:p>
            <a:r>
              <a:rPr lang="en-US" altLang="ko-KR" dirty="0"/>
              <a:t>Function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thread_get_nice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thread_set_nice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new_nice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9968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From 0 (PRI_MIN) to 63 (PRI_MAX)</a:t>
            </a:r>
          </a:p>
          <a:p>
            <a:pPr lvl="1"/>
            <a:r>
              <a:rPr lang="en-US" altLang="ko-KR" dirty="0"/>
              <a:t>The larger the number, the higher the priority.</a:t>
            </a:r>
          </a:p>
          <a:p>
            <a:pPr lvl="1"/>
            <a:r>
              <a:rPr lang="en-US" altLang="ko-KR" dirty="0"/>
              <a:t>It initialized when thread is created (default: 31)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685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061098"/>
          </a:xfrm>
        </p:spPr>
        <p:txBody>
          <a:bodyPr/>
          <a:lstStyle/>
          <a:p>
            <a:pPr marL="457200" lvl="1" indent="0">
              <a:buNone/>
            </a:pPr>
            <a:endParaRPr lang="en-US" altLang="ko-KR" b="1" dirty="0"/>
          </a:p>
          <a:p>
            <a:pPr marL="457200" lvl="1" indent="0" algn="ctr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priority = PRI_MAX –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/ 4) – (nice * 2)</a:t>
            </a:r>
          </a:p>
          <a:p>
            <a:pPr marL="457200" lvl="1" indent="0" algn="ctr">
              <a:buNone/>
            </a:pPr>
            <a:endParaRPr lang="en-US" altLang="ko-KR" b="1" dirty="0"/>
          </a:p>
          <a:p>
            <a:r>
              <a:rPr lang="en-US" altLang="ko-KR" dirty="0"/>
              <a:t>Philosophy</a:t>
            </a:r>
          </a:p>
          <a:p>
            <a:pPr lvl="1"/>
            <a:r>
              <a:rPr lang="en-US" altLang="ko-KR" dirty="0"/>
              <a:t>If the thread is nicer, lower the priority.</a:t>
            </a:r>
          </a:p>
          <a:p>
            <a:pPr lvl="1"/>
            <a:r>
              <a:rPr lang="en-US" altLang="ko-KR" dirty="0"/>
              <a:t>If the thread have been using lots of CPU recently, lower the priority.</a:t>
            </a:r>
          </a:p>
          <a:p>
            <a:pPr lvl="1"/>
            <a:r>
              <a:rPr lang="en-US" altLang="ko-KR" dirty="0"/>
              <a:t>For all threads, priority is recalculated once in every fourth clock tick.</a:t>
            </a:r>
          </a:p>
          <a:p>
            <a:pPr lvl="1"/>
            <a:r>
              <a:rPr lang="en-US" altLang="ko-KR" dirty="0"/>
              <a:t>The result is truncated to its nearest integer.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3EF4E-0336-D049-905E-E666D3DBF92F}"/>
              </a:ext>
            </a:extLst>
          </p:cNvPr>
          <p:cNvSpPr/>
          <p:nvPr/>
        </p:nvSpPr>
        <p:spPr>
          <a:xfrm>
            <a:off x="755576" y="1268760"/>
            <a:ext cx="7992888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3958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Update the </a:t>
            </a:r>
            <a:r>
              <a:rPr lang="en-US" altLang="ko-KR" dirty="0" err="1">
                <a:latin typeface="Helvetica" pitchFamily="2" charset="0"/>
                <a:cs typeface="Courier New" panose="02070309020205020404" pitchFamily="49" charset="0"/>
              </a:rPr>
              <a:t>cpu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 usage</a:t>
            </a:r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Increase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of the currently running process by 1 in every timer interrupt.</a:t>
            </a:r>
          </a:p>
          <a:p>
            <a:pPr lvl="1"/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Decay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by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decay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 factor in every second.</a:t>
            </a:r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decay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dirty="0">
              <a:latin typeface="Helvetica" pitchFamily="2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Adjust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 by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 in every second.</a:t>
            </a:r>
          </a:p>
          <a:p>
            <a:pPr marL="914400" lvl="2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+ nice</a:t>
            </a:r>
          </a:p>
          <a:p>
            <a:pPr lvl="1"/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Putting them together, </a:t>
            </a:r>
          </a:p>
          <a:p>
            <a:pPr marL="914400" lvl="2" indent="0" algn="ctr">
              <a:buNone/>
            </a:pPr>
            <a:endParaRPr lang="en-US" altLang="ko-KR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lvl="1" indent="0" algn="ctr">
              <a:buSzPct val="65000"/>
              <a:buNone/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decay *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recent_cpu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nice</a:t>
            </a:r>
            <a:endParaRPr lang="en-US" altLang="ko-KR" sz="2000" dirty="0">
              <a:latin typeface="Helvetica" pitchFamily="2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>
              <a:solidFill>
                <a:srgbClr val="1F497D">
                  <a:lumMod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9ED052-646F-964B-9EC7-B31FA5F6AE71}"/>
              </a:ext>
            </a:extLst>
          </p:cNvPr>
          <p:cNvSpPr/>
          <p:nvPr/>
        </p:nvSpPr>
        <p:spPr>
          <a:xfrm>
            <a:off x="1547664" y="5361491"/>
            <a:ext cx="6120680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0818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C2E0-6661-A344-8EFC-AEBF9627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Decay factor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2232E-D6F5-454C-AA82-DCE48289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 SVR3</a:t>
            </a:r>
          </a:p>
          <a:p>
            <a:pPr marL="457200" lvl="1" indent="0" algn="ctr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decay = ½</a:t>
            </a:r>
          </a:p>
          <a:p>
            <a:endParaRPr lang="en-US" altLang="ko-KR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In BSD4.4</a:t>
            </a:r>
          </a:p>
          <a:p>
            <a:pPr lvl="1"/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In heavy load, decay is nearly 1.</a:t>
            </a:r>
          </a:p>
          <a:p>
            <a:pPr lvl="1"/>
            <a:r>
              <a:rPr lang="en-US" altLang="ko-KR" dirty="0">
                <a:latin typeface="Helvetica" pitchFamily="2" charset="0"/>
                <a:cs typeface="Courier New" panose="02070309020205020404" pitchFamily="49" charset="0"/>
              </a:rPr>
              <a:t>In light load, decay is 0.</a:t>
            </a:r>
          </a:p>
          <a:p>
            <a:pPr lvl="1"/>
            <a:endParaRPr lang="en-US" altLang="ko-KR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kumimoji="1" lang="en-US" altLang="ko-KR" dirty="0"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decay = (2*</a:t>
            </a:r>
            <a:r>
              <a:rPr kumimoji="1"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load_average</a:t>
            </a:r>
            <a:r>
              <a:rPr kumimoji="1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)/ (2*</a:t>
            </a:r>
            <a:r>
              <a:rPr kumimoji="1"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load_average</a:t>
            </a:r>
            <a:r>
              <a:rPr kumimoji="1"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  <a:endParaRPr kumimoji="1"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F940D-E47D-F646-AAF3-18F15F05B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65276-84AD-964D-9549-DF9CE6FD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46036A-2475-1B49-AF8C-AE64462F8330}"/>
              </a:ext>
            </a:extLst>
          </p:cNvPr>
          <p:cNvSpPr/>
          <p:nvPr/>
        </p:nvSpPr>
        <p:spPr>
          <a:xfrm>
            <a:off x="704801" y="4365104"/>
            <a:ext cx="7696298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1625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_average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load_average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  <a:p>
            <a:pPr marL="0" indent="0" algn="ctr">
              <a:buNone/>
            </a:pPr>
            <a:endParaRPr lang="en-US" altLang="ko-KR" sz="2000" b="1" dirty="0">
              <a:solidFill>
                <a:srgbClr val="1F497D">
                  <a:lumMod val="50000"/>
                </a:srgbClr>
              </a:solidFill>
            </a:endParaRPr>
          </a:p>
          <a:p>
            <a:pPr marL="0" indent="0" algn="ctr">
              <a:buNone/>
            </a:pPr>
            <a:r>
              <a:rPr lang="en-US" altLang="ko-KR" sz="2000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sz="2000" dirty="0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(59/60)*</a:t>
            </a:r>
            <a:r>
              <a:rPr lang="en-US" altLang="ko-KR" sz="2000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sz="2000" dirty="0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(1/60)*</a:t>
            </a:r>
            <a:r>
              <a:rPr lang="en-US" altLang="ko-KR" sz="2000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ready_threads</a:t>
            </a:r>
            <a:endParaRPr lang="en-US" altLang="ko-KR" sz="2000" dirty="0">
              <a:solidFill>
                <a:srgbClr val="1F497D">
                  <a:lumMod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  <a:p>
            <a:pPr lvl="1"/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At booting, </a:t>
            </a:r>
            <a:r>
              <a:rPr lang="en-US" altLang="ko-KR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load_avg</a:t>
            </a:r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is initially set to 0. </a:t>
            </a:r>
          </a:p>
          <a:p>
            <a:pPr lvl="1"/>
            <a:r>
              <a:rPr lang="en-US" altLang="ko-KR" dirty="0" err="1">
                <a:solidFill>
                  <a:srgbClr val="1F497D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ready_threads</a:t>
            </a:r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: the number of threads in </a:t>
            </a:r>
            <a:r>
              <a:rPr lang="en-US" altLang="ko-KR" dirty="0" err="1">
                <a:solidFill>
                  <a:srgbClr val="1F497D">
                    <a:lumMod val="50000"/>
                  </a:srgbClr>
                </a:solidFill>
              </a:rPr>
              <a:t>ready_list</a:t>
            </a:r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and threads in executing at the time of update. (except idle thread)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312000" cy="220663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C9C7AD-B845-F74C-A837-2868DCF91B62}"/>
              </a:ext>
            </a:extLst>
          </p:cNvPr>
          <p:cNvSpPr/>
          <p:nvPr/>
        </p:nvSpPr>
        <p:spPr>
          <a:xfrm>
            <a:off x="467544" y="1844824"/>
            <a:ext cx="8208912" cy="720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7119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107185</TotalTime>
  <Words>1467</Words>
  <Application>Microsoft Office PowerPoint</Application>
  <PresentationFormat>화면 슬라이드 쇼(4:3)</PresentationFormat>
  <Paragraphs>345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Courier</vt:lpstr>
      <vt:lpstr>HY견고딕</vt:lpstr>
      <vt:lpstr>굴림</vt:lpstr>
      <vt:lpstr>맑은 고딕</vt:lpstr>
      <vt:lpstr>Courier New</vt:lpstr>
      <vt:lpstr>Helvetica</vt:lpstr>
      <vt:lpstr>MS Reference Sans Serif</vt:lpstr>
      <vt:lpstr>Wingdings</vt:lpstr>
      <vt:lpstr>양식_공청회_발표자료-총괄-양식</vt:lpstr>
      <vt:lpstr>Operating Systems Lab Part 1: Threads</vt:lpstr>
      <vt:lpstr>PowerPoint 프레젠테이션</vt:lpstr>
      <vt:lpstr>Outline of Advanced Scheduler</vt:lpstr>
      <vt:lpstr>nice</vt:lpstr>
      <vt:lpstr>Priority</vt:lpstr>
      <vt:lpstr>Priority</vt:lpstr>
      <vt:lpstr>CPU usage</vt:lpstr>
      <vt:lpstr>Decay factor</vt:lpstr>
      <vt:lpstr>load _average</vt:lpstr>
      <vt:lpstr>In summary,</vt:lpstr>
      <vt:lpstr>PowerPoint 프레젠테이션</vt:lpstr>
      <vt:lpstr>Implement fixed point arithmetic</vt:lpstr>
      <vt:lpstr>Operations to implement</vt:lpstr>
      <vt:lpstr>Examples</vt:lpstr>
      <vt:lpstr>Implementation</vt:lpstr>
      <vt:lpstr>Functions to modify</vt:lpstr>
      <vt:lpstr>Functions to modify</vt:lpstr>
      <vt:lpstr>Functions to modify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준택 오</cp:lastModifiedBy>
  <cp:revision>4206</cp:revision>
  <cp:lastPrinted>2019-08-22T05:05:42Z</cp:lastPrinted>
  <dcterms:created xsi:type="dcterms:W3CDTF">2011-05-01T06:09:10Z</dcterms:created>
  <dcterms:modified xsi:type="dcterms:W3CDTF">2020-03-31T12:13:46Z</dcterms:modified>
</cp:coreProperties>
</file>