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0" r:id="rId1"/>
  </p:sldMasterIdLst>
  <p:notesMasterIdLst>
    <p:notesMasterId r:id="rId2"/>
  </p:notesMasterIdLst>
  <p:sldIdLst>
    <p:sldId id="1855" r:id="rId3"/>
    <p:sldId id="1895" r:id="rId4"/>
    <p:sldId id="1896" r:id="rId5"/>
    <p:sldId id="1897" r:id="rId6"/>
    <p:sldId id="1898" r:id="rId7"/>
    <p:sldId id="1899" r:id="rId8"/>
    <p:sldId id="1900" r:id="rId9"/>
    <p:sldId id="1901" r:id="rId10"/>
    <p:sldId id="1902" r:id="rId11"/>
    <p:sldId id="1903" r:id="rId12"/>
    <p:sldId id="1904" r:id="rId13"/>
    <p:sldId id="1905" r:id="rId14"/>
    <p:sldId id="1906" r:id="rId15"/>
    <p:sldId id="1907" r:id="rId16"/>
    <p:sldId id="1908" r:id="rId17"/>
    <p:sldId id="1909" r:id="rId18"/>
    <p:sldId id="1910" r:id="rId19"/>
    <p:sldId id="1886" r:id="rId20"/>
    <p:sldId id="1885" r:id="rId21"/>
    <p:sldId id="1878" r:id="rId22"/>
    <p:sldId id="1879" r:id="rId23"/>
    <p:sldId id="1880" r:id="rId24"/>
    <p:sldId id="1831" r:id="rId25"/>
    <p:sldId id="1830" r:id="rId26"/>
    <p:sldId id="1884" r:id="rId27"/>
    <p:sldId id="1834" r:id="rId28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KYLim" initials="K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789" autoAdjust="0"/>
    <p:restoredTop sz="91841" autoAdjust="0"/>
  </p:normalViewPr>
  <p:slideViewPr>
    <p:cSldViewPr>
      <p:cViewPr>
        <p:scale>
          <a:sx n="70" d="100"/>
          <a:sy n="70" d="100"/>
        </p:scale>
        <p:origin x="680" y="184"/>
      </p:cViewPr>
      <p:guideLst>
        <p:guide orient="horz" pos="21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64"/>
        <p:guide pos="2155"/>
        <p:guide orient="horz" pos="3109"/>
        <p:guide pos="2142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commentAuthors" Target="commentAuthors.xml"  /><Relationship Id="rId3" Type="http://schemas.openxmlformats.org/officeDocument/2006/relationships/slide" Target="slides/slide1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2" y="2"/>
            <a:ext cx="2945659" cy="493712"/>
          </a:xfrm>
          <a:prstGeom prst="rect">
            <a:avLst/>
          </a:prstGeom>
        </p:spPr>
        <p:txBody>
          <a:bodyPr vert="horz" lIns="91433" tIns="45717" rIns="91433" bIns="45717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3712"/>
          </a:xfrm>
          <a:prstGeom prst="rect">
            <a:avLst/>
          </a:prstGeom>
        </p:spPr>
        <p:txBody>
          <a:bodyPr vert="horz" lIns="91433" tIns="45717" rIns="91433" bIns="45717"/>
          <a:lstStyle>
            <a:lvl1pPr algn="r">
              <a:defRPr sz="1200"/>
            </a:lvl1pPr>
          </a:lstStyle>
          <a:p>
            <a:pPr lvl="0">
              <a:defRPr/>
            </a:pPr>
            <a:fld id="{050F0499-AE52-4672-879B-3107B2FC2A9F}" type="datetime1">
              <a:rPr lang="ko-KR" altLang="en-US"/>
              <a:pPr lvl="0">
                <a:defRPr/>
              </a:pPr>
              <a:t>2024-05-15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28688" y="739775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8825"/>
            <a:ext cx="2945659" cy="493712"/>
          </a:xfrm>
          <a:prstGeom prst="rect">
            <a:avLst/>
          </a:prstGeom>
        </p:spPr>
        <p:txBody>
          <a:bodyPr vert="horz" lIns="91433" tIns="45717" rIns="91433" bIns="45717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378825"/>
            <a:ext cx="2945659" cy="493712"/>
          </a:xfrm>
          <a:prstGeom prst="rect">
            <a:avLst/>
          </a:prstGeom>
        </p:spPr>
        <p:txBody>
          <a:bodyPr vert="horz" lIns="91433" tIns="45717" rIns="91433" bIns="45717" anchor="b"/>
          <a:lstStyle>
            <a:lvl1pPr algn="r">
              <a:defRPr sz="1200"/>
            </a:lvl1pPr>
          </a:lstStyle>
          <a:p>
            <a:pPr lvl="0">
              <a:defRPr/>
            </a:pPr>
            <a:fld id="{E9CED1A8-8C93-4BD0-9402-1D92621696D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4" y="4778546"/>
            <a:ext cx="5438748" cy="3908459"/>
          </a:xfrm>
          <a:prstGeom prst="rect">
            <a:avLst/>
          </a:prstGeom>
        </p:spPr>
        <p:txBody>
          <a:bodyPr lIns="88230" tIns="44115" rIns="88230" bIns="44115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4" name="Google Shape;3384;p274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385" name="Google Shape;3385;p2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p277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417" name="Google Shape;3417;p2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4" y="4778546"/>
            <a:ext cx="5438748" cy="3908459"/>
          </a:xfrm>
          <a:prstGeom prst="rect">
            <a:avLst/>
          </a:prstGeom>
        </p:spPr>
        <p:txBody>
          <a:bodyPr lIns="88230" tIns="44115" rIns="88230" bIns="44115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0" kern="1200" dirty="0">
                <a:solidFill>
                  <a:srgbClr val="004C98"/>
                </a:solidFill>
                <a:latin typeface="Helvetica" pitchFamily="2" charset="0"/>
                <a:ea typeface="맑은 고딕" panose="020B0503020000020004" pitchFamily="50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66874" y="5445224"/>
            <a:ext cx="700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dirty="0">
                <a:solidFill>
                  <a:srgbClr val="004C98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1800" b="1" baseline="0" dirty="0">
                <a:solidFill>
                  <a:srgbClr val="004C98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1800" b="1" dirty="0">
              <a:solidFill>
                <a:srgbClr val="004C98"/>
              </a:solidFill>
              <a:latin typeface="맑은 고딕" pitchFamily="50" charset="-127"/>
              <a:ea typeface="맑은 고딕" pitchFamily="50" charset="-127"/>
              <a:cs typeface="Arial Bold" pitchFamily="34" charset="0"/>
            </a:endParaRP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ì¹´ì´ì¤í¸ì ëí ì´ë¯¸ì§ ê²ìê²°ê³¼">
            <a:extLst>
              <a:ext uri="{FF2B5EF4-FFF2-40B4-BE49-F238E27FC236}">
                <a16:creationId xmlns:a16="http://schemas.microsoft.com/office/drawing/2014/main" id="{5268B135-3744-480B-9C05-C51294A573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861" y="4221088"/>
            <a:ext cx="2662278" cy="80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Helvetica" pitchFamily="2" charset="0"/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Helvetica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Helvetica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Helvetica" pitchFamily="2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3074" name="Picture 2" descr="KAIST ì ê¸° ë° ì ìê³µíë¶">
            <a:extLst>
              <a:ext uri="{FF2B5EF4-FFF2-40B4-BE49-F238E27FC236}">
                <a16:creationId xmlns:a16="http://schemas.microsoft.com/office/drawing/2014/main" id="{E9FEE5B3-4DA1-497A-97C5-0D6E4A82A6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87401"/>
            <a:ext cx="1136526" cy="1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Picture 2" descr="KAIST ì ê¸° ë° ì ìê³µíë¶">
            <a:extLst>
              <a:ext uri="{FF2B5EF4-FFF2-40B4-BE49-F238E27FC236}">
                <a16:creationId xmlns:a16="http://schemas.microsoft.com/office/drawing/2014/main" id="{46207AC3-1F07-40FE-BBF9-17300266C1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87401"/>
            <a:ext cx="1136526" cy="1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2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Helvetica" pitchFamily="2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9" name="Picture 2" descr="KAIST ì ê¸° ë° ì ìê³µíë¶">
            <a:extLst>
              <a:ext uri="{FF2B5EF4-FFF2-40B4-BE49-F238E27FC236}">
                <a16:creationId xmlns:a16="http://schemas.microsoft.com/office/drawing/2014/main" id="{A267C6AA-C8C7-7B42-AA51-4603455C4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87401"/>
            <a:ext cx="1136526" cy="1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ransition>
    <p:zoom/>
  </p:transition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" pitchFamily="2" charset="0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" pitchFamily="2" charset="0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" pitchFamily="2" charset="0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" pitchFamily="2" charset="0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ti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7F046A94-6F93-4D63-9AA3-1A6E5AF96093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/>
          </a:p>
        </p:txBody>
      </p:sp>
      <p:sp>
        <p:nvSpPr>
          <p:cNvPr id="7" name="텍스트 개체 틀 1"/>
          <p:cNvSpPr txBox="1"/>
          <p:nvPr/>
        </p:nvSpPr>
        <p:spPr>
          <a:xfrm>
            <a:off x="899592" y="4509120"/>
            <a:ext cx="8072494" cy="15001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0" algn="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 kumimoji="1" sz="3200" b="1">
                <a:solidFill>
                  <a:schemeClr val="tx2">
                    <a:lumMod val="50000"/>
                  </a:schemeClr>
                </a:solidFill>
                <a:latin typeface="MS Reference Sans Serif"/>
                <a:ea typeface="맑은 고딕"/>
                <a:cs typeface="+mn-cs"/>
              </a:defRPr>
            </a:lvl1pPr>
            <a:lvl2pPr marL="457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e3c"/>
              </a:buClr>
              <a:buSzPct val="100000"/>
              <a:buFont typeface="Wingdings"/>
              <a:buNone/>
              <a:defRPr kumimoji="1" sz="1800">
                <a:solidFill>
                  <a:schemeClr val="tx2">
                    <a:lumMod val="50000"/>
                  </a:schemeClr>
                </a:solidFill>
                <a:latin typeface="MS Reference Sans Serif"/>
                <a:ea typeface="맑은 고딕"/>
              </a:defRPr>
            </a:lvl2pPr>
            <a:lvl3pPr marL="914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 kumimoji="1" sz="1600">
                <a:solidFill>
                  <a:schemeClr val="tx2">
                    <a:lumMod val="50000"/>
                  </a:schemeClr>
                </a:solidFill>
                <a:latin typeface="MS Reference Sans Serif"/>
                <a:ea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b03c"/>
              </a:buClr>
              <a:buSzPct val="65000"/>
              <a:buFont typeface="Wingdings"/>
              <a:buNone/>
              <a:defRPr kumimoji="1" sz="1400">
                <a:solidFill>
                  <a:schemeClr val="tx2">
                    <a:lumMod val="50000"/>
                  </a:schemeClr>
                </a:solidFill>
                <a:latin typeface="MS Reference Sans Serif"/>
                <a:ea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/>
              <a:buNone/>
              <a:defRPr kumimoji="1" sz="1400">
                <a:solidFill>
                  <a:schemeClr val="tx2">
                    <a:lumMod val="50000"/>
                  </a:schemeClr>
                </a:solidFill>
                <a:latin typeface="MS Reference Sans Serif"/>
                <a:ea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>
              <a:defRPr/>
            </a:pPr>
            <a:r>
              <a:rPr lang="en-US" altLang="ko-KR" sz="2800" kern="0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ko-KR" altLang="en-US" sz="2800" kern="0">
              <a:solidFill>
                <a:srgbClr val="1f497d">
                  <a:lumMod val="50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동기화 프리미티브 변경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/>
              <a:t>Lock</a:t>
            </a:r>
            <a:endParaRPr kumimoji="1" lang="en-US" altLang="ko-KR"/>
          </a:p>
          <a:p>
            <a:pPr lvl="0">
              <a:defRPr/>
            </a:pPr>
            <a:r>
              <a:rPr lang="en-US" altLang="ko-KR"/>
              <a:t>Semaphore</a:t>
            </a:r>
            <a:endParaRPr lang="en-US" altLang="ko-KR"/>
          </a:p>
          <a:p>
            <a:pPr lvl="0">
              <a:defRPr/>
            </a:pPr>
            <a:r>
              <a:rPr kumimoji="1" lang="en-US" altLang="ko-KR"/>
              <a:t>Condition variables(조건 변수)</a:t>
            </a:r>
            <a:endParaRPr kumimoji="1"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ctr">
              <a:buNone/>
              <a:defRPr/>
            </a:pPr>
            <a:endParaRPr kumimoji="1" lang="en-US" altLang="ko-KR"/>
          </a:p>
          <a:p>
            <a:pPr marL="0" lvl="0" indent="0" algn="ctr">
              <a:buNone/>
              <a:defRPr/>
            </a:pPr>
            <a:r>
              <a:rPr kumimoji="1" lang="en-US" altLang="ko-KR"/>
              <a:t>스레드의 우선 순위에 따라 대기 중인 스레드를 활성화합니다.</a:t>
            </a:r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원유집</a:t>
            </a:r>
            <a:endParaRPr kumimoji="1"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 순위가 없는 핀토에서 FIFO 잠금/잠금 해제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/>
              <a:t>우선 순위를 무시하고 대기자 명단의 FIFO 주문에 의해 잠금이 획득됩니다.</a:t>
            </a:r>
            <a:endParaRPr lang="en-US" altLang="ko-KR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8965" y="1481126"/>
            <a:ext cx="2661910" cy="6910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5135" y="1726739"/>
            <a:ext cx="367148" cy="367148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114551" y="1820440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18535" y="1405397"/>
            <a:ext cx="830580" cy="3357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웨이터</a:t>
            </a:r>
            <a:endParaRPr lang="en-US" altLang="ko-KR" sz="1600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08915" y="1726739"/>
            <a:ext cx="367148" cy="367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6466" y="1726738"/>
            <a:ext cx="367148" cy="367148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102283" y="2022760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788331" y="1820440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4776063" y="2022760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41615" y="4387090"/>
            <a:ext cx="42463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14320" y="5694887"/>
            <a:ext cx="3087621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71293" y="3635244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1106408" y="2276872"/>
            <a:ext cx="0" cy="3978827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1106408" y="6255699"/>
            <a:ext cx="7065992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514193" y="4106109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우선순위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3785" y="6186790"/>
            <a:ext cx="63488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시각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5410" y="5087072"/>
            <a:ext cx="999446" cy="29264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754480" y="5412719"/>
            <a:ext cx="0" cy="26964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42310" y="2929495"/>
            <a:ext cx="999164" cy="2975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18685" y="5497846"/>
            <a:ext cx="99446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546795" y="2449329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042102" y="2798411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2666249" y="4747130"/>
            <a:ext cx="0" cy="26604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4601943" y="4387090"/>
            <a:ext cx="1148162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586218" y="3635244"/>
            <a:ext cx="1117722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750104" y="2449329"/>
            <a:ext cx="834272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 flipV="1">
            <a:off x="6584377" y="2796161"/>
            <a:ext cx="0" cy="839083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V="1">
            <a:off x="4615151" y="4747130"/>
            <a:ext cx="0" cy="93523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918710" y="4720535"/>
            <a:ext cx="998431" cy="29723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 flipV="1">
            <a:off x="5750104" y="2796161"/>
            <a:ext cx="0" cy="1590931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04660" y="3343874"/>
            <a:ext cx="993387" cy="29277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61810" y="2752619"/>
            <a:ext cx="994069" cy="29347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166110" y="1704843"/>
            <a:ext cx="621030" cy="3316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꼬리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433060" y="1745673"/>
            <a:ext cx="621030" cy="3383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머리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4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18435" y="5006129"/>
            <a:ext cx="998905" cy="29739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3375349" y="4005064"/>
            <a:ext cx="0" cy="26604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9935" y="4271928"/>
            <a:ext cx="993405" cy="29816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23460" y="2835470"/>
            <a:ext cx="998306" cy="29635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09310" y="4109892"/>
            <a:ext cx="100138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6" name="직선 연결선[R] 5"/>
          <p:cNvCxnSpPr/>
          <p:nvPr/>
        </p:nvCxnSpPr>
        <p:spPr>
          <a:xfrm>
            <a:off x="1078967" y="2636912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/>
          <p:cNvCxnSpPr/>
          <p:nvPr/>
        </p:nvCxnSpPr>
        <p:spPr>
          <a:xfrm>
            <a:off x="1133295" y="3847195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/>
          <p:cNvCxnSpPr/>
          <p:nvPr/>
        </p:nvCxnSpPr>
        <p:spPr>
          <a:xfrm>
            <a:off x="1107019" y="4579705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56969" y="4127002"/>
            <a:ext cx="331362" cy="8861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610014" y="2261870"/>
            <a:ext cx="331362" cy="8861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463958" y="3377063"/>
            <a:ext cx="331362" cy="8861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700"/>
              <a:t>스레드가 세마포어를 획득하려고 할 때 웨이터 목록을 우선 순위에 따라 정렬합니다.</a:t>
            </a:r>
            <a:endParaRPr lang="en-US" altLang="ko-KR" sz="1700"/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굴림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sema_down() / cond_wait()</a:t>
            </a:r>
            <a:r>
              <a:rPr lang="en-US" altLang="ko-KR" sz="1600"/>
              <a:t> 수정</a:t>
            </a:r>
            <a:endParaRPr lang="en-US" altLang="ko-KR" sz="1600"/>
          </a:p>
          <a:p>
            <a:pPr lvl="0">
              <a:defRPr/>
            </a:pPr>
            <a:endParaRPr lang="en-US" altLang="ko-KR" sz="1800"/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103" name="직사각형 102"/>
          <p:cNvSpPr/>
          <p:nvPr/>
        </p:nvSpPr>
        <p:spPr>
          <a:xfrm>
            <a:off x="3318965" y="2064569"/>
            <a:ext cx="2661910" cy="6910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735135" y="2310182"/>
            <a:ext cx="367148" cy="367148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4114551" y="240388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518535" y="1988840"/>
            <a:ext cx="830580" cy="3333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웨이터</a:t>
            </a:r>
            <a:endParaRPr lang="en-US" altLang="ko-KR" sz="1600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408915" y="2310182"/>
            <a:ext cx="367148" cy="367148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076466" y="2310181"/>
            <a:ext cx="367148" cy="367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 flipH="1">
            <a:off x="4102283" y="260620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4788331" y="240388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H="1">
            <a:off x="4776063" y="260620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66110" y="2288286"/>
            <a:ext cx="621030" cy="3387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꼬리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33060" y="2329116"/>
            <a:ext cx="621030" cy="3359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머리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우선순위 기반 잠금/잠금 해제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41615" y="4769728"/>
            <a:ext cx="42463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14320" y="5766895"/>
            <a:ext cx="3876328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71293" y="3841033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1105220" y="2765515"/>
            <a:ext cx="1188" cy="3562192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1106408" y="6327707"/>
            <a:ext cx="6932372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514192" y="4612477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우선순위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04810" y="6148467"/>
            <a:ext cx="63578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시각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03985" y="5050461"/>
            <a:ext cx="894409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754480" y="5327460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61285" y="5345738"/>
            <a:ext cx="893022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546795" y="2882164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453586" y="4769728"/>
            <a:ext cx="1398001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5641405" y="3841033"/>
            <a:ext cx="1117722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568523" y="2882164"/>
            <a:ext cx="1158629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 flipV="1">
            <a:off x="5639564" y="3228996"/>
            <a:ext cx="0" cy="612037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V="1">
            <a:off x="6569639" y="4206621"/>
            <a:ext cx="0" cy="577989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737985" y="4166112"/>
            <a:ext cx="892490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 flipV="1">
            <a:off x="4568524" y="3228996"/>
            <a:ext cx="0" cy="2525377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737735" y="5402416"/>
            <a:ext cx="894039" cy="2630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561430" y="3289069"/>
            <a:ext cx="1165260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2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28360" y="3579564"/>
            <a:ext cx="894336" cy="2666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2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80735" y="3147911"/>
            <a:ext cx="888831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99760" y="4531008"/>
            <a:ext cx="889146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2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3050851" y="3228996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3375349" y="4206621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2666249" y="5116560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18485" y="4481128"/>
            <a:ext cx="896299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80335" y="3467071"/>
            <a:ext cx="892210" cy="26482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45" name="직선 연결선[R] 44"/>
          <p:cNvCxnSpPr/>
          <p:nvPr/>
        </p:nvCxnSpPr>
        <p:spPr>
          <a:xfrm>
            <a:off x="1078967" y="3070383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/>
          <p:cNvCxnSpPr/>
          <p:nvPr/>
        </p:nvCxnSpPr>
        <p:spPr>
          <a:xfrm>
            <a:off x="1133295" y="4005064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/>
          <p:cNvCxnSpPr/>
          <p:nvPr/>
        </p:nvCxnSpPr>
        <p:spPr>
          <a:xfrm>
            <a:off x="1107019" y="4941168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핀토스 세마포어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sema_init(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semaphore *sema,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unsigned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value)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cs typeface="Courier New"/>
              </a:rPr>
              <a:t>세마포어를 주어진 값으로 초기화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sema_down(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semaphore *sema)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cs typeface="Courier New"/>
              </a:rPr>
              <a:t>세마포어를 요청하세요.세마포어를 획득한 경우 값을 1만큼 낮추세요.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sema_up(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semaphore *sema)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cs typeface="Courier New"/>
              </a:rPr>
              <a:t>세마포어를 해제하고 값을 1씩 늘립니다.</a:t>
            </a:r>
            <a:endParaRPr lang="en-US" altLang="ko-KR" sz="1600"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074222"/>
            <a:ext cx="504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pintos/src/threads/synch.h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1412776"/>
            <a:ext cx="7643812" cy="1477328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semaphore   {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unsigned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value;         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맑은 고딕"/>
                <a:cs typeface="Courier New"/>
              </a:rPr>
              <a:t>/* Current value. */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list waiters;   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70c0"/>
                </a:solidFill>
                <a:latin typeface="Courier New"/>
                <a:ea typeface="맑은 고딕"/>
                <a:cs typeface="Courier New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맑은 고딕"/>
                <a:cs typeface="Courier New"/>
              </a:rPr>
              <a:t>/* List of waiting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맑은 고딕"/>
                <a:cs typeface="Courier New"/>
              </a:rPr>
              <a:t>                                     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맑은 고딕"/>
                <a:cs typeface="Courier New"/>
              </a:rPr>
              <a:t>threads. */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};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락인 핀토스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lock_init 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lang="en-US" altLang="ko-KR" sz="18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잠금 데이터 구조를 초기화합니다.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lock_acquire 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solidFill>
                  <a:schemeClr val="tx1"/>
                </a:solidFill>
                <a:cs typeface="Courier New"/>
              </a:rPr>
              <a:t>잠금을 요청하세요.</a:t>
            </a:r>
            <a:endParaRPr lang="en-US" altLang="ko-KR" sz="1600">
              <a:solidFill>
                <a:schemeClr val="tx1"/>
              </a:solidFill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lock_release 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lang="en-US" altLang="ko-KR" sz="18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tx1"/>
                </a:solidFill>
                <a:cs typeface="Courier New"/>
              </a:rPr>
              <a:t>자물쇠를 풀어주세요.</a:t>
            </a:r>
            <a:endParaRPr lang="en-US" altLang="ko-KR" sz="1600">
              <a:solidFill>
                <a:schemeClr val="tx1"/>
              </a:solidFill>
              <a:cs typeface="Courier New"/>
            </a:endParaRPr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944722"/>
            <a:ext cx="504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핀토스/src/스레드/synch.h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1268760"/>
            <a:ext cx="7643812" cy="1555576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 *holder;      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/* 스레드 홀딩 락 */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semaphore semaphore; 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/* 바이너리 세마포어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cs typeface="Courier New"/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                                    </a:t>
            </a:r>
            <a:r>
              <a:rPr lang="en-US" altLang="ko-KR" sz="1600">
                <a:solidFill>
                  <a:srgbClr val="00b0f0"/>
                </a:solidFill>
                <a:latin typeface="Courier New"/>
                <a:cs typeface="Courier New"/>
              </a:rPr>
              <a:t>액세스 제어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 */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핀토스 단위의 조건 변수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2" y="880070"/>
            <a:ext cx="8929687" cy="5501258"/>
          </a:xfrm>
        </p:spPr>
        <p:txBody>
          <a:bodyPr/>
          <a:lstStyle/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cond_init(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*cond)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tx1"/>
                </a:solidFill>
                <a:cs typeface="Courier New"/>
              </a:rPr>
              <a:t>조건 변수 데이터 구조를 초기화합니다.</a:t>
            </a:r>
            <a:endParaRPr lang="en-US" altLang="ko-KR" sz="1600">
              <a:solidFill>
                <a:schemeClr val="tx1"/>
              </a:solidFill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cond_wait(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*cond,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lock *lock)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조건 변수로 신호를 받을 때까지 기다립니다.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cond_signal(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*cond,</a:t>
            </a:r>
            <a:b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lock *lock UNUSED) </a:t>
            </a:r>
            <a:r>
              <a:rPr lang="en-US" altLang="ko-KR" sz="180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조건 변수에서 대기 중인 우선 순위가 가장 높은 스레드에 신호를 보냅니다.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cond_broadcast(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*cond,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lock *lock)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tx1"/>
                </a:solidFill>
                <a:cs typeface="Courier New"/>
              </a:rPr>
              <a:t>조건 변수에서 대기 중인 모든 스레드에 신호를 보냅니다.</a:t>
            </a:r>
            <a:endParaRPr lang="en-US" altLang="ko-KR" sz="1600">
              <a:solidFill>
                <a:schemeClr val="tx1"/>
              </a:solidFill>
              <a:cs typeface="Courier New"/>
            </a:endParaRPr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61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604" y="908720"/>
            <a:ext cx="504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핀토스/src/스레드/synch.h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4612" y="1247274"/>
            <a:ext cx="7643812" cy="830997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{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list waiters;   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/* List of waiting threads. */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000"/>
              <a:t>우선 순위 스케줄링-동기화 구현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688632"/>
          </a:xfrm>
        </p:spPr>
        <p:txBody>
          <a:bodyPr/>
          <a:lstStyle/>
          <a:p>
            <a:pPr lvl="0">
              <a:defRPr/>
            </a:pPr>
            <a:r>
              <a:rPr lang="en-US" altLang="ko-KR" sz="1800">
                <a:cs typeface="Courier New"/>
              </a:rPr>
              <a:t>수정할 함수.</a:t>
            </a:r>
            <a:endParaRPr lang="en-US" altLang="ko-KR" sz="1800">
              <a:cs typeface="Courier New"/>
            </a:endParaRPr>
          </a:p>
          <a:p>
            <a:pPr lvl="1">
              <a:defRPr/>
            </a:pPr>
            <a:r>
              <a:rPr lang="en-US" altLang="ko-KR"/>
              <a:t>우선 순위에 따라 대기자 명단에 스레드를 삽입하도록 수정</a:t>
            </a:r>
            <a:endParaRPr lang="en-US" altLang="ko-KR"/>
          </a:p>
          <a:p>
            <a:pPr lvl="2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 sema_down(struct semaphore *sema)</a:t>
            </a:r>
            <a:endParaRPr lang="en-US" altLang="ko-KR"/>
          </a:p>
          <a:p>
            <a:pPr lvl="2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 cond_wait(struct condition *cond, struct lock *lock)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기자 명단을 우선 순위에 따라 정렬합니다.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대기자 명단에서 스레드의 우선순위를 변경하는 경우를 고려하는 것입니다.</a:t>
            </a:r>
            <a:endParaRPr lang="en-US" altLang="ko-KR"/>
          </a:p>
          <a:p>
            <a:pPr lvl="2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>
                <a:latin typeface="Courier New"/>
                <a:cs typeface="Courier New"/>
              </a:rPr>
              <a:t> sema_up(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lang="en-US" altLang="ko-KR">
                <a:latin typeface="Courier New"/>
                <a:cs typeface="Courier New"/>
              </a:rPr>
              <a:t> semaphore *sema)</a:t>
            </a:r>
            <a:endParaRPr lang="en-US" altLang="ko-KR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>
                <a:latin typeface="Courier New"/>
                <a:cs typeface="Courier New"/>
              </a:rPr>
              <a:t> cond_signal(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lang="en-US" altLang="ko-KR">
                <a:latin typeface="Courier New"/>
                <a:cs typeface="Courier New"/>
              </a:rPr>
              <a:t> condition *cond, </a:t>
            </a:r>
            <a:br>
              <a:rPr lang="en-US" altLang="ko-KR">
                <a:latin typeface="Courier New"/>
                <a:cs typeface="Courier New"/>
              </a:rPr>
            </a:br>
            <a:r>
              <a:rPr lang="en-US" altLang="ko-KR">
                <a:latin typeface="Courier New"/>
                <a:cs typeface="Courier New"/>
              </a:rPr>
              <a:t>	           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lang="en-US" altLang="ko-KR">
                <a:latin typeface="Courier New"/>
                <a:cs typeface="Courier New"/>
              </a:rPr>
              <a:t> lock *lock UNUSED)</a:t>
            </a:r>
            <a:endParaRPr lang="en-US" altLang="ko-KR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63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우선순위 반전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/>
              <a:t>우선 순위가 높은 스레드가 우선 순위가 낮은 스레드를 기다리는 상황입니다.</a:t>
            </a:r>
            <a:endParaRPr lang="en-US" altLang="ko-KR" sz="18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65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87651" y="3830263"/>
            <a:ext cx="2485638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47378" y="4755213"/>
            <a:ext cx="1141463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912201" y="3029243"/>
            <a:ext cx="21181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039465" y="2758874"/>
            <a:ext cx="0" cy="2736305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039465" y="5495179"/>
            <a:ext cx="6552728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447249" y="3779950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우선순위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90410" y="5961112"/>
            <a:ext cx="633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시각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1110" y="3971666"/>
            <a:ext cx="111051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687537" y="4315778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599306" y="4231457"/>
            <a:ext cx="0" cy="486202"/>
          </a:xfrm>
          <a:prstGeom prst="straightConnector1">
            <a:avLst/>
          </a:prstGeom>
          <a:ln w="12700">
            <a:solidFill>
              <a:srgbClr val="002060"/>
            </a:solidFill>
            <a:prstDash val="sysDash"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55776" y="4177814"/>
            <a:ext cx="297191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 순위가 낮은 것을 선점하라</a:t>
            </a:r>
            <a:endParaRPr lang="en-US" altLang="ko-KR" sz="15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5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(우선 순위 반전)</a:t>
            </a:r>
            <a:endParaRPr lang="en-US" altLang="ko-KR" sz="15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2124017" y="3443154"/>
            <a:ext cx="0" cy="289792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66010" y="3394392"/>
            <a:ext cx="111059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488592" y="3029243"/>
            <a:ext cx="671555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73290" y="4755213"/>
            <a:ext cx="636936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5431953" y="3376075"/>
            <a:ext cx="0" cy="1379138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61660" y="4379105"/>
            <a:ext cx="111277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71185" y="3408238"/>
            <a:ext cx="111139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717515" y="2255013"/>
            <a:ext cx="310101" cy="25759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47888" y="1720337"/>
            <a:ext cx="1821895" cy="44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H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(높은 우선순위)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17514" y="2747422"/>
            <a:ext cx="310101" cy="257596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17515" y="1800298"/>
            <a:ext cx="310101" cy="257596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47888" y="2170806"/>
            <a:ext cx="1821895" cy="446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M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(중간 우선 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47888" y="2666464"/>
            <a:ext cx="1821895" cy="446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L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(낮은 우선순위)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8220" y="2876220"/>
            <a:ext cx="1198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600"/>
              <a:t>막힌</a:t>
            </a:r>
            <a:endParaRPr kumimoji="1" lang="en-US" altLang="ko-KR" sz="1600"/>
          </a:p>
        </p:txBody>
      </p:sp>
      <p:cxnSp>
        <p:nvCxnSpPr>
          <p:cNvPr id="11" name="직선 연결선[R] 10"/>
          <p:cNvCxnSpPr>
            <a:stCxn id="37" idx="3"/>
            <a:endCxn id="43" idx="1"/>
          </p:cNvCxnSpPr>
          <p:nvPr/>
        </p:nvCxnSpPr>
        <p:spPr>
          <a:xfrm>
            <a:off x="2124017" y="3202659"/>
            <a:ext cx="336457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In 1997, Pathfinder on Mars has stopped. OS has crashed due to the priority inversion."/>
          <p:cNvSpPr txBox="1">
            <a:spLocks noGrp="1"/>
          </p:cNvSpPr>
          <p:nvPr>
            <p:ph type="body" sz="quarter" idx="1"/>
          </p:nvPr>
        </p:nvSpPr>
        <p:spPr>
          <a:xfrm>
            <a:off x="892968" y="845127"/>
            <a:ext cx="7397096" cy="794742"/>
          </a:xfrm>
          <a:prstGeom prst="rect">
            <a:avLst/>
          </a:prstGeom>
        </p:spPr>
        <p:txBody>
          <a:bodyPr vert="horz" wrap="square" lIns="35719" tIns="35719" rIns="35719" bIns="35719" anchor="t" anchorCtr="0">
            <a:prstTxWarp prst="textNoShape">
              <a:avLst/>
            </a:prstTxWarp>
          </a:bodyPr>
          <a:lstStyle>
            <a:lvl1pPr marL="0" indent="0" algn="ctr" defTabSz="537463">
              <a:spcBef>
                <a:spcPts val="0"/>
              </a:spcBef>
              <a:buNone/>
              <a:defRPr sz="3404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/>
            </a:pPr>
            <a:r>
              <a:rPr sz="2000"/>
              <a:t>1997년, 화성의 패스파인더는 멈췄습니다.OS가 고장났습니다. </a:t>
            </a:r>
            <a:endParaRPr sz="2000"/>
          </a:p>
          <a:p>
            <a:pPr lvl="0">
              <a:defRPr/>
            </a:pPr>
            <a:r>
              <a:rPr sz="2000"/>
              <a:t>우선 순위 반전 때문입니다.</a:t>
            </a:r>
            <a:endParaRPr sz="2000"/>
          </a:p>
        </p:txBody>
      </p:sp>
      <p:pic>
        <p:nvPicPr>
          <p:cNvPr id="425" name="image3.jpg" descr="image3.jp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63888" y="1907872"/>
            <a:ext cx="3960440" cy="2185070"/>
          </a:xfrm>
          <a:prstGeom prst="rect">
            <a:avLst/>
          </a:prstGeom>
          <a:ln w="12700">
            <a:miter/>
          </a:ln>
        </p:spPr>
      </p:pic>
      <p:pic>
        <p:nvPicPr>
          <p:cNvPr id="426" name="Screen Shot 2019-03-14 at 10.15.28 AM.png" descr="Screen Shot 2019-03-14 at 10.15.28 AM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148" y="1772816"/>
            <a:ext cx="3239524" cy="2638740"/>
          </a:xfrm>
          <a:prstGeom prst="rect">
            <a:avLst/>
          </a:prstGeom>
          <a:ln w="12700">
            <a:miter/>
          </a:ln>
        </p:spPr>
      </p:pic>
      <p:pic>
        <p:nvPicPr>
          <p:cNvPr id="424" name="Screen Shot 2019-03-14 at 10.12.35 AM.png" descr="Screen Shot 2019-03-14 at 10.12.35 AM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27784" y="4149080"/>
            <a:ext cx="6020817" cy="202518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 기부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잠금 홀더에게 우선 순위를 물려줍니다.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42546" y="3697922"/>
            <a:ext cx="2485638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71686" y="4622872"/>
            <a:ext cx="436480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220050" y="2896902"/>
            <a:ext cx="8811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223614" y="2626533"/>
            <a:ext cx="0" cy="2736305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223614" y="5362838"/>
            <a:ext cx="6552728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631398" y="3647609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우선순위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90410" y="5293930"/>
            <a:ext cx="633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시각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84935" y="3839325"/>
            <a:ext cx="996285" cy="292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871686" y="4183437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326701" y="2502840"/>
            <a:ext cx="0" cy="400704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3039637" y="2896902"/>
            <a:ext cx="671555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64691" y="2903544"/>
            <a:ext cx="636936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3728588" y="3252298"/>
            <a:ext cx="0" cy="46671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47160" y="3076960"/>
            <a:ext cx="111243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85260" y="3419010"/>
            <a:ext cx="11103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37310" y="1876855"/>
            <a:ext cx="2813753" cy="569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요청 및 우선 순위 상속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600">
                <a:solidFill>
                  <a:srgbClr val="ff0000"/>
                </a:solidFill>
                <a:latin typeface="맑은 고딕"/>
                <a:ea typeface="맑은 고딕"/>
                <a:cs typeface="+mn-cs"/>
              </a:rPr>
              <a:t>잠금 홀더에.</a:t>
            </a:r>
            <a:endParaRPr lang="en-US" altLang="ko-KR" sz="1600">
              <a:solidFill>
                <a:srgbClr val="ff0000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4" name="구부러진 연결선 13"/>
          <p:cNvCxnSpPr>
            <a:stCxn id="10" idx="3"/>
          </p:cNvCxnSpPr>
          <p:nvPr/>
        </p:nvCxnSpPr>
        <p:spPr>
          <a:xfrm flipV="1">
            <a:off x="2308166" y="3306640"/>
            <a:ext cx="56524" cy="148964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955508" y="2864446"/>
            <a:ext cx="310101" cy="25759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85881" y="2329770"/>
            <a:ext cx="1821895" cy="449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H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(높은 우선순위)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55507" y="3356855"/>
            <a:ext cx="310101" cy="257596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55508" y="2409731"/>
            <a:ext cx="310101" cy="257596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85881" y="2780239"/>
            <a:ext cx="1821895" cy="446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M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(중간 우선 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5881" y="3275897"/>
            <a:ext cx="1821895" cy="44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L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(낮은 우선순위)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64691" y="4600054"/>
            <a:ext cx="636936" cy="34683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55236" y="3722192"/>
            <a:ext cx="5652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33" name="직선 연결선[R] 32"/>
          <p:cNvCxnSpPr/>
          <p:nvPr/>
        </p:nvCxnSpPr>
        <p:spPr>
          <a:xfrm>
            <a:off x="2421642" y="3879844"/>
            <a:ext cx="1354479" cy="1854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33818" y="3591378"/>
            <a:ext cx="1198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600"/>
              <a:t>막힌</a:t>
            </a:r>
            <a:endParaRPr kumimoji="1" lang="en-US" altLang="ko-KR" sz="1600"/>
          </a:p>
        </p:txBody>
      </p:sp>
      <p:sp>
        <p:nvSpPr>
          <p:cNvPr id="41" name="TextBox 40"/>
          <p:cNvSpPr txBox="1"/>
          <p:nvPr/>
        </p:nvSpPr>
        <p:spPr>
          <a:xfrm>
            <a:off x="2296006" y="4184517"/>
            <a:ext cx="1843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400">
                <a:latin typeface="Arial"/>
                <a:ea typeface="+mj-ea"/>
                <a:cs typeface="+mj-cs"/>
              </a:rPr>
              <a:t>프라이어리티 부스트</a:t>
            </a:r>
            <a:endParaRPr kumimoji="1" lang="en-US" altLang="ko-KR" sz="1400">
              <a:latin typeface="Arial"/>
              <a:ea typeface="+mj-ea"/>
              <a:cs typeface="+mj-cs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098881" y="2453870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32785" y="2255574"/>
            <a:ext cx="994524" cy="295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아웃라인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78371"/>
            <a:ext cx="8786812" cy="5501258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주요 목표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핀토스는 FIFO 스케줄링을 사용합니다.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우선 순위 스케줄링을 위한 PintOS 스케줄러 수정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스레드 우선 순위에 따라 준비 목록을 정렬합니다.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동기화 프리미티브 (세마포어, 조건 변수) 에 대한 대기 목록을 정렬합니다.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선점을 구현하세요.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선점: 스레드가 준비 목록에 추가될 때 (타이머 인터럽트가 호출될 때마다 아님)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수정할 파일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threads/thread.*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threads/synch.*</a:t>
            </a: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369365" y="3863732"/>
            <a:ext cx="3460456" cy="1066602"/>
          </a:xfrm>
          <a:prstGeom prst="roundRect">
            <a:avLst>
              <a:gd name="adj" fmla="val 934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ore-KR"/>
              <a:t>Priority Donation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68107" y="4048775"/>
            <a:ext cx="567184" cy="567184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2372220" y="406118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4227" y="4119845"/>
            <a:ext cx="39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T1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5736" y="4524097"/>
            <a:ext cx="89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 strike="sngStrike">
                <a:latin typeface="Arial"/>
              </a:rPr>
              <a:t>PRI =10</a:t>
            </a:r>
            <a:endParaRPr kumimoji="1" lang="ko-Kore-KR" altLang="en-US" sz="1400" strike="sngStrike">
              <a:latin typeface="Arial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901255" y="4295671"/>
            <a:ext cx="66685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3369365" y="1844934"/>
            <a:ext cx="3460456" cy="998984"/>
          </a:xfrm>
          <a:prstGeom prst="roundRect">
            <a:avLst>
              <a:gd name="adj" fmla="val 934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68107" y="2003598"/>
            <a:ext cx="567184" cy="567184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2372220" y="207464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44227" y="2133302"/>
            <a:ext cx="39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T1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5736" y="2537554"/>
            <a:ext cx="89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PRI =10</a:t>
            </a:r>
            <a:endParaRPr kumimoji="1" lang="ko-Kore-KR" altLang="en-US" sz="1400">
              <a:latin typeface="Arial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2901255" y="2309128"/>
            <a:ext cx="66685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451592" y="207464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23599" y="2133302"/>
            <a:ext cx="39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T2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268748" y="206496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40755" y="2123625"/>
            <a:ext cx="39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T3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063660" y="2062162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22155" y="2110273"/>
            <a:ext cx="39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T4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75108" y="2499740"/>
            <a:ext cx="89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PRI =9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73601" y="2514212"/>
            <a:ext cx="89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PRI =12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25216" y="2501186"/>
            <a:ext cx="74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PRI =8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95736" y="4921423"/>
            <a:ext cx="89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solidFill>
                  <a:srgbClr val="ff0000"/>
                </a:solidFill>
                <a:latin typeface="Arial"/>
              </a:rPr>
              <a:t>PRI =12</a:t>
            </a:r>
            <a:endParaRPr kumimoji="1" lang="ko-Kore-KR" altLang="en-US" sz="140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42" name="직선 화살표 연결선 41"/>
          <p:cNvCxnSpPr>
            <a:endCxn id="31" idx="1"/>
          </p:cNvCxnSpPr>
          <p:nvPr/>
        </p:nvCxnSpPr>
        <p:spPr>
          <a:xfrm>
            <a:off x="4918741" y="2262986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735897" y="2272663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4918741" y="2365062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>
            <a:off x="5735896" y="2365062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4101585" y="2250528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4101585" y="2352604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411083" y="4126366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3090" y="4185027"/>
            <a:ext cx="39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T2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228239" y="4116689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00246" y="4175350"/>
            <a:ext cx="39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T3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023151" y="4113887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81646" y="4161998"/>
            <a:ext cx="39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T4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34599" y="4551465"/>
            <a:ext cx="89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PRI =9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33092" y="4565937"/>
            <a:ext cx="89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solidFill>
                  <a:srgbClr val="ff0000"/>
                </a:solidFill>
                <a:latin typeface="Arial"/>
              </a:rPr>
              <a:t>PRI =12</a:t>
            </a:r>
            <a:endParaRPr kumimoji="1" lang="ko-Kore-KR" altLang="en-US" sz="140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84707" y="4552911"/>
            <a:ext cx="74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PRI =8</a:t>
            </a:r>
            <a:endParaRPr kumimoji="1" lang="ko-Kore-KR" altLang="en-US" sz="1400">
              <a:latin typeface="Arial"/>
            </a:endParaRPr>
          </a:p>
        </p:txBody>
      </p:sp>
      <p:cxnSp>
        <p:nvCxnSpPr>
          <p:cNvPr id="60" name="직선 화살표 연결선 59"/>
          <p:cNvCxnSpPr>
            <a:endCxn id="53" idx="1"/>
          </p:cNvCxnSpPr>
          <p:nvPr/>
        </p:nvCxnSpPr>
        <p:spPr>
          <a:xfrm>
            <a:off x="4878232" y="4314711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695388" y="4324388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4878232" y="4416787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 flipV="1">
            <a:off x="5695389" y="4416788"/>
            <a:ext cx="326292" cy="103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4061076" y="4302253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4061076" y="4404329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아래쪽 화살표[D] 68"/>
          <p:cNvSpPr/>
          <p:nvPr/>
        </p:nvSpPr>
        <p:spPr>
          <a:xfrm>
            <a:off x="4831148" y="3099047"/>
            <a:ext cx="336084" cy="4320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68748" y="3119908"/>
            <a:ext cx="18517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ore-KR">
                <a:latin typeface="Arial"/>
              </a:rPr>
              <a:t>Priority donation</a:t>
            </a:r>
            <a:endParaRPr kumimoji="1" lang="ko-Kore-KR" altLang="en-US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6203514" y="3862878"/>
            <a:ext cx="1188976" cy="1226333"/>
          </a:xfrm>
          <a:prstGeom prst="ellipse">
            <a:avLst/>
          </a:prstGeom>
          <a:solidFill>
            <a:srgbClr val="ffff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ore-KR"/>
              <a:t>N</a:t>
            </a:r>
            <a:r>
              <a:rPr kumimoji="1" lang="en-US" altLang="ko-Kore-KR"/>
              <a:t>ested </a:t>
            </a:r>
            <a:r>
              <a:rPr lang="en-US" altLang="ko-Kore-KR"/>
              <a:t>D</a:t>
            </a:r>
            <a:r>
              <a:rPr kumimoji="1" lang="en-US" altLang="ko-Kore-KR"/>
              <a:t>onation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>
              <a:solidFill>
                <a:prstClr val="black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96594" y="1859926"/>
            <a:ext cx="567184" cy="567184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868164" y="202484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40171" y="2083505"/>
            <a:ext cx="39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T1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91680" y="2420888"/>
            <a:ext cx="89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PRI =10</a:t>
            </a:r>
            <a:endParaRPr kumimoji="1" lang="ko-Kore-KR" altLang="en-US" sz="1400">
              <a:latin typeface="Arial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2335313" y="2204864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397660" y="2016636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33663" y="2075729"/>
            <a:ext cx="39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T2</a:t>
            </a:r>
            <a:endParaRPr kumimoji="1" lang="ko-Kore-KR" altLang="en-US" sz="1400">
              <a:latin typeface="Arial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073566" y="2204864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64650" y="1881054"/>
            <a:ext cx="567184" cy="567184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18878" y="1893100"/>
            <a:ext cx="567184" cy="567184"/>
          </a:xfrm>
          <a:prstGeom prst="rect">
            <a:avLst/>
          </a:prstGeom>
        </p:spPr>
      </p:pic>
      <p:sp>
        <p:nvSpPr>
          <p:cNvPr id="69" name="모서리가 둥근 직사각형 68"/>
          <p:cNvSpPr/>
          <p:nvPr/>
        </p:nvSpPr>
        <p:spPr>
          <a:xfrm>
            <a:off x="4984921" y="1995324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56928" y="2060723"/>
            <a:ext cx="39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T3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75856" y="2433810"/>
            <a:ext cx="89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PRI =9</a:t>
            </a:r>
            <a:endParaRPr kumimoji="1" lang="ko-Kore-KR" altLang="en-US" sz="1400">
              <a:latin typeface="Arial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H="1">
            <a:off x="5457597" y="2276872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3903942" y="2276872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4651004" y="2276872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821008" y="2444779"/>
            <a:ext cx="89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PRI = 7</a:t>
            </a:r>
            <a:endParaRPr kumimoji="1" lang="ko-Kore-KR" altLang="en-US" sz="1400">
              <a:latin typeface="Arial"/>
            </a:endParaRPr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96594" y="4037365"/>
            <a:ext cx="567184" cy="567184"/>
          </a:xfrm>
          <a:prstGeom prst="rect">
            <a:avLst/>
          </a:prstGeom>
        </p:spPr>
      </p:pic>
      <p:sp>
        <p:nvSpPr>
          <p:cNvPr id="102" name="모서리가 둥근 직사각형 101"/>
          <p:cNvSpPr/>
          <p:nvPr/>
        </p:nvSpPr>
        <p:spPr>
          <a:xfrm>
            <a:off x="1868164" y="413541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40171" y="4194075"/>
            <a:ext cx="39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T1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91680" y="4598327"/>
            <a:ext cx="892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 strike="sngStrike">
                <a:latin typeface="Arial"/>
              </a:rPr>
              <a:t>PRI =10</a:t>
            </a:r>
            <a:endParaRPr kumimoji="1" lang="en-US" altLang="ko-Kore-KR" sz="1400" strike="sngStrike">
              <a:latin typeface="Arial"/>
            </a:endParaRPr>
          </a:p>
          <a:p>
            <a:pPr lvl="0">
              <a:defRPr/>
            </a:pPr>
            <a:r>
              <a:rPr kumimoji="1" lang="en-US" altLang="ko-Kore-KR" sz="1400">
                <a:solidFill>
                  <a:srgbClr val="ff0000"/>
                </a:solidFill>
                <a:latin typeface="Arial"/>
              </a:rPr>
              <a:t>PRI = 14</a:t>
            </a:r>
            <a:endParaRPr kumimoji="1" lang="ko-Kore-KR" altLang="en-US" sz="140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 flipH="1">
            <a:off x="2335313" y="4333436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3397660" y="4194075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433663" y="4253168"/>
            <a:ext cx="39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T2</a:t>
            </a:r>
            <a:endParaRPr kumimoji="1" lang="ko-Kore-KR" altLang="en-US" sz="1400">
              <a:latin typeface="Arial"/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 flipH="1">
            <a:off x="3073566" y="4319385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164650" y="4058493"/>
            <a:ext cx="567184" cy="567184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718878" y="4070539"/>
            <a:ext cx="567184" cy="567184"/>
          </a:xfrm>
          <a:prstGeom prst="rect">
            <a:avLst/>
          </a:prstGeom>
        </p:spPr>
      </p:pic>
      <p:sp>
        <p:nvSpPr>
          <p:cNvPr id="111" name="모서리가 둥근 직사각형 110"/>
          <p:cNvSpPr/>
          <p:nvPr/>
        </p:nvSpPr>
        <p:spPr>
          <a:xfrm>
            <a:off x="4984921" y="4172763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056928" y="4238162"/>
            <a:ext cx="39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T3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163778" y="4611249"/>
            <a:ext cx="892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 strike="sngStrike">
                <a:latin typeface="Arial"/>
              </a:rPr>
              <a:t>PRI =9</a:t>
            </a:r>
            <a:endParaRPr kumimoji="1" lang="en-US" altLang="ko-Kore-KR" sz="1400" strike="sngStrike">
              <a:latin typeface="Arial"/>
            </a:endParaRPr>
          </a:p>
          <a:p>
            <a:pPr lvl="0">
              <a:defRPr/>
            </a:pPr>
            <a:r>
              <a:rPr kumimoji="1" lang="en-US" altLang="ko-Kore-KR" sz="1400">
                <a:solidFill>
                  <a:srgbClr val="ff0000"/>
                </a:solidFill>
                <a:latin typeface="Arial"/>
              </a:rPr>
              <a:t>PRI = 14</a:t>
            </a:r>
            <a:endParaRPr kumimoji="1" lang="ko-Kore-KR" altLang="en-US" sz="140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114" name="직선 화살표 연결선 113"/>
          <p:cNvCxnSpPr/>
          <p:nvPr/>
        </p:nvCxnSpPr>
        <p:spPr>
          <a:xfrm flipH="1">
            <a:off x="5457597" y="4366610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모서리가 둥근 직사각형 114"/>
          <p:cNvSpPr/>
          <p:nvPr/>
        </p:nvSpPr>
        <p:spPr>
          <a:xfrm>
            <a:off x="6519944" y="4227249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flipH="1">
            <a:off x="6195850" y="4352559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H="1">
            <a:off x="3903942" y="4314647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H="1">
            <a:off x="4651004" y="4314647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821008" y="4622218"/>
            <a:ext cx="892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 strike="sngStrike">
                <a:latin typeface="Arial"/>
              </a:rPr>
              <a:t>PRI = 7</a:t>
            </a:r>
            <a:endParaRPr kumimoji="1" lang="en-US" altLang="ko-Kore-KR" sz="1400" strike="sngStrike">
              <a:latin typeface="Arial"/>
            </a:endParaRPr>
          </a:p>
          <a:p>
            <a:pPr lvl="0">
              <a:defRPr/>
            </a:pPr>
            <a:r>
              <a:rPr kumimoji="1" lang="en-US" altLang="ko-Kore-KR" sz="1400">
                <a:solidFill>
                  <a:srgbClr val="ff0000"/>
                </a:solidFill>
                <a:latin typeface="Arial"/>
              </a:rPr>
              <a:t>PRI = 14</a:t>
            </a:r>
            <a:endParaRPr kumimoji="1" lang="ko-Kore-KR" altLang="en-US" sz="140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5" name="아래쪽 화살표[D] 14"/>
          <p:cNvSpPr/>
          <p:nvPr/>
        </p:nvSpPr>
        <p:spPr>
          <a:xfrm>
            <a:off x="4180949" y="2971398"/>
            <a:ext cx="503798" cy="50405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1429" y="1584411"/>
            <a:ext cx="32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>
                <a:latin typeface="Arial"/>
              </a:rPr>
              <a:t>B</a:t>
            </a:r>
            <a:endParaRPr kumimoji="1" lang="ko-Kore-KR" altLang="en-US">
              <a:latin typeface="Arial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838261" y="1584411"/>
            <a:ext cx="32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>
                <a:latin typeface="Arial"/>
              </a:rPr>
              <a:t>C</a:t>
            </a:r>
            <a:endParaRPr kumimoji="1" lang="ko-Kore-KR" altLang="en-US">
              <a:latin typeface="Arial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715740" y="1549970"/>
            <a:ext cx="32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>
                <a:latin typeface="Arial"/>
              </a:rPr>
              <a:t>A</a:t>
            </a:r>
            <a:endParaRPr kumimoji="1" lang="ko-Kore-KR" altLang="en-US">
              <a:latin typeface="Arial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281429" y="3772055"/>
            <a:ext cx="32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>
                <a:latin typeface="Arial"/>
              </a:rPr>
              <a:t>B</a:t>
            </a:r>
            <a:endParaRPr kumimoji="1" lang="ko-Kore-KR" altLang="en-US">
              <a:latin typeface="Arial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838261" y="3772055"/>
            <a:ext cx="32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>
                <a:latin typeface="Arial"/>
              </a:rPr>
              <a:t>C</a:t>
            </a:r>
            <a:endParaRPr kumimoji="1" lang="ko-Kore-KR" altLang="en-US">
              <a:latin typeface="Arial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15740" y="3737614"/>
            <a:ext cx="32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>
                <a:latin typeface="Arial"/>
              </a:rPr>
              <a:t>A</a:t>
            </a:r>
            <a:endParaRPr kumimoji="1" lang="ko-Kore-KR" altLang="en-US">
              <a:latin typeface="Arial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565463" y="4282342"/>
            <a:ext cx="39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T4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03653" y="3123051"/>
            <a:ext cx="2792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>
                <a:latin typeface="Arial"/>
              </a:rPr>
              <a:t>T4, PRI = 14:    </a:t>
            </a:r>
            <a:r>
              <a:rPr kumimoji="1" lang="en-US" altLang="ko-Kore-KR">
                <a:latin typeface="Courier New"/>
                <a:cs typeface="Courier New"/>
              </a:rPr>
              <a:t>lock(C)</a:t>
            </a:r>
            <a:endParaRPr kumimoji="1" lang="ko-Kore-KR" altLang="en-US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357897" y="4678386"/>
            <a:ext cx="89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PRI = 14</a:t>
            </a:r>
            <a:endParaRPr kumimoji="1" lang="ko-Kore-KR" altLang="en-US" sz="140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ore-KR"/>
              <a:t>Multiple</a:t>
            </a:r>
            <a:r>
              <a:rPr kumimoji="1" lang="en-US" altLang="ko-Kore-KR"/>
              <a:t> </a:t>
            </a:r>
            <a:r>
              <a:rPr lang="en-US" altLang="ko-Kore-KR"/>
              <a:t>D</a:t>
            </a:r>
            <a:r>
              <a:rPr kumimoji="1" lang="en-US" altLang="ko-Kore-KR"/>
              <a:t>onation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>
              <a:solidFill>
                <a:prstClr val="black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18153" y="2177865"/>
            <a:ext cx="567184" cy="567184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283988" y="318545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5995" y="3244112"/>
            <a:ext cx="39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T1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3648364"/>
            <a:ext cx="89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 strike="sngStrike">
                <a:latin typeface="Arial"/>
              </a:rPr>
              <a:t>PRI =10</a:t>
            </a:r>
            <a:endParaRPr kumimoji="1" lang="ko-Kore-KR" altLang="en-US" sz="1400" strike="sngStrike">
              <a:latin typeface="Arial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823144" y="2784268"/>
            <a:ext cx="593679" cy="31582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267744" y="2371965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03747" y="2431058"/>
            <a:ext cx="39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T2</a:t>
            </a:r>
            <a:endParaRPr kumimoji="1" lang="ko-Kore-KR" altLang="en-US" sz="1400">
              <a:latin typeface="Arial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1895125" y="2605287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03648" y="3028648"/>
            <a:ext cx="567184" cy="567184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03648" y="3938111"/>
            <a:ext cx="567184" cy="567184"/>
          </a:xfrm>
          <a:prstGeom prst="rect">
            <a:avLst/>
          </a:prstGeom>
        </p:spPr>
      </p:pic>
      <p:sp>
        <p:nvSpPr>
          <p:cNvPr id="69" name="모서리가 둥근 직사각형 68"/>
          <p:cNvSpPr/>
          <p:nvPr/>
        </p:nvSpPr>
        <p:spPr>
          <a:xfrm>
            <a:off x="2267744" y="3194028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85014" y="3255422"/>
            <a:ext cx="39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T3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20289" y="2429099"/>
            <a:ext cx="89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PRI =12</a:t>
            </a:r>
            <a:endParaRPr kumimoji="1" lang="ko-Kore-KR" altLang="en-US" sz="1400">
              <a:latin typeface="Arial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H="1" flipV="1">
            <a:off x="823145" y="3697402"/>
            <a:ext cx="593678" cy="30135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810425" y="3398748"/>
            <a:ext cx="606398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1897959" y="3427618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687503" y="3275111"/>
            <a:ext cx="89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PRI = 11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0427" y="2732005"/>
            <a:ext cx="32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>
                <a:latin typeface="Arial"/>
              </a:rPr>
              <a:t>B</a:t>
            </a:r>
            <a:endParaRPr kumimoji="1" lang="ko-Kore-KR" altLang="en-US">
              <a:latin typeface="Arial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523031" y="3629422"/>
            <a:ext cx="32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>
                <a:latin typeface="Arial"/>
              </a:rPr>
              <a:t>C</a:t>
            </a:r>
            <a:endParaRPr kumimoji="1" lang="ko-Kore-KR" altLang="en-US">
              <a:latin typeface="Arial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537299" y="1867909"/>
            <a:ext cx="32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>
                <a:latin typeface="Arial"/>
              </a:rPr>
              <a:t>A</a:t>
            </a:r>
            <a:endParaRPr kumimoji="1" lang="ko-Kore-KR" altLang="en-US">
              <a:latin typeface="Arial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267744" y="4053962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85014" y="4115356"/>
            <a:ext cx="39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T4</a:t>
            </a:r>
            <a:endParaRPr kumimoji="1" lang="ko-Kore-KR" altLang="en-US" sz="1400">
              <a:latin typeface="Arial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1897959" y="4287552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87503" y="4135045"/>
            <a:ext cx="89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PRI = 13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5382" y="3987469"/>
            <a:ext cx="89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solidFill>
                  <a:srgbClr val="ff0000"/>
                </a:solidFill>
                <a:latin typeface="Arial"/>
              </a:rPr>
              <a:t>PRI =13</a:t>
            </a:r>
            <a:endParaRPr kumimoji="1" lang="ko-Kore-KR" altLang="en-US" sz="140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33903" y="2177865"/>
            <a:ext cx="567184" cy="567184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5699738" y="318545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71745" y="3244112"/>
            <a:ext cx="39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T1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23254" y="3648364"/>
            <a:ext cx="89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 strike="sngStrike">
                <a:latin typeface="Arial"/>
              </a:rPr>
              <a:t>PRI =10</a:t>
            </a:r>
            <a:endParaRPr kumimoji="1" lang="ko-Kore-KR" altLang="en-US" sz="1400" strike="sngStrike">
              <a:latin typeface="Arial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6238894" y="2784268"/>
            <a:ext cx="593679" cy="31582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7683494" y="2371965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19497" y="2431058"/>
            <a:ext cx="39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T2</a:t>
            </a:r>
            <a:endParaRPr kumimoji="1" lang="ko-Kore-KR" altLang="en-US" sz="1400">
              <a:latin typeface="Arial"/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 flipH="1">
            <a:off x="7310875" y="2605287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19398" y="3028648"/>
            <a:ext cx="567184" cy="567184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29045" y="4340947"/>
            <a:ext cx="567184" cy="567184"/>
          </a:xfrm>
          <a:prstGeom prst="rect">
            <a:avLst/>
          </a:prstGeom>
        </p:spPr>
      </p:pic>
      <p:sp>
        <p:nvSpPr>
          <p:cNvPr id="82" name="모서리가 둥근 직사각형 81"/>
          <p:cNvSpPr/>
          <p:nvPr/>
        </p:nvSpPr>
        <p:spPr>
          <a:xfrm>
            <a:off x="7683494" y="3194028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700764" y="3255422"/>
            <a:ext cx="39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T3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36039" y="2429099"/>
            <a:ext cx="89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PRI =12</a:t>
            </a:r>
            <a:endParaRPr kumimoji="1" lang="ko-Kore-KR" altLang="en-US" sz="1400">
              <a:latin typeface="Arial"/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6248541" y="4746570"/>
            <a:ext cx="611153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>
            <a:off x="6226175" y="3398748"/>
            <a:ext cx="606398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>
            <a:off x="7313709" y="3427618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103253" y="3275111"/>
            <a:ext cx="89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PRI = 11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36177" y="2732005"/>
            <a:ext cx="32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>
                <a:latin typeface="Arial"/>
              </a:rPr>
              <a:t>B</a:t>
            </a:r>
            <a:endParaRPr kumimoji="1" lang="ko-Kore-KR" altLang="en-US">
              <a:latin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948428" y="4032258"/>
            <a:ext cx="32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>
                <a:latin typeface="Arial"/>
              </a:rPr>
              <a:t>C</a:t>
            </a:r>
            <a:endParaRPr kumimoji="1" lang="ko-Kore-KR" altLang="en-US">
              <a:latin typeface="Arial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953049" y="1867909"/>
            <a:ext cx="32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>
                <a:latin typeface="Arial"/>
              </a:rPr>
              <a:t>A</a:t>
            </a:r>
            <a:endParaRPr kumimoji="1" lang="ko-Kore-KR" altLang="en-US">
              <a:latin typeface="Arial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5743619" y="4500329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774151" y="4571481"/>
            <a:ext cx="39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T4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99156" y="4952990"/>
            <a:ext cx="89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latin typeface="Arial"/>
              </a:rPr>
              <a:t>PRI = 13</a:t>
            </a:r>
            <a:endParaRPr kumimoji="1" lang="ko-Kore-KR" altLang="en-US" sz="1400">
              <a:latin typeface="Arial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31132" y="3987469"/>
            <a:ext cx="892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400">
                <a:solidFill>
                  <a:srgbClr val="ff0000"/>
                </a:solidFill>
                <a:latin typeface="Arial"/>
              </a:rPr>
              <a:t>PRI =12</a:t>
            </a:r>
            <a:endParaRPr kumimoji="1" lang="ko-Kore-KR" altLang="en-US" sz="140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" name="오른쪽 화살표[R] 9"/>
          <p:cNvSpPr/>
          <p:nvPr/>
        </p:nvSpPr>
        <p:spPr>
          <a:xfrm>
            <a:off x="3579627" y="3275111"/>
            <a:ext cx="1943627" cy="27677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612413" y="2964138"/>
            <a:ext cx="1986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>
                <a:latin typeface="Arial"/>
              </a:rPr>
              <a:t>T1 :  </a:t>
            </a:r>
            <a:r>
              <a:rPr kumimoji="1" lang="en-US" altLang="ko-Kore-KR">
                <a:latin typeface="Courier New"/>
                <a:cs typeface="Courier New"/>
              </a:rPr>
              <a:t>unlock(C)</a:t>
            </a:r>
            <a:endParaRPr kumimoji="1" lang="ko-Kore-KR" altLang="en-US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Data Structure for nested donataion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684" y="725244"/>
            <a:ext cx="8786812" cy="525915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Courier New"/>
                <a:cs typeface="Courier New"/>
              </a:rPr>
              <a:t>wait_on_lock</a:t>
            </a:r>
            <a:r>
              <a:rPr lang="en-US" altLang="ko-KR"/>
              <a:t>: lock that it waits for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1434" y="2460748"/>
            <a:ext cx="1410494" cy="32403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thread L</a:t>
            </a:r>
            <a:endParaRPr lang="ko-KR" altLang="en-US" sz="1600" b="1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51434" y="2784784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rPr>
              <a:t>priority = L</a:t>
            </a:r>
            <a:endParaRPr lang="ko-KR" altLang="en-US" sz="1600" b="1">
              <a:solidFill>
                <a:srgbClr val="9bbb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51434" y="3108820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rPr>
              <a:t>wait_on_lock</a:t>
            </a:r>
            <a:endParaRPr lang="ko-KR" altLang="en-US" sz="1600" b="1">
              <a:solidFill>
                <a:srgbClr val="9bbb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1434" y="3432856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rPr>
              <a:t>…</a:t>
            </a:r>
            <a:endParaRPr lang="ko-KR" altLang="en-US" sz="1600" b="1">
              <a:solidFill>
                <a:srgbClr val="9bbb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426593" y="2636912"/>
            <a:ext cx="906170" cy="288032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200" b="1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lock A</a:t>
            </a:r>
            <a:endParaRPr lang="ko-KR" altLang="en-US" sz="1200" b="1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26593" y="2924944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200" b="1">
                <a:solidFill>
                  <a:srgbClr val="4bacc6"/>
                </a:solidFill>
                <a:latin typeface="맑은 고딕"/>
                <a:ea typeface="맑은 고딕"/>
                <a:cs typeface="+mn-cs"/>
              </a:rPr>
              <a:t>holder</a:t>
            </a:r>
            <a:endParaRPr lang="ko-KR" altLang="en-US" sz="1200" b="1">
              <a:solidFill>
                <a:srgbClr val="4bacc6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26593" y="3212505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2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…</a:t>
            </a:r>
            <a:endParaRPr lang="ko-KR" altLang="en-US" sz="12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1" name="꺾인 연결선 20"/>
          <p:cNvCxnSpPr>
            <a:stCxn id="89" idx="1"/>
            <a:endCxn id="84" idx="3"/>
          </p:cNvCxnSpPr>
          <p:nvPr/>
        </p:nvCxnSpPr>
        <p:spPr>
          <a:xfrm rot="10800000">
            <a:off x="2061929" y="2622766"/>
            <a:ext cx="364665" cy="446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866753" y="2456892"/>
            <a:ext cx="1410494" cy="32403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thread M</a:t>
            </a:r>
            <a:endParaRPr lang="ko-KR" altLang="en-US" sz="1600" b="1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866753" y="2780928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rPr>
              <a:t>priority = M</a:t>
            </a:r>
            <a:endParaRPr lang="ko-KR" altLang="en-US" sz="1600" b="1">
              <a:solidFill>
                <a:srgbClr val="9bbb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866753" y="3104964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rPr>
              <a:t>wait_on_lock</a:t>
            </a:r>
            <a:endParaRPr lang="ko-KR" altLang="en-US" sz="1600" b="1">
              <a:solidFill>
                <a:srgbClr val="9bbb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866753" y="3429000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rPr>
              <a:t>…</a:t>
            </a:r>
            <a:endParaRPr lang="ko-KR" altLang="en-US" sz="1600" b="1">
              <a:solidFill>
                <a:srgbClr val="9bbb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323137" y="2446835"/>
            <a:ext cx="1410494" cy="32403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thread H</a:t>
            </a:r>
            <a:endParaRPr lang="ko-KR" altLang="en-US" sz="1600" b="1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323137" y="2770871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rPr>
              <a:t>priority = H</a:t>
            </a:r>
            <a:endParaRPr lang="ko-KR" altLang="en-US" sz="1600" b="1">
              <a:solidFill>
                <a:srgbClr val="9bbb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323137" y="3094907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rPr>
              <a:t>wait_on_lock</a:t>
            </a:r>
            <a:endParaRPr lang="ko-KR" altLang="en-US" sz="1600" b="1">
              <a:solidFill>
                <a:srgbClr val="9bbb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323137" y="3418943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rPr>
              <a:t>…</a:t>
            </a:r>
            <a:endParaRPr lang="ko-KR" altLang="en-US" sz="1600" b="1">
              <a:solidFill>
                <a:srgbClr val="9bbb59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882977" y="2608853"/>
            <a:ext cx="906170" cy="288032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200" b="1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lock B</a:t>
            </a:r>
            <a:endParaRPr lang="ko-KR" altLang="en-US" sz="1200" b="1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882977" y="2896885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200" b="1">
                <a:solidFill>
                  <a:srgbClr val="4bacc6"/>
                </a:solidFill>
                <a:latin typeface="맑은 고딕"/>
                <a:ea typeface="맑은 고딕"/>
                <a:cs typeface="+mn-cs"/>
              </a:rPr>
              <a:t>holder</a:t>
            </a:r>
            <a:endParaRPr lang="ko-KR" altLang="en-US" sz="1200" b="1">
              <a:solidFill>
                <a:srgbClr val="4bacc6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882977" y="3184446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2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…</a:t>
            </a:r>
            <a:endParaRPr lang="ko-KR" altLang="en-US" sz="12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04" name="꺾인 연결선 20"/>
          <p:cNvCxnSpPr>
            <a:stCxn id="102" idx="1"/>
            <a:endCxn id="92" idx="3"/>
          </p:cNvCxnSpPr>
          <p:nvPr/>
        </p:nvCxnSpPr>
        <p:spPr>
          <a:xfrm rot="10800000">
            <a:off x="5277247" y="2618911"/>
            <a:ext cx="605730" cy="4219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20"/>
          <p:cNvCxnSpPr>
            <a:stCxn id="95" idx="1"/>
            <a:endCxn id="88" idx="3"/>
          </p:cNvCxnSpPr>
          <p:nvPr/>
        </p:nvCxnSpPr>
        <p:spPr>
          <a:xfrm rot="10800000">
            <a:off x="3332763" y="2780928"/>
            <a:ext cx="533990" cy="4860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20"/>
          <p:cNvCxnSpPr>
            <a:stCxn id="99" idx="1"/>
            <a:endCxn id="101" idx="3"/>
          </p:cNvCxnSpPr>
          <p:nvPr/>
        </p:nvCxnSpPr>
        <p:spPr>
          <a:xfrm rot="10800000">
            <a:off x="6789147" y="2752869"/>
            <a:ext cx="533990" cy="5040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3828696" y="3230982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lang="ko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46977" y="3004438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lang="ko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287137" y="3220925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lang="ko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384259" y="3040438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lang="ko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내용 개체 틀 2"/>
          <p:cNvSpPr txBox="1"/>
          <p:nvPr/>
        </p:nvSpPr>
        <p:spPr>
          <a:xfrm>
            <a:off x="249684" y="809303"/>
            <a:ext cx="8786812" cy="550125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"/>
              <a:defRPr kumimoji="1" sz="2000" b="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"/>
              <a:defRPr kumimoji="1" sz="18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"/>
              <a:defRPr kumimoji="1" sz="16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"/>
              <a:defRPr kumimoji="1" sz="14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/>
              <a:buChar char=""/>
              <a:defRPr kumimoji="1" sz="14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>
              <a:defRPr/>
            </a:pPr>
            <a:r>
              <a:rPr lang="en-US" altLang="ko-KR" sz="1800" kern="0">
                <a:latin typeface="Courier New"/>
                <a:cs typeface="Courier New"/>
              </a:rPr>
              <a:t>Donations</a:t>
            </a:r>
            <a:r>
              <a:rPr lang="en-US" altLang="ko-KR" sz="1800" kern="0"/>
              <a:t>: list of Donors</a:t>
            </a:r>
            <a:endParaRPr lang="ko-KR" altLang="en-US" sz="1800" kern="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Data Structure for Multiple Donation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169624" y="2132856"/>
            <a:ext cx="6804752" cy="3452067"/>
            <a:chOff x="971600" y="2749241"/>
            <a:chExt cx="6804752" cy="3452067"/>
          </a:xfrm>
        </p:grpSpPr>
        <p:sp>
          <p:nvSpPr>
            <p:cNvPr id="7" name="직사각형 6"/>
            <p:cNvSpPr/>
            <p:nvPr/>
          </p:nvSpPr>
          <p:spPr>
            <a:xfrm>
              <a:off x="971600" y="2749241"/>
              <a:ext cx="1410494" cy="32403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600" b="1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thread L</a:t>
              </a:r>
              <a:endParaRPr lang="ko-KR" altLang="en-US" sz="1600" b="1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71600" y="3073277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6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priority = L</a:t>
              </a:r>
              <a:endParaRPr lang="ko-KR" altLang="en-US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71600" y="3397313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6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wait_on_lock</a:t>
              </a:r>
              <a:endParaRPr lang="ko-KR" altLang="en-US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71600" y="3721349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6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…</a:t>
              </a:r>
              <a:endParaRPr lang="ko-KR" altLang="en-US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01345" y="3096660"/>
              <a:ext cx="906170" cy="28803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/>
              </a:pPr>
              <a:r>
                <a:rPr lang="en-US" altLang="ko-KR" sz="1200" b="1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lock A</a:t>
              </a:r>
              <a:endParaRPr lang="ko-KR" altLang="en-US" sz="1200" b="1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401345" y="3384692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/>
              </a:pPr>
              <a:r>
                <a:rPr lang="en-US" altLang="ko-KR" sz="1200" b="1">
                  <a:solidFill>
                    <a:srgbClr val="4bacc6"/>
                  </a:solidFill>
                  <a:latin typeface="맑은 고딕"/>
                  <a:ea typeface="맑은 고딕"/>
                  <a:cs typeface="+mn-cs"/>
                </a:rPr>
                <a:t>holder</a:t>
              </a:r>
              <a:endParaRPr lang="ko-KR" altLang="en-US" sz="1200" b="1">
                <a:solidFill>
                  <a:srgbClr val="4bacc6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401345" y="3672253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/>
              </a:pPr>
              <a:r>
                <a:rPr lang="en-US" altLang="ko-KR" sz="1200" b="1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…</a:t>
              </a:r>
              <a:endParaRPr lang="ko-KR" altLang="en-US" sz="1200" b="1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27" name="꺾인 연결선 20"/>
            <p:cNvCxnSpPr>
              <a:stCxn id="24" idx="1"/>
            </p:cNvCxnSpPr>
            <p:nvPr/>
          </p:nvCxnSpPr>
          <p:spPr>
            <a:xfrm rot="10800000">
              <a:off x="2382095" y="3023424"/>
              <a:ext cx="1019251" cy="5052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3131840" y="4253236"/>
              <a:ext cx="1410494" cy="32403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400" b="1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thread M</a:t>
              </a:r>
              <a:endParaRPr lang="ko-KR" altLang="en-US" sz="1400" b="1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131840" y="4577272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4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priority = M</a:t>
              </a:r>
              <a:endParaRPr lang="ko-KR" altLang="en-US" sz="14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131840" y="4901308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4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wait_on_lock</a:t>
              </a:r>
              <a:endParaRPr lang="ko-KR" altLang="en-US" sz="14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131840" y="5225344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4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…</a:t>
              </a:r>
              <a:endParaRPr lang="ko-KR" altLang="en-US" sz="14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329858" y="4260610"/>
              <a:ext cx="1410494" cy="32403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400" b="1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thread H</a:t>
              </a:r>
              <a:endParaRPr lang="ko-KR" altLang="en-US" sz="1400" b="1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29858" y="4584646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4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priority = H</a:t>
              </a:r>
              <a:endParaRPr lang="ko-KR" altLang="en-US" sz="14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329858" y="4908682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4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wait_on_lock</a:t>
              </a:r>
              <a:endParaRPr lang="ko-KR" altLang="en-US" sz="14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329858" y="5232718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4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…</a:t>
              </a:r>
              <a:endParaRPr lang="ko-KR" altLang="en-US" sz="14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71" name="꺾인 연결선 20"/>
            <p:cNvCxnSpPr>
              <a:stCxn id="32" idx="3"/>
              <a:endCxn id="37" idx="1"/>
            </p:cNvCxnSpPr>
            <p:nvPr/>
          </p:nvCxnSpPr>
          <p:spPr>
            <a:xfrm>
              <a:off x="2382094" y="4207403"/>
              <a:ext cx="749746" cy="1831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20"/>
            <p:cNvCxnSpPr>
              <a:stCxn id="55" idx="3"/>
              <a:endCxn id="23" idx="3"/>
            </p:cNvCxnSpPr>
            <p:nvPr/>
          </p:nvCxnSpPr>
          <p:spPr>
            <a:xfrm flipH="1" flipV="1">
              <a:off x="4307515" y="3240676"/>
              <a:ext cx="234819" cy="1822650"/>
            </a:xfrm>
            <a:prstGeom prst="bentConnector3">
              <a:avLst>
                <a:gd name="adj1" fmla="val -9735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꺾인 연결선 20"/>
            <p:cNvCxnSpPr>
              <a:stCxn id="59" idx="3"/>
              <a:endCxn id="43" idx="3"/>
            </p:cNvCxnSpPr>
            <p:nvPr/>
          </p:nvCxnSpPr>
          <p:spPr>
            <a:xfrm flipH="1" flipV="1">
              <a:off x="7469353" y="3186800"/>
              <a:ext cx="270999" cy="1883900"/>
            </a:xfrm>
            <a:prstGeom prst="bentConnector3">
              <a:avLst>
                <a:gd name="adj1" fmla="val -8435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971600" y="4045385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6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donations</a:t>
              </a:r>
              <a:endParaRPr lang="ko-KR" altLang="en-US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71600" y="4369421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6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d_elem</a:t>
              </a:r>
              <a:endParaRPr lang="ko-KR" altLang="en-US" sz="16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131840" y="5553236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4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donations</a:t>
              </a:r>
              <a:endParaRPr lang="ko-KR" altLang="en-US" sz="14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131840" y="5877272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4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d_elem</a:t>
              </a:r>
              <a:endParaRPr lang="ko-KR" altLang="en-US" sz="14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29858" y="5551904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4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donations</a:t>
              </a:r>
              <a:endParaRPr lang="ko-KR" altLang="en-US" sz="14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329858" y="5875940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400" b="1">
                  <a:solidFill>
                    <a:srgbClr val="9bbb59"/>
                  </a:solidFill>
                  <a:latin typeface="맑은 고딕"/>
                  <a:ea typeface="맑은 고딕"/>
                  <a:cs typeface="+mn-cs"/>
                </a:rPr>
                <a:t>d_elem</a:t>
              </a:r>
              <a:endParaRPr lang="ko-KR" altLang="en-US" sz="1400" b="1">
                <a:solidFill>
                  <a:srgbClr val="9bbb59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563183" y="3042784"/>
              <a:ext cx="906170" cy="28803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/>
              </a:pPr>
              <a:r>
                <a:rPr lang="en-US" altLang="ko-KR" sz="1200" b="1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lock B</a:t>
              </a:r>
              <a:endParaRPr lang="ko-KR" altLang="en-US" sz="1200" b="1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563183" y="3330816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/>
              </a:pPr>
              <a:r>
                <a:rPr lang="en-US" altLang="ko-KR" sz="1200" b="1">
                  <a:solidFill>
                    <a:srgbClr val="4bacc6"/>
                  </a:solidFill>
                  <a:latin typeface="맑은 고딕"/>
                  <a:ea typeface="맑은 고딕"/>
                  <a:cs typeface="+mn-cs"/>
                </a:rPr>
                <a:t>holder</a:t>
              </a:r>
              <a:endParaRPr lang="ko-KR" altLang="en-US" sz="1200" b="1">
                <a:solidFill>
                  <a:srgbClr val="4bacc6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63183" y="3618377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/>
              </a:pPr>
              <a:r>
                <a:rPr lang="en-US" altLang="ko-KR" sz="1200" b="1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…</a:t>
              </a:r>
              <a:endParaRPr lang="ko-KR" altLang="en-US" sz="1200" b="1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46" name="꺾인 연결선 20"/>
            <p:cNvCxnSpPr>
              <a:stCxn id="44" idx="1"/>
            </p:cNvCxnSpPr>
            <p:nvPr/>
          </p:nvCxnSpPr>
          <p:spPr>
            <a:xfrm rot="10800000">
              <a:off x="2382095" y="2799686"/>
              <a:ext cx="4181089" cy="675146"/>
            </a:xfrm>
            <a:prstGeom prst="bentConnector3">
              <a:avLst>
                <a:gd name="adj1" fmla="val 2953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20"/>
            <p:cNvCxnSpPr>
              <a:stCxn id="37" idx="3"/>
              <a:endCxn id="39" idx="1"/>
            </p:cNvCxnSpPr>
            <p:nvPr/>
          </p:nvCxnSpPr>
          <p:spPr>
            <a:xfrm flipV="1">
              <a:off x="4542334" y="6037958"/>
              <a:ext cx="1787524" cy="1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6527182" y="3438369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anchor="ctr"/>
            <a:lstStyle/>
            <a:p>
              <a:pPr lvl="0" algn="ctr">
                <a:defRPr/>
              </a:pPr>
              <a:endParaRPr lang="ko-KR" altLang="en-US" sz="1600">
                <a:solidFill>
                  <a:srgbClr val="00b050"/>
                </a:solidFill>
                <a:latin typeface="Courier New"/>
                <a:ea typeface="맑은 고딕"/>
                <a:cs typeface="Courier New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487349" y="5029850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anchor="ctr"/>
            <a:lstStyle/>
            <a:p>
              <a:pPr lvl="0" algn="ctr">
                <a:defRPr/>
              </a:pPr>
              <a:endParaRPr lang="ko-KR" altLang="en-US" sz="1600">
                <a:solidFill>
                  <a:srgbClr val="00b050"/>
                </a:solidFill>
                <a:latin typeface="Courier New"/>
                <a:ea typeface="맑은 고딕"/>
                <a:cs typeface="Courier New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4487349" y="6001958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anchor="ctr"/>
            <a:lstStyle/>
            <a:p>
              <a:pPr lvl="0" algn="ctr">
                <a:defRPr/>
              </a:pPr>
              <a:endParaRPr lang="ko-KR" altLang="en-US" sz="1600">
                <a:solidFill>
                  <a:srgbClr val="00b050"/>
                </a:solidFill>
                <a:latin typeface="Courier New"/>
                <a:ea typeface="맑은 고딕"/>
                <a:cs typeface="Courier New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7704352" y="5037125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anchor="ctr"/>
            <a:lstStyle/>
            <a:p>
              <a:pPr lvl="0" algn="ctr">
                <a:defRPr/>
              </a:pPr>
              <a:endParaRPr lang="ko-KR" altLang="en-US" sz="1600">
                <a:solidFill>
                  <a:srgbClr val="00b050"/>
                </a:solidFill>
                <a:latin typeface="Courier New"/>
                <a:ea typeface="맑은 고딕"/>
                <a:cs typeface="Courier New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365344" y="3492245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anchor="ctr"/>
            <a:lstStyle/>
            <a:p>
              <a:pPr lvl="0" algn="ctr">
                <a:defRPr/>
              </a:pPr>
              <a:endParaRPr lang="ko-KR" altLang="en-US" sz="1600">
                <a:solidFill>
                  <a:srgbClr val="00b050"/>
                </a:solidFill>
                <a:latin typeface="Courier New"/>
                <a:ea typeface="맑은 고딕"/>
                <a:cs typeface="Courier New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351073" y="4171403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anchor="ctr"/>
            <a:lstStyle/>
            <a:p>
              <a:pPr lvl="0" algn="ctr">
                <a:defRPr/>
              </a:pPr>
              <a:endParaRPr lang="ko-KR" altLang="en-US" sz="1600">
                <a:solidFill>
                  <a:srgbClr val="00b050"/>
                </a:solidFill>
                <a:latin typeface="Courier New"/>
                <a:ea typeface="맑은 고딕"/>
                <a:cs typeface="Courier New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 기부 실시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048" y="808062"/>
            <a:ext cx="8699432" cy="5501258"/>
          </a:xfrm>
        </p:spPr>
        <p:txBody>
          <a:bodyPr/>
          <a:lstStyle/>
          <a:p>
            <a:pPr lvl="0">
              <a:defRPr/>
            </a:pPr>
            <a:r>
              <a:rPr lang="en-US" altLang="ko-KR" sz="1800">
                <a:cs typeface="Courier New"/>
              </a:rPr>
              <a:t>수정할 함수</a:t>
            </a:r>
            <a:endParaRPr lang="en-US" altLang="ko-KR" sz="1800"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static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init_thread(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 *t, </a:t>
            </a:r>
            <a:b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                   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const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char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*name,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priority)</a:t>
            </a:r>
            <a:endParaRPr lang="en-US" altLang="ko-KR" sz="16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우선 기부를 위한 데이터 구조를 초기화합니다.</a:t>
            </a:r>
            <a:endParaRPr lang="en-US" altLang="ko-KR" sz="1400"/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lock_acquire(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lang="en-US" altLang="ko-KR" sz="16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잠금을 사용할 수 없는 경우 잠금 주소를 저장하십시오.</a:t>
            </a:r>
            <a:endParaRPr lang="en-US" altLang="ko-KR" sz="1400"/>
          </a:p>
          <a:p>
            <a:pPr lvl="2">
              <a:defRPr/>
            </a:pPr>
            <a:r>
              <a:rPr lang="en-US" altLang="ko-KR" sz="1400"/>
              <a:t>현재 우선순위를 저장하고 기부한 스레드를 목록에 유지하세요 (복수 기부).</a:t>
            </a:r>
            <a:endParaRPr lang="en-US" altLang="ko-KR" sz="1400"/>
          </a:p>
          <a:p>
            <a:pPr lvl="2">
              <a:defRPr/>
            </a:pPr>
            <a:r>
              <a:rPr lang="en-US" altLang="ko-KR" sz="1400"/>
              <a:t>기부 우선.</a:t>
            </a:r>
            <a:endParaRPr lang="en-US" altLang="ko-KR" sz="1400"/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lock_release(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lang="en-US" altLang="ko-KR" sz="16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잠금이 해제되면 기부 목록에서 잠금이 설정된 스레드를 삭제하고 우선 순위를 올바르게 설정하십시오.</a:t>
            </a:r>
            <a:endParaRPr lang="en-US" altLang="ko-KR" sz="1400"/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thread_set_priority(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new_priority)</a:t>
            </a:r>
            <a:endPara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1143000" lvl="2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¢"/>
              <a:defRPr/>
            </a:pPr>
            <a:r>
              <a:rPr lang="en-US" altLang="ko-KR" sz="1400"/>
              <a:t>기부금을 고려하여 우선 순위를 정하십시오.</a:t>
            </a:r>
            <a:endParaRPr lang="en-US" altLang="ko-KR" sz="1400"/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76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$ make check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47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t="50000" r="64962" b="8642"/>
          <a:stretch/>
        </p:blipFill>
        <p:spPr>
          <a:xfrm>
            <a:off x="431540" y="1702578"/>
            <a:ext cx="6408712" cy="44110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23528" y="2564904"/>
            <a:ext cx="6624736" cy="19442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853503882"/>
      </p:ext>
    </p:extLst>
  </p:cSld>
  <p:clrMapOvr>
    <a:masterClrMapping/>
  </p:clrMapOvr>
  <p:transition>
    <p:zoom/>
  </p:transition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018680" y="4365104"/>
            <a:ext cx="7859500" cy="1800200"/>
          </a:xfrm>
          <a:prstGeom prst="roundRect">
            <a:avLst>
              <a:gd name="adj" fmla="val 6062"/>
            </a:avLst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디자인: 슬립/웨이크업 기반 알람 시계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48407" y="1484784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0029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386390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61693" y="1453856"/>
            <a:ext cx="141897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ready_list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48212" y="3534471"/>
            <a:ext cx="1629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srgbClr val="ff0000"/>
                </a:solidFill>
                <a:latin typeface="Courier New"/>
                <a:ea typeface="맑은 고딕"/>
                <a:cs typeface="Courier New"/>
              </a:rPr>
              <a:t>wakeup()</a:t>
            </a:r>
            <a:endParaRPr lang="en-US" altLang="ko-KR" sz="1600">
              <a:solidFill>
                <a:srgbClr val="ff000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6846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3663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0480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97917" y="1898325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30466" y="2748103"/>
            <a:ext cx="504056" cy="504056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9" name="구부러진 연결선 48"/>
          <p:cNvCxnSpPr>
            <a:endCxn id="48" idx="0"/>
          </p:cNvCxnSpPr>
          <p:nvPr/>
        </p:nvCxnSpPr>
        <p:spPr>
          <a:xfrm>
            <a:off x="6493846" y="2126103"/>
            <a:ext cx="1288648" cy="622000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04115" y="1793645"/>
            <a:ext cx="22829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list_push_back ()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3374122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4171372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4159104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939542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4927274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5721132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5708864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348407" y="3148760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90029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3386390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61694" y="3117832"/>
            <a:ext cx="14189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sleep_list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6846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3663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0480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997917" y="3562301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374122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171372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4159104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939542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4927274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721132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5708864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48" idx="2"/>
            <a:endCxn id="58" idx="3"/>
          </p:cNvCxnSpPr>
          <p:nvPr/>
        </p:nvCxnSpPr>
        <p:spPr>
          <a:xfrm rot="5400000">
            <a:off x="7184276" y="3079057"/>
            <a:ext cx="425116" cy="771320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구부러진 연결선 80"/>
          <p:cNvCxnSpPr>
            <a:stCxn id="59" idx="1"/>
            <a:endCxn id="78" idx="2"/>
          </p:cNvCxnSpPr>
          <p:nvPr/>
        </p:nvCxnSpPr>
        <p:spPr>
          <a:xfrm rot="10800000">
            <a:off x="1539462" y="2402382"/>
            <a:ext cx="1360836" cy="1411949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-5009" y="2978145"/>
            <a:ext cx="178927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srgbClr val="ff0000"/>
                </a:solidFill>
                <a:latin typeface="Courier New"/>
                <a:ea typeface="맑은 고딕"/>
                <a:cs typeface="Courier New"/>
              </a:rPr>
              <a:t>timer_sleep()</a:t>
            </a:r>
            <a:endParaRPr lang="en-US" altLang="ko-KR" sz="1600">
              <a:solidFill>
                <a:srgbClr val="ff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69686" y="2126103"/>
            <a:ext cx="4651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tail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20965" y="2126103"/>
            <a:ext cx="64472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head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43723" y="3746719"/>
            <a:ext cx="64472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head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02215" y="3783163"/>
            <a:ext cx="4651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tail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87434" y="1898325"/>
            <a:ext cx="504056" cy="504056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1791490" y="2126103"/>
            <a:ext cx="10963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18680" y="1466890"/>
            <a:ext cx="92525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runnig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0060" y="886621"/>
            <a:ext cx="1897380" cy="568799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1600">
                <a:solidFill>
                  <a:prstClr val="black"/>
                </a:solidFill>
                <a:latin typeface="Arial"/>
                <a:ea typeface="맑은 고딕"/>
                <a:cs typeface="Courier New"/>
              </a:rPr>
              <a:t>가장높은 우선순위</a:t>
            </a:r>
            <a:endParaRPr lang="ko-KR" altLang="en-US" sz="1600">
              <a:solidFill>
                <a:prstClr val="black"/>
              </a:solidFill>
              <a:latin typeface="Arial"/>
              <a:ea typeface="맑은 고딕"/>
              <a:cs typeface="Courier New"/>
            </a:endParaRPr>
          </a:p>
          <a:p>
            <a:pPr lvl="0" algn="ctr">
              <a:defRPr/>
            </a:pPr>
            <a:r>
              <a:rPr lang="ko-KR" altLang="en-US" sz="1600">
                <a:solidFill>
                  <a:prstClr val="black"/>
                </a:solidFill>
                <a:latin typeface="Arial"/>
                <a:ea typeface="맑은 고딕"/>
                <a:cs typeface="Courier New"/>
              </a:rPr>
              <a:t>스레드로 실행</a:t>
            </a:r>
            <a:endParaRPr lang="ko-KR" altLang="en-US" sz="1600">
              <a:solidFill>
                <a:prstClr val="black"/>
              </a:solidFill>
              <a:latin typeface="Arial"/>
              <a:ea typeface="맑은 고딕"/>
              <a:cs typeface="Courier New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348407" y="4532566"/>
            <a:ext cx="4662767" cy="8545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90029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386390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615720" y="4473968"/>
            <a:ext cx="129554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wait_list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6846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43663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20480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997917" y="481430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 flipH="1">
            <a:off x="3374122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4171372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4159104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4939542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H="1">
            <a:off x="4927274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5721132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5708864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443723" y="4998724"/>
            <a:ext cx="64472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head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402215" y="5035168"/>
            <a:ext cx="4651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tail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06937" y="4687627"/>
            <a:ext cx="515994" cy="544397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V="1">
            <a:off x="6934878" y="5023029"/>
            <a:ext cx="833789" cy="4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109460" y="5467791"/>
            <a:ext cx="1697355" cy="569154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1600">
                <a:solidFill>
                  <a:prstClr val="black"/>
                </a:solidFill>
                <a:latin typeface="Arial"/>
                <a:ea typeface="맑은 고딕"/>
                <a:cs typeface="Courier New"/>
              </a:rPr>
              <a:t>가장높은순위</a:t>
            </a:r>
            <a:endParaRPr lang="ko-KR" altLang="en-US" sz="1600">
              <a:solidFill>
                <a:prstClr val="black"/>
              </a:solidFill>
              <a:latin typeface="Arial"/>
              <a:ea typeface="맑은 고딕"/>
              <a:cs typeface="Courier New"/>
            </a:endParaRPr>
          </a:p>
          <a:p>
            <a:pPr lvl="0" algn="ctr">
              <a:defRPr/>
            </a:pPr>
            <a:r>
              <a:rPr lang="ko-KR" altLang="en-US" sz="1600">
                <a:solidFill>
                  <a:prstClr val="black"/>
                </a:solidFill>
                <a:latin typeface="Arial"/>
                <a:ea typeface="맑은 고딕"/>
                <a:cs typeface="Courier New"/>
              </a:rPr>
              <a:t>스레드로 가져옴</a:t>
            </a:r>
            <a:endParaRPr lang="ko-KR" altLang="en-US" sz="1600">
              <a:solidFill>
                <a:prstClr val="black"/>
              </a:solidFill>
              <a:latin typeface="Arial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/>
              <a:t>Three things to consider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 sz="1800"/>
              <a:t>준비 목록에서 실행할 스레드를 선택할 때 우선 순위가 가장 높은 스레드를 선택합니다.</a:t>
            </a:r>
            <a:endParaRPr kumimoji="1" lang="en-US" altLang="ko-KR" sz="1800"/>
          </a:p>
          <a:p>
            <a:pPr lvl="0">
              <a:defRPr/>
            </a:pPr>
            <a:r>
              <a:rPr kumimoji="1" lang="en-US" altLang="ko-KR" sz="1800"/>
              <a:t>선점</a:t>
            </a:r>
            <a:endParaRPr kumimoji="1" lang="en-US" altLang="ko-KR" sz="1800"/>
          </a:p>
          <a:p>
            <a:pPr lvl="1">
              <a:defRPr/>
            </a:pPr>
            <a:r>
              <a:rPr kumimoji="1" lang="en-US" altLang="ko-KR" sz="1600"/>
              <a:t>준비 목록에 새 스레드를 삽입할 때 실행 중인 스레드와 우선 순위를 비교하십시오.</a:t>
            </a:r>
            <a:endParaRPr kumimoji="1" lang="en-US" altLang="ko-KR" sz="1600"/>
          </a:p>
          <a:p>
            <a:pPr lvl="1">
              <a:defRPr/>
            </a:pPr>
            <a:r>
              <a:rPr lang="en-US" altLang="ko-KR" sz="1600"/>
              <a:t>현재 실행 중인 스레드에서 우선 순위가 더 높은 경우 새로 삽입한 스레드를 스케줄링합니다.</a:t>
            </a:r>
            <a:endParaRPr lang="en-US" altLang="ko-KR" sz="1600"/>
          </a:p>
          <a:p>
            <a:pPr lvl="0">
              <a:defRPr/>
            </a:pPr>
            <a:r>
              <a:rPr lang="en-US" altLang="ko-KR" sz="1800"/>
              <a:t>잠금: 세마포어, 조건 변수, </a:t>
            </a:r>
            <a:endParaRPr lang="en-US" altLang="ko-KR" sz="1800"/>
          </a:p>
          <a:p>
            <a:pPr lvl="1">
              <a:defRPr/>
            </a:pPr>
            <a:r>
              <a:rPr lang="en-US" altLang="ko-KR" sz="1600"/>
              <a:t>잠금을 기다리는 스레드 집합 (또는 조건 변수) 에서 스레드를 선택할 때는 우선 순위가 가장 높은 스레드를 선택합니다.</a:t>
            </a:r>
            <a:endParaRPr lang="en-US" altLang="ko-KR" sz="1600"/>
          </a:p>
          <a:p>
            <a:pPr lvl="1">
              <a:defRPr/>
            </a:pPr>
            <a:endParaRPr kumimoji="1" lang="ko-KR" altLang="en-US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핀토스 우선순위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>
                <a:cs typeface="Courier New"/>
              </a:rPr>
              <a:t>우선 순위 범위는 PRI_MIN (=0) 부터 PRI_MAX (=63) 까지입니다.</a:t>
            </a:r>
            <a:endParaRPr lang="en-US" altLang="ko-KR" sz="1800"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숫자가 클수록 우선 순위가 높습니다.</a:t>
            </a:r>
            <a:endParaRPr lang="en-US" altLang="ko-KR" sz="1600"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기본값은 PRI_DEFAULT (=31) 입니다.</a:t>
            </a:r>
            <a:endParaRPr lang="en-US" altLang="ko-KR" sz="1600">
              <a:cs typeface="Courier New"/>
            </a:endParaRPr>
          </a:p>
          <a:p>
            <a:pPr lvl="0">
              <a:defRPr/>
            </a:pPr>
            <a:r>
              <a:rPr lang="en-US" altLang="ko-KR" sz="1800">
                <a:cs typeface="Courier New"/>
              </a:rPr>
              <a:t>PintOS는 thread_create () 에 의해 스레드가 생성될 때 초기 우선 순위를 설정합니다.</a:t>
            </a:r>
            <a:endParaRPr lang="en-US" altLang="ko-KR" sz="1800">
              <a:cs typeface="Courier New"/>
            </a:endParaRPr>
          </a:p>
          <a:p>
            <a:pPr lvl="0">
              <a:defRPr/>
            </a:pPr>
            <a:r>
              <a:rPr lang="en-US" altLang="ko-KR" sz="1800"/>
              <a:t>기존 함수</a:t>
            </a:r>
            <a:endParaRPr lang="en-US" altLang="ko-KR" sz="1800"/>
          </a:p>
          <a:p>
            <a:pPr lvl="1">
              <a:defRPr/>
            </a:pP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 sz="1600">
                <a:latin typeface="Courier New"/>
                <a:cs typeface="Courier New"/>
              </a:rPr>
              <a:t> thread_set_priority (</a:t>
            </a: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lang="en-US" altLang="ko-KR" sz="1600">
                <a:latin typeface="Courier New"/>
                <a:cs typeface="Courier New"/>
              </a:rPr>
              <a:t> new_priority)</a:t>
            </a:r>
            <a:endParaRPr lang="en-US" altLang="ko-KR" sz="1600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현재 스레드의 우선순위를 new_priority 로 변경</a:t>
            </a:r>
            <a:endParaRPr lang="en-US" altLang="ko-KR" sz="1400"/>
          </a:p>
          <a:p>
            <a:pPr lvl="1">
              <a:defRPr/>
            </a:pP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lang="en-US" altLang="ko-KR" sz="1600">
                <a:latin typeface="Courier New"/>
                <a:cs typeface="Courier New"/>
              </a:rPr>
              <a:t> thread_get_priority (</a:t>
            </a: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 sz="1600">
                <a:latin typeface="Courier New"/>
                <a:cs typeface="Courier New"/>
              </a:rPr>
              <a:t>)</a:t>
            </a:r>
            <a:endParaRPr lang="en-US" altLang="ko-KR" sz="1600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>
                <a:cs typeface="Courier New"/>
              </a:rPr>
              <a:t>현재 스레드의 우선 순위를 반환합니다.</a:t>
            </a:r>
            <a:endParaRPr lang="en-US" altLang="ko-KR" sz="1400"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우선순위 (스케줄링) 배치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880070"/>
            <a:ext cx="8208912" cy="4709170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tid_t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thread_create(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const char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*name,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priority,</a:t>
            </a:r>
            <a:b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			    thread_func *function,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*aux)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endParaRPr lang="en-US" altLang="ko-KR" sz="1800"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altLang="ko-KR" sz="1800"/>
              <a:t>업데이트 시점</a:t>
            </a:r>
            <a:endParaRPr lang="en-US" altLang="ko-KR" sz="1800"/>
          </a:p>
          <a:p>
            <a:pPr lvl="1">
              <a:defRPr/>
            </a:pPr>
            <a:r>
              <a:rPr lang="en-US" altLang="ko-KR" sz="1600"/>
              <a:t>ready_list에 우선 순위에 따라 스레드를 삽입합니다.(확장이 불가능하다는 점에 유의하세요)</a:t>
            </a:r>
            <a:endParaRPr lang="en-US" altLang="ko-KR" sz="1600"/>
          </a:p>
          <a:p>
            <a:pPr lvl="1">
              <a:defRPr/>
            </a:pPr>
            <a:r>
              <a:rPr lang="en-US" altLang="ko-KR" sz="1600"/>
              <a:t>스레드가 ready_list에 추가되면 새 스레드의 우선 순위와 현재 스레드의 우선 순위를 비교합니다.</a:t>
            </a:r>
            <a:endParaRPr lang="en-US" altLang="ko-KR" sz="1600"/>
          </a:p>
          <a:p>
            <a:pPr lvl="1">
              <a:defRPr/>
            </a:pPr>
            <a:r>
              <a:rPr lang="en-US" altLang="ko-KR" sz="1600"/>
              <a:t>새 스레드의 우선 순위가 더 높으면 schedule () 을 호출합니다 (현재 스레드는 CPU를 산출합니다).</a:t>
            </a:r>
            <a:endParaRPr lang="en-US" altLang="ko-KR" sz="16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7" name="Google Shape;3387;p256"/>
          <p:cNvSpPr txBox="1">
            <a:spLocks noGrp="1"/>
          </p:cNvSpPr>
          <p:nvPr>
            <p:ph type="title" idx="0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b="0" i="0" u="none" strike="noStrike" cap="none">
                <a:solidFill>
                  <a:srgbClr val="ffff00"/>
                </a:solidFill>
                <a:latin typeface="Courier New"/>
                <a:ea typeface="Arial"/>
                <a:cs typeface="Courier New"/>
                <a:sym typeface="Arial"/>
              </a:rPr>
              <a:t>스레드_생성 ()</a:t>
            </a:r>
            <a:endParaRPr lang="en-US" altLang="ko-KR" sz="2400" b="0" i="0" u="none" strike="noStrike" cap="none">
              <a:solidFill>
                <a:srgbClr val="ffff00"/>
              </a:solidFill>
              <a:latin typeface="Courier New"/>
              <a:ea typeface="Arial"/>
              <a:cs typeface="Courier New"/>
              <a:sym typeface="Arial"/>
            </a:endParaRPr>
          </a:p>
        </p:txBody>
      </p:sp>
      <p:sp>
        <p:nvSpPr>
          <p:cNvPr id="3388" name="Google Shape;3388;p256"/>
          <p:cNvSpPr txBox="1">
            <a:spLocks noGrp="1"/>
          </p:cNvSpPr>
          <p:nvPr>
            <p:ph type="body" idx="1"/>
          </p:nvPr>
        </p:nvSpPr>
        <p:spPr>
          <a:xfrm>
            <a:off x="214313" y="805437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85750">
              <a:spcBef>
                <a:spcPts val="32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Char char="•"/>
              <a:defRPr/>
            </a:pPr>
            <a:r>
              <a:rPr lang="en-US" altLang="ko-KR" sz="18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ready_list에 스레드를 삽입할 때 현재 실행 중인 스레드와 우선 순위를 비교하십시오. </a:t>
            </a:r>
            <a:endParaRPr lang="en-US" altLang="ko-KR"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285750">
              <a:spcBef>
                <a:spcPts val="32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Char char="•"/>
              <a:defRPr/>
            </a:pPr>
            <a:r>
              <a:rPr lang="en-US" altLang="ko-KR" sz="18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새로 도착한 스레드의 우선 순위가 더 높으면 현재 실행 중인 스레드를 선점하고 새 스레드를 실행합니다.</a:t>
            </a:r>
            <a:endParaRPr lang="en-US" altLang="ko-KR" sz="180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9" name="Google Shape;3389;p256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45</a:t>
            </a:fld>
            <a:r>
              <a:rPr lang="ko-KR"/>
              <a:t> </a:t>
            </a:r>
            <a:endParaRPr lang="ko-KR"/>
          </a:p>
        </p:txBody>
      </p:sp>
      <p:sp>
        <p:nvSpPr>
          <p:cNvPr id="3390" name="Google Shape;3390;p256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프로젝트: 우선순위 스케줄링</a:t>
            </a:r>
            <a:endParaRPr lang="ko-KR"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1" name="Google Shape;3391;p256"/>
          <p:cNvSpPr/>
          <p:nvPr/>
        </p:nvSpPr>
        <p:spPr>
          <a:xfrm>
            <a:off x="467544" y="3139221"/>
            <a:ext cx="8151713" cy="31700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 tIns="45700" rIns="91425" bIns="45700" anchor="t" anchorCtr="0">
            <a:noAutofit/>
          </a:bodyPr>
          <a:lstStyle/>
          <a:p>
            <a:pPr marL="0" marR="0" lvl="0" indent="0" algn="l" defTabSz="23225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tid_t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thread_create (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const char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*name, 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priority,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23225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thread_func *function, 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*aux)</a:t>
            </a: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...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thread_unblock (t);</a:t>
            </a:r>
            <a:endParaRPr lang="ko-KR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/* 현재 실행 중인 스레드와 새로 삽입한 스레드의 우선 순위를 비교합니다.새로 도착한 스레드의 우선 순위가 더 높으면 CPU를 반환합니다*/</a:t>
            </a:r>
            <a:endParaRPr lang="ko-KR" sz="18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>
                <a:solidFill>
                  <a:srgbClr val="e36c0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tid;</a:t>
            </a:r>
            <a:endParaRPr lang="ko-KR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2" name="Google Shape;3392;p256"/>
          <p:cNvSpPr txBox="1"/>
          <p:nvPr/>
        </p:nvSpPr>
        <p:spPr>
          <a:xfrm>
            <a:off x="467544" y="2728659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핀토스/src/스레드/스레드.c</a:t>
            </a:r>
            <a:endParaRPr lang="ko-KR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 thruBlk="1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수정할 기타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thread_unblock(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 *t)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/>
              <a:t>스레드가 차단 해제되면 ready_list에 우선 순위에 따라 삽입됩니다.</a:t>
            </a:r>
            <a:endParaRPr lang="en-US" altLang="ko-KR" sz="1600"/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thread_yield(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/>
              <a:t>현재 스레드는 CPU를 생성하고 우선 순위에 따라 ready_list에 삽입됩니다.</a:t>
            </a:r>
            <a:endParaRPr lang="en-US" altLang="ko-KR" sz="1600"/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thread_set_priority(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new_priority)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cs typeface="Courier New"/>
              </a:rPr>
              <a:t>현재 스레드의 우선순위를 설정합니다.</a:t>
            </a:r>
            <a:endParaRPr lang="en-US" altLang="ko-KR" sz="1600"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/>
              <a:t>ready_list</a:t>
            </a:r>
            <a:r>
              <a:rPr lang="en-US" altLang="ko-KR" sz="1600">
                <a:cs typeface="Courier New"/>
              </a:rPr>
              <a:t> 재정렬</a:t>
            </a:r>
            <a:endParaRPr lang="en-US" altLang="ko-KR" sz="1600"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9" name="Google Shape;3419;p259"/>
          <p:cNvSpPr txBox="1">
            <a:spLocks noGrp="1"/>
          </p:cNvSpPr>
          <p:nvPr>
            <p:ph type="body" idx="1"/>
          </p:nvPr>
        </p:nvSpPr>
        <p:spPr>
          <a:xfrm>
            <a:off x="214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Char char="•"/>
              <a:defRPr/>
            </a:pPr>
            <a:r>
              <a:rPr lang="ko-KR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thread_unblock</a:t>
            </a:r>
            <a:r>
              <a:rPr lang="ko-K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 lang="ko-KR"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Char char="•"/>
              <a:defRPr/>
            </a:pPr>
            <a:r>
              <a:rPr lang="en-US" alt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스레드 차단을 해제할 때는 list_push_back 대신 list_inert_orderd를 사용하십시오.</a:t>
            </a:r>
            <a:endParaRPr lang="en-US" altLang="ko-KR"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2" name="Google Shape;3422;p259"/>
          <p:cNvSpPr txBox="1">
            <a:spLocks noGrp="1"/>
          </p:cNvSpPr>
          <p:nvPr>
            <p:ph type="title" idx="0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힌트: 스레드_차단 해제 (해피 홀리데이 ~!^^)</a:t>
            </a:r>
            <a:endParaRPr lang="en-US" altLang="ko-KR"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3" name="Google Shape;3423;p259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49</a:t>
            </a:fld>
            <a:r>
              <a:rPr lang="ko-KR"/>
              <a:t> </a:t>
            </a:r>
            <a:endParaRPr lang="ko-KR"/>
          </a:p>
        </p:txBody>
      </p:sp>
      <p:sp>
        <p:nvSpPr>
          <p:cNvPr id="3424" name="Google Shape;3424;p259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프로젝트: 우선순위 스케줄링</a:t>
            </a:r>
            <a:endParaRPr lang="ko-KR"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9" name="Google Shape;3420;p259"/>
          <p:cNvSpPr txBox="1"/>
          <p:nvPr/>
        </p:nvSpPr>
        <p:spPr>
          <a:xfrm>
            <a:off x="393201" y="1866310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pintos/src/threads/thread.c</a:t>
            </a:r>
            <a:endParaRPr xmlns:mc="http://schemas.openxmlformats.org/markup-compatibility/2006" xmlns:hp="http://schemas.haansoft.com/office/presentation/8.0" kumimoji="0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0" name="Google Shape;3421;p259"/>
          <p:cNvSpPr/>
          <p:nvPr/>
        </p:nvSpPr>
        <p:spPr>
          <a:xfrm>
            <a:off x="395251" y="2204864"/>
            <a:ext cx="8424936" cy="341632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 tIns="45700" rIns="91425" bIns="45700" anchor="t" anchorCtr="0">
            <a:noAutofit/>
          </a:bodyPr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thread_unblock (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 *t) 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//list_push_back (&amp;ready_list, &amp;t-&gt;elem);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list_insert_ordered(&amp; ready_list, &amp; t-&gt; elem,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cmp_priority, NULL);    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t-&gt;status = THREAD_READY;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intr_set_level (old_level);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1" name="Google Shape;3425;p259"/>
          <p:cNvSpPr txBox="1"/>
          <p:nvPr/>
        </p:nvSpPr>
        <p:spPr>
          <a:xfrm>
            <a:off x="7227095" y="3301897"/>
            <a:ext cx="1089321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xmlns:mc="http://schemas.openxmlformats.org/markup-compatibility/2006" xmlns:hp="http://schemas.haansoft.com/office/presentation/8.0" kumimoji="0" sz="1600" b="0" i="0" u="none" strike="noStrike" kern="120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2" name="Google Shape;3426;p259"/>
          <p:cNvSpPr txBox="1"/>
          <p:nvPr/>
        </p:nvSpPr>
        <p:spPr>
          <a:xfrm>
            <a:off x="7227095" y="3893226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 xmlns:mc="http://schemas.openxmlformats.org/markup-compatibility/2006" xmlns:hp="http://schemas.haansoft.com/office/presentation/8.0" kumimoji="0" sz="1600" b="0" i="0" u="none" strike="noStrike" kern="120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3" name="Google Shape;3427;p259"/>
          <p:cNvSpPr/>
          <p:nvPr/>
        </p:nvSpPr>
        <p:spPr>
          <a:xfrm>
            <a:off x="1187624" y="3852333"/>
            <a:ext cx="6120680" cy="725641"/>
          </a:xfrm>
          <a:prstGeom prst="roundRect">
            <a:avLst>
              <a:gd name="adj" fmla="val 7503"/>
            </a:avLst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dash"/>
            <a:round/>
            <a:headEnd w="sm" len="sm"/>
            <a:tailEnd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4" name="Google Shape;3428;p259"/>
          <p:cNvSpPr/>
          <p:nvPr/>
        </p:nvSpPr>
        <p:spPr>
          <a:xfrm>
            <a:off x="1187624" y="3301897"/>
            <a:ext cx="6120680" cy="377267"/>
          </a:xfrm>
          <a:prstGeom prst="roundRect">
            <a:avLst>
              <a:gd name="adj" fmla="val 7503"/>
            </a:avLst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dash"/>
            <a:round/>
            <a:headEnd w="sm" len="sm"/>
            <a:tailEnd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 thruBlk="1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/>
            <a:ea typeface="맑은 고딕"/>
            <a:cs typeface="Courier New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1103</ep:Words>
  <ep:PresentationFormat>화면 슬라이드 쇼(4:3)</ep:PresentationFormat>
  <ep:Paragraphs>372</ep:Paragraphs>
  <ep:Slides>26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양식_공청회_발표자료-총괄-양식</vt:lpstr>
      <vt:lpstr>슬라이드 1</vt:lpstr>
      <vt:lpstr>아웃라인</vt:lpstr>
      <vt:lpstr>디자인: 슬립/웨이크업 기반 알람 시계</vt:lpstr>
      <vt:lpstr>Three things to consider</vt:lpstr>
      <vt:lpstr>핀토스 우선순위</vt:lpstr>
      <vt:lpstr>우선순위 (스케줄링) 배치</vt:lpstr>
      <vt:lpstr>스레드_생성 ()</vt:lpstr>
      <vt:lpstr>수정할 기타</vt:lpstr>
      <vt:lpstr>힌트: 스레드_차단 해제 (해피 홀리데이 ~!^^)</vt:lpstr>
      <vt:lpstr>동기화 프리미티브 변경</vt:lpstr>
      <vt:lpstr>우선 순위가 없는 핀토에서 FIFO 잠금/잠금 해제</vt:lpstr>
      <vt:lpstr>우선순위 기반 잠금/잠금 해제</vt:lpstr>
      <vt:lpstr>핀토스 세마포어</vt:lpstr>
      <vt:lpstr>락인 핀토스</vt:lpstr>
      <vt:lpstr>핀토스 단위의 조건 변수</vt:lpstr>
      <vt:lpstr>우선 순위 스케줄링-동기화 구현</vt:lpstr>
      <vt:lpstr>우선순위 반전</vt:lpstr>
      <vt:lpstr>슬라이드 18</vt:lpstr>
      <vt:lpstr>우선 기부</vt:lpstr>
      <vt:lpstr>Priority Donation</vt:lpstr>
      <vt:lpstr>Nested Donation</vt:lpstr>
      <vt:lpstr>Multiple Donation</vt:lpstr>
      <vt:lpstr>Data Structure for nested donataion</vt:lpstr>
      <vt:lpstr>Data Structure for Multiple Donation</vt:lpstr>
      <vt:lpstr>우선 기부 실시</vt:lpstr>
      <vt:lpstr>Result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2011-05-01T06:09:10.000</dcterms:created>
  <dc:creator>유진수 (jedisty@hanyang.ac.kr)</dc:creator>
  <cp:lastModifiedBy>ejrrl</cp:lastModifiedBy>
  <dcterms:modified xsi:type="dcterms:W3CDTF">2024-05-16T01:17:22.787</dcterms:modified>
  <cp:revision>4260</cp:revision>
  <dc:title>Pintos Project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