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embeddings/oleObject4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</p:sldMasterIdLst>
  <p:notesMasterIdLst>
    <p:notesMasterId r:id="rId2"/>
  </p:notesMasterIdLst>
  <p:sldIdLst>
    <p:sldId id="987" r:id="rId3"/>
    <p:sldId id="1818" r:id="rId4"/>
    <p:sldId id="1850" r:id="rId5"/>
    <p:sldId id="1795" r:id="rId6"/>
    <p:sldId id="1881" r:id="rId7"/>
    <p:sldId id="1874" r:id="rId8"/>
    <p:sldId id="1851" r:id="rId9"/>
    <p:sldId id="1887" r:id="rId10"/>
    <p:sldId id="1802" r:id="rId11"/>
    <p:sldId id="1803" r:id="rId12"/>
    <p:sldId id="1888" r:id="rId13"/>
    <p:sldId id="1875" r:id="rId14"/>
    <p:sldId id="1804" r:id="rId15"/>
    <p:sldId id="1889" r:id="rId16"/>
    <p:sldId id="1805" r:id="rId17"/>
    <p:sldId id="1867" r:id="rId18"/>
    <p:sldId id="1890" r:id="rId19"/>
    <p:sldId id="474" r:id="rId20"/>
    <p:sldId id="1866" r:id="rId21"/>
    <p:sldId id="1891" r:id="rId22"/>
    <p:sldId id="1869" r:id="rId23"/>
    <p:sldId id="483" r:id="rId24"/>
    <p:sldId id="1892" r:id="rId25"/>
    <p:sldId id="1893" r:id="rId26"/>
    <p:sldId id="1868" r:id="rId27"/>
    <p:sldId id="1882" r:id="rId28"/>
    <p:sldId id="485" r:id="rId29"/>
    <p:sldId id="1883" r:id="rId30"/>
    <p:sldId id="1852" r:id="rId31"/>
    <p:sldId id="1853" r:id="rId32"/>
    <p:sldId id="1854" r:id="rId33"/>
    <p:sldId id="1855" r:id="rId34"/>
    <p:sldId id="1810" r:id="rId35"/>
    <p:sldId id="1876" r:id="rId36"/>
    <p:sldId id="1870" r:id="rId37"/>
    <p:sldId id="1856" r:id="rId38"/>
    <p:sldId id="1812" r:id="rId39"/>
    <p:sldId id="502" r:id="rId40"/>
    <p:sldId id="1872" r:id="rId41"/>
    <p:sldId id="505" r:id="rId42"/>
    <p:sldId id="1873" r:id="rId43"/>
    <p:sldId id="1857" r:id="rId44"/>
    <p:sldId id="1858" r:id="rId45"/>
    <p:sldId id="1859" r:id="rId46"/>
    <p:sldId id="1819" r:id="rId47"/>
    <p:sldId id="1820" r:id="rId48"/>
    <p:sldId id="1821" r:id="rId49"/>
    <p:sldId id="1825" r:id="rId50"/>
    <p:sldId id="291" r:id="rId51"/>
    <p:sldId id="1886" r:id="rId52"/>
    <p:sldId id="1826" r:id="rId53"/>
    <p:sldId id="1885" r:id="rId54"/>
    <p:sldId id="1878" r:id="rId55"/>
    <p:sldId id="1879" r:id="rId56"/>
    <p:sldId id="1880" r:id="rId57"/>
    <p:sldId id="1830" r:id="rId58"/>
    <p:sldId id="1831" r:id="rId59"/>
    <p:sldId id="1832" r:id="rId60"/>
    <p:sldId id="1884" r:id="rId61"/>
    <p:sldId id="1834" r:id="rId6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KYLim" initials="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30345" autoAdjust="0"/>
    <p:restoredTop sz="91841" autoAdjust="0"/>
  </p:normalViewPr>
  <p:slideViewPr>
    <p:cSldViewPr>
      <p:cViewPr varScale="1">
        <p:scale>
          <a:sx n="100" d="100"/>
          <a:sy n="100" d="100"/>
        </p:scale>
        <p:origin x="680" y="184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64"/>
        <p:guide pos="2157"/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commentAuthors" Target="commentAuthors.xml"  /><Relationship Id="rId64" Type="http://schemas.openxmlformats.org/officeDocument/2006/relationships/presProps" Target="presProps.xml"  /><Relationship Id="rId65" Type="http://schemas.openxmlformats.org/officeDocument/2006/relationships/viewProps" Target="viewProps.xml"  /><Relationship Id="rId66" Type="http://schemas.openxmlformats.org/officeDocument/2006/relationships/theme" Target="theme/theme1.xml"  /><Relationship Id="rId67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r">
              <a:defRPr sz="1200"/>
            </a:lvl1pPr>
          </a:lstStyle>
          <a:p>
            <a:pPr lvl="0">
              <a:defRPr/>
            </a:pPr>
            <a:fld id="{050F0499-AE52-4672-879B-3107B2FC2A9F}" type="datetime1">
              <a:rPr lang="ko-KR" altLang="en-US"/>
              <a:pPr lvl="0">
                <a:defRPr/>
              </a:pPr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r">
              <a:defRPr sz="1200"/>
            </a:lvl1pPr>
          </a:lstStyle>
          <a:p>
            <a:pPr lvl="0">
              <a:defRPr/>
            </a:pPr>
            <a:fld id="{E9CED1A8-8C93-4BD0-9402-1D92621696D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2" y="4777363"/>
            <a:ext cx="5438775" cy="3910635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27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85" name="Google Shape;3385;p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27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17" name="Google Shape;3417;p2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2" y="4777363"/>
            <a:ext cx="5438775" cy="3910635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243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94" name="Google Shape;3094;p2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252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99" name="Google Shape;3199;p2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252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99" name="Google Shape;3199;p2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p25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19" name="Google Shape;3219;p2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p25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219" name="Google Shape;3219;p2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 pitchFamily="2" charset="0"/>
                <a:ea typeface="맑은 고딕" panose="020B0503020000020004" pitchFamily="50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66874" y="5445224"/>
            <a:ext cx="700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800" b="1" baseline="0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800" b="1" dirty="0">
              <a:solidFill>
                <a:srgbClr val="004C98"/>
              </a:solidFill>
              <a:latin typeface="맑은 고딕" pitchFamily="50" charset="-127"/>
              <a:ea typeface="맑은 고딕" pitchFamily="50" charset="-127"/>
              <a:cs typeface="Arial Bold" pitchFamily="34" charset="0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>
            <a:extLst>
              <a:ext uri="{FF2B5EF4-FFF2-40B4-BE49-F238E27FC236}">
                <a16:creationId xmlns:a16="http://schemas.microsoft.com/office/drawing/2014/main" id="{5268B135-3744-480B-9C05-C51294A57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61" y="4221088"/>
            <a:ext cx="2662278" cy="8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 descr="KAIST ì ê¸° ë° ì ìê³µíë¶">
            <a:extLst>
              <a:ext uri="{FF2B5EF4-FFF2-40B4-BE49-F238E27FC236}">
                <a16:creationId xmlns:a16="http://schemas.microsoft.com/office/drawing/2014/main" id="{E9FEE5B3-4DA1-497A-97C5-0D6E4A82A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2" descr="KAIST ì ê¸° ë° ì ìê³µíë¶">
            <a:extLst>
              <a:ext uri="{FF2B5EF4-FFF2-40B4-BE49-F238E27FC236}">
                <a16:creationId xmlns:a16="http://schemas.microsoft.com/office/drawing/2014/main" id="{46207AC3-1F07-40FE-BBF9-17300266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Helvetica" pitchFamily="2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9" name="Picture 2" descr="KAIST ì ê¸° ë° ì ìê³µíë¶">
            <a:extLst>
              <a:ext uri="{FF2B5EF4-FFF2-40B4-BE49-F238E27FC236}">
                <a16:creationId xmlns:a16="http://schemas.microsoft.com/office/drawing/2014/main" id="{A267C6AA-C8C7-7B42-AA51-4603455C4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microsoft.com/office/2007/relationships/hdphoto" Target="../embeddings/oleObject1.wdp"  /><Relationship Id="rId4" Type="http://schemas.microsoft.com/office/2007/relationships/hdphoto" Target="../embeddings/oleObject2.wdp"  /><Relationship Id="rId5" Type="http://schemas.microsoft.com/office/2007/relationships/hdphoto" Target="../embeddings/oleObject3.wdp"  /><Relationship Id="rId6" Type="http://schemas.microsoft.com/office/2007/relationships/hdphoto" Target="../embeddings/oleObject4.wdp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tif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160703E-F729-423D-A4CF-CDC071872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45" y="1772816"/>
            <a:ext cx="8007911" cy="15420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Operating Systems Lab</a:t>
            </a:r>
            <a:br>
              <a:rPr lang="en-US" altLang="ko-KR" sz="3600" dirty="0"/>
            </a:br>
            <a:r>
              <a:rPr lang="en-US" altLang="ko-KR" sz="3600" dirty="0"/>
              <a:t>Part 1: Threads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800158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Description of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800" dirty="0"/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thread_current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600" dirty="0"/>
              <a:t>Return the current thread.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intr_disable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600" dirty="0"/>
              <a:t>Disable the interrupt and return previous interrupt state.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intr_set_level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old_level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/>
              <a:t>Set a state of interrupt to the state passed to parameter and return previous interrupt state.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list_push_back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&amp;cur-&gt;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/>
              <a:t>Insert the given entry to the last of list.</a:t>
            </a:r>
          </a:p>
          <a:p>
            <a:pPr marL="5715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schedule()</a:t>
            </a:r>
          </a:p>
          <a:p>
            <a:pPr lvl="1"/>
            <a:r>
              <a:rPr lang="en-US" altLang="ko-KR" sz="1600" dirty="0"/>
              <a:t>Do context switch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99374"/>
      </p:ext>
    </p:extLst>
  </p:cSld>
  <p:clrMapOvr>
    <a:masterClrMapping/>
  </p:clrMapOvr>
  <p:transition>
    <p:zoom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스레드_yield () 의 함수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스레드_yield () 에 대한 설명</a:t>
            </a:r>
            <a:endParaRPr lang="en-US" altLang="ko-KR" sz="1800">
              <a:cs typeface="Courier New"/>
            </a:endParaRPr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스레드_전류 ()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현재 스레드를 반환합니다.</a:t>
            </a:r>
            <a:endParaRPr lang="en-US" altLang="ko-KR" sz="1600"/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인트_디스에이블 ()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인터럽트를 비활성화하고 이전 인터럽트 상태를 반환합니다.</a:t>
            </a:r>
            <a:endParaRPr lang="en-US" altLang="ko-KR" sz="1600"/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인트_세트_레벨 (구_레벨)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인터럽트 상태를 파라미터에 전달된 상태로 설정하고 이전 인터럽트 상태를 반환합니다.</a:t>
            </a:r>
            <a:endParaRPr lang="en-US" altLang="ko-KR" sz="1600"/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목록_푸시_백 (&amp;ready_list, &amp;cur-&gt;elem)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주어진 항목을 목록의 마지막에 삽입합니다.</a:t>
            </a:r>
            <a:endParaRPr lang="en-US" altLang="ko-KR" sz="1600"/>
          </a:p>
          <a:p>
            <a:pPr marL="57150" lvl="0" indent="0"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일정 ()</a:t>
            </a:r>
            <a:endParaRPr lang="en-US" altLang="ko-KR" sz="18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컨텍스트 전환 수행</a:t>
            </a: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itchFamily="2" charset="0"/>
              </a:rPr>
              <a:t>Design: use ‘blocked’ state for new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Save CPU cycle and power consumption.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625" y="1956574"/>
            <a:ext cx="8424839" cy="3416642"/>
            <a:chOff x="251617" y="1668542"/>
            <a:chExt cx="8424839" cy="3416642"/>
          </a:xfrm>
        </p:grpSpPr>
        <p:sp>
          <p:nvSpPr>
            <p:cNvPr id="8" name="타원 7"/>
            <p:cNvSpPr/>
            <p:nvPr/>
          </p:nvSpPr>
          <p:spPr>
            <a:xfrm>
              <a:off x="1043608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2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89135" y="2276872"/>
              <a:ext cx="2451017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Running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6660232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dying</a:t>
              </a:r>
              <a:endParaRPr lang="ko-KR" altLang="en-US" sz="2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81024" y="40770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blocked</a:t>
              </a:r>
              <a:endParaRPr lang="ko-KR" altLang="en-US" sz="2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구부러진 연결선 11"/>
            <p:cNvCxnSpPr>
              <a:stCxn id="13" idx="2"/>
              <a:endCxn id="8" idx="1"/>
            </p:cNvCxnSpPr>
            <p:nvPr/>
          </p:nvCxnSpPr>
          <p:spPr>
            <a:xfrm rot="16200000" flipH="1">
              <a:off x="1016140" y="2101769"/>
              <a:ext cx="363659" cy="28181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1617" y="1691516"/>
              <a:ext cx="1610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Create thread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구부러진 연결선 13"/>
            <p:cNvCxnSpPr>
              <a:cxnSpLocks/>
              <a:stCxn id="8" idx="7"/>
              <a:endCxn id="9" idx="1"/>
            </p:cNvCxnSpPr>
            <p:nvPr/>
          </p:nvCxnSpPr>
          <p:spPr>
            <a:xfrm rot="5400000" flipH="1" flipV="1">
              <a:off x="3306320" y="1882750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cxnSpLocks/>
              <a:stCxn id="9" idx="3"/>
              <a:endCxn id="8" idx="5"/>
            </p:cNvCxnSpPr>
            <p:nvPr/>
          </p:nvCxnSpPr>
          <p:spPr>
            <a:xfrm rot="5400000">
              <a:off x="3306321" y="2595592"/>
              <a:ext cx="12700" cy="1083515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9910" y="1668542"/>
              <a:ext cx="2476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Selected by scheduler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4302" y="34290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yield()</a:t>
              </a:r>
              <a:endPara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18" name="구부러진 연결선 17"/>
            <p:cNvCxnSpPr>
              <a:cxnSpLocks/>
              <a:stCxn id="9" idx="4"/>
              <a:endCxn id="11" idx="6"/>
            </p:cNvCxnSpPr>
            <p:nvPr/>
          </p:nvCxnSpPr>
          <p:spPr>
            <a:xfrm rot="5400000">
              <a:off x="3957874" y="3824358"/>
              <a:ext cx="1296144" cy="217396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stCxn id="11" idx="2"/>
              <a:endCxn id="8" idx="4"/>
            </p:cNvCxnSpPr>
            <p:nvPr/>
          </p:nvCxnSpPr>
          <p:spPr>
            <a:xfrm rot="10800000">
              <a:off x="2051720" y="3284984"/>
              <a:ext cx="429304" cy="1296144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66805" y="3765172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sleep()</a:t>
              </a:r>
              <a:endPara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2190" y="3748390"/>
              <a:ext cx="1287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wakeup()</a:t>
              </a:r>
              <a:endPara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22" name="구부러진 연결선 21"/>
            <p:cNvCxnSpPr>
              <a:cxnSpLocks/>
              <a:stCxn id="9" idx="7"/>
              <a:endCxn id="10" idx="1"/>
            </p:cNvCxnSpPr>
            <p:nvPr/>
          </p:nvCxnSpPr>
          <p:spPr>
            <a:xfrm rot="5400000" flipH="1" flipV="1">
              <a:off x="6268355" y="1737361"/>
              <a:ext cx="12700" cy="1374292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30665" y="169326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exit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29706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Design: Sleep/wakeup-based</a:t>
            </a:r>
            <a:r>
              <a:rPr lang="ko-KR" altLang="en-US" dirty="0"/>
              <a:t> </a:t>
            </a:r>
            <a:r>
              <a:rPr lang="en-US" altLang="ko-KR" dirty="0"/>
              <a:t>alarm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25783" y="1981048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7767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463766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39069" y="1950120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25588" y="4030735"/>
            <a:ext cx="1629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wakeup()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the thread from the sleep list to the read list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4584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1401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82184" y="2394590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75293" y="2394589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07842" y="3244367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571222" y="2622367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81491" y="2289909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451498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248748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236480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16918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004650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98508" y="2559417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86240" y="2761737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425783" y="364502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7767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463766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9070" y="361409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sleep_list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4584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1401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82184" y="405856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75293" y="405856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451498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248748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236480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016918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004650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98508" y="422339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86240" y="442571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261652" y="3575321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cxnSpLocks/>
            <a:stCxn id="59" idx="1"/>
            <a:endCxn id="78" idx="2"/>
          </p:cNvCxnSpPr>
          <p:nvPr/>
        </p:nvCxnSpPr>
        <p:spPr>
          <a:xfrm rot="10800000">
            <a:off x="1616838" y="2898646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367" y="3474409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timer_sleep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endParaRPr lang="en-US" altLang="ko-KR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Insert the thread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 sleep queue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47062" y="2622367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8341" y="2622367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21099" y="424298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79591" y="4279427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F8ECD3-5A3A-6A48-B087-6050C60FFA26}"/>
              </a:ext>
            </a:extLst>
          </p:cNvPr>
          <p:cNvSpPr/>
          <p:nvPr/>
        </p:nvSpPr>
        <p:spPr>
          <a:xfrm>
            <a:off x="1364810" y="2394589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AF23D78-0F24-E045-B617-A22A4A59E5BB}"/>
              </a:ext>
            </a:extLst>
          </p:cNvPr>
          <p:cNvCxnSpPr>
            <a:cxnSpLocks/>
          </p:cNvCxnSpPr>
          <p:nvPr/>
        </p:nvCxnSpPr>
        <p:spPr>
          <a:xfrm flipH="1">
            <a:off x="1868866" y="2622367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48283D-7253-6B4A-B281-5DAEDBF0CBE3}"/>
              </a:ext>
            </a:extLst>
          </p:cNvPr>
          <p:cNvSpPr txBox="1"/>
          <p:nvPr/>
        </p:nvSpPr>
        <p:spPr>
          <a:xfrm>
            <a:off x="1096056" y="1963154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runnig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48598"/>
      </p:ext>
    </p:extLst>
  </p:cSld>
  <p:clrMapOvr>
    <a:masterClrMapping/>
  </p:clrMapOvr>
  <p:transition>
    <p:zoom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Implementation of Alarm Clock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Define Sleep Queue.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static</a:t>
            </a:r>
            <a:r>
              <a:rPr lang="en-US" altLang="ko-KR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altLang="ko-KR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list sleep_list;                       </a:t>
            </a:r>
            <a:endParaRPr lang="en-US" altLang="ko-KR">
              <a:solidFill>
                <a:srgbClr val="0f24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and initialize it.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Point to think: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457200" lvl="1" indent="0" algn="ctr">
              <a:buNone/>
              <a:defRPr/>
            </a:pPr>
            <a:r>
              <a:rPr lang="en-US" altLang="ko-KR"/>
              <a:t>where to declare the list and when to initialize it.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수면 대기열을 정의합니다.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정적 구조체 목록 sleep_list;                       </a:t>
            </a:r>
            <a:endParaRPr lang="en-US" altLang="ko-KR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그리고 초기화하세요.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생각해 볼 포인트: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457200" lvl="1" indent="0" algn="ctr">
              <a:buNone/>
              <a:defRPr/>
            </a:pPr>
            <a:r>
              <a:rPr lang="en-US" altLang="ko-KR"/>
              <a:t>목록 선언 위치 및 초기화 시기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tick vs. local tick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1052736"/>
            <a:ext cx="8786812" cy="3528392"/>
          </a:xfrm>
        </p:spPr>
        <p:txBody>
          <a:bodyPr/>
          <a:lstStyle/>
          <a:p>
            <a:r>
              <a:rPr lang="en-US" altLang="ko-KR" sz="1800" dirty="0"/>
              <a:t>Kernel (timer interrupt handler) needs to check which threads to wake up.</a:t>
            </a:r>
          </a:p>
          <a:p>
            <a:r>
              <a:rPr lang="en-US" altLang="ko-KR" sz="1800" dirty="0"/>
              <a:t>local tick</a:t>
            </a:r>
          </a:p>
          <a:p>
            <a:pPr lvl="1"/>
            <a:r>
              <a:rPr lang="en-US" altLang="ko-KR" sz="1600" dirty="0"/>
              <a:t>Each thread needs to maintain the time to wakeup.</a:t>
            </a:r>
          </a:p>
          <a:p>
            <a:pPr lvl="1"/>
            <a:r>
              <a:rPr lang="en-US" altLang="ko-KR" sz="1600" dirty="0"/>
              <a:t>Modify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sz="1600" dirty="0"/>
              <a:t> structure: store the time to wake up.</a:t>
            </a:r>
          </a:p>
          <a:p>
            <a:r>
              <a:rPr lang="en-US" altLang="ko-KR" sz="1800" dirty="0"/>
              <a:t>“tick”, the global variable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the minimum value of local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tick</a:t>
            </a:r>
            <a:r>
              <a:rPr lang="en-US" altLang="ko-KR" sz="1600" dirty="0">
                <a:cs typeface="Courier New" panose="02070309020205020404" pitchFamily="49" charset="0"/>
              </a:rPr>
              <a:t> of the threads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Save the time to scan the sleep list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Don’t forget to initialize it.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23FF40-D0A9-2848-84A2-28B2211EC932}"/>
              </a:ext>
            </a:extLst>
          </p:cNvPr>
          <p:cNvSpPr/>
          <p:nvPr/>
        </p:nvSpPr>
        <p:spPr>
          <a:xfrm>
            <a:off x="2240616" y="4797152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A3AF92-91FF-264B-A19B-BB81061E00FC}"/>
              </a:ext>
            </a:extLst>
          </p:cNvPr>
          <p:cNvSpPr/>
          <p:nvPr/>
        </p:nvSpPr>
        <p:spPr>
          <a:xfrm>
            <a:off x="279250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7EBEB4-2CA4-F64B-A202-FF7E8A0759E7}"/>
              </a:ext>
            </a:extLst>
          </p:cNvPr>
          <p:cNvCxnSpPr/>
          <p:nvPr/>
        </p:nvCxnSpPr>
        <p:spPr>
          <a:xfrm>
            <a:off x="3278599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AD067E-2378-C346-ABEC-521996C1FAE2}"/>
              </a:ext>
            </a:extLst>
          </p:cNvPr>
          <p:cNvSpPr txBox="1"/>
          <p:nvPr/>
        </p:nvSpPr>
        <p:spPr>
          <a:xfrm>
            <a:off x="2453903" y="476622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sleep_list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D31420-C4C3-2042-8775-CC99610742D4}"/>
              </a:ext>
            </a:extLst>
          </p:cNvPr>
          <p:cNvSpPr/>
          <p:nvPr/>
        </p:nvSpPr>
        <p:spPr>
          <a:xfrm>
            <a:off x="356067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8661D-4981-DF44-80AC-F076DDF86CC8}"/>
              </a:ext>
            </a:extLst>
          </p:cNvPr>
          <p:cNvSpPr/>
          <p:nvPr/>
        </p:nvSpPr>
        <p:spPr>
          <a:xfrm>
            <a:off x="432884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70FABD-24C0-DD46-9BE4-A324BE1F9A1D}"/>
              </a:ext>
            </a:extLst>
          </p:cNvPr>
          <p:cNvSpPr/>
          <p:nvPr/>
        </p:nvSpPr>
        <p:spPr>
          <a:xfrm>
            <a:off x="509701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23F33C-DA17-5F4F-9BCF-5C940D6FA648}"/>
              </a:ext>
            </a:extLst>
          </p:cNvPr>
          <p:cNvSpPr/>
          <p:nvPr/>
        </p:nvSpPr>
        <p:spPr>
          <a:xfrm>
            <a:off x="5890126" y="5210693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ABAE80-EE55-D946-A84B-A46A0AB73556}"/>
              </a:ext>
            </a:extLst>
          </p:cNvPr>
          <p:cNvCxnSpPr/>
          <p:nvPr/>
        </p:nvCxnSpPr>
        <p:spPr>
          <a:xfrm flipH="1">
            <a:off x="3266331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9D92AA-93AF-7349-A94B-AC5859ABBA0A}"/>
              </a:ext>
            </a:extLst>
          </p:cNvPr>
          <p:cNvCxnSpPr/>
          <p:nvPr/>
        </p:nvCxnSpPr>
        <p:spPr>
          <a:xfrm>
            <a:off x="406358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B1A471-93A1-F844-A040-3820CAFCE0FD}"/>
              </a:ext>
            </a:extLst>
          </p:cNvPr>
          <p:cNvCxnSpPr/>
          <p:nvPr/>
        </p:nvCxnSpPr>
        <p:spPr>
          <a:xfrm flipH="1">
            <a:off x="405131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969FBA-D985-D94E-AAD8-341AAAB0ACE5}"/>
              </a:ext>
            </a:extLst>
          </p:cNvPr>
          <p:cNvCxnSpPr/>
          <p:nvPr/>
        </p:nvCxnSpPr>
        <p:spPr>
          <a:xfrm>
            <a:off x="483175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A5672F-8C04-7A44-8635-0FDEBB9016DB}"/>
              </a:ext>
            </a:extLst>
          </p:cNvPr>
          <p:cNvCxnSpPr/>
          <p:nvPr/>
        </p:nvCxnSpPr>
        <p:spPr>
          <a:xfrm flipH="1">
            <a:off x="481948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311D5F-0592-1D49-ABB5-336FBAC23478}"/>
              </a:ext>
            </a:extLst>
          </p:cNvPr>
          <p:cNvCxnSpPr/>
          <p:nvPr/>
        </p:nvCxnSpPr>
        <p:spPr>
          <a:xfrm>
            <a:off x="561334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360E31-CD09-0E49-B9C0-D0248DA2AC57}"/>
              </a:ext>
            </a:extLst>
          </p:cNvPr>
          <p:cNvCxnSpPr/>
          <p:nvPr/>
        </p:nvCxnSpPr>
        <p:spPr>
          <a:xfrm flipH="1">
            <a:off x="560107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EC432F-D509-584D-8B31-F13505A40174}"/>
              </a:ext>
            </a:extLst>
          </p:cNvPr>
          <p:cNvSpPr txBox="1"/>
          <p:nvPr/>
        </p:nvSpPr>
        <p:spPr>
          <a:xfrm>
            <a:off x="6335932" y="5395111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827093-1BF1-8C44-8BF3-C8750AB47122}"/>
              </a:ext>
            </a:extLst>
          </p:cNvPr>
          <p:cNvSpPr txBox="1"/>
          <p:nvPr/>
        </p:nvSpPr>
        <p:spPr>
          <a:xfrm>
            <a:off x="2294424" y="543155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4243A4B-9A08-C247-A939-EE2524F94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9140" y="5145302"/>
            <a:ext cx="379582" cy="3795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42C3510-6AA9-2144-9469-9B3FEAD2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7553" y="5169005"/>
            <a:ext cx="379582" cy="3795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ECBF8AE-1BE9-D049-8783-572FFD449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0463" y="5155316"/>
            <a:ext cx="379582" cy="3795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ECD6F2B-2CA3-8144-864B-02C07DD77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6212" y="5146942"/>
            <a:ext cx="379582" cy="3795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19CBB40-CDC7-1249-A5CF-E86B1DE5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9738" y="5154834"/>
            <a:ext cx="379582" cy="3795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F3A8F9B-E8DC-8041-AA2C-A645139C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333" y1="52889" x2="5333" y2="52889"/>
                        <a14:backgroundMark x1="5333" y1="52889" x2="5333" y2="52889"/>
                        <a14:backgroundMark x1="5333" y1="52889" x2="5333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165" y="4910702"/>
            <a:ext cx="804077" cy="8040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73DB82F-D5B4-8E47-B63B-7A265588B87B}"/>
              </a:ext>
            </a:extLst>
          </p:cNvPr>
          <p:cNvSpPr txBox="1"/>
          <p:nvPr/>
        </p:nvSpPr>
        <p:spPr>
          <a:xfrm>
            <a:off x="537706" y="563598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global tick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94419"/>
      </p:ext>
    </p:extLst>
  </p:cSld>
  <p:clrMapOvr>
    <a:masterClrMapping/>
  </p:clrMapOvr>
  <p:transition>
    <p:zoom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글로벌 틱 vs. 로컬 틱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1052736"/>
            <a:ext cx="8786812" cy="3528392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커널 (타이머 인터럽트 핸들러) 은 어떤 스레드를 깨울 것인지 확인해야 합니다.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로컬 틱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각 스레드는 웨이크업 시간을 유지해야 합니다.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스레드 구조 수정: 깨어날 시간을 저장합니다.</a:t>
            </a:r>
            <a:endParaRPr lang="en-US" altLang="ko-KR" sz="1600"/>
          </a:p>
          <a:p>
            <a:pPr lvl="0">
              <a:defRPr/>
            </a:pPr>
            <a:r>
              <a:rPr lang="en-US" altLang="ko-KR" sz="1800"/>
              <a:t>“틱”, 글로벌 변수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cs typeface="Courier New"/>
              </a:rPr>
              <a:t>스레드의 로컬 틱의 최소값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수면 목록을 스캔하는 시간을 절약하세요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초기화하는 것을 잊지 마세요.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endParaRPr lang="en-US" altLang="ko-KR" sz="1600"/>
          </a:p>
          <a:p>
            <a:pPr lvl="2">
              <a:defRPr/>
            </a:pP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0616" y="4797152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9250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278599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7960" y="4766224"/>
            <a:ext cx="1154430" cy="3372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수면_목록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067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2884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9701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126" y="5210693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266331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06358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05131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3175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81948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61334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60107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66510" y="5395111"/>
            <a:ext cx="621030" cy="3370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6935" y="5431555"/>
            <a:ext cx="621030" cy="3386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9140" y="5145302"/>
            <a:ext cx="379582" cy="37958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7553" y="5169005"/>
            <a:ext cx="379582" cy="3795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0463" y="5155316"/>
            <a:ext cx="379582" cy="37958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76212" y="5146942"/>
            <a:ext cx="379582" cy="37958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69738" y="5154834"/>
            <a:ext cx="379582" cy="37958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3165" y="4910702"/>
            <a:ext cx="804077" cy="80407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27735" y="5635987"/>
            <a:ext cx="1154430" cy="334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글로벌 틱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228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Modify thread structure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Google Shape;3097;p228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Char char="•"/>
            </a:pPr>
            <a:r>
              <a:rPr lang="en-US" altLang="ko-KR" sz="20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Add new field for local tick, e.g.</a:t>
            </a:r>
            <a:r>
              <a:rPr lang="ko-KR" altLang="en-US" sz="16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0" i="0" u="none" strike="noStrike" cap="none" dirty="0" err="1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wakeup_tick</a:t>
            </a:r>
            <a:endParaRPr lang="en-US" altLang="ko-KR" sz="1600" b="0" i="0" u="none" strike="noStrike" cap="none" dirty="0">
              <a:solidFill>
                <a:srgbClr val="0F24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Char char="•"/>
            </a:pPr>
            <a:r>
              <a:rPr lang="en-US" sz="1600" dirty="0">
                <a:solidFill>
                  <a:srgbClr val="0F243E"/>
                </a:solidFill>
                <a:latin typeface="Helvetica" pitchFamily="2" charset="0"/>
                <a:ea typeface="Arial"/>
                <a:cs typeface="Courier New"/>
                <a:sym typeface="Courier New"/>
              </a:rPr>
              <a:t>Use</a:t>
            </a:r>
            <a:r>
              <a:rPr lang="en-US" sz="1600" dirty="0">
                <a:solidFill>
                  <a:srgbClr val="0F243E"/>
                </a:solidFill>
                <a:latin typeface="Courier New"/>
                <a:ea typeface="Arial"/>
                <a:cs typeface="Courier New"/>
                <a:sym typeface="Courier New"/>
              </a:rPr>
              <a:t> int64</a:t>
            </a:r>
            <a:r>
              <a:rPr lang="en-US" sz="1600" dirty="0">
                <a:solidFill>
                  <a:srgbClr val="0F243E"/>
                </a:solidFill>
                <a:latin typeface="Helvetica" pitchFamily="2" charset="0"/>
                <a:ea typeface="Arial"/>
                <a:cs typeface="Courier New"/>
                <a:sym typeface="Courier New"/>
              </a:rPr>
              <a:t> type.</a:t>
            </a:r>
            <a:endParaRPr sz="1600" b="0" i="0" u="none" strike="noStrike" cap="none" dirty="0">
              <a:solidFill>
                <a:srgbClr val="0F243E"/>
              </a:solidFill>
              <a:latin typeface="Helvetica" pitchFamily="2" charset="0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p228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228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228"/>
          <p:cNvSpPr/>
          <p:nvPr/>
        </p:nvSpPr>
        <p:spPr>
          <a:xfrm>
            <a:off x="971599" y="2255386"/>
            <a:ext cx="7344817" cy="20621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 till wake up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1" name="Google Shape;3101;p228"/>
          <p:cNvSpPr txBox="1"/>
          <p:nvPr/>
        </p:nvSpPr>
        <p:spPr>
          <a:xfrm>
            <a:off x="899592" y="1890354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thread.h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20116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Alarm 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Thread: Move thread (itself) to the sleep queue.</a:t>
            </a:r>
          </a:p>
          <a:p>
            <a:pPr lvl="1"/>
            <a:r>
              <a:rPr lang="en-US" altLang="ko-KR" dirty="0"/>
              <a:t>When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is called, check the tick.</a:t>
            </a:r>
          </a:p>
          <a:p>
            <a:pPr lvl="1"/>
            <a:r>
              <a:rPr lang="en-US" altLang="ko-KR" dirty="0"/>
              <a:t>If there is time left till the wakeup, remove the caller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ko-KR" altLang="en-US" dirty="0"/>
              <a:t> </a:t>
            </a:r>
            <a:r>
              <a:rPr lang="en-US" altLang="ko-KR" dirty="0"/>
              <a:t>and insert it to sleep queue.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Google Shape;3189;p236">
            <a:extLst>
              <a:ext uri="{FF2B5EF4-FFF2-40B4-BE49-F238E27FC236}">
                <a16:creationId xmlns:a16="http://schemas.microsoft.com/office/drawing/2014/main" id="{AFF91C9E-CD34-774F-91D8-5517C65AFFDB}"/>
              </a:ext>
            </a:extLst>
          </p:cNvPr>
          <p:cNvSpPr/>
          <p:nvPr/>
        </p:nvSpPr>
        <p:spPr>
          <a:xfrm>
            <a:off x="972536" y="3292529"/>
            <a:ext cx="7775928" cy="28007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thread_yield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lang="ko-KR" alt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alt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alt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altLang="ko-KR"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thread_sleep</a:t>
            </a:r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-KR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altLang="ko-KR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//implement by yourself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3196;p236">
            <a:extLst>
              <a:ext uri="{FF2B5EF4-FFF2-40B4-BE49-F238E27FC236}">
                <a16:creationId xmlns:a16="http://schemas.microsoft.com/office/drawing/2014/main" id="{D6CE593D-AB42-E146-ADDF-707579E81C3D}"/>
              </a:ext>
            </a:extLst>
          </p:cNvPr>
          <p:cNvSpPr txBox="1"/>
          <p:nvPr/>
        </p:nvSpPr>
        <p:spPr>
          <a:xfrm>
            <a:off x="995536" y="2939295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implementation: 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timer.c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14670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C6AE-F6CB-439E-BA85-5BC07037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82F62-F423-4D5F-8462-AC77379D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topics</a:t>
            </a:r>
          </a:p>
          <a:p>
            <a:pPr lvl="1"/>
            <a:r>
              <a:rPr lang="en-US" altLang="ko-KR" dirty="0"/>
              <a:t>Alarm clock</a:t>
            </a:r>
          </a:p>
          <a:p>
            <a:pPr lvl="1"/>
            <a:r>
              <a:rPr lang="en-US" altLang="ko-KR" dirty="0"/>
              <a:t>Priority scheduling</a:t>
            </a:r>
          </a:p>
          <a:p>
            <a:pPr lvl="1"/>
            <a:r>
              <a:rPr lang="en-US" altLang="ko-KR" dirty="0"/>
              <a:t>Advanced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06644-AC7B-45E3-830A-45809AA179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6B76-2AAC-457B-B293-71947DCFC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9716"/>
      </p:ext>
    </p:extLst>
  </p:cSld>
  <p:clrMapOvr>
    <a:masterClrMapping/>
  </p:clrMapOvr>
  <p:transition>
    <p:zoom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스레드: 스레드 (자체) 를 절전 대기열로 이동합니다.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timer_sleep () 이 호출되면 틱을 확인합니다.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웨이크 업까지 시간이 남아 있으면 ready_list에서 호출자 스레드를 제거하고 슬립 큐에 삽입하십시오.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Google Shape;3189;p236"/>
          <p:cNvSpPr/>
          <p:nvPr/>
        </p:nvSpPr>
        <p:spPr>
          <a:xfrm>
            <a:off x="972536" y="3292529"/>
            <a:ext cx="7775928" cy="28007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보이드 타이머_슬립 (int64_t 틱) </a:t>
            </a:r>
            <a:endParaRPr lang="ko-KR" sz="16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int64_t 시작 = 타이머_틱 ();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strike="sng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동안 (타이머 경과 (시작) &lt; 틱) </a:t>
            </a:r>
            <a:endParaRPr lang="ko-KR" sz="1600" strike="sng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strike="sng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스레드 수익률 ();</a:t>
            </a:r>
            <a:endParaRPr lang="ko-KR" sz="1600" strike="sngStrike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/>
            </a:pPr>
            <a:r>
              <a:rPr lang="ko-KR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(타이머 경과 (시작) &lt; 틱)</a:t>
            </a:r>
            <a:endParaRPr lang="ko-KR"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thread_sleep (시작 + 틱); //직접 구현</a:t>
            </a:r>
            <a:endParaRPr lang="en-US" altLang="ko-KR"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3196;p236"/>
          <p:cNvSpPr txBox="1"/>
          <p:nvPr/>
        </p:nvSpPr>
        <p:spPr>
          <a:xfrm>
            <a:off x="995536" y="2939295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 구현: 핀토스/src/디바이스/타이머.c</a:t>
            </a:r>
            <a:endParaRPr lang="en-US" alt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Alarm Clock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Google Shape;3189;p236">
            <a:extLst>
              <a:ext uri="{FF2B5EF4-FFF2-40B4-BE49-F238E27FC236}">
                <a16:creationId xmlns:a16="http://schemas.microsoft.com/office/drawing/2014/main" id="{AFF91C9E-CD34-774F-91D8-5517C65AFFDB}"/>
              </a:ext>
            </a:extLst>
          </p:cNvPr>
          <p:cNvSpPr/>
          <p:nvPr/>
        </p:nvSpPr>
        <p:spPr>
          <a:xfrm>
            <a:off x="948600" y="3278178"/>
            <a:ext cx="7127856" cy="28007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-------(1)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600" strike="sngStrike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thread_yield</a:t>
            </a:r>
            <a:r>
              <a:rPr lang="ko-KR" sz="1600" strike="sngStrike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strike="sngStrik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ko-KR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lang="ko-KR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timer_elapsed</a:t>
            </a:r>
            <a:r>
              <a:rPr lang="ko-KR" altLang="ko-KR" sz="16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altLang="ko-KR" sz="1600" dirty="0"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ko-KR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altLang="ko-KR" sz="1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.------(2)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thread_sleep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3196;p236">
            <a:extLst>
              <a:ext uri="{FF2B5EF4-FFF2-40B4-BE49-F238E27FC236}">
                <a16:creationId xmlns:a16="http://schemas.microsoft.com/office/drawing/2014/main" id="{D6CE593D-AB42-E146-ADDF-707579E81C3D}"/>
              </a:ext>
            </a:extLst>
          </p:cNvPr>
          <p:cNvSpPr txBox="1"/>
          <p:nvPr/>
        </p:nvSpPr>
        <p:spPr>
          <a:xfrm>
            <a:off x="971600" y="2924944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timer.c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437CD4E-579B-5B46-9398-19CDE69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Value of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ko-KR" dirty="0"/>
              <a:t>’ may become invalid at (2).</a:t>
            </a:r>
          </a:p>
          <a:p>
            <a:r>
              <a:rPr lang="en-US" altLang="ko-KR" dirty="0"/>
              <a:t>Let’s forget it for now.</a:t>
            </a:r>
          </a:p>
          <a:p>
            <a:pPr lvl="1"/>
            <a:r>
              <a:rPr lang="en-US" altLang="ko-KR" dirty="0"/>
              <a:t>Challenge: Think about how to fix it.</a:t>
            </a:r>
          </a:p>
        </p:txBody>
      </p:sp>
    </p:spTree>
    <p:extLst>
      <p:ext uri="{BB962C8B-B14F-4D97-AF65-F5344CB8AC3E}">
        <p14:creationId xmlns:p14="http://schemas.microsoft.com/office/powerpoint/2010/main" val="807214704"/>
      </p:ext>
    </p:extLst>
  </p:cSld>
  <p:clrMapOvr>
    <a:masterClrMapping/>
  </p:clrMapOvr>
  <p:transition>
    <p:zoom/>
  </p:transition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237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발신자 스레드의 상태를 '차단됨'으로 변경하고 절전 대기열에 넣습니다.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237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스레드_슬립 ()</a:t>
            </a:r>
            <a:endParaRPr lang="ko-KR" altLang="ko-KR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3" name="Google Shape;3203;p237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22</a:t>
            </a:fld>
            <a:r>
              <a:rPr lang="ko-KR"/>
              <a:t> </a:t>
            </a:r>
            <a:endParaRPr lang="ko-KR"/>
          </a:p>
        </p:txBody>
      </p:sp>
      <p:sp>
        <p:nvSpPr>
          <p:cNvPr id="3204" name="Google Shape;3204;p237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알람 시스템 호출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237"/>
          <p:cNvSpPr/>
          <p:nvPr/>
        </p:nvSpPr>
        <p:spPr>
          <a:xfrm>
            <a:off x="565427" y="2882910"/>
            <a:ext cx="7678981" cy="26343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보이드 스레드_슬립 (int64_t 틱) {</a:t>
            </a:r>
            <a:endParaRPr lang="ko-KR" sz="16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/* 현재 스레드가 유휴 스레드가 아닌 경우</a:t>
            </a:r>
            <a:endParaRPr lang="ko-KR"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호출자 스레드의 상태를 BLECKTED로 변경하고,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로컬 틱을 저장하여 깨우십시오.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필요한 경우 글로벌 틱을 업데이트하십시오.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및 통화 일정 () 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/* 스레드 목록을 조작할 때 인터럽트를 비활성화하세요!*/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6" name="Google Shape;3206;p237"/>
          <p:cNvSpPr txBox="1"/>
          <p:nvPr/>
        </p:nvSpPr>
        <p:spPr>
          <a:xfrm>
            <a:off x="513433" y="2543226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핀토스/src/스레드/스레드.c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237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Change the state of the caller thread to ‘blocked’ and put it to the sleep queue.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237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thread_sleep()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3" name="Google Shape;3203;p237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23</a:t>
            </a:fld>
            <a:r>
              <a:rPr lang="ko-KR"/>
              <a:t> </a:t>
            </a:r>
            <a:endParaRPr lang="ko-KR"/>
          </a:p>
        </p:txBody>
      </p:sp>
      <p:sp>
        <p:nvSpPr>
          <p:cNvPr id="3204" name="Google Shape;3204;p237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237"/>
          <p:cNvSpPr/>
          <p:nvPr/>
        </p:nvSpPr>
        <p:spPr>
          <a:xfrm>
            <a:off x="565427" y="2882910"/>
            <a:ext cx="7678981" cy="26343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thread_sleep(</a:t>
            </a: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ticks){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if the current thread is not idle thread,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change the state of the caller thread to BLOCKED,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store the local tick to wake up,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update the global tick if necessary,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and call schedule()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When you manipulate thread list, disable interrupt!</a:t>
            </a:r>
            <a:r>
              <a:rPr lang="ko-KR" alt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6" name="Google Shape;3206;p237"/>
          <p:cNvSpPr txBox="1"/>
          <p:nvPr/>
        </p:nvSpPr>
        <p:spPr>
          <a:xfrm>
            <a:off x="513433" y="2543226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Implementation of Alarm Clock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 the timer interrupt,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Timer interrupt is heart of everything!.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Determine which threads to wake up everytime when timer interrupt occurs.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For the threads to wake up, remove them from the sleep queue and insert it to the </a:t>
            </a:r>
            <a:r>
              <a:rPr lang="en-US" altLang="ko-KR">
                <a:latin typeface="Courier New"/>
                <a:cs typeface="Courier New"/>
              </a:rPr>
              <a:t>ready_list.</a:t>
            </a:r>
            <a:r>
              <a:rPr lang="en-US" altLang="ko-KR">
                <a:latin typeface="Arial"/>
                <a:cs typeface="Courier New"/>
              </a:rPr>
              <a:t>(Don’t forget to change the state of the thread from sleep to ready!!!)</a:t>
            </a:r>
            <a:endParaRPr lang="en-US" altLang="ko-KR">
              <a:latin typeface="Arial"/>
              <a:cs typeface="Courier New"/>
            </a:endParaRPr>
          </a:p>
          <a:p>
            <a:pPr lvl="2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타이머 인터럽트에서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인터럽트는 모든 것의 핵심입니다!.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인터럽트가 발생할 때마다 어떤 스레드를 활성화할지 결정합니다.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스레드가 깨어나려면 절전 대기열에서 스레드를 제거하고 ready_list에 삽입하십시오.(스레드의 상태를 절전 모드에서 준비 상태로 변경하는 것을 잊지 마세요!!!)</a:t>
            </a:r>
            <a:endParaRPr lang="en-US" altLang="ko-KR"/>
          </a:p>
          <a:p>
            <a:pPr lvl="2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타이머 인터럽트에서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인터럽트는 모든 것의 핵심입니다!.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인터럽트가 발생할 때마다 어떤 스레드를 활성화할지 결정합니다.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스레드가 깨어나려면 절전 대기열에서 스레드를 제거하고 ready_list에 삽입하십시오.(스레드의 상태를 절전 모드에서 준비 상태로 변경하는 것을 잊지 마세요!!!)</a:t>
            </a:r>
            <a:endParaRPr lang="en-US" altLang="ko-KR"/>
          </a:p>
          <a:p>
            <a:pPr lvl="2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39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latin typeface="Courier New"/>
                <a:ea typeface="Courier New"/>
                <a:cs typeface="Courier New"/>
                <a:sym typeface="Courier New"/>
              </a:rPr>
              <a:t>timer_interrupt</a:t>
            </a:r>
            <a:r>
              <a:rPr lang="ko-KR" altLang="ko-KR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2" name="Google Shape;3222;p23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Noto Sans Symbols"/>
              <a:buChar char="•"/>
            </a:pPr>
            <a:endParaRPr sz="20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23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p23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239"/>
          <p:cNvSpPr/>
          <p:nvPr/>
        </p:nvSpPr>
        <p:spPr>
          <a:xfrm>
            <a:off x="360000" y="1916832"/>
            <a:ext cx="8424000" cy="31683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timer_interrupt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6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intr_frame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UNUSED)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ticks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thread_tick</a:t>
            </a: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update the </a:t>
            </a:r>
            <a:r>
              <a:rPr lang="en-US" altLang="ko-KR" sz="16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alt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usage for running process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 sz="1600" dirty="0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code to add: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check sleep list and the global tick.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find any threads to wake up,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move them to the ready list if necessary.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update the global tick.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*/</a:t>
            </a:r>
            <a:endParaRPr sz="16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6" name="Google Shape;3226;p239"/>
          <p:cNvSpPr txBox="1"/>
          <p:nvPr/>
        </p:nvSpPr>
        <p:spPr>
          <a:xfrm>
            <a:off x="383000" y="1556792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pintos/src/devices/timer.c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95993"/>
      </p:ext>
    </p:extLst>
  </p:cSld>
  <p:clrMapOvr>
    <a:masterClrMapping/>
  </p:clrMapOvr>
  <p:transition>
    <p:fade thruBlk="1"/>
  </p:transition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39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타이머_인터럽트 ()</a:t>
            </a:r>
            <a:endParaRPr lang="ko-KR" altLang="ko-KR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2" name="Google Shape;3222;p23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altLang="en-US" sz="20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23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21</a:t>
            </a:fld>
            <a:r>
              <a:rPr lang="ko-KR"/>
              <a:t> </a:t>
            </a:r>
            <a:endParaRPr lang="ko-KR"/>
          </a:p>
        </p:txBody>
      </p:sp>
      <p:sp>
        <p:nvSpPr>
          <p:cNvPr id="3224" name="Google Shape;3224;p23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알람 시스템 호출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239"/>
          <p:cNvSpPr/>
          <p:nvPr/>
        </p:nvSpPr>
        <p:spPr>
          <a:xfrm>
            <a:off x="360000" y="1916832"/>
            <a:ext cx="8424000" cy="31683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스태틱 보이드 타이머_인터럽트 (구조체 intr_frame *args 미사용)</a:t>
            </a:r>
            <a:endParaRPr lang="ko-KR" sz="16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틱++;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thread_tick ();//실행 중인 프로세스의 CPU 사용량을 업데이트합니다.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/* 추가할 코드: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수면 목록과 글로벌 틱을 확인하세요.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깨울 스레드를 찾아라.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필요한 경우 준비 목록으로 이동하십시오.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글로벌 틱을 업데이트하십시오.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6" name="Google Shape;3226;p239"/>
          <p:cNvSpPr txBox="1"/>
          <p:nvPr/>
        </p:nvSpPr>
        <p:spPr>
          <a:xfrm>
            <a:off x="383000" y="1556792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핀토스/src/디바이스/타이머.c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Summary </a:t>
            </a:r>
            <a:r>
              <a:rPr lang="ko-KR" altLang="en-US"/>
              <a:t>요약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Functions to modify수정할 함수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thread_init()스레드_초기화 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Add the code to initialize the sleep queue data structure.슬립 큐 데이터 구조를 초기화하는 코드를 추가합니다.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timer_sleep()타이머_슬립 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Call the function that insert thread to the sleep queue.슬립 큐에 스레드를 삽입하는 함수를 호출합니다.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timer_interrupt()타이머_인터럽트 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At every tick, check whether some thread must wake up from sleep queue and call wake up function.매 틱마다 일부 스레드가 절전 대기열에서 깨어나야하는지 확인하고 wake up 함수를 호출하십시오.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r>
              <a:rPr lang="ko-KR" altLang="en-US">
                <a:solidFill>
                  <a:prstClr val="black"/>
                </a:solidFill>
              </a:rPr>
              <a:t>원유집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Alarm clock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37431"/>
      </p:ext>
    </p:extLst>
  </p:cSld>
  <p:clrMapOvr>
    <a:masterClrMapping/>
  </p:clrMapOvr>
  <p:transition>
    <p:zoom/>
  </p:transition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Design tip for modularization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Functions to add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The function that sets thread state to blocked and wait after insert it to sleep queue.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The function that find the thread to wake up from sleep queue and wake up it.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The function that save the minimum value of tick that threads have.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The function that return the minimum value of tick.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  $ pintos -- -q run alarm-multiple</a:t>
            </a:r>
            <a:endParaRPr lang="en-US" altLang="ko-KR" dirty="0"/>
          </a:p>
          <a:p>
            <a:pPr lvl="1"/>
            <a:r>
              <a:rPr lang="en-US" altLang="ko-KR" dirty="0"/>
              <a:t>Busy waiting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After removing the busy waiting</a:t>
            </a:r>
            <a:r>
              <a:rPr lang="ko-KR" altLang="en-US" dirty="0"/>
              <a:t> </a:t>
            </a:r>
            <a:r>
              <a:rPr lang="en-US" altLang="ko-KR" dirty="0"/>
              <a:t>(using sleep queue)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idle tick was zero because it occupied the CPU even in the sleep state, but the idle tick increased after removing the busy waiting.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608" y="1844824"/>
            <a:ext cx="4426668" cy="1533847"/>
            <a:chOff x="611560" y="1582158"/>
            <a:chExt cx="4426668" cy="1533847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98"/>
            <a:stretch/>
          </p:blipFill>
          <p:spPr bwMode="auto">
            <a:xfrm>
              <a:off x="611561" y="1582158"/>
              <a:ext cx="4426667" cy="1533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611560" y="2672916"/>
              <a:ext cx="3600400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47911" y="3865076"/>
            <a:ext cx="4449524" cy="1581042"/>
            <a:chOff x="611560" y="3630815"/>
            <a:chExt cx="4449524" cy="15810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20"/>
            <a:stretch/>
          </p:blipFill>
          <p:spPr bwMode="auto">
            <a:xfrm>
              <a:off x="611560" y="3630815"/>
              <a:ext cx="4449524" cy="158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611560" y="4797152"/>
              <a:ext cx="3744416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5076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Priority Scheduling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800" kern="0" dirty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ko-KR" altLang="en-US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7742"/>
      </p:ext>
    </p:extLst>
  </p:cSld>
  <p:clrMapOvr>
    <a:masterClrMapping/>
  </p:clrMapOvr>
  <p:transition>
    <p:zoom/>
  </p:transition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Main goal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Pintos uses FIFO scheduling.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Modify PintOS scheduler for priority scheduling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Sort the ready list by the thread priority.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Sort the wait list for synchronization primitives(semaphore, condition variable).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Implement the preemption.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Preemption point: when the thread is put into the ready list (not everytime when the timer interrupt is called).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Files to modify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threads/synch.*</a:t>
            </a: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6E4DE07-685A-CA46-9685-4C82EE2B4077}"/>
              </a:ext>
            </a:extLst>
          </p:cNvPr>
          <p:cNvSpPr/>
          <p:nvPr/>
        </p:nvSpPr>
        <p:spPr>
          <a:xfrm>
            <a:off x="1018680" y="4365104"/>
            <a:ext cx="7859500" cy="1800200"/>
          </a:xfrm>
          <a:prstGeom prst="roundRect">
            <a:avLst>
              <a:gd name="adj" fmla="val 6062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Design: Sleep/wakeup-based</a:t>
            </a:r>
            <a:r>
              <a:rPr lang="ko-KR" altLang="en-US" dirty="0"/>
              <a:t> </a:t>
            </a:r>
            <a:r>
              <a:rPr lang="en-US" altLang="ko-KR" dirty="0"/>
              <a:t>alarm clock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407" y="148478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0029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386390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61693" y="1453856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12" y="3534471"/>
            <a:ext cx="1629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wakeup()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6846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3663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0480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97917" y="189832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0466" y="2748103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493846" y="2126103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04115" y="1793645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374122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17137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15910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93954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92727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2113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0886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48407" y="314876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0029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386390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1694" y="311783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sleep_list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6846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3663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0480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97917" y="356230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374122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17137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15910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93954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92727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2113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0886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184276" y="3079057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cxnSpLocks/>
            <a:stCxn id="59" idx="1"/>
            <a:endCxn id="78" idx="2"/>
          </p:cNvCxnSpPr>
          <p:nvPr/>
        </p:nvCxnSpPr>
        <p:spPr>
          <a:xfrm rot="10800000">
            <a:off x="1539462" y="2402382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5009" y="2978145"/>
            <a:ext cx="1789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timer_sleep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endParaRPr lang="en-US" altLang="ko-KR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9686" y="212610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0965" y="212610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43723" y="374671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2215" y="378316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F8ECD3-5A3A-6A48-B087-6050C60FFA26}"/>
              </a:ext>
            </a:extLst>
          </p:cNvPr>
          <p:cNvSpPr/>
          <p:nvPr/>
        </p:nvSpPr>
        <p:spPr>
          <a:xfrm>
            <a:off x="1287434" y="1898325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AF23D78-0F24-E045-B617-A22A4A59E5BB}"/>
              </a:ext>
            </a:extLst>
          </p:cNvPr>
          <p:cNvCxnSpPr>
            <a:cxnSpLocks/>
          </p:cNvCxnSpPr>
          <p:nvPr/>
        </p:nvCxnSpPr>
        <p:spPr>
          <a:xfrm flipH="1">
            <a:off x="1791490" y="2126103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48283D-7253-6B4A-B281-5DAEDBF0CBE3}"/>
              </a:ext>
            </a:extLst>
          </p:cNvPr>
          <p:cNvSpPr txBox="1"/>
          <p:nvPr/>
        </p:nvSpPr>
        <p:spPr>
          <a:xfrm>
            <a:off x="1018680" y="1466890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runnig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6F3D3-E828-624B-B84E-7B86008BB8FD}"/>
              </a:ext>
            </a:extLst>
          </p:cNvPr>
          <p:cNvSpPr txBox="1"/>
          <p:nvPr/>
        </p:nvSpPr>
        <p:spPr>
          <a:xfrm>
            <a:off x="275344" y="886621"/>
            <a:ext cx="202170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itchFamily="2" charset="0"/>
                <a:ea typeface="맑은 고딕" pitchFamily="50" charset="-127"/>
                <a:cs typeface="Courier New" panose="02070309020205020404" pitchFamily="49" charset="0"/>
              </a:rPr>
              <a:t>Run the thread with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itchFamily="2" charset="0"/>
                <a:ea typeface="맑은 고딕" pitchFamily="50" charset="-127"/>
                <a:cs typeface="Courier New" panose="02070309020205020404" pitchFamily="49" charset="0"/>
              </a:rPr>
              <a:t>highest priority</a:t>
            </a:r>
            <a:endParaRPr lang="ko-KR" altLang="en-US" dirty="0">
              <a:solidFill>
                <a:prstClr val="black"/>
              </a:solidFill>
              <a:latin typeface="Helvetica" pitchFamily="2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45E334-C0B4-6D4A-AA9F-D9358B08E89E}"/>
              </a:ext>
            </a:extLst>
          </p:cNvPr>
          <p:cNvSpPr/>
          <p:nvPr/>
        </p:nvSpPr>
        <p:spPr>
          <a:xfrm>
            <a:off x="2348407" y="4532566"/>
            <a:ext cx="4662767" cy="8545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C06A441-5B6E-DE4C-A9FB-8A71403462D0}"/>
              </a:ext>
            </a:extLst>
          </p:cNvPr>
          <p:cNvSpPr/>
          <p:nvPr/>
        </p:nvSpPr>
        <p:spPr>
          <a:xfrm>
            <a:off x="290029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584EB8-856C-B648-806D-391215D023D6}"/>
              </a:ext>
            </a:extLst>
          </p:cNvPr>
          <p:cNvCxnSpPr/>
          <p:nvPr/>
        </p:nvCxnSpPr>
        <p:spPr>
          <a:xfrm>
            <a:off x="3386390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323217B-9DAE-8640-87A1-31B06F543064}"/>
              </a:ext>
            </a:extLst>
          </p:cNvPr>
          <p:cNvSpPr txBox="1"/>
          <p:nvPr/>
        </p:nvSpPr>
        <p:spPr>
          <a:xfrm>
            <a:off x="2615720" y="44739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wait_list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A3FDD4-6638-4B44-AC96-D644EC9ED72A}"/>
              </a:ext>
            </a:extLst>
          </p:cNvPr>
          <p:cNvSpPr/>
          <p:nvPr/>
        </p:nvSpPr>
        <p:spPr>
          <a:xfrm>
            <a:off x="366846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EBBAD94-5096-D04F-913F-69605B628BEC}"/>
              </a:ext>
            </a:extLst>
          </p:cNvPr>
          <p:cNvSpPr/>
          <p:nvPr/>
        </p:nvSpPr>
        <p:spPr>
          <a:xfrm>
            <a:off x="443663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ED7A0CF-B359-864B-8C36-821A785189CB}"/>
              </a:ext>
            </a:extLst>
          </p:cNvPr>
          <p:cNvSpPr/>
          <p:nvPr/>
        </p:nvSpPr>
        <p:spPr>
          <a:xfrm>
            <a:off x="520480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8A9138-4578-B74C-8466-51DA07DA4EE1}"/>
              </a:ext>
            </a:extLst>
          </p:cNvPr>
          <p:cNvSpPr/>
          <p:nvPr/>
        </p:nvSpPr>
        <p:spPr>
          <a:xfrm>
            <a:off x="5997917" y="481430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1016804-A849-0440-848D-ACFE40322E7A}"/>
              </a:ext>
            </a:extLst>
          </p:cNvPr>
          <p:cNvCxnSpPr/>
          <p:nvPr/>
        </p:nvCxnSpPr>
        <p:spPr>
          <a:xfrm flipH="1">
            <a:off x="3374122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3ECCE16-9494-3247-B564-BC0917ED93EF}"/>
              </a:ext>
            </a:extLst>
          </p:cNvPr>
          <p:cNvCxnSpPr/>
          <p:nvPr/>
        </p:nvCxnSpPr>
        <p:spPr>
          <a:xfrm>
            <a:off x="417137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D235A41-1088-B94F-92FA-53E31FF5258E}"/>
              </a:ext>
            </a:extLst>
          </p:cNvPr>
          <p:cNvCxnSpPr/>
          <p:nvPr/>
        </p:nvCxnSpPr>
        <p:spPr>
          <a:xfrm flipH="1">
            <a:off x="415910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885D716-0228-C345-8CF7-2045D169A967}"/>
              </a:ext>
            </a:extLst>
          </p:cNvPr>
          <p:cNvCxnSpPr/>
          <p:nvPr/>
        </p:nvCxnSpPr>
        <p:spPr>
          <a:xfrm>
            <a:off x="493954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5380699-5AE6-7B49-9A7B-F01FE4A8CF7C}"/>
              </a:ext>
            </a:extLst>
          </p:cNvPr>
          <p:cNvCxnSpPr/>
          <p:nvPr/>
        </p:nvCxnSpPr>
        <p:spPr>
          <a:xfrm flipH="1">
            <a:off x="492727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4BAC553-D9E3-1A42-9D42-E82E1D8F5E88}"/>
              </a:ext>
            </a:extLst>
          </p:cNvPr>
          <p:cNvCxnSpPr/>
          <p:nvPr/>
        </p:nvCxnSpPr>
        <p:spPr>
          <a:xfrm>
            <a:off x="572113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332712-C2BF-4D4F-90A5-6DF7C33337AB}"/>
              </a:ext>
            </a:extLst>
          </p:cNvPr>
          <p:cNvCxnSpPr/>
          <p:nvPr/>
        </p:nvCxnSpPr>
        <p:spPr>
          <a:xfrm flipH="1">
            <a:off x="570886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A8135E4-E001-104A-B1E7-C87CA6D739FA}"/>
              </a:ext>
            </a:extLst>
          </p:cNvPr>
          <p:cNvSpPr txBox="1"/>
          <p:nvPr/>
        </p:nvSpPr>
        <p:spPr>
          <a:xfrm>
            <a:off x="6443723" y="49987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1B72D-9FDF-1B47-B03F-D58806B52FC0}"/>
              </a:ext>
            </a:extLst>
          </p:cNvPr>
          <p:cNvSpPr txBox="1"/>
          <p:nvPr/>
        </p:nvSpPr>
        <p:spPr>
          <a:xfrm>
            <a:off x="2402215" y="503516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5E5CF7-61E7-9245-A458-0CAFC339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937" y="4687627"/>
            <a:ext cx="515994" cy="544397"/>
          </a:xfrm>
          <a:prstGeom prst="rect">
            <a:avLst/>
          </a:prstGeom>
        </p:spPr>
      </p:pic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034FB85-F917-E544-87DF-A9B2E7779E95}"/>
              </a:ext>
            </a:extLst>
          </p:cNvPr>
          <p:cNvCxnSpPr>
            <a:cxnSpLocks/>
          </p:cNvCxnSpPr>
          <p:nvPr/>
        </p:nvCxnSpPr>
        <p:spPr>
          <a:xfrm flipV="1">
            <a:off x="6934878" y="5023029"/>
            <a:ext cx="833789" cy="4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18611AA-65E3-C340-B8D9-816E55BB776D}"/>
              </a:ext>
            </a:extLst>
          </p:cNvPr>
          <p:cNvSpPr txBox="1"/>
          <p:nvPr/>
        </p:nvSpPr>
        <p:spPr>
          <a:xfrm>
            <a:off x="6772601" y="5467791"/>
            <a:ext cx="1931939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itchFamily="2" charset="0"/>
                <a:ea typeface="맑은 고딕" pitchFamily="50" charset="-127"/>
                <a:cs typeface="Courier New" panose="02070309020205020404" pitchFamily="49" charset="0"/>
              </a:rPr>
              <a:t>get the thread with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itchFamily="2" charset="0"/>
                <a:ea typeface="맑은 고딕" pitchFamily="50" charset="-127"/>
                <a:cs typeface="Courier New" panose="02070309020205020404" pitchFamily="49" charset="0"/>
              </a:rPr>
              <a:t>highest priority</a:t>
            </a:r>
            <a:endParaRPr lang="ko-KR" altLang="en-US" dirty="0">
              <a:solidFill>
                <a:prstClr val="black"/>
              </a:solidFill>
              <a:latin typeface="Helvetica" pitchFamily="2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55927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D21F6-1F3F-2F49-ACB2-07C52B3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 things to consider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F6B35-4C6D-B44F-8B9C-65D01C8E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When selecting a thread to run in the ready list, select the one with the highest priority.</a:t>
            </a:r>
          </a:p>
          <a:p>
            <a:r>
              <a:rPr kumimoji="1" lang="en-US" altLang="ko-KR" sz="1800" dirty="0"/>
              <a:t>Preemption</a:t>
            </a:r>
          </a:p>
          <a:p>
            <a:pPr lvl="1"/>
            <a:r>
              <a:rPr kumimoji="1" lang="en-US" altLang="ko-KR" sz="1600" dirty="0"/>
              <a:t>When inserting the new thread to the ready list, compare the priority with the running thread.</a:t>
            </a:r>
          </a:p>
          <a:p>
            <a:pPr lvl="1"/>
            <a:r>
              <a:rPr lang="en-US" altLang="ko-KR" sz="1600" dirty="0"/>
              <a:t>Schedule the newly inserted thread if it has the higher priority with the currently running thread.</a:t>
            </a:r>
            <a:endParaRPr kumimoji="1" lang="en-US" altLang="ko-KR" sz="1600" dirty="0"/>
          </a:p>
          <a:p>
            <a:r>
              <a:rPr lang="en-US" altLang="ko-KR" sz="1800" dirty="0"/>
              <a:t>Lock: semaphore, condition variable, </a:t>
            </a:r>
          </a:p>
          <a:p>
            <a:pPr lvl="1"/>
            <a:r>
              <a:rPr lang="en-US" altLang="ko-KR" sz="1600" dirty="0"/>
              <a:t>When selecting a thread from the set of threads waiting for a lock (or condition variable), select the one with the highest priority.</a:t>
            </a:r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E867F-F010-5B45-8207-2C0067BE3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6D523-6985-904D-8A65-E63E6F38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77791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Priority ranges from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PRI_MIN(=0) </a:t>
            </a:r>
            <a:r>
              <a:rPr lang="en-US" altLang="ko-KR" sz="1800" dirty="0">
                <a:cs typeface="Courier New" panose="02070309020205020404" pitchFamily="49" charset="0"/>
              </a:rPr>
              <a:t>to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PRI_MAX(=63)</a:t>
            </a:r>
            <a:r>
              <a:rPr lang="en-US" altLang="ko-KR" sz="18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The larger the number, the higher priority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Default is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PRI_DEFAULT(=31)</a:t>
            </a:r>
          </a:p>
          <a:p>
            <a:r>
              <a:rPr lang="en-US" altLang="ko-KR" sz="1800" dirty="0" err="1">
                <a:cs typeface="Courier New" panose="02070309020205020404" pitchFamily="49" charset="0"/>
              </a:rPr>
              <a:t>PintOS</a:t>
            </a:r>
            <a:r>
              <a:rPr lang="en-US" altLang="ko-KR" sz="1800" dirty="0">
                <a:cs typeface="Courier New" panose="02070309020205020404" pitchFamily="49" charset="0"/>
              </a:rPr>
              <a:t> sets the initial priority when the thread is created by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thread_create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800" dirty="0"/>
              <a:t>Existing functions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thread_set_priority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new_priority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sz="1400" dirty="0"/>
              <a:t>Change priority of the current thread to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new_priority</a:t>
            </a:r>
            <a:endParaRPr lang="en-US" altLang="ko-KR" sz="1400" dirty="0"/>
          </a:p>
          <a:p>
            <a:pPr lvl="1"/>
            <a:r>
              <a:rPr lang="en-US" altLang="ko-KR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thread_get_priority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Return priority of the current thread.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88862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Priority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80070"/>
            <a:ext cx="8208912" cy="470917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tid_t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thread_create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*name,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priority,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thread_func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*function,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*aux)</a:t>
            </a: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/>
              <a:t>Point of updates</a:t>
            </a:r>
            <a:endParaRPr lang="en-US" altLang="ko-KR" sz="1600" dirty="0"/>
          </a:p>
          <a:p>
            <a:pPr lvl="1"/>
            <a:r>
              <a:rPr lang="en-US" altLang="ko-KR" sz="1600" dirty="0"/>
              <a:t>Insert thread in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in the order of priority. (note that it is not scalable)</a:t>
            </a:r>
          </a:p>
          <a:p>
            <a:pPr lvl="1"/>
            <a:r>
              <a:rPr lang="en-US" altLang="ko-KR" sz="1600" dirty="0"/>
              <a:t>When the thread is added to the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cs typeface="Courier New" panose="02070309020205020404" pitchFamily="49" charset="0"/>
              </a:rPr>
              <a:t>c</a:t>
            </a:r>
            <a:r>
              <a:rPr lang="en-US" altLang="ko-KR" sz="1600" dirty="0"/>
              <a:t>ompare priority of new thread and priority of the current thread.</a:t>
            </a:r>
          </a:p>
          <a:p>
            <a:pPr lvl="1"/>
            <a:r>
              <a:rPr lang="en-US" altLang="ko-KR" sz="1600" dirty="0"/>
              <a:t>If the priority of the new thread is higher, call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</a:t>
            </a:r>
            <a:r>
              <a:rPr lang="en-US" altLang="ko-KR" sz="1600" dirty="0"/>
              <a:t> (the current thread yields CPU)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71080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56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thread_create</a:t>
            </a:r>
            <a:r>
              <a:rPr lang="en-US" altLang="ko-KR" sz="2400" b="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</a:t>
            </a:r>
            <a:endParaRPr sz="2400" b="0" i="0" u="none" strike="noStrike" cap="none" dirty="0">
              <a:solidFill>
                <a:srgbClr val="FFFF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3388" name="Google Shape;3388;p256"/>
          <p:cNvSpPr txBox="1">
            <a:spLocks noGrp="1"/>
          </p:cNvSpPr>
          <p:nvPr>
            <p:ph type="body" idx="1"/>
          </p:nvPr>
        </p:nvSpPr>
        <p:spPr>
          <a:xfrm>
            <a:off x="214313" y="805437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ts val="1600"/>
              <a:buFont typeface="Noto Sans Symbols"/>
              <a:buChar char="•"/>
            </a:pPr>
            <a:r>
              <a:rPr lang="en-US" altLang="ko-KR" sz="18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When inserting a t</a:t>
            </a:r>
            <a:r>
              <a:rPr lang="ko-KR" sz="1800" b="0" i="0" u="none" strike="noStrike" cap="none" dirty="0" err="1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hread</a:t>
            </a:r>
            <a:r>
              <a:rPr lang="en-US" altLang="ko-KR" sz="18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ko-KR" sz="1800" b="0" i="0" u="none" strike="noStrike" cap="none" dirty="0" err="1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ready_list</a:t>
            </a:r>
            <a:r>
              <a:rPr lang="ko-KR" sz="18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compare the priority with the currently running thread. </a:t>
            </a:r>
          </a:p>
          <a:p>
            <a:pPr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ts val="1600"/>
              <a:buFont typeface="Noto Sans Symbols"/>
              <a:buChar char="•"/>
            </a:pPr>
            <a:r>
              <a:rPr lang="en-US" altLang="ko-KR" sz="1800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If the newly arriving thread has higher priority, preempt the currently running thread and execute the new one.</a:t>
            </a: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256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0" name="Google Shape;3390;p256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 : Priority Scheduling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256"/>
          <p:cNvSpPr/>
          <p:nvPr/>
        </p:nvSpPr>
        <p:spPr>
          <a:xfrm>
            <a:off x="467544" y="3139221"/>
            <a:ext cx="8151713" cy="31700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tid_t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thread_create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-KR" sz="18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thread_func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8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/* </a:t>
            </a:r>
            <a:r>
              <a:rPr lang="en-US" altLang="ko-KR" sz="18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compare the priorities of the currently running thread and the newly inserted one. Yield the CPU if the newly arriving thread has higher priority</a:t>
            </a:r>
            <a:r>
              <a:rPr lang="ko-KR" sz="18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800" dirty="0" err="1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tid</a:t>
            </a: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2" name="Google Shape;3392;p256"/>
          <p:cNvSpPr txBox="1"/>
          <p:nvPr/>
        </p:nvSpPr>
        <p:spPr>
          <a:xfrm>
            <a:off x="467544" y="2728659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r>
              <a:rPr lang="ko-K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thread.c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493709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Others to modify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thread_unblock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*t)</a:t>
            </a:r>
            <a:endParaRPr lang="en-US" altLang="ko-KR" sz="1800" dirty="0"/>
          </a:p>
          <a:p>
            <a:pPr lvl="1"/>
            <a:r>
              <a:rPr lang="en-US" altLang="ko-KR" sz="1600" dirty="0"/>
              <a:t>When the thread is unblocked, it is inserted to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in the priority order.</a:t>
            </a:r>
          </a:p>
          <a:p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/>
          </a:p>
          <a:p>
            <a:pPr lvl="1"/>
            <a:r>
              <a:rPr lang="en-US" altLang="ko-KR" sz="1600" dirty="0"/>
              <a:t>The current thread yields CPU and it is inserted to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sz="1600" dirty="0"/>
              <a:t> in priority order.</a:t>
            </a:r>
          </a:p>
          <a:p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thread_set_priority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new_priority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ko-KR" sz="1600" dirty="0">
                <a:cs typeface="Courier New" pitchFamily="49" charset="0"/>
              </a:rPr>
              <a:t>Set priority of the current thread.</a:t>
            </a:r>
          </a:p>
          <a:p>
            <a:pPr lvl="1"/>
            <a:r>
              <a:rPr lang="en-US" altLang="ko-KR" sz="1600" dirty="0">
                <a:cs typeface="Courier New" pitchFamily="49" charset="0"/>
              </a:rPr>
              <a:t>Reorder the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81505"/>
      </p:ext>
    </p:extLst>
  </p:cSld>
  <p:clrMapOvr>
    <a:masterClrMapping/>
  </p:clrMapOvr>
  <p:transition>
    <p:zoom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 goal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timer_alarm(int ticks)</a:t>
            </a:r>
            <a:endParaRPr lang="en-US" altLang="ko-KR">
              <a:latin typeface="Courier New"/>
              <a:cs typeface="Courier New"/>
            </a:endParaRPr>
          </a:p>
          <a:p>
            <a:pPr marL="457200" lvl="1" indent="0">
              <a:buNone/>
              <a:defRPr/>
            </a:pPr>
            <a:r>
              <a:rPr lang="en-US" altLang="ko-KR"/>
              <a:t>system call that wakes up a process in </a:t>
            </a:r>
            <a:r>
              <a:rPr lang="en-US" altLang="ko-KR">
                <a:latin typeface="Courier New"/>
                <a:cs typeface="Courier New"/>
              </a:rPr>
              <a:t>ticks</a:t>
            </a:r>
            <a:r>
              <a:rPr lang="en-US" altLang="ko-KR"/>
              <a:t> amount of time.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Pintos uses busy waiting for alarm.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Modify PintOS to use sleep/wakeup for alarm.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Files to modify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devices/timer.*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25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Char char="•"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ts val="1600"/>
              <a:buFont typeface="Noto Sans Symbols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unblocking a thread, use </a:t>
            </a:r>
            <a:r>
              <a:rPr lang="en-US" altLang="ko-KR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list_inert_ordered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lang="en-US" altLang="ko-KR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list_push_back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170"/>
              <a:buFont typeface="Noto Sans Symbols"/>
              <a:buNone/>
            </a:pPr>
            <a:endParaRPr sz="1800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0" name="Google Shape;3420;p259"/>
          <p:cNvSpPr txBox="1"/>
          <p:nvPr/>
        </p:nvSpPr>
        <p:spPr>
          <a:xfrm>
            <a:off x="393201" y="1866310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1" name="Google Shape;3421;p259"/>
          <p:cNvSpPr/>
          <p:nvPr/>
        </p:nvSpPr>
        <p:spPr>
          <a:xfrm>
            <a:off x="395251" y="2204864"/>
            <a:ext cx="8424936" cy="34163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thread_unblock (</a:t>
            </a:r>
            <a:r>
              <a:rPr lang="ko-K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 *t)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//list_push_back (&amp;ready_list, &amp;t-&gt;elem);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list_insert_ordered(&amp; ready_list, &amp; t-&gt; elem,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cmp_priority, NULL);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t-&gt;status = THREAD_READY;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intr_set_level (old_level);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2" name="Google Shape;3422;p259"/>
          <p:cNvSpPr txBox="1"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altLang="ko-KR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thread_unblock</a:t>
            </a:r>
            <a:r>
              <a:rPr lang="en-US" altLang="ko-KR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(happy holiday~!^^)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25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r>
              <a:rPr lang="ko-KR"/>
              <a:t> </a:t>
            </a:r>
            <a:endParaRPr sz="1000" b="1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4" name="Google Shape;3424;p25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 : Priority Scheduling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5" name="Google Shape;3425;p259"/>
          <p:cNvSpPr txBox="1"/>
          <p:nvPr/>
        </p:nvSpPr>
        <p:spPr>
          <a:xfrm>
            <a:off x="7227095" y="3301897"/>
            <a:ext cx="108932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6" name="Google Shape;3426;p259"/>
          <p:cNvSpPr txBox="1"/>
          <p:nvPr/>
        </p:nvSpPr>
        <p:spPr>
          <a:xfrm>
            <a:off x="7227095" y="3893226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7" name="Google Shape;3427;p259"/>
          <p:cNvSpPr/>
          <p:nvPr/>
        </p:nvSpPr>
        <p:spPr>
          <a:xfrm>
            <a:off x="1187624" y="3852333"/>
            <a:ext cx="6120680" cy="725641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8" name="Google Shape;3428;p259"/>
          <p:cNvSpPr/>
          <p:nvPr/>
        </p:nvSpPr>
        <p:spPr>
          <a:xfrm>
            <a:off x="1187624" y="3301897"/>
            <a:ext cx="6120680" cy="377267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989503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6D5BA-FCB6-B241-993B-B34571E1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the synchronization primitives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5456D-4D62-9C4C-86D5-05197347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Lock</a:t>
            </a:r>
          </a:p>
          <a:p>
            <a:r>
              <a:rPr lang="en-US" altLang="ko-KR" dirty="0"/>
              <a:t>Semaphore</a:t>
            </a:r>
          </a:p>
          <a:p>
            <a:r>
              <a:rPr kumimoji="1" lang="en-US" altLang="ko-KR" dirty="0"/>
              <a:t>Condition variables</a:t>
            </a:r>
          </a:p>
          <a:p>
            <a:endParaRPr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r>
              <a:rPr kumimoji="1" lang="en-US" altLang="ko-KR" dirty="0"/>
              <a:t>Wake up the waiting thread with respect to the thread’s priority.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23730-1AD4-0F42-96F2-0235BC0B0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EBC8D-1169-0B46-8D04-FE9A6B46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27238"/>
      </p:ext>
    </p:extLst>
  </p:cSld>
  <p:clrMapOvr>
    <a:masterClrMapping/>
  </p:clrMapOvr>
  <p:transition>
    <p:zoom/>
  </p:transition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FIFO lock/unlock in priority-less Pintos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Lock is acquired by FIFO order in </a:t>
            </a:r>
            <a:r>
              <a:rPr lang="en-US" altLang="ko-KR" sz="1800">
                <a:latin typeface="Courier New"/>
                <a:cs typeface="Courier New"/>
              </a:rPr>
              <a:t>waiters </a:t>
            </a:r>
            <a:r>
              <a:rPr lang="en-US" altLang="ko-KR" sz="1800"/>
              <a:t>list, ignoring priority.</a:t>
            </a: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8965" y="1481126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5135" y="1726739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1455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4775" y="1405397"/>
            <a:ext cx="104868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waiters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8915" y="1726739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466" y="1726738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228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8833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7606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41615" y="4387090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694887"/>
            <a:ext cx="3087621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63524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106408" y="2276872"/>
            <a:ext cx="0" cy="397882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255699"/>
            <a:ext cx="706599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3" y="41061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0428" y="6186790"/>
            <a:ext cx="5982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time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1260" y="5087072"/>
            <a:ext cx="119359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412719"/>
            <a:ext cx="0" cy="2696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17100" y="2929495"/>
            <a:ext cx="122437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Request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8850" y="5497846"/>
            <a:ext cx="118429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Release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449329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042102" y="279841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2666249" y="4747130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1943" y="4387090"/>
            <a:ext cx="1148162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6218" y="3635244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750104" y="2449329"/>
            <a:ext cx="834272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6584377" y="2796161"/>
            <a:ext cx="0" cy="83908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4615151" y="4747130"/>
            <a:ext cx="0" cy="93523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667375" y="4720535"/>
            <a:ext cx="12497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5750104" y="2796161"/>
            <a:ext cx="0" cy="1590931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548281" y="3343874"/>
            <a:ext cx="12497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671580" y="2752619"/>
            <a:ext cx="118429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Release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318965" y="170484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01602" y="1745673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4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92966" y="5006129"/>
            <a:ext cx="122437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Request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75349" y="4005064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8966" y="4271928"/>
            <a:ext cx="122437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Request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2000" y="2835470"/>
            <a:ext cx="12497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Acquire lock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26395" y="4109892"/>
            <a:ext cx="118429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Release lock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" name="직선 연결선[R] 5"/>
          <p:cNvCxnSpPr/>
          <p:nvPr/>
        </p:nvCxnSpPr>
        <p:spPr>
          <a:xfrm>
            <a:off x="1078967" y="2636912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384719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>
            <a:off x="1107019" y="457970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56969" y="4127002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10014" y="2261870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463958" y="3377063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When threads try to acquire semaphore, sort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waiters</a:t>
            </a:r>
            <a:r>
              <a:rPr lang="en-US" altLang="ko-KR" sz="1800" dirty="0"/>
              <a:t> list in order of priority.</a:t>
            </a:r>
          </a:p>
          <a:p>
            <a:pPr lvl="1"/>
            <a:r>
              <a:rPr lang="en-US" altLang="ko-KR" sz="1600" dirty="0"/>
              <a:t>Modify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sema_down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sz="16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03" name="직사각형 102"/>
          <p:cNvSpPr/>
          <p:nvPr/>
        </p:nvSpPr>
        <p:spPr>
          <a:xfrm>
            <a:off x="3318965" y="2064569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35135" y="2310182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55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294775" y="1988840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waiters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408915" y="2310182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76466" y="2310181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410228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78833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77606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318965" y="2288286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01602" y="2329116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Priority-based</a:t>
            </a:r>
            <a:r>
              <a:rPr lang="ko-KR" altLang="en-US" dirty="0"/>
              <a:t> </a:t>
            </a:r>
            <a:r>
              <a:rPr lang="en-US" altLang="ko-KR" dirty="0"/>
              <a:t>lock/unlock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1615" y="4769728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766895"/>
            <a:ext cx="3876328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841033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105220" y="2765515"/>
            <a:ext cx="1188" cy="356219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1106408" y="6327707"/>
            <a:ext cx="693237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2" y="4612477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42351" y="614846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48683" y="5050461"/>
            <a:ext cx="104971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32746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76640" y="5345738"/>
            <a:ext cx="10776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88216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3586" y="4769728"/>
            <a:ext cx="1398001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641405" y="3841033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68523" y="2882164"/>
            <a:ext cx="1158629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화살표 연결선 118"/>
          <p:cNvCxnSpPr>
            <a:cxnSpLocks/>
          </p:cNvCxnSpPr>
          <p:nvPr/>
        </p:nvCxnSpPr>
        <p:spPr>
          <a:xfrm flipV="1">
            <a:off x="5639564" y="3228996"/>
            <a:ext cx="0" cy="612037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cxnSpLocks/>
          </p:cNvCxnSpPr>
          <p:nvPr/>
        </p:nvCxnSpPr>
        <p:spPr>
          <a:xfrm flipV="1">
            <a:off x="6569639" y="4206621"/>
            <a:ext cx="0" cy="57798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588074" y="4166112"/>
            <a:ext cx="104240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cxnSp>
        <p:nvCxnSpPr>
          <p:cNvPr id="124" name="직선 화살표 연결선 123"/>
          <p:cNvCxnSpPr>
            <a:cxnSpLocks/>
          </p:cNvCxnSpPr>
          <p:nvPr/>
        </p:nvCxnSpPr>
        <p:spPr>
          <a:xfrm flipV="1">
            <a:off x="4568524" y="3228996"/>
            <a:ext cx="0" cy="2525377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589373" y="5402416"/>
            <a:ext cx="104240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61430" y="3289069"/>
            <a:ext cx="116526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26690" y="3579564"/>
            <a:ext cx="109600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27165" y="3147911"/>
            <a:ext cx="104240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92900" y="4531008"/>
            <a:ext cx="109600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4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114B989-9703-4F99-A119-CB0C75088C9B}"/>
              </a:ext>
            </a:extLst>
          </p:cNvPr>
          <p:cNvCxnSpPr>
            <a:cxnSpLocks/>
          </p:cNvCxnSpPr>
          <p:nvPr/>
        </p:nvCxnSpPr>
        <p:spPr>
          <a:xfrm flipV="1">
            <a:off x="3050851" y="3228996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150D6F1-37E3-47B8-AB9E-996BFDF32F14}"/>
              </a:ext>
            </a:extLst>
          </p:cNvPr>
          <p:cNvCxnSpPr>
            <a:cxnSpLocks/>
          </p:cNvCxnSpPr>
          <p:nvPr/>
        </p:nvCxnSpPr>
        <p:spPr>
          <a:xfrm flipV="1">
            <a:off x="3375349" y="420662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8A3CC58-B04C-4050-89ED-109C20ACF28B}"/>
              </a:ext>
            </a:extLst>
          </p:cNvPr>
          <p:cNvCxnSpPr>
            <a:cxnSpLocks/>
          </p:cNvCxnSpPr>
          <p:nvPr/>
        </p:nvCxnSpPr>
        <p:spPr>
          <a:xfrm flipV="1">
            <a:off x="2666249" y="5116560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A5AAAA-BA49-4104-B7A5-D0A6DC1BFF96}"/>
              </a:ext>
            </a:extLst>
          </p:cNvPr>
          <p:cNvSpPr txBox="1"/>
          <p:nvPr/>
        </p:nvSpPr>
        <p:spPr>
          <a:xfrm>
            <a:off x="2937117" y="4481128"/>
            <a:ext cx="10776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1D3AF7-51E9-4AF9-A9FD-9A02BD483BD8}"/>
              </a:ext>
            </a:extLst>
          </p:cNvPr>
          <p:cNvSpPr txBox="1"/>
          <p:nvPr/>
        </p:nvSpPr>
        <p:spPr>
          <a:xfrm>
            <a:off x="2494878" y="3467071"/>
            <a:ext cx="10776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8BBC034-2418-0641-B3F9-D14FAEE1EF35}"/>
              </a:ext>
            </a:extLst>
          </p:cNvPr>
          <p:cNvCxnSpPr>
            <a:cxnSpLocks/>
          </p:cNvCxnSpPr>
          <p:nvPr/>
        </p:nvCxnSpPr>
        <p:spPr>
          <a:xfrm>
            <a:off x="1078967" y="3070383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5298C02-82D8-CA47-9229-FD4FCC33D257}"/>
              </a:ext>
            </a:extLst>
          </p:cNvPr>
          <p:cNvCxnSpPr>
            <a:cxnSpLocks/>
          </p:cNvCxnSpPr>
          <p:nvPr/>
        </p:nvCxnSpPr>
        <p:spPr>
          <a:xfrm>
            <a:off x="1133295" y="4005064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7FF4162-BF5B-B64E-98E3-87F2EE39BA4D}"/>
              </a:ext>
            </a:extLst>
          </p:cNvPr>
          <p:cNvCxnSpPr>
            <a:cxnSpLocks/>
          </p:cNvCxnSpPr>
          <p:nvPr/>
        </p:nvCxnSpPr>
        <p:spPr>
          <a:xfrm>
            <a:off x="1107019" y="4941168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06742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sema_init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Initialize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ko-KR" sz="1600" dirty="0">
                <a:cs typeface="Courier New" panose="02070309020205020404" pitchFamily="49" charset="0"/>
              </a:rPr>
              <a:t> to the given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sema_down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Request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ko-KR" sz="1600" dirty="0">
                <a:cs typeface="Courier New" panose="02070309020205020404" pitchFamily="49" charset="0"/>
              </a:rPr>
              <a:t>. If it acquired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ko-KR" sz="1600" dirty="0">
                <a:cs typeface="Courier New" panose="02070309020205020404" pitchFamily="49" charset="0"/>
              </a:rPr>
              <a:t>, decrease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1600" dirty="0">
                <a:cs typeface="Courier New" panose="02070309020205020404" pitchFamily="49" charset="0"/>
              </a:rPr>
              <a:t> by 1</a:t>
            </a:r>
            <a:endParaRPr lang="en-US" altLang="ko-K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sema_up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semaphore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Release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ko-KR" sz="1600" dirty="0">
                <a:cs typeface="Courier New" panose="02070309020205020404" pitchFamily="49" charset="0"/>
              </a:rPr>
              <a:t> and increase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1600" dirty="0">
                <a:cs typeface="Courier New" panose="02070309020205020404" pitchFamily="49" charset="0"/>
              </a:rPr>
              <a:t> by 1</a:t>
            </a:r>
            <a:endParaRPr lang="en-US" altLang="ko-KR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412776"/>
            <a:ext cx="7643812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struct</a:t>
            </a:r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semaphore   {</a:t>
            </a:r>
          </a:p>
          <a:p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lang="ko-KR" alt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unsigned</a:t>
            </a:r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value;             </a:t>
            </a:r>
            <a:r>
              <a:rPr lang="ko-KR" altLang="en-US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/* Current value. */</a:t>
            </a:r>
          </a:p>
          <a:p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lang="ko-KR" altLang="en-US" dirty="0">
                <a:solidFill>
                  <a:srgbClr val="00B05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struct</a:t>
            </a:r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list waiters;       </a:t>
            </a:r>
            <a:r>
              <a:rPr lang="ko-KR" altLang="en-US" dirty="0">
                <a:solidFill>
                  <a:srgbClr val="0070C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/* List of waiting </a:t>
            </a:r>
            <a:endParaRPr lang="en-US" altLang="ko-KR" dirty="0">
              <a:solidFill>
                <a:srgbClr val="00B0F0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                                 </a:t>
            </a:r>
            <a:r>
              <a:rPr lang="ko-KR" altLang="en-US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threads</a:t>
            </a:r>
            <a:r>
              <a:rPr lang="ko-KR" altLang="en-US" dirty="0">
                <a:solidFill>
                  <a:srgbClr val="00B0F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. */</a:t>
            </a:r>
          </a:p>
          <a:p>
            <a:r>
              <a:rPr lang="ko-KR" altLang="en-US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074222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/threads/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synch.h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274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lock_init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*lock)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Initialize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altLang="ko-KR" sz="1600" dirty="0">
                <a:cs typeface="Courier New" panose="02070309020205020404" pitchFamily="49" charset="0"/>
              </a:rPr>
              <a:t> data structure.</a:t>
            </a:r>
            <a:endParaRPr lang="en-US" altLang="ko-K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lock_acquire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*lock)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Request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lock_release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*lock) 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Release the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1283276"/>
            <a:ext cx="764381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 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thread *holder;       </a:t>
            </a:r>
            <a:r>
              <a:rPr lang="ko-KR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holding lock */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semaphore semaphore;  </a:t>
            </a:r>
            <a:r>
              <a:rPr lang="ko-KR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Binary semaphore </a:t>
            </a:r>
            <a:endParaRPr lang="en-US" altLang="ko-KR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ko-KR" alt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controlling </a:t>
            </a:r>
            <a:r>
              <a:rPr lang="ko-KR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access. */</a:t>
            </a:r>
          </a:p>
          <a:p>
            <a:r>
              <a: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944722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/threads/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synch.h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71095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2" y="880070"/>
            <a:ext cx="8929687" cy="5501258"/>
          </a:xfrm>
        </p:spPr>
        <p:txBody>
          <a:bodyPr/>
          <a:lstStyle/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cond_init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Initialize the condition variable data structure.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*lock)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Wait for signal by the </a:t>
            </a:r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condition variable.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cond_signal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*lock UNUSED) 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Send a signal to thread of the highest priority waiting in the condition variable.</a:t>
            </a:r>
            <a:endParaRPr lang="en-US" altLang="ko-K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cond_broadcast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*</a:t>
            </a:r>
            <a:r>
              <a:rPr lang="en-US" altLang="ko-K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ko-K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*lock)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cs typeface="Courier New" panose="02070309020205020404" pitchFamily="49" charset="0"/>
              </a:rPr>
              <a:t>Send a signal to all threads waiting in the condition variable.</a:t>
            </a:r>
            <a:endParaRPr lang="ko-K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4612" y="1247274"/>
            <a:ext cx="764381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200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waiters;     </a:t>
            </a:r>
            <a:r>
              <a:rPr lang="en-US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List of waiting threads. */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604" y="908720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/threads/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synch.h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44134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Implementation of Priority Scheduling-Synchronization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Functions to modify.</a:t>
            </a:r>
          </a:p>
          <a:p>
            <a:pPr lvl="1"/>
            <a:r>
              <a:rPr lang="en-US" altLang="ko-KR" dirty="0"/>
              <a:t>Modify to insert thread 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waiters</a:t>
            </a:r>
            <a:r>
              <a:rPr lang="en-US" altLang="ko-KR" dirty="0"/>
              <a:t> list in order of priority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sema_down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semaphore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lock *lock)</a:t>
            </a:r>
            <a:endParaRPr lang="en-US" altLang="ko-KR" dirty="0"/>
          </a:p>
          <a:p>
            <a:pPr lvl="1"/>
            <a:r>
              <a:rPr lang="en-US" altLang="ko-KR" dirty="0"/>
              <a:t>Sort the waiters list in order of priority</a:t>
            </a:r>
          </a:p>
          <a:p>
            <a:pPr lvl="2"/>
            <a:r>
              <a:rPr lang="en-US" altLang="ko-KR" dirty="0"/>
              <a:t>It is to consider the case of changing priority of threads in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waiters</a:t>
            </a:r>
            <a:r>
              <a:rPr lang="en-US" altLang="ko-KR" dirty="0"/>
              <a:t> list.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sema_up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semaphore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cond_signal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lock *lock UNUSED)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4450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Inversion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situation where thread of the higher priority waits thread of the lower priority.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7651" y="3830263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7378" y="4755213"/>
            <a:ext cx="1141463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12201" y="3029243"/>
            <a:ext cx="2118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39465" y="2758874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39465" y="5495179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447249" y="3779950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5739" y="596111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2478" y="3971666"/>
            <a:ext cx="133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87537" y="4315778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 flipV="1">
            <a:off x="2599306" y="4231457"/>
            <a:ext cx="0" cy="486202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59659" y="4177814"/>
            <a:ext cx="2497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preempt the lower priority</a:t>
            </a:r>
          </a:p>
          <a:p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</a:t>
            </a:r>
            <a:r>
              <a:rPr lang="en-US" altLang="ko-KR" sz="15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(priority inversion)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124017" y="3443154"/>
            <a:ext cx="0" cy="289792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02313" y="3394392"/>
            <a:ext cx="1374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lock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88592" y="3029243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73290" y="4755213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431953" y="3376075"/>
            <a:ext cx="0" cy="137913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43431" y="4379105"/>
            <a:ext cx="1331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43431" y="3408238"/>
            <a:ext cx="133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717515" y="2255013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47888" y="1720337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H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(High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17514" y="2747422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7515" y="1800298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888" y="2170806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M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(Medium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47888" y="2666464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L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D1501-A4A0-EF4B-BED3-16FAB6ADBFE1}"/>
              </a:ext>
            </a:extLst>
          </p:cNvPr>
          <p:cNvSpPr txBox="1"/>
          <p:nvPr/>
        </p:nvSpPr>
        <p:spPr>
          <a:xfrm>
            <a:off x="3108220" y="2876220"/>
            <a:ext cx="1198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blocked</a:t>
            </a:r>
            <a:endParaRPr kumimoji="1" lang="ko-KR" altLang="en-US" sz="16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8E5F39A-7B76-8149-8208-8562D28DA6F4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2124017" y="3202659"/>
            <a:ext cx="33645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62067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82566" y="9323948"/>
            <a:ext cx="309436" cy="33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3" tIns="65023" rIns="65023" bIns="65023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F253F"/>
                </a:solidFill>
                <a:effectLst/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39</a:t>
            </a:fld>
            <a:endParaRPr/>
          </a:p>
        </p:txBody>
      </p:sp>
      <p:sp>
        <p:nvSpPr>
          <p:cNvPr id="423" name="In 1997, Pathfinder on Mars has stopped. OS has crashed due to the priority inversion."/>
          <p:cNvSpPr txBox="1">
            <a:spLocks noGrp="1"/>
          </p:cNvSpPr>
          <p:nvPr>
            <p:ph type="body" sz="quarter" idx="1"/>
          </p:nvPr>
        </p:nvSpPr>
        <p:spPr>
          <a:xfrm>
            <a:off x="892968" y="845127"/>
            <a:ext cx="7397096" cy="794742"/>
          </a:xfrm>
          <a:prstGeom prst="rect">
            <a:avLst/>
          </a:prstGeom>
        </p:spPr>
        <p:txBody>
          <a:bodyPr vert="horz" wrap="square" lIns="35719" tIns="35719" rIns="35719" bIns="35719" numCol="1" anchor="t" anchorCtr="0" compatLnSpc="1">
            <a:prstTxWarp prst="textNoShape">
              <a:avLst/>
            </a:prstTxWarp>
          </a:bodyPr>
          <a:lstStyle>
            <a:lvl1pPr marL="0" indent="0" algn="ctr" defTabSz="537463">
              <a:spcBef>
                <a:spcPts val="0"/>
              </a:spcBef>
              <a:buSzTx/>
              <a:buNone/>
              <a:defRPr sz="34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2000" dirty="0"/>
              <a:t>In 1997, Pathfinder on Mars has stopped. OS has crashed </a:t>
            </a:r>
            <a:endParaRPr lang="en-US" altLang="ko-KR" sz="2000" dirty="0"/>
          </a:p>
          <a:p>
            <a:r>
              <a:rPr sz="2000" dirty="0"/>
              <a:t>due to the priority inversion.</a:t>
            </a:r>
          </a:p>
        </p:txBody>
      </p:sp>
      <p:pic>
        <p:nvPicPr>
          <p:cNvPr id="425" name="image3.jpg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907872"/>
            <a:ext cx="3960440" cy="2185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Screen Shot 2019-03-14 at 10.15.28 AM.png" descr="Screen Shot 2019-03-14 at 10.15.2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8" y="1772816"/>
            <a:ext cx="3239524" cy="2638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Screen Shot 2019-03-14 at 10.12.35 AM.png" descr="Screen Shot 2019-03-14 at 10.12.35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149080"/>
            <a:ext cx="6020817" cy="20251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9187616"/>
      </p:ext>
    </p:extLst>
  </p:cSld>
  <p:clrMapOvr>
    <a:masterClrMapping/>
  </p:clrMapOvr>
  <p:transition>
    <p:zoom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개요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타이머_알람 (정수 틱)</a:t>
            </a:r>
            <a:endParaRPr lang="en-US" altLang="ko-KR">
              <a:latin typeface="Courier New"/>
              <a:cs typeface="Courier New"/>
            </a:endParaRPr>
          </a:p>
          <a:p>
            <a:pPr marL="457200" lvl="1" indent="0">
              <a:buNone/>
              <a:defRPr/>
            </a:pPr>
            <a:r>
              <a:rPr lang="en-US" altLang="ko-KR"/>
              <a:t>몇 초 만에 프로세스를 깨우는 시스템 호출.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Pintos는 알람을 기다리는 동안 바쁘게 사용합니다.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알람에 슬립/웨이크업을 사용하도록 PintOS를 수정합니다.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스레드/스레드.*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기기/타이머.*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82566" y="9323948"/>
            <a:ext cx="309436" cy="333249"/>
          </a:xfrm>
          <a:prstGeom prst="rect">
            <a:avLst/>
          </a:prstGeom>
          <a:ln w="12700">
            <a:miter/>
          </a:ln>
        </p:spPr>
        <p:txBody>
          <a:bodyPr wrap="none" lIns="65023" tIns="65023" rIns="65023" bIns="65023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800" b="0" i="0" u="none" strike="noStrike" cap="none" spc="0" normalizeH="0" baseline="0"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400" b="0" i="0" u="none" strike="noStrike" cap="none" spc="0" normalizeH="0" baseline="0">
                <a:solidFill>
                  <a:srgbClr val="0f253f"/>
                </a:solidFill>
                <a:effectLst/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43</a:t>
            </a:fld>
            <a:endParaRPr lang="en-US" altLang="ko-KR"/>
          </a:p>
        </p:txBody>
      </p:sp>
      <p:sp>
        <p:nvSpPr>
          <p:cNvPr id="423" name="In 1997, Pathfinder on Mars has stopped. OS has crashed due to the priority inversion."/>
          <p:cNvSpPr txBox="1">
            <a:spLocks noGrp="1"/>
          </p:cNvSpPr>
          <p:nvPr>
            <p:ph type="body" sz="quarter" idx="1"/>
          </p:nvPr>
        </p:nvSpPr>
        <p:spPr>
          <a:xfrm>
            <a:off x="892968" y="845127"/>
            <a:ext cx="7397096" cy="794742"/>
          </a:xfrm>
          <a:prstGeom prst="rect">
            <a:avLst/>
          </a:prstGeom>
        </p:spPr>
        <p:txBody>
          <a:bodyPr vert="horz" wrap="square" lIns="35719" tIns="35719" rIns="35719" bIns="35719" anchor="t" anchorCtr="0">
            <a:prstTxWarp prst="textNoShape">
              <a:avLst/>
            </a:prstTxWarp>
          </a:bodyPr>
          <a:lstStyle>
            <a:lvl1pPr marL="0" indent="0" algn="ctr" defTabSz="537463">
              <a:spcBef>
                <a:spcPts val="0"/>
              </a:spcBef>
              <a:buNone/>
              <a:defRPr sz="34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/>
            </a:pPr>
            <a:r>
              <a:rPr sz="2000"/>
              <a:t>1997년, 화성의 패스파인더는 멈췄습니다.OS가 고장났습니다. </a:t>
            </a:r>
            <a:endParaRPr sz="2000"/>
          </a:p>
          <a:p>
            <a:pPr lvl="0">
              <a:defRPr/>
            </a:pPr>
            <a:r>
              <a:rPr sz="2000"/>
              <a:t>우선 순위 반전 때문입니다.</a:t>
            </a:r>
            <a:endParaRPr sz="2000"/>
          </a:p>
        </p:txBody>
      </p:sp>
      <p:pic>
        <p:nvPicPr>
          <p:cNvPr id="425" name="image3.jpg" descr="image3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3888" y="1907872"/>
            <a:ext cx="3960440" cy="2185070"/>
          </a:xfrm>
          <a:prstGeom prst="rect">
            <a:avLst/>
          </a:prstGeom>
          <a:ln w="12700">
            <a:miter/>
          </a:ln>
        </p:spPr>
      </p:pic>
      <p:pic>
        <p:nvPicPr>
          <p:cNvPr id="426" name="Screen Shot 2019-03-14 at 10.15.28 AM.png" descr="Screen Shot 2019-03-14 at 10.15.28 AM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48" y="1772816"/>
            <a:ext cx="3239524" cy="2638740"/>
          </a:xfrm>
          <a:prstGeom prst="rect">
            <a:avLst/>
          </a:prstGeom>
          <a:ln w="12700">
            <a:miter/>
          </a:ln>
        </p:spPr>
      </p:pic>
      <p:pic>
        <p:nvPicPr>
          <p:cNvPr id="424" name="Screen Shot 2019-03-14 at 10.12.35 AM.png" descr="Screen Shot 2019-03-14 at 10.12.35 AM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84" y="4149080"/>
            <a:ext cx="6020817" cy="20251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Donation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Inherit its priority to the lock holder.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546" y="3697922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86" y="4622872"/>
            <a:ext cx="436480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0050" y="2896902"/>
            <a:ext cx="881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23614" y="2626533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223614" y="5362838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31398" y="3647609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Priority</a:t>
            </a:r>
            <a:endParaRPr lang="ko-KR" altLang="en-US" sz="16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5739" y="529393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87624" y="3839325"/>
            <a:ext cx="119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71686" y="4183437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326701" y="2502840"/>
            <a:ext cx="0" cy="400704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039637" y="2896902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64691" y="2903544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728588" y="3252298"/>
            <a:ext cx="0" cy="46671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28588" y="3076960"/>
            <a:ext cx="1331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Release lock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56505" y="3419010"/>
            <a:ext cx="133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430" y="1876855"/>
            <a:ext cx="3480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inherit its priority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the lock holder.</a:t>
            </a:r>
          </a:p>
        </p:txBody>
      </p:sp>
      <p:cxnSp>
        <p:nvCxnSpPr>
          <p:cNvPr id="14" name="구부러진 연결선 13"/>
          <p:cNvCxnSpPr>
            <a:cxnSpLocks/>
            <a:stCxn id="10" idx="3"/>
          </p:cNvCxnSpPr>
          <p:nvPr/>
        </p:nvCxnSpPr>
        <p:spPr>
          <a:xfrm flipV="1">
            <a:off x="2308166" y="3306640"/>
            <a:ext cx="56524" cy="148964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55508" y="2864446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5881" y="2329770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H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(High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5507" y="3356855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5508" y="2409731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5881" y="2780239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M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(Medium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881" y="3275897"/>
            <a:ext cx="18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 L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priority)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1A69D0-7BD6-EA4A-8CF6-8B5A2C2C50FB}"/>
              </a:ext>
            </a:extLst>
          </p:cNvPr>
          <p:cNvSpPr/>
          <p:nvPr/>
        </p:nvSpPr>
        <p:spPr>
          <a:xfrm>
            <a:off x="2364691" y="4600054"/>
            <a:ext cx="636936" cy="3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15AEEF-1F3B-F242-80B7-3CB53AA0E011}"/>
              </a:ext>
            </a:extLst>
          </p:cNvPr>
          <p:cNvSpPr/>
          <p:nvPr/>
        </p:nvSpPr>
        <p:spPr>
          <a:xfrm>
            <a:off x="2355236" y="3722192"/>
            <a:ext cx="5652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1260EE50-DFEE-E748-A376-F05E2C41F771}"/>
              </a:ext>
            </a:extLst>
          </p:cNvPr>
          <p:cNvCxnSpPr>
            <a:cxnSpLocks/>
          </p:cNvCxnSpPr>
          <p:nvPr/>
        </p:nvCxnSpPr>
        <p:spPr>
          <a:xfrm>
            <a:off x="2421642" y="3879844"/>
            <a:ext cx="1354479" cy="1854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085C67-CDB1-D944-B359-B5C4554E1036}"/>
              </a:ext>
            </a:extLst>
          </p:cNvPr>
          <p:cNvSpPr txBox="1"/>
          <p:nvPr/>
        </p:nvSpPr>
        <p:spPr>
          <a:xfrm>
            <a:off x="2633818" y="3591378"/>
            <a:ext cx="1198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blocked</a:t>
            </a:r>
            <a:endParaRPr kumimoji="1"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225C9-352F-E44D-939A-831BA2FAE4A2}"/>
              </a:ext>
            </a:extLst>
          </p:cNvPr>
          <p:cNvSpPr txBox="1"/>
          <p:nvPr/>
        </p:nvSpPr>
        <p:spPr>
          <a:xfrm>
            <a:off x="2296006" y="4184517"/>
            <a:ext cx="1843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Priority boost</a:t>
            </a:r>
            <a:endParaRPr kumimoji="1" lang="ko-KR" altLang="en-US" sz="1400" dirty="0">
              <a:latin typeface="Helvetica" pitchFamily="2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98A8887-FDFB-2641-A59B-D0C95800D18B}"/>
              </a:ext>
            </a:extLst>
          </p:cNvPr>
          <p:cNvCxnSpPr/>
          <p:nvPr/>
        </p:nvCxnSpPr>
        <p:spPr>
          <a:xfrm>
            <a:off x="3098881" y="245387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8D9554-648F-0B43-A3F8-5768C3F46AE9}"/>
              </a:ext>
            </a:extLst>
          </p:cNvPr>
          <p:cNvSpPr txBox="1"/>
          <p:nvPr/>
        </p:nvSpPr>
        <p:spPr>
          <a:xfrm>
            <a:off x="3033713" y="2255574"/>
            <a:ext cx="119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Acquire lock</a:t>
            </a:r>
          </a:p>
        </p:txBody>
      </p:sp>
    </p:spTree>
    <p:extLst>
      <p:ext uri="{BB962C8B-B14F-4D97-AF65-F5344CB8AC3E}">
        <p14:creationId xmlns:p14="http://schemas.microsoft.com/office/powerpoint/2010/main" val="1295549020"/>
      </p:ext>
    </p:extLst>
  </p:cSld>
  <p:clrMapOvr>
    <a:masterClrMapping/>
  </p:clrMapOvr>
  <p:transition>
    <p:zoom/>
  </p:transition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잠금 홀더에게 우선 순위를 물려줍니다.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546" y="3697922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86" y="4622872"/>
            <a:ext cx="436480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0050" y="2896902"/>
            <a:ext cx="881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23614" y="2626533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223614" y="5362838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31398" y="36476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293930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4935" y="3839325"/>
            <a:ext cx="996285" cy="292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71686" y="4183437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326701" y="2502840"/>
            <a:ext cx="0" cy="400704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039637" y="2896902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64691" y="2903544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728588" y="3252298"/>
            <a:ext cx="0" cy="46671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47160" y="3076960"/>
            <a:ext cx="11124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85260" y="3419010"/>
            <a:ext cx="11103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7310" y="1876855"/>
            <a:ext cx="2813753" cy="569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요청 및 우선 순위 상속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잠금 홀더에.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4" name="구부러진 연결선 13"/>
          <p:cNvCxnSpPr>
            <a:stCxn id="10" idx="3"/>
          </p:cNvCxnSpPr>
          <p:nvPr/>
        </p:nvCxnSpPr>
        <p:spPr>
          <a:xfrm flipV="1">
            <a:off x="2308166" y="3306640"/>
            <a:ext cx="56524" cy="148964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55508" y="2864446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5881" y="2329770"/>
            <a:ext cx="1821895" cy="44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5507" y="3356855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5508" y="2409731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5881" y="2780239"/>
            <a:ext cx="1821895" cy="44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881" y="3275897"/>
            <a:ext cx="1821895" cy="44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64691" y="4600054"/>
            <a:ext cx="636936" cy="3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55236" y="3722192"/>
            <a:ext cx="5652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33" name="직선 연결선[R] 32"/>
          <p:cNvCxnSpPr/>
          <p:nvPr/>
        </p:nvCxnSpPr>
        <p:spPr>
          <a:xfrm>
            <a:off x="2421642" y="3879844"/>
            <a:ext cx="1354479" cy="185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3818" y="3591378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sp>
        <p:nvSpPr>
          <p:cNvPr id="41" name="TextBox 40"/>
          <p:cNvSpPr txBox="1"/>
          <p:nvPr/>
        </p:nvSpPr>
        <p:spPr>
          <a:xfrm>
            <a:off x="2296006" y="4184517"/>
            <a:ext cx="1843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400">
                <a:latin typeface="Arial"/>
                <a:ea typeface="+mj-ea"/>
                <a:cs typeface="+mj-cs"/>
              </a:rPr>
              <a:t>프라이어리티 부스트</a:t>
            </a:r>
            <a:endParaRPr kumimoji="1" lang="en-US" altLang="ko-KR" sz="1400">
              <a:latin typeface="Arial"/>
              <a:ea typeface="+mj-ea"/>
              <a:cs typeface="+mj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098881" y="245387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32785" y="2255574"/>
            <a:ext cx="994524" cy="295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57C4D95-F984-A745-9BC7-5D45F16BDB07}"/>
              </a:ext>
            </a:extLst>
          </p:cNvPr>
          <p:cNvSpPr/>
          <p:nvPr/>
        </p:nvSpPr>
        <p:spPr>
          <a:xfrm>
            <a:off x="3369365" y="3863732"/>
            <a:ext cx="3460456" cy="1066602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Priority Donation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014CD-65D6-1D46-A721-B93E9BBE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4048775"/>
            <a:ext cx="567184" cy="567184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0689C4A-20BF-9742-841B-00FBC1BB441B}"/>
              </a:ext>
            </a:extLst>
          </p:cNvPr>
          <p:cNvSpPr/>
          <p:nvPr/>
        </p:nvSpPr>
        <p:spPr>
          <a:xfrm>
            <a:off x="2372220" y="406118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940BD-FE86-2D4F-BE11-A8966AB4CBC4}"/>
              </a:ext>
            </a:extLst>
          </p:cNvPr>
          <p:cNvSpPr txBox="1"/>
          <p:nvPr/>
        </p:nvSpPr>
        <p:spPr>
          <a:xfrm>
            <a:off x="2444227" y="411984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F02A-68FA-1941-AD54-AAC10D102C83}"/>
              </a:ext>
            </a:extLst>
          </p:cNvPr>
          <p:cNvSpPr txBox="1"/>
          <p:nvPr/>
        </p:nvSpPr>
        <p:spPr>
          <a:xfrm>
            <a:off x="2195736" y="452409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A93596-BA18-5D48-8AE8-50E73A582EC6}"/>
              </a:ext>
            </a:extLst>
          </p:cNvPr>
          <p:cNvCxnSpPr/>
          <p:nvPr/>
        </p:nvCxnSpPr>
        <p:spPr>
          <a:xfrm flipH="1">
            <a:off x="2901255" y="4295671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3EC60FB-BC8B-F640-9212-6063679EB41A}"/>
              </a:ext>
            </a:extLst>
          </p:cNvPr>
          <p:cNvSpPr/>
          <p:nvPr/>
        </p:nvSpPr>
        <p:spPr>
          <a:xfrm>
            <a:off x="3369365" y="1844934"/>
            <a:ext cx="3460456" cy="998984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2003598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372220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2444227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2195736" y="253755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/>
          <p:nvPr/>
        </p:nvCxnSpPr>
        <p:spPr>
          <a:xfrm flipH="1">
            <a:off x="2901255" y="2309128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4451592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4523599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518F69A-4404-B24C-8964-574075F92900}"/>
              </a:ext>
            </a:extLst>
          </p:cNvPr>
          <p:cNvSpPr/>
          <p:nvPr/>
        </p:nvSpPr>
        <p:spPr>
          <a:xfrm>
            <a:off x="5268748" y="206496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6AF707-7603-1141-B58A-D5B88943A9E9}"/>
              </a:ext>
            </a:extLst>
          </p:cNvPr>
          <p:cNvSpPr txBox="1"/>
          <p:nvPr/>
        </p:nvSpPr>
        <p:spPr>
          <a:xfrm>
            <a:off x="5340755" y="212362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4C09E31-53E3-8348-9266-6DB63EB3CD00}"/>
              </a:ext>
            </a:extLst>
          </p:cNvPr>
          <p:cNvSpPr/>
          <p:nvPr/>
        </p:nvSpPr>
        <p:spPr>
          <a:xfrm>
            <a:off x="6063660" y="2062162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3F83A-44BB-5343-B4CE-9D34145549B9}"/>
              </a:ext>
            </a:extLst>
          </p:cNvPr>
          <p:cNvSpPr txBox="1"/>
          <p:nvPr/>
        </p:nvSpPr>
        <p:spPr>
          <a:xfrm>
            <a:off x="6122155" y="211027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B43AB-6E3B-EB46-9560-CD2D96C4071B}"/>
              </a:ext>
            </a:extLst>
          </p:cNvPr>
          <p:cNvSpPr txBox="1"/>
          <p:nvPr/>
        </p:nvSpPr>
        <p:spPr>
          <a:xfrm>
            <a:off x="4275108" y="249974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3CF7CA-218D-7D44-B9A0-262100880186}"/>
              </a:ext>
            </a:extLst>
          </p:cNvPr>
          <p:cNvSpPr txBox="1"/>
          <p:nvPr/>
        </p:nvSpPr>
        <p:spPr>
          <a:xfrm>
            <a:off x="5073601" y="2514212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AE84F7-3B63-8C48-9AFC-CADFA9A46266}"/>
              </a:ext>
            </a:extLst>
          </p:cNvPr>
          <p:cNvSpPr txBox="1"/>
          <p:nvPr/>
        </p:nvSpPr>
        <p:spPr>
          <a:xfrm>
            <a:off x="5925216" y="2501186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33360F-980E-2447-9455-018C26C85EDE}"/>
              </a:ext>
            </a:extLst>
          </p:cNvPr>
          <p:cNvSpPr txBox="1"/>
          <p:nvPr/>
        </p:nvSpPr>
        <p:spPr>
          <a:xfrm>
            <a:off x="2195736" y="4921423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CB05375-B8C2-0241-9FFE-E8029DEE2DC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918741" y="2262986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09532D-E369-1441-9785-1B471C5B2955}"/>
              </a:ext>
            </a:extLst>
          </p:cNvPr>
          <p:cNvCxnSpPr>
            <a:cxnSpLocks/>
          </p:cNvCxnSpPr>
          <p:nvPr/>
        </p:nvCxnSpPr>
        <p:spPr>
          <a:xfrm>
            <a:off x="5735897" y="227266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46F6AB-CA8B-224C-AAB1-37413D3923B9}"/>
              </a:ext>
            </a:extLst>
          </p:cNvPr>
          <p:cNvCxnSpPr>
            <a:cxnSpLocks/>
          </p:cNvCxnSpPr>
          <p:nvPr/>
        </p:nvCxnSpPr>
        <p:spPr>
          <a:xfrm flipH="1">
            <a:off x="4918741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29D667-5572-E245-92D0-A00FD89DDE60}"/>
              </a:ext>
            </a:extLst>
          </p:cNvPr>
          <p:cNvCxnSpPr>
            <a:cxnSpLocks/>
          </p:cNvCxnSpPr>
          <p:nvPr/>
        </p:nvCxnSpPr>
        <p:spPr>
          <a:xfrm flipH="1">
            <a:off x="5735896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08142A-D2DC-594F-8D30-898378955B9A}"/>
              </a:ext>
            </a:extLst>
          </p:cNvPr>
          <p:cNvCxnSpPr>
            <a:cxnSpLocks/>
          </p:cNvCxnSpPr>
          <p:nvPr/>
        </p:nvCxnSpPr>
        <p:spPr>
          <a:xfrm>
            <a:off x="4101585" y="225052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0021B7A-BB8F-5E43-902B-9FC7B5602D31}"/>
              </a:ext>
            </a:extLst>
          </p:cNvPr>
          <p:cNvCxnSpPr>
            <a:cxnSpLocks/>
          </p:cNvCxnSpPr>
          <p:nvPr/>
        </p:nvCxnSpPr>
        <p:spPr>
          <a:xfrm flipH="1">
            <a:off x="4101585" y="2352604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99347355-6432-5743-8D98-EB5D454826B5}"/>
              </a:ext>
            </a:extLst>
          </p:cNvPr>
          <p:cNvSpPr/>
          <p:nvPr/>
        </p:nvSpPr>
        <p:spPr>
          <a:xfrm>
            <a:off x="4411083" y="412636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490A2C-8CE4-F34A-94BE-5D7215869EF4}"/>
              </a:ext>
            </a:extLst>
          </p:cNvPr>
          <p:cNvSpPr txBox="1"/>
          <p:nvPr/>
        </p:nvSpPr>
        <p:spPr>
          <a:xfrm>
            <a:off x="4483090" y="4185027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4D4FC72B-6AB8-9A4F-A89E-00C23D380987}"/>
              </a:ext>
            </a:extLst>
          </p:cNvPr>
          <p:cNvSpPr/>
          <p:nvPr/>
        </p:nvSpPr>
        <p:spPr>
          <a:xfrm>
            <a:off x="5228239" y="411668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84E37-8A97-6845-9DD1-2A08C2E13C05}"/>
              </a:ext>
            </a:extLst>
          </p:cNvPr>
          <p:cNvSpPr txBox="1"/>
          <p:nvPr/>
        </p:nvSpPr>
        <p:spPr>
          <a:xfrm>
            <a:off x="5300246" y="4175350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A5437028-0A2E-D14D-AEEC-45C2ED54997B}"/>
              </a:ext>
            </a:extLst>
          </p:cNvPr>
          <p:cNvSpPr/>
          <p:nvPr/>
        </p:nvSpPr>
        <p:spPr>
          <a:xfrm>
            <a:off x="6023151" y="4113887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DE9BB5-AD5C-7846-8BB0-AF0567848781}"/>
              </a:ext>
            </a:extLst>
          </p:cNvPr>
          <p:cNvSpPr txBox="1"/>
          <p:nvPr/>
        </p:nvSpPr>
        <p:spPr>
          <a:xfrm>
            <a:off x="6081646" y="416199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A69C0-A6A2-3F44-9E49-D870AD2DA82D}"/>
              </a:ext>
            </a:extLst>
          </p:cNvPr>
          <p:cNvSpPr txBox="1"/>
          <p:nvPr/>
        </p:nvSpPr>
        <p:spPr>
          <a:xfrm>
            <a:off x="4234599" y="455146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9AD1E4-344C-E747-BD15-BAC5385AE55C}"/>
              </a:ext>
            </a:extLst>
          </p:cNvPr>
          <p:cNvSpPr txBox="1"/>
          <p:nvPr/>
        </p:nvSpPr>
        <p:spPr>
          <a:xfrm>
            <a:off x="5033092" y="456593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751312-CDE6-A349-9A98-8462593A7166}"/>
              </a:ext>
            </a:extLst>
          </p:cNvPr>
          <p:cNvSpPr txBox="1"/>
          <p:nvPr/>
        </p:nvSpPr>
        <p:spPr>
          <a:xfrm>
            <a:off x="5884707" y="4552911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393FEC-C1A1-2B4A-AAE8-DADC609CB81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78232" y="4314711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5BB946-0B91-FC4D-9F8B-FCF4641CA798}"/>
              </a:ext>
            </a:extLst>
          </p:cNvPr>
          <p:cNvCxnSpPr>
            <a:cxnSpLocks/>
          </p:cNvCxnSpPr>
          <p:nvPr/>
        </p:nvCxnSpPr>
        <p:spPr>
          <a:xfrm>
            <a:off x="5695388" y="432438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54FA58-D40F-E245-878C-9BB41775C3F5}"/>
              </a:ext>
            </a:extLst>
          </p:cNvPr>
          <p:cNvCxnSpPr>
            <a:cxnSpLocks/>
          </p:cNvCxnSpPr>
          <p:nvPr/>
        </p:nvCxnSpPr>
        <p:spPr>
          <a:xfrm flipH="1">
            <a:off x="4878232" y="4416787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608E0CD-0309-F94A-83DF-3EE9573C5C4E}"/>
              </a:ext>
            </a:extLst>
          </p:cNvPr>
          <p:cNvCxnSpPr>
            <a:cxnSpLocks/>
          </p:cNvCxnSpPr>
          <p:nvPr/>
        </p:nvCxnSpPr>
        <p:spPr>
          <a:xfrm flipH="1" flipV="1">
            <a:off x="5695389" y="4416788"/>
            <a:ext cx="326292" cy="1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6FA1A69-65AD-3E45-9484-5BA9BF3863D8}"/>
              </a:ext>
            </a:extLst>
          </p:cNvPr>
          <p:cNvCxnSpPr>
            <a:cxnSpLocks/>
          </p:cNvCxnSpPr>
          <p:nvPr/>
        </p:nvCxnSpPr>
        <p:spPr>
          <a:xfrm>
            <a:off x="4061076" y="430225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EE7A3E7-FA05-E34D-939B-0809AD712096}"/>
              </a:ext>
            </a:extLst>
          </p:cNvPr>
          <p:cNvCxnSpPr>
            <a:cxnSpLocks/>
          </p:cNvCxnSpPr>
          <p:nvPr/>
        </p:nvCxnSpPr>
        <p:spPr>
          <a:xfrm flipH="1">
            <a:off x="4061076" y="4404329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아래쪽 화살표[D] 68">
            <a:extLst>
              <a:ext uri="{FF2B5EF4-FFF2-40B4-BE49-F238E27FC236}">
                <a16:creationId xmlns:a16="http://schemas.microsoft.com/office/drawing/2014/main" id="{1A3327F9-A30F-0D49-9D59-AEF437A39511}"/>
              </a:ext>
            </a:extLst>
          </p:cNvPr>
          <p:cNvSpPr/>
          <p:nvPr/>
        </p:nvSpPr>
        <p:spPr>
          <a:xfrm>
            <a:off x="4831148" y="3099047"/>
            <a:ext cx="336084" cy="432048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50F8A0-0C93-B143-95B5-8C8E0045BBCD}"/>
              </a:ext>
            </a:extLst>
          </p:cNvPr>
          <p:cNvSpPr txBox="1"/>
          <p:nvPr/>
        </p:nvSpPr>
        <p:spPr>
          <a:xfrm>
            <a:off x="5268748" y="311990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Priority donation</a:t>
            </a:r>
            <a:endParaRPr kumimoji="1" lang="ko-Kore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8117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781B693E-B508-3F46-B496-69B33D941CEF}"/>
              </a:ext>
            </a:extLst>
          </p:cNvPr>
          <p:cNvSpPr/>
          <p:nvPr/>
        </p:nvSpPr>
        <p:spPr>
          <a:xfrm>
            <a:off x="6203514" y="3862878"/>
            <a:ext cx="1188976" cy="1226333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N</a:t>
            </a:r>
            <a:r>
              <a:rPr kumimoji="1" lang="en-US" altLang="ko-Kore-KR" dirty="0"/>
              <a:t>ested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1859926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1868164" y="202484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1940171" y="208350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691680" y="2420888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2335313" y="2204864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3397660" y="201663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3433663" y="2075729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3073566" y="2204864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1881054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1893100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4984921" y="1995324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5056928" y="206072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3275856" y="243381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>
            <a:off x="5457597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3903942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4651004" y="227687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4821008" y="244477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7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CBE17A5-BC83-AD4E-85F6-6D2E2727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4037365"/>
            <a:ext cx="567184" cy="567184"/>
          </a:xfrm>
          <a:prstGeom prst="rect">
            <a:avLst/>
          </a:prstGeom>
        </p:spPr>
      </p:pic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409C709-F62D-1A43-BF0E-1DE3219F110A}"/>
              </a:ext>
            </a:extLst>
          </p:cNvPr>
          <p:cNvSpPr/>
          <p:nvPr/>
        </p:nvSpPr>
        <p:spPr>
          <a:xfrm>
            <a:off x="1868164" y="413541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BA7C07-7524-EA41-828B-A8874E4C709F}"/>
              </a:ext>
            </a:extLst>
          </p:cNvPr>
          <p:cNvSpPr txBox="1"/>
          <p:nvPr/>
        </p:nvSpPr>
        <p:spPr>
          <a:xfrm>
            <a:off x="1940171" y="419407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D58BE-03AA-874B-9B0F-FD5CD8AF13EA}"/>
              </a:ext>
            </a:extLst>
          </p:cNvPr>
          <p:cNvSpPr txBox="1"/>
          <p:nvPr/>
        </p:nvSpPr>
        <p:spPr>
          <a:xfrm>
            <a:off x="1691680" y="4598327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613D6C-20F1-C348-8426-4FE3CAFE5454}"/>
              </a:ext>
            </a:extLst>
          </p:cNvPr>
          <p:cNvCxnSpPr>
            <a:cxnSpLocks/>
          </p:cNvCxnSpPr>
          <p:nvPr/>
        </p:nvCxnSpPr>
        <p:spPr>
          <a:xfrm flipH="1">
            <a:off x="2335313" y="4333436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F3BB6471-34B0-1D42-9620-AC7CA2FDDFE2}"/>
              </a:ext>
            </a:extLst>
          </p:cNvPr>
          <p:cNvSpPr/>
          <p:nvPr/>
        </p:nvSpPr>
        <p:spPr>
          <a:xfrm>
            <a:off x="3397660" y="419407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378FDA-3A6C-4844-986F-49F610E7EA5D}"/>
              </a:ext>
            </a:extLst>
          </p:cNvPr>
          <p:cNvSpPr txBox="1"/>
          <p:nvPr/>
        </p:nvSpPr>
        <p:spPr>
          <a:xfrm>
            <a:off x="3433663" y="425316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7F8DE0A-E573-4043-975F-CB70435786AD}"/>
              </a:ext>
            </a:extLst>
          </p:cNvPr>
          <p:cNvCxnSpPr>
            <a:cxnSpLocks/>
          </p:cNvCxnSpPr>
          <p:nvPr/>
        </p:nvCxnSpPr>
        <p:spPr>
          <a:xfrm flipH="1">
            <a:off x="3073566" y="4319385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C4D407EB-D6EF-C340-B5D0-D6697AB0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4058493"/>
            <a:ext cx="567184" cy="56718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E8952419-617C-3D47-B2C1-0BC36FC9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4070539"/>
            <a:ext cx="567184" cy="567184"/>
          </a:xfrm>
          <a:prstGeom prst="rect">
            <a:avLst/>
          </a:prstGeom>
        </p:spPr>
      </p:pic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BC5986C0-9F6A-5949-B8D5-9593734E1614}"/>
              </a:ext>
            </a:extLst>
          </p:cNvPr>
          <p:cNvSpPr/>
          <p:nvPr/>
        </p:nvSpPr>
        <p:spPr>
          <a:xfrm>
            <a:off x="4984921" y="4172763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D87F8B-0D59-6B44-AD19-2134D26239AC}"/>
              </a:ext>
            </a:extLst>
          </p:cNvPr>
          <p:cNvSpPr txBox="1"/>
          <p:nvPr/>
        </p:nvSpPr>
        <p:spPr>
          <a:xfrm>
            <a:off x="5056928" y="423816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6096B1-D14E-624A-9DEF-753AE09DF527}"/>
              </a:ext>
            </a:extLst>
          </p:cNvPr>
          <p:cNvSpPr txBox="1"/>
          <p:nvPr/>
        </p:nvSpPr>
        <p:spPr>
          <a:xfrm>
            <a:off x="3163778" y="4611249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=9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3A68F7D-55CF-CA4C-AB00-45EF92D724E8}"/>
              </a:ext>
            </a:extLst>
          </p:cNvPr>
          <p:cNvCxnSpPr>
            <a:cxnSpLocks/>
          </p:cNvCxnSpPr>
          <p:nvPr/>
        </p:nvCxnSpPr>
        <p:spPr>
          <a:xfrm flipH="1">
            <a:off x="5457597" y="4366610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D83BDFD1-B038-8C4A-85B1-55D3E73B1B6D}"/>
              </a:ext>
            </a:extLst>
          </p:cNvPr>
          <p:cNvSpPr/>
          <p:nvPr/>
        </p:nvSpPr>
        <p:spPr>
          <a:xfrm>
            <a:off x="6519944" y="422724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0275662-5434-2047-9B27-B9BACB06856A}"/>
              </a:ext>
            </a:extLst>
          </p:cNvPr>
          <p:cNvCxnSpPr>
            <a:cxnSpLocks/>
          </p:cNvCxnSpPr>
          <p:nvPr/>
        </p:nvCxnSpPr>
        <p:spPr>
          <a:xfrm flipH="1">
            <a:off x="6195850" y="4352559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1810B3-5F5E-4548-8A82-18500842722D}"/>
              </a:ext>
            </a:extLst>
          </p:cNvPr>
          <p:cNvCxnSpPr>
            <a:cxnSpLocks/>
          </p:cNvCxnSpPr>
          <p:nvPr/>
        </p:nvCxnSpPr>
        <p:spPr>
          <a:xfrm flipH="1">
            <a:off x="3903942" y="4314647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F786EBE-707D-F74C-B39E-973DFFD6E64C}"/>
              </a:ext>
            </a:extLst>
          </p:cNvPr>
          <p:cNvCxnSpPr>
            <a:cxnSpLocks/>
          </p:cNvCxnSpPr>
          <p:nvPr/>
        </p:nvCxnSpPr>
        <p:spPr>
          <a:xfrm flipH="1">
            <a:off x="4651004" y="431464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DDAE5FE-01A4-3B4E-9B99-C81D75190A98}"/>
              </a:ext>
            </a:extLst>
          </p:cNvPr>
          <p:cNvSpPr txBox="1"/>
          <p:nvPr/>
        </p:nvSpPr>
        <p:spPr>
          <a:xfrm>
            <a:off x="4821008" y="4622218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 7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6C640455-30C1-D04A-BA85-FD4AFE99E215}"/>
              </a:ext>
            </a:extLst>
          </p:cNvPr>
          <p:cNvSpPr/>
          <p:nvPr/>
        </p:nvSpPr>
        <p:spPr>
          <a:xfrm>
            <a:off x="4180949" y="2971398"/>
            <a:ext cx="503798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4281429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5838261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2715740" y="1549970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CAB0CC-6643-4741-AFE6-7A9DF36933F5}"/>
              </a:ext>
            </a:extLst>
          </p:cNvPr>
          <p:cNvSpPr txBox="1"/>
          <p:nvPr/>
        </p:nvSpPr>
        <p:spPr>
          <a:xfrm>
            <a:off x="4281429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5836B0-795C-B64C-9AAD-3756E3220482}"/>
              </a:ext>
            </a:extLst>
          </p:cNvPr>
          <p:cNvSpPr txBox="1"/>
          <p:nvPr/>
        </p:nvSpPr>
        <p:spPr>
          <a:xfrm>
            <a:off x="5838261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9D779D-E300-904E-8FF5-8D058FB387FD}"/>
              </a:ext>
            </a:extLst>
          </p:cNvPr>
          <p:cNvSpPr txBox="1"/>
          <p:nvPr/>
        </p:nvSpPr>
        <p:spPr>
          <a:xfrm>
            <a:off x="2715740" y="3737614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59CD68F-D845-BF42-9603-983D804E6A7A}"/>
              </a:ext>
            </a:extLst>
          </p:cNvPr>
          <p:cNvSpPr txBox="1"/>
          <p:nvPr/>
        </p:nvSpPr>
        <p:spPr>
          <a:xfrm>
            <a:off x="6565463" y="428234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9B240-8EAE-EE4E-9952-67762248F90C}"/>
              </a:ext>
            </a:extLst>
          </p:cNvPr>
          <p:cNvSpPr txBox="1"/>
          <p:nvPr/>
        </p:nvSpPr>
        <p:spPr>
          <a:xfrm>
            <a:off x="4803653" y="3123051"/>
            <a:ext cx="279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T4, PRI = 14:  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0B917D-CC9D-674C-B671-EF6766F7DC70}"/>
              </a:ext>
            </a:extLst>
          </p:cNvPr>
          <p:cNvSpPr txBox="1"/>
          <p:nvPr/>
        </p:nvSpPr>
        <p:spPr>
          <a:xfrm>
            <a:off x="6357897" y="4678386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14</a:t>
            </a:r>
            <a:endParaRPr kumimoji="1" lang="ko-Kore-KR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2481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Multiple</a:t>
            </a:r>
            <a:r>
              <a:rPr kumimoji="1" lang="en-US" altLang="ko-Kore-KR" dirty="0"/>
              <a:t>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3" y="2177865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8398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35599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0750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82314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226774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230374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189512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28648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38111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226774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228501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272028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 flipV="1">
            <a:off x="823145" y="3697402"/>
            <a:ext cx="593678" cy="30135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81042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189795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268750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152042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1523031" y="3629422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153729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1CCBD2FE-748C-9641-B1A3-D80EDDC9BFB9}"/>
              </a:ext>
            </a:extLst>
          </p:cNvPr>
          <p:cNvSpPr/>
          <p:nvPr/>
        </p:nvSpPr>
        <p:spPr>
          <a:xfrm>
            <a:off x="2267744" y="4053962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9EBD85-DC08-624F-9AB6-F3377BFB81E6}"/>
              </a:ext>
            </a:extLst>
          </p:cNvPr>
          <p:cNvSpPr txBox="1"/>
          <p:nvPr/>
        </p:nvSpPr>
        <p:spPr>
          <a:xfrm>
            <a:off x="2285014" y="4115356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281CFE6-566E-A744-919D-287A9244BE35}"/>
              </a:ext>
            </a:extLst>
          </p:cNvPr>
          <p:cNvCxnSpPr>
            <a:cxnSpLocks/>
          </p:cNvCxnSpPr>
          <p:nvPr/>
        </p:nvCxnSpPr>
        <p:spPr>
          <a:xfrm flipH="1">
            <a:off x="1897959" y="428755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A799FE-0033-5C45-9AC8-A39F9F3E127A}"/>
              </a:ext>
            </a:extLst>
          </p:cNvPr>
          <p:cNvSpPr txBox="1"/>
          <p:nvPr/>
        </p:nvSpPr>
        <p:spPr>
          <a:xfrm>
            <a:off x="2687503" y="413504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FADF6C-677A-DD43-8E6C-14852A3D6D5A}"/>
              </a:ext>
            </a:extLst>
          </p:cNvPr>
          <p:cNvSpPr txBox="1"/>
          <p:nvPr/>
        </p:nvSpPr>
        <p:spPr>
          <a:xfrm>
            <a:off x="11538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=13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A692CD79-93D4-104B-9A32-0ED5FE24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03" y="2177865"/>
            <a:ext cx="567184" cy="567184"/>
          </a:xfrm>
          <a:prstGeom prst="rect">
            <a:avLst/>
          </a:prstGeom>
        </p:spPr>
      </p:pic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8C82C52-27A1-274B-A908-C6E0C6B2F073}"/>
              </a:ext>
            </a:extLst>
          </p:cNvPr>
          <p:cNvSpPr/>
          <p:nvPr/>
        </p:nvSpPr>
        <p:spPr>
          <a:xfrm>
            <a:off x="569973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FBD5E-9392-3046-8D7C-3E54DDEAC135}"/>
              </a:ext>
            </a:extLst>
          </p:cNvPr>
          <p:cNvSpPr txBox="1"/>
          <p:nvPr/>
        </p:nvSpPr>
        <p:spPr>
          <a:xfrm>
            <a:off x="577174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C40F64-55F7-3740-91C8-2299624D2CA6}"/>
              </a:ext>
            </a:extLst>
          </p:cNvPr>
          <p:cNvSpPr txBox="1"/>
          <p:nvPr/>
        </p:nvSpPr>
        <p:spPr>
          <a:xfrm>
            <a:off x="552325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46CDCDD-B4AB-4744-A5D5-77447068A8BD}"/>
              </a:ext>
            </a:extLst>
          </p:cNvPr>
          <p:cNvCxnSpPr>
            <a:cxnSpLocks/>
          </p:cNvCxnSpPr>
          <p:nvPr/>
        </p:nvCxnSpPr>
        <p:spPr>
          <a:xfrm flipH="1">
            <a:off x="623889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C929D1CC-CDF3-E242-8D89-9130119344F9}"/>
              </a:ext>
            </a:extLst>
          </p:cNvPr>
          <p:cNvSpPr/>
          <p:nvPr/>
        </p:nvSpPr>
        <p:spPr>
          <a:xfrm>
            <a:off x="768349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4A1065-30B1-3940-A8B8-70C49EABF7B2}"/>
              </a:ext>
            </a:extLst>
          </p:cNvPr>
          <p:cNvSpPr txBox="1"/>
          <p:nvPr/>
        </p:nvSpPr>
        <p:spPr>
          <a:xfrm>
            <a:off x="771949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2E70F86-9B4E-4C44-A4BB-6C11B81FCCFC}"/>
              </a:ext>
            </a:extLst>
          </p:cNvPr>
          <p:cNvCxnSpPr>
            <a:cxnSpLocks/>
          </p:cNvCxnSpPr>
          <p:nvPr/>
        </p:nvCxnSpPr>
        <p:spPr>
          <a:xfrm flipH="1">
            <a:off x="731087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E41E169B-9116-0640-872F-0F4B46F2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98" y="3028648"/>
            <a:ext cx="567184" cy="56718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31861DF-88E2-4D4C-881E-64827B49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45" y="4340947"/>
            <a:ext cx="567184" cy="567184"/>
          </a:xfrm>
          <a:prstGeom prst="rect">
            <a:avLst/>
          </a:prstGeom>
        </p:spPr>
      </p:pic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3D84D9A2-B71F-8542-936F-304B9751606C}"/>
              </a:ext>
            </a:extLst>
          </p:cNvPr>
          <p:cNvSpPr/>
          <p:nvPr/>
        </p:nvSpPr>
        <p:spPr>
          <a:xfrm>
            <a:off x="768349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669946-28AB-9D42-A8D1-DC4CCF3D5A05}"/>
              </a:ext>
            </a:extLst>
          </p:cNvPr>
          <p:cNvSpPr txBox="1"/>
          <p:nvPr/>
        </p:nvSpPr>
        <p:spPr>
          <a:xfrm>
            <a:off x="770076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2C85A3-D6E9-154C-9300-2C442461BE32}"/>
              </a:ext>
            </a:extLst>
          </p:cNvPr>
          <p:cNvSpPr txBox="1"/>
          <p:nvPr/>
        </p:nvSpPr>
        <p:spPr>
          <a:xfrm>
            <a:off x="813603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6F1A15-3B33-074C-B2DD-071373FA6853}"/>
              </a:ext>
            </a:extLst>
          </p:cNvPr>
          <p:cNvCxnSpPr>
            <a:cxnSpLocks/>
          </p:cNvCxnSpPr>
          <p:nvPr/>
        </p:nvCxnSpPr>
        <p:spPr>
          <a:xfrm flipH="1">
            <a:off x="6248541" y="4746570"/>
            <a:ext cx="61115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F470BA-5131-074F-A8AF-8EA6286998A3}"/>
              </a:ext>
            </a:extLst>
          </p:cNvPr>
          <p:cNvCxnSpPr>
            <a:cxnSpLocks/>
          </p:cNvCxnSpPr>
          <p:nvPr/>
        </p:nvCxnSpPr>
        <p:spPr>
          <a:xfrm flipH="1">
            <a:off x="622617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6007ABB-08BB-E14A-865E-E04284C667D7}"/>
              </a:ext>
            </a:extLst>
          </p:cNvPr>
          <p:cNvCxnSpPr>
            <a:cxnSpLocks/>
          </p:cNvCxnSpPr>
          <p:nvPr/>
        </p:nvCxnSpPr>
        <p:spPr>
          <a:xfrm flipH="1">
            <a:off x="731370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C365C5-C007-6241-AC2C-55FE47662359}"/>
              </a:ext>
            </a:extLst>
          </p:cNvPr>
          <p:cNvSpPr txBox="1"/>
          <p:nvPr/>
        </p:nvSpPr>
        <p:spPr>
          <a:xfrm>
            <a:off x="810325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900BF3-94EE-D547-A2D0-D3F4DE98F040}"/>
              </a:ext>
            </a:extLst>
          </p:cNvPr>
          <p:cNvSpPr txBox="1"/>
          <p:nvPr/>
        </p:nvSpPr>
        <p:spPr>
          <a:xfrm>
            <a:off x="693617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B600E4-8ED3-6B4B-8247-A24C2928D55F}"/>
              </a:ext>
            </a:extLst>
          </p:cNvPr>
          <p:cNvSpPr txBox="1"/>
          <p:nvPr/>
        </p:nvSpPr>
        <p:spPr>
          <a:xfrm>
            <a:off x="6948428" y="4032258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14A1A9-F52B-BB41-94ED-B0EF06563C30}"/>
              </a:ext>
            </a:extLst>
          </p:cNvPr>
          <p:cNvSpPr txBox="1"/>
          <p:nvPr/>
        </p:nvSpPr>
        <p:spPr>
          <a:xfrm>
            <a:off x="695304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ADA1E195-B835-FD49-846D-1D55397C48AD}"/>
              </a:ext>
            </a:extLst>
          </p:cNvPr>
          <p:cNvSpPr/>
          <p:nvPr/>
        </p:nvSpPr>
        <p:spPr>
          <a:xfrm>
            <a:off x="5743619" y="4500329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D9DE09-CCED-6D41-B16C-8480F226FEFE}"/>
              </a:ext>
            </a:extLst>
          </p:cNvPr>
          <p:cNvSpPr txBox="1"/>
          <p:nvPr/>
        </p:nvSpPr>
        <p:spPr>
          <a:xfrm>
            <a:off x="5774151" y="4571481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524922-5766-BB4A-A0A3-9398F4EEE4A1}"/>
              </a:ext>
            </a:extLst>
          </p:cNvPr>
          <p:cNvSpPr txBox="1"/>
          <p:nvPr/>
        </p:nvSpPr>
        <p:spPr>
          <a:xfrm>
            <a:off x="5599156" y="495299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56B54F-0133-3B4E-823E-ECBD0F5E641E}"/>
              </a:ext>
            </a:extLst>
          </p:cNvPr>
          <p:cNvSpPr txBox="1"/>
          <p:nvPr/>
        </p:nvSpPr>
        <p:spPr>
          <a:xfrm>
            <a:off x="553113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3D583C4-E41A-7943-8985-615D62478064}"/>
              </a:ext>
            </a:extLst>
          </p:cNvPr>
          <p:cNvSpPr/>
          <p:nvPr/>
        </p:nvSpPr>
        <p:spPr>
          <a:xfrm>
            <a:off x="3579627" y="3275111"/>
            <a:ext cx="1943627" cy="276778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71CB8-0A39-E241-9CBD-6CCD32EF431F}"/>
              </a:ext>
            </a:extLst>
          </p:cNvPr>
          <p:cNvSpPr txBox="1"/>
          <p:nvPr/>
        </p:nvSpPr>
        <p:spPr>
          <a:xfrm>
            <a:off x="3612413" y="2964138"/>
            <a:ext cx="19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T1 :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unlock(C)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768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AA359DA7-5342-4F63-8C17-D4E4A1F57FF4}"/>
              </a:ext>
            </a:extLst>
          </p:cNvPr>
          <p:cNvSpPr txBox="1">
            <a:spLocks/>
          </p:cNvSpPr>
          <p:nvPr/>
        </p:nvSpPr>
        <p:spPr bwMode="auto">
          <a:xfrm>
            <a:off x="249684" y="809303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Donations</a:t>
            </a:r>
            <a:r>
              <a:rPr lang="en-US" altLang="ko-KR" sz="1800" kern="0" dirty="0"/>
              <a:t>: list of Donors</a:t>
            </a:r>
            <a:endParaRPr lang="ko-KR" altLang="en-US" sz="1800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for Multiple Donation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CD140D-E5E4-4D5B-8C7E-B604803285CB}"/>
              </a:ext>
            </a:extLst>
          </p:cNvPr>
          <p:cNvGrpSpPr/>
          <p:nvPr/>
        </p:nvGrpSpPr>
        <p:grpSpPr>
          <a:xfrm>
            <a:off x="1169624" y="2132856"/>
            <a:ext cx="6804752" cy="3452067"/>
            <a:chOff x="971600" y="2749241"/>
            <a:chExt cx="6804752" cy="3452067"/>
          </a:xfrm>
        </p:grpSpPr>
        <p:sp>
          <p:nvSpPr>
            <p:cNvPr id="7" name="직사각형 6"/>
            <p:cNvSpPr/>
            <p:nvPr/>
          </p:nvSpPr>
          <p:spPr>
            <a:xfrm>
              <a:off x="971600" y="2749241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L</a:t>
              </a:r>
              <a:endParaRPr lang="ko-KR" altLang="en-US" sz="16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600" y="3073277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L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1600" y="3397313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1600" y="3721349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1345" y="3096660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A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01345" y="3384692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01345" y="3672253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" name="꺾인 연결선 20"/>
            <p:cNvCxnSpPr>
              <a:cxnSpLocks/>
              <a:stCxn id="24" idx="1"/>
            </p:cNvCxnSpPr>
            <p:nvPr/>
          </p:nvCxnSpPr>
          <p:spPr>
            <a:xfrm rot="10800000">
              <a:off x="2382095" y="3023424"/>
              <a:ext cx="1019251" cy="5052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131840" y="4253236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M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31840" y="45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31840" y="490130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31840" y="522534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29858" y="4260610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H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29858" y="458464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H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29858" y="490868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29858" y="523271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1" name="꺾인 연결선 20"/>
            <p:cNvCxnSpPr>
              <a:stCxn id="32" idx="3"/>
              <a:endCxn id="37" idx="1"/>
            </p:cNvCxnSpPr>
            <p:nvPr/>
          </p:nvCxnSpPr>
          <p:spPr>
            <a:xfrm>
              <a:off x="2382094" y="4207403"/>
              <a:ext cx="749746" cy="1831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20"/>
            <p:cNvCxnSpPr>
              <a:stCxn id="55" idx="3"/>
              <a:endCxn id="23" idx="3"/>
            </p:cNvCxnSpPr>
            <p:nvPr/>
          </p:nvCxnSpPr>
          <p:spPr>
            <a:xfrm flipH="1" flipV="1">
              <a:off x="4307515" y="3240676"/>
              <a:ext cx="234819" cy="1822650"/>
            </a:xfrm>
            <a:prstGeom prst="bentConnector3">
              <a:avLst>
                <a:gd name="adj1" fmla="val -973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20"/>
            <p:cNvCxnSpPr>
              <a:stCxn id="59" idx="3"/>
              <a:endCxn id="43" idx="3"/>
            </p:cNvCxnSpPr>
            <p:nvPr/>
          </p:nvCxnSpPr>
          <p:spPr>
            <a:xfrm flipH="1" flipV="1">
              <a:off x="7469353" y="3186800"/>
              <a:ext cx="270999" cy="1883900"/>
            </a:xfrm>
            <a:prstGeom prst="bentConnector3">
              <a:avLst>
                <a:gd name="adj1" fmla="val -843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971600" y="4045385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1600" y="4369421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31840" y="555323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31840" y="58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29858" y="555190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29858" y="5875940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3183" y="3042784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B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3183" y="3330816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3183" y="3618377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" name="꺾인 연결선 20"/>
            <p:cNvCxnSpPr>
              <a:cxnSpLocks/>
              <a:stCxn id="44" idx="1"/>
            </p:cNvCxnSpPr>
            <p:nvPr/>
          </p:nvCxnSpPr>
          <p:spPr>
            <a:xfrm rot="10800000">
              <a:off x="2382095" y="2799686"/>
              <a:ext cx="4181089" cy="675146"/>
            </a:xfrm>
            <a:prstGeom prst="bentConnector3">
              <a:avLst>
                <a:gd name="adj1" fmla="val 295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20"/>
            <p:cNvCxnSpPr>
              <a:stCxn id="37" idx="3"/>
              <a:endCxn id="39" idx="1"/>
            </p:cNvCxnSpPr>
            <p:nvPr/>
          </p:nvCxnSpPr>
          <p:spPr>
            <a:xfrm flipV="1">
              <a:off x="4542334" y="6037958"/>
              <a:ext cx="1787524" cy="1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C4D2B96-F509-48C5-BC2F-0D2862C25482}"/>
                </a:ext>
              </a:extLst>
            </p:cNvPr>
            <p:cNvSpPr/>
            <p:nvPr/>
          </p:nvSpPr>
          <p:spPr>
            <a:xfrm>
              <a:off x="6527182" y="343836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A52AA3-39FD-4E85-B0BA-46E4192E54CD}"/>
                </a:ext>
              </a:extLst>
            </p:cNvPr>
            <p:cNvSpPr/>
            <p:nvPr/>
          </p:nvSpPr>
          <p:spPr>
            <a:xfrm>
              <a:off x="4487349" y="502985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6CB575C-8012-4B73-A421-6B092DBA9305}"/>
                </a:ext>
              </a:extLst>
            </p:cNvPr>
            <p:cNvSpPr/>
            <p:nvPr/>
          </p:nvSpPr>
          <p:spPr>
            <a:xfrm>
              <a:off x="4487349" y="600195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23EDDDA-8481-4F7B-B447-FF3FE96D074A}"/>
                </a:ext>
              </a:extLst>
            </p:cNvPr>
            <p:cNvSpPr/>
            <p:nvPr/>
          </p:nvSpPr>
          <p:spPr>
            <a:xfrm>
              <a:off x="7704352" y="503712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0EEEC94-2A40-4FA7-A4BC-4EA562EFFC9A}"/>
                </a:ext>
              </a:extLst>
            </p:cNvPr>
            <p:cNvSpPr/>
            <p:nvPr/>
          </p:nvSpPr>
          <p:spPr>
            <a:xfrm>
              <a:off x="3365344" y="349224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27B8717-FE1F-4A5D-867E-6FA32EF61210}"/>
                </a:ext>
              </a:extLst>
            </p:cNvPr>
            <p:cNvSpPr/>
            <p:nvPr/>
          </p:nvSpPr>
          <p:spPr>
            <a:xfrm>
              <a:off x="2351073" y="41714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058888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for nested </a:t>
            </a:r>
            <a:r>
              <a:rPr lang="en-US" altLang="ko-KR" dirty="0" err="1"/>
              <a:t>donataion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684" y="725244"/>
            <a:ext cx="8786812" cy="52591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wait_on_lock</a:t>
            </a:r>
            <a:r>
              <a:rPr lang="en-US" altLang="ko-KR" dirty="0"/>
              <a:t>: lock that it waits for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1434" y="2460748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L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1434" y="278478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L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1434" y="310882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434" y="3432856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26593" y="2636912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A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26593" y="2924944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26593" y="321250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꺾인 연결선 20"/>
          <p:cNvCxnSpPr>
            <a:stCxn id="89" idx="1"/>
            <a:endCxn id="84" idx="3"/>
          </p:cNvCxnSpPr>
          <p:nvPr/>
        </p:nvCxnSpPr>
        <p:spPr>
          <a:xfrm rot="10800000">
            <a:off x="2061929" y="2622766"/>
            <a:ext cx="364665" cy="446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66753" y="2456892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M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66753" y="2780928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M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66753" y="310496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66753" y="342900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323137" y="2446835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H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23137" y="2770871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H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323137" y="3094907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323137" y="3418943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82977" y="2608853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B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82977" y="289688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2977" y="3184446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꺾인 연결선 20"/>
          <p:cNvCxnSpPr>
            <a:stCxn id="102" idx="1"/>
            <a:endCxn id="92" idx="3"/>
          </p:cNvCxnSpPr>
          <p:nvPr/>
        </p:nvCxnSpPr>
        <p:spPr>
          <a:xfrm rot="10800000">
            <a:off x="5277247" y="2618911"/>
            <a:ext cx="605730" cy="421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20"/>
          <p:cNvCxnSpPr>
            <a:stCxn id="95" idx="1"/>
            <a:endCxn id="88" idx="3"/>
          </p:cNvCxnSpPr>
          <p:nvPr/>
        </p:nvCxnSpPr>
        <p:spPr>
          <a:xfrm rot="10800000">
            <a:off x="3332763" y="2780928"/>
            <a:ext cx="533990" cy="486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20"/>
          <p:cNvCxnSpPr>
            <a:stCxn id="99" idx="1"/>
            <a:endCxn id="101" idx="3"/>
          </p:cNvCxnSpPr>
          <p:nvPr/>
        </p:nvCxnSpPr>
        <p:spPr>
          <a:xfrm rot="10800000">
            <a:off x="6789147" y="2752869"/>
            <a:ext cx="533990" cy="5040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9D31249-68EF-4412-878A-50FBF36D340E}"/>
              </a:ext>
            </a:extLst>
          </p:cNvPr>
          <p:cNvSpPr/>
          <p:nvPr/>
        </p:nvSpPr>
        <p:spPr>
          <a:xfrm>
            <a:off x="3828696" y="323098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B7C5697-27B2-4288-A25E-8AACF252EF4E}"/>
              </a:ext>
            </a:extLst>
          </p:cNvPr>
          <p:cNvSpPr/>
          <p:nvPr/>
        </p:nvSpPr>
        <p:spPr>
          <a:xfrm>
            <a:off x="5846977" y="3004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93FEBC-84C0-4232-8BA3-008D647259EE}"/>
              </a:ext>
            </a:extLst>
          </p:cNvPr>
          <p:cNvSpPr/>
          <p:nvPr/>
        </p:nvSpPr>
        <p:spPr>
          <a:xfrm>
            <a:off x="7287137" y="322092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207E0C-460E-4F7E-ABF3-2D5FD1778FFD}"/>
              </a:ext>
            </a:extLst>
          </p:cNvPr>
          <p:cNvSpPr/>
          <p:nvPr/>
        </p:nvSpPr>
        <p:spPr>
          <a:xfrm>
            <a:off x="2384259" y="3040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77321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Priority Donation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48" y="808062"/>
            <a:ext cx="8699432" cy="5501258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Functions to modify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init_thread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*t,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*name,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priority)</a:t>
            </a:r>
            <a:endParaRPr lang="en-US" altLang="ko-KR" sz="1600" dirty="0"/>
          </a:p>
          <a:p>
            <a:pPr lvl="2"/>
            <a:r>
              <a:rPr lang="en-US" altLang="ko-KR" sz="1400" dirty="0"/>
              <a:t>Initializes data structure for priority donation.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lock_acquire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lock *lock)</a:t>
            </a:r>
          </a:p>
          <a:p>
            <a:pPr lvl="2"/>
            <a:r>
              <a:rPr lang="en-US" altLang="ko-KR" sz="1400" dirty="0"/>
              <a:t>If the lock is not available, store address of the lock.</a:t>
            </a:r>
          </a:p>
          <a:p>
            <a:pPr lvl="2"/>
            <a:r>
              <a:rPr lang="en-US" altLang="ko-KR" sz="1400" dirty="0"/>
              <a:t>Store the current priority and maintain donated threads on list (multiple donation).</a:t>
            </a:r>
          </a:p>
          <a:p>
            <a:pPr lvl="2"/>
            <a:r>
              <a:rPr lang="en-US" altLang="ko-KR" sz="1400" dirty="0"/>
              <a:t>Donate priority.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lock_release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lock *lock)</a:t>
            </a:r>
          </a:p>
          <a:p>
            <a:pPr lvl="2"/>
            <a:r>
              <a:rPr lang="en-US" altLang="ko-KR" sz="1400" dirty="0"/>
              <a:t>When the lock is released, remove the thread that holds the lock on donation list and set priority properly.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thread_set_priority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new_priority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altLang="ko-KR" sz="1400" dirty="0"/>
              <a:t>Set priority considering the donation.</a:t>
            </a:r>
            <a:endParaRPr lang="ko-KR" altLang="en-US" dirty="0"/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2449"/>
      </p:ext>
    </p:extLst>
  </p:cSld>
  <p:clrMapOvr>
    <a:masterClrMapping/>
  </p:clrMapOvr>
  <p:transition>
    <p:zoom/>
  </p:transition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 실시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48" y="808062"/>
            <a:ext cx="8699432" cy="5501258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정적 무효 init_thread (구조체 스레드 *t, 상수 문자 *이름, int 우선순위)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우선 기부를 위한 데이터 구조를 초기화합니다.</a:t>
            </a:r>
            <a:endParaRPr lang="en-US" altLang="ko-KR" sz="14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무효 잠금_획득 (구조체 잠금*잠금)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잠금을 사용할 수 없는 경우 잠금 주소를 저장하십시오.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현재 우선순위를 저장하고 기부한 스레드를 목록에 유지하세요 (복수 기부).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기부 우선.</a:t>
            </a:r>
            <a:endParaRPr lang="en-US" altLang="ko-KR" sz="14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무효 잠금_해제 (구조체 잠금*잠금)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잠금이 해제되면 기부 목록에서 잠금이 설정된 스레드를 삭제하고 우선 순위를 올바르게 설정하십시오.</a:t>
            </a:r>
            <a:endParaRPr lang="en-US" altLang="ko-KR" sz="14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무효 스레드_설정_우선순위 (int 새_우선순위)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기부금을 고려하여 우선 순위를 정하십시오.</a:t>
            </a:r>
            <a:endParaRPr lang="en-US" altLang="ko-KR" sz="14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in current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07" y="740954"/>
            <a:ext cx="8786812" cy="5501258"/>
          </a:xfrm>
        </p:spPr>
        <p:txBody>
          <a:bodyPr/>
          <a:lstStyle/>
          <a:p>
            <a:r>
              <a:rPr lang="en-US" altLang="ko-KR" dirty="0"/>
              <a:t>Keeps consuming CPU cycle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4890" y="1424048"/>
            <a:ext cx="7629610" cy="2123391"/>
            <a:chOff x="255084" y="1668542"/>
            <a:chExt cx="8421372" cy="3416642"/>
          </a:xfrm>
        </p:grpSpPr>
        <p:sp>
          <p:nvSpPr>
            <p:cNvPr id="8" name="타원 7"/>
            <p:cNvSpPr/>
            <p:nvPr/>
          </p:nvSpPr>
          <p:spPr>
            <a:xfrm>
              <a:off x="1043608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20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89135" y="2276872"/>
              <a:ext cx="2451017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Running</a:t>
              </a: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check time</a:t>
              </a:r>
              <a:endParaRPr lang="ko-KR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660232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dying</a:t>
              </a:r>
              <a:endParaRPr lang="ko-KR" altLang="en-US" sz="20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81024" y="40770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blocked</a:t>
              </a:r>
              <a:endParaRPr lang="ko-KR" altLang="en-US" sz="20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구부러진 연결선 11"/>
            <p:cNvCxnSpPr>
              <a:stCxn id="13" idx="2"/>
              <a:endCxn id="8" idx="1"/>
            </p:cNvCxnSpPr>
            <p:nvPr/>
          </p:nvCxnSpPr>
          <p:spPr>
            <a:xfrm rot="16200000" flipH="1">
              <a:off x="1058056" y="2143685"/>
              <a:ext cx="279828" cy="28181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5084" y="1691516"/>
              <a:ext cx="1603956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Create thread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구부러진 연결선 13"/>
            <p:cNvCxnSpPr>
              <a:cxnSpLocks/>
              <a:stCxn id="8" idx="7"/>
              <a:endCxn id="9" idx="1"/>
            </p:cNvCxnSpPr>
            <p:nvPr/>
          </p:nvCxnSpPr>
          <p:spPr>
            <a:xfrm rot="5400000" flipH="1" flipV="1">
              <a:off x="3306320" y="1882750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cxnSpLocks/>
              <a:stCxn id="9" idx="3"/>
              <a:endCxn id="8" idx="5"/>
            </p:cNvCxnSpPr>
            <p:nvPr/>
          </p:nvCxnSpPr>
          <p:spPr>
            <a:xfrm rot="5400000">
              <a:off x="3306321" y="2595592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67538" y="1668542"/>
              <a:ext cx="2461384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Selected by scheduler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0383" y="3429000"/>
              <a:ext cx="1157512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yield()</a:t>
              </a:r>
              <a:endParaRPr lang="ko-KR" altLang="en-US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18" name="구부러진 연결선 17"/>
            <p:cNvCxnSpPr>
              <a:cxnSpLocks/>
              <a:stCxn id="9" idx="4"/>
              <a:endCxn id="11" idx="6"/>
            </p:cNvCxnSpPr>
            <p:nvPr/>
          </p:nvCxnSpPr>
          <p:spPr>
            <a:xfrm rot="5400000">
              <a:off x="3957874" y="3824358"/>
              <a:ext cx="1296144" cy="217396"/>
            </a:xfrm>
            <a:prstGeom prst="curvedConnector2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stCxn id="11" idx="2"/>
              <a:endCxn id="8" idx="4"/>
            </p:cNvCxnSpPr>
            <p:nvPr/>
          </p:nvCxnSpPr>
          <p:spPr>
            <a:xfrm rot="10800000">
              <a:off x="2051720" y="3284984"/>
              <a:ext cx="429304" cy="1296144"/>
            </a:xfrm>
            <a:prstGeom prst="curvedConnector2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51724" y="3817874"/>
              <a:ext cx="1633610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Wait an event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483" y="3892470"/>
              <a:ext cx="1736799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Event occurred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구부러진 연결선 21"/>
            <p:cNvCxnSpPr>
              <a:cxnSpLocks/>
              <a:stCxn id="9" idx="7"/>
              <a:endCxn id="10" idx="1"/>
            </p:cNvCxnSpPr>
            <p:nvPr/>
          </p:nvCxnSpPr>
          <p:spPr>
            <a:xfrm rot="5400000" flipH="1" flipV="1">
              <a:off x="6268355" y="1737361"/>
              <a:ext cx="12700" cy="1374292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23268" y="1693265"/>
              <a:ext cx="566548" cy="45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exit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1EF276-E3E0-2744-BE2D-91FC1CD93248}"/>
              </a:ext>
            </a:extLst>
          </p:cNvPr>
          <p:cNvSpPr/>
          <p:nvPr/>
        </p:nvSpPr>
        <p:spPr>
          <a:xfrm>
            <a:off x="3229634" y="513315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B87A74-A761-024C-9FC2-E5235A66EEBD}"/>
              </a:ext>
            </a:extLst>
          </p:cNvPr>
          <p:cNvSpPr/>
          <p:nvPr/>
        </p:nvSpPr>
        <p:spPr>
          <a:xfrm>
            <a:off x="378152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9D6E0B-E646-1048-9DD4-F38F5F3726FD}"/>
              </a:ext>
            </a:extLst>
          </p:cNvPr>
          <p:cNvCxnSpPr/>
          <p:nvPr/>
        </p:nvCxnSpPr>
        <p:spPr>
          <a:xfrm>
            <a:off x="4267617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75DB96-2B31-294E-AF7B-57BD7A0D36E2}"/>
              </a:ext>
            </a:extLst>
          </p:cNvPr>
          <p:cNvSpPr txBox="1"/>
          <p:nvPr/>
        </p:nvSpPr>
        <p:spPr>
          <a:xfrm>
            <a:off x="3442920" y="5102222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2C0789-AEFC-6D43-9680-BCC943B3B3D4}"/>
              </a:ext>
            </a:extLst>
          </p:cNvPr>
          <p:cNvSpPr/>
          <p:nvPr/>
        </p:nvSpPr>
        <p:spPr>
          <a:xfrm>
            <a:off x="454969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F651D7-BDBE-5141-88AD-9029B84E3EEB}"/>
              </a:ext>
            </a:extLst>
          </p:cNvPr>
          <p:cNvSpPr/>
          <p:nvPr/>
        </p:nvSpPr>
        <p:spPr>
          <a:xfrm>
            <a:off x="531786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7CD70D-8CD1-FA47-916A-C2AA73C96808}"/>
              </a:ext>
            </a:extLst>
          </p:cNvPr>
          <p:cNvSpPr/>
          <p:nvPr/>
        </p:nvSpPr>
        <p:spPr>
          <a:xfrm>
            <a:off x="6086035" y="554669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0C068F-9CC0-C84D-A627-A86004EAF3BA}"/>
              </a:ext>
            </a:extLst>
          </p:cNvPr>
          <p:cNvSpPr/>
          <p:nvPr/>
        </p:nvSpPr>
        <p:spPr>
          <a:xfrm>
            <a:off x="6879144" y="554669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888FE8-71A5-BC44-BAED-C010958E3206}"/>
              </a:ext>
            </a:extLst>
          </p:cNvPr>
          <p:cNvSpPr txBox="1"/>
          <p:nvPr/>
        </p:nvSpPr>
        <p:spPr>
          <a:xfrm>
            <a:off x="4055066" y="4117528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A3EBE2-2C71-4445-8367-872B8759F271}"/>
              </a:ext>
            </a:extLst>
          </p:cNvPr>
          <p:cNvCxnSpPr/>
          <p:nvPr/>
        </p:nvCxnSpPr>
        <p:spPr>
          <a:xfrm flipH="1">
            <a:off x="4255349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142A03-5B30-A64C-9927-723B4960C95B}"/>
              </a:ext>
            </a:extLst>
          </p:cNvPr>
          <p:cNvCxnSpPr/>
          <p:nvPr/>
        </p:nvCxnSpPr>
        <p:spPr>
          <a:xfrm>
            <a:off x="5052599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305EF9-A49D-5C4E-A855-E48750B64469}"/>
              </a:ext>
            </a:extLst>
          </p:cNvPr>
          <p:cNvCxnSpPr/>
          <p:nvPr/>
        </p:nvCxnSpPr>
        <p:spPr>
          <a:xfrm flipH="1">
            <a:off x="5040331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31D120A-2EA4-AA46-9030-440B1B820C50}"/>
              </a:ext>
            </a:extLst>
          </p:cNvPr>
          <p:cNvCxnSpPr/>
          <p:nvPr/>
        </p:nvCxnSpPr>
        <p:spPr>
          <a:xfrm>
            <a:off x="5820769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D01594E-21E0-974A-9FB0-8130C23C3FEF}"/>
              </a:ext>
            </a:extLst>
          </p:cNvPr>
          <p:cNvCxnSpPr/>
          <p:nvPr/>
        </p:nvCxnSpPr>
        <p:spPr>
          <a:xfrm flipH="1">
            <a:off x="5808501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8A0011-5F32-0B4E-80BD-C6A31AFCFB7B}"/>
              </a:ext>
            </a:extLst>
          </p:cNvPr>
          <p:cNvCxnSpPr/>
          <p:nvPr/>
        </p:nvCxnSpPr>
        <p:spPr>
          <a:xfrm>
            <a:off x="6602359" y="571151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F9D10B4-89C3-5C42-993E-C019195C3705}"/>
              </a:ext>
            </a:extLst>
          </p:cNvPr>
          <p:cNvCxnSpPr/>
          <p:nvPr/>
        </p:nvCxnSpPr>
        <p:spPr>
          <a:xfrm flipH="1">
            <a:off x="6590091" y="591383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409FD-E73C-0D49-968F-2F0D1D2C641B}"/>
              </a:ext>
            </a:extLst>
          </p:cNvPr>
          <p:cNvSpPr txBox="1"/>
          <p:nvPr/>
        </p:nvSpPr>
        <p:spPr>
          <a:xfrm>
            <a:off x="7350913" y="5774469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tail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04E28-C5EC-EE47-952C-77C09D6DA464}"/>
              </a:ext>
            </a:extLst>
          </p:cNvPr>
          <p:cNvSpPr txBox="1"/>
          <p:nvPr/>
        </p:nvSpPr>
        <p:spPr>
          <a:xfrm>
            <a:off x="3202192" y="5774469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head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286C32-FB4B-1342-9E09-A8DE50A6F225}"/>
              </a:ext>
            </a:extLst>
          </p:cNvPr>
          <p:cNvSpPr/>
          <p:nvPr/>
        </p:nvSpPr>
        <p:spPr>
          <a:xfrm>
            <a:off x="2034787" y="5546691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DCD7C4-AA08-E24B-841D-8EB37F7524E4}"/>
              </a:ext>
            </a:extLst>
          </p:cNvPr>
          <p:cNvCxnSpPr>
            <a:cxnSpLocks/>
          </p:cNvCxnSpPr>
          <p:nvPr/>
        </p:nvCxnSpPr>
        <p:spPr>
          <a:xfrm flipH="1">
            <a:off x="2562760" y="5746880"/>
            <a:ext cx="12187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C047C9-507D-8D4C-B63F-D00790DFAE78}"/>
              </a:ext>
            </a:extLst>
          </p:cNvPr>
          <p:cNvSpPr txBox="1"/>
          <p:nvPr/>
        </p:nvSpPr>
        <p:spPr>
          <a:xfrm>
            <a:off x="1824188" y="5133150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runnig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8" name="자유형 47">
            <a:extLst>
              <a:ext uri="{FF2B5EF4-FFF2-40B4-BE49-F238E27FC236}">
                <a16:creationId xmlns:a16="http://schemas.microsoft.com/office/drawing/2014/main" id="{9E57568B-BC2C-3C45-804D-4A480E2DD5F6}"/>
              </a:ext>
            </a:extLst>
          </p:cNvPr>
          <p:cNvSpPr/>
          <p:nvPr/>
        </p:nvSpPr>
        <p:spPr>
          <a:xfrm>
            <a:off x="1527265" y="4568920"/>
            <a:ext cx="6451109" cy="1235947"/>
          </a:xfrm>
          <a:custGeom>
            <a:avLst/>
            <a:gdLst>
              <a:gd name="connsiteX0" fmla="*/ 402001 w 6451109"/>
              <a:gd name="connsiteY0" fmla="*/ 1235947 h 1235947"/>
              <a:gd name="connsiteX1" fmla="*/ 261324 w 6451109"/>
              <a:gd name="connsiteY1" fmla="*/ 1155560 h 1235947"/>
              <a:gd name="connsiteX2" fmla="*/ 221131 w 6451109"/>
              <a:gd name="connsiteY2" fmla="*/ 1115367 h 1235947"/>
              <a:gd name="connsiteX3" fmla="*/ 160841 w 6451109"/>
              <a:gd name="connsiteY3" fmla="*/ 1075173 h 1235947"/>
              <a:gd name="connsiteX4" fmla="*/ 130696 w 6451109"/>
              <a:gd name="connsiteY4" fmla="*/ 1045028 h 1235947"/>
              <a:gd name="connsiteX5" fmla="*/ 60357 w 6451109"/>
              <a:gd name="connsiteY5" fmla="*/ 984738 h 1235947"/>
              <a:gd name="connsiteX6" fmla="*/ 20164 w 6451109"/>
              <a:gd name="connsiteY6" fmla="*/ 924448 h 1235947"/>
              <a:gd name="connsiteX7" fmla="*/ 67 w 6451109"/>
              <a:gd name="connsiteY7" fmla="*/ 864158 h 1235947"/>
              <a:gd name="connsiteX8" fmla="*/ 20164 w 6451109"/>
              <a:gd name="connsiteY8" fmla="*/ 622997 h 1235947"/>
              <a:gd name="connsiteX9" fmla="*/ 30212 w 6451109"/>
              <a:gd name="connsiteY9" fmla="*/ 592852 h 1235947"/>
              <a:gd name="connsiteX10" fmla="*/ 60357 w 6451109"/>
              <a:gd name="connsiteY10" fmla="*/ 492369 h 1235947"/>
              <a:gd name="connsiteX11" fmla="*/ 90502 w 6451109"/>
              <a:gd name="connsiteY11" fmla="*/ 462224 h 1235947"/>
              <a:gd name="connsiteX12" fmla="*/ 100551 w 6451109"/>
              <a:gd name="connsiteY12" fmla="*/ 432079 h 1235947"/>
              <a:gd name="connsiteX13" fmla="*/ 130696 w 6451109"/>
              <a:gd name="connsiteY13" fmla="*/ 411982 h 1235947"/>
              <a:gd name="connsiteX14" fmla="*/ 190986 w 6451109"/>
              <a:gd name="connsiteY14" fmla="*/ 371789 h 1235947"/>
              <a:gd name="connsiteX15" fmla="*/ 261324 w 6451109"/>
              <a:gd name="connsiteY15" fmla="*/ 341644 h 1235947"/>
              <a:gd name="connsiteX16" fmla="*/ 301518 w 6451109"/>
              <a:gd name="connsiteY16" fmla="*/ 321547 h 1235947"/>
              <a:gd name="connsiteX17" fmla="*/ 351760 w 6451109"/>
              <a:gd name="connsiteY17" fmla="*/ 311498 h 1235947"/>
              <a:gd name="connsiteX18" fmla="*/ 402001 w 6451109"/>
              <a:gd name="connsiteY18" fmla="*/ 291402 h 1235947"/>
              <a:gd name="connsiteX19" fmla="*/ 442195 w 6451109"/>
              <a:gd name="connsiteY19" fmla="*/ 271305 h 1235947"/>
              <a:gd name="connsiteX20" fmla="*/ 613017 w 6451109"/>
              <a:gd name="connsiteY20" fmla="*/ 241160 h 1235947"/>
              <a:gd name="connsiteX21" fmla="*/ 703452 w 6451109"/>
              <a:gd name="connsiteY21" fmla="*/ 221063 h 1235947"/>
              <a:gd name="connsiteX22" fmla="*/ 763742 w 6451109"/>
              <a:gd name="connsiteY22" fmla="*/ 200967 h 1235947"/>
              <a:gd name="connsiteX23" fmla="*/ 904419 w 6451109"/>
              <a:gd name="connsiteY23" fmla="*/ 180870 h 1235947"/>
              <a:gd name="connsiteX24" fmla="*/ 974757 w 6451109"/>
              <a:gd name="connsiteY24" fmla="*/ 160773 h 1235947"/>
              <a:gd name="connsiteX25" fmla="*/ 1055144 w 6451109"/>
              <a:gd name="connsiteY25" fmla="*/ 150725 h 1235947"/>
              <a:gd name="connsiteX26" fmla="*/ 1095338 w 6451109"/>
              <a:gd name="connsiteY26" fmla="*/ 140677 h 1235947"/>
              <a:gd name="connsiteX27" fmla="*/ 1175724 w 6451109"/>
              <a:gd name="connsiteY27" fmla="*/ 130628 h 1235947"/>
              <a:gd name="connsiteX28" fmla="*/ 1215918 w 6451109"/>
              <a:gd name="connsiteY28" fmla="*/ 120580 h 1235947"/>
              <a:gd name="connsiteX29" fmla="*/ 1296305 w 6451109"/>
              <a:gd name="connsiteY29" fmla="*/ 110531 h 1235947"/>
              <a:gd name="connsiteX30" fmla="*/ 1336498 w 6451109"/>
              <a:gd name="connsiteY30" fmla="*/ 100483 h 1235947"/>
              <a:gd name="connsiteX31" fmla="*/ 1426933 w 6451109"/>
              <a:gd name="connsiteY31" fmla="*/ 90435 h 1235947"/>
              <a:gd name="connsiteX32" fmla="*/ 1537465 w 6451109"/>
              <a:gd name="connsiteY32" fmla="*/ 70338 h 1235947"/>
              <a:gd name="connsiteX33" fmla="*/ 1577659 w 6451109"/>
              <a:gd name="connsiteY33" fmla="*/ 60290 h 1235947"/>
              <a:gd name="connsiteX34" fmla="*/ 1728384 w 6451109"/>
              <a:gd name="connsiteY34" fmla="*/ 40193 h 1235947"/>
              <a:gd name="connsiteX35" fmla="*/ 2190608 w 6451109"/>
              <a:gd name="connsiteY35" fmla="*/ 10048 h 1235947"/>
              <a:gd name="connsiteX36" fmla="*/ 3768199 w 6451109"/>
              <a:gd name="connsiteY36" fmla="*/ 0 h 1235947"/>
              <a:gd name="connsiteX37" fmla="*/ 4732841 w 6451109"/>
              <a:gd name="connsiteY37" fmla="*/ 20096 h 1235947"/>
              <a:gd name="connsiteX38" fmla="*/ 5024243 w 6451109"/>
              <a:gd name="connsiteY38" fmla="*/ 40193 h 1235947"/>
              <a:gd name="connsiteX39" fmla="*/ 5074485 w 6451109"/>
              <a:gd name="connsiteY39" fmla="*/ 50241 h 1235947"/>
              <a:gd name="connsiteX40" fmla="*/ 5114678 w 6451109"/>
              <a:gd name="connsiteY40" fmla="*/ 60290 h 1235947"/>
              <a:gd name="connsiteX41" fmla="*/ 5205113 w 6451109"/>
              <a:gd name="connsiteY41" fmla="*/ 90435 h 1235947"/>
              <a:gd name="connsiteX42" fmla="*/ 5235259 w 6451109"/>
              <a:gd name="connsiteY42" fmla="*/ 100483 h 1235947"/>
              <a:gd name="connsiteX43" fmla="*/ 5265404 w 6451109"/>
              <a:gd name="connsiteY43" fmla="*/ 110531 h 1235947"/>
              <a:gd name="connsiteX44" fmla="*/ 5305597 w 6451109"/>
              <a:gd name="connsiteY44" fmla="*/ 120580 h 1235947"/>
              <a:gd name="connsiteX45" fmla="*/ 5365887 w 6451109"/>
              <a:gd name="connsiteY45" fmla="*/ 140677 h 1235947"/>
              <a:gd name="connsiteX46" fmla="*/ 5396032 w 6451109"/>
              <a:gd name="connsiteY46" fmla="*/ 150725 h 1235947"/>
              <a:gd name="connsiteX47" fmla="*/ 5436226 w 6451109"/>
              <a:gd name="connsiteY47" fmla="*/ 160773 h 1235947"/>
              <a:gd name="connsiteX48" fmla="*/ 5536709 w 6451109"/>
              <a:gd name="connsiteY48" fmla="*/ 180870 h 1235947"/>
              <a:gd name="connsiteX49" fmla="*/ 5586951 w 6451109"/>
              <a:gd name="connsiteY49" fmla="*/ 190918 h 1235947"/>
              <a:gd name="connsiteX50" fmla="*/ 5657289 w 6451109"/>
              <a:gd name="connsiteY50" fmla="*/ 200967 h 1235947"/>
              <a:gd name="connsiteX51" fmla="*/ 5737676 w 6451109"/>
              <a:gd name="connsiteY51" fmla="*/ 221063 h 1235947"/>
              <a:gd name="connsiteX52" fmla="*/ 5858256 w 6451109"/>
              <a:gd name="connsiteY52" fmla="*/ 251208 h 1235947"/>
              <a:gd name="connsiteX53" fmla="*/ 5898450 w 6451109"/>
              <a:gd name="connsiteY53" fmla="*/ 261257 h 1235947"/>
              <a:gd name="connsiteX54" fmla="*/ 5958740 w 6451109"/>
              <a:gd name="connsiteY54" fmla="*/ 281353 h 1235947"/>
              <a:gd name="connsiteX55" fmla="*/ 5988885 w 6451109"/>
              <a:gd name="connsiteY55" fmla="*/ 301450 h 1235947"/>
              <a:gd name="connsiteX56" fmla="*/ 6029078 w 6451109"/>
              <a:gd name="connsiteY56" fmla="*/ 321547 h 1235947"/>
              <a:gd name="connsiteX57" fmla="*/ 6089368 w 6451109"/>
              <a:gd name="connsiteY57" fmla="*/ 381837 h 1235947"/>
              <a:gd name="connsiteX58" fmla="*/ 6149659 w 6451109"/>
              <a:gd name="connsiteY58" fmla="*/ 432079 h 1235947"/>
              <a:gd name="connsiteX59" fmla="*/ 6169755 w 6451109"/>
              <a:gd name="connsiteY59" fmla="*/ 462224 h 1235947"/>
              <a:gd name="connsiteX60" fmla="*/ 6199900 w 6451109"/>
              <a:gd name="connsiteY60" fmla="*/ 492369 h 1235947"/>
              <a:gd name="connsiteX61" fmla="*/ 6219997 w 6451109"/>
              <a:gd name="connsiteY61" fmla="*/ 522514 h 1235947"/>
              <a:gd name="connsiteX62" fmla="*/ 6280287 w 6451109"/>
              <a:gd name="connsiteY62" fmla="*/ 582804 h 1235947"/>
              <a:gd name="connsiteX63" fmla="*/ 6300384 w 6451109"/>
              <a:gd name="connsiteY63" fmla="*/ 612949 h 1235947"/>
              <a:gd name="connsiteX64" fmla="*/ 6380771 w 6451109"/>
              <a:gd name="connsiteY64" fmla="*/ 703384 h 1235947"/>
              <a:gd name="connsiteX65" fmla="*/ 6410916 w 6451109"/>
              <a:gd name="connsiteY65" fmla="*/ 783771 h 1235947"/>
              <a:gd name="connsiteX66" fmla="*/ 6431012 w 6451109"/>
              <a:gd name="connsiteY66" fmla="*/ 844061 h 1235947"/>
              <a:gd name="connsiteX67" fmla="*/ 6451109 w 6451109"/>
              <a:gd name="connsiteY67" fmla="*/ 914400 h 1235947"/>
              <a:gd name="connsiteX68" fmla="*/ 6441061 w 6451109"/>
              <a:gd name="connsiteY68" fmla="*/ 1085222 h 1235947"/>
              <a:gd name="connsiteX69" fmla="*/ 6431012 w 6451109"/>
              <a:gd name="connsiteY69" fmla="*/ 1115367 h 1235947"/>
              <a:gd name="connsiteX70" fmla="*/ 6370722 w 6451109"/>
              <a:gd name="connsiteY70" fmla="*/ 1145512 h 1235947"/>
              <a:gd name="connsiteX71" fmla="*/ 6340577 w 6451109"/>
              <a:gd name="connsiteY71" fmla="*/ 1165608 h 1235947"/>
              <a:gd name="connsiteX72" fmla="*/ 6219997 w 6451109"/>
              <a:gd name="connsiteY72" fmla="*/ 1195753 h 1235947"/>
              <a:gd name="connsiteX73" fmla="*/ 5958740 w 6451109"/>
              <a:gd name="connsiteY73" fmla="*/ 1205802 h 12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451109" h="1235947">
                <a:moveTo>
                  <a:pt x="402001" y="1235947"/>
                </a:moveTo>
                <a:cubicBezTo>
                  <a:pt x="370483" y="1220187"/>
                  <a:pt x="289726" y="1183962"/>
                  <a:pt x="261324" y="1155560"/>
                </a:cubicBezTo>
                <a:cubicBezTo>
                  <a:pt x="247926" y="1142162"/>
                  <a:pt x="235926" y="1127203"/>
                  <a:pt x="221131" y="1115367"/>
                </a:cubicBezTo>
                <a:cubicBezTo>
                  <a:pt x="202270" y="1100278"/>
                  <a:pt x="177920" y="1092252"/>
                  <a:pt x="160841" y="1075173"/>
                </a:cubicBezTo>
                <a:cubicBezTo>
                  <a:pt x="150793" y="1065125"/>
                  <a:pt x="141485" y="1054276"/>
                  <a:pt x="130696" y="1045028"/>
                </a:cubicBezTo>
                <a:cubicBezTo>
                  <a:pt x="99231" y="1018058"/>
                  <a:pt x="85291" y="1016796"/>
                  <a:pt x="60357" y="984738"/>
                </a:cubicBezTo>
                <a:cubicBezTo>
                  <a:pt x="45528" y="965673"/>
                  <a:pt x="20164" y="924448"/>
                  <a:pt x="20164" y="924448"/>
                </a:cubicBezTo>
                <a:cubicBezTo>
                  <a:pt x="13465" y="904351"/>
                  <a:pt x="-1108" y="885309"/>
                  <a:pt x="67" y="864158"/>
                </a:cubicBezTo>
                <a:cubicBezTo>
                  <a:pt x="4668" y="781352"/>
                  <a:pt x="2409" y="702897"/>
                  <a:pt x="20164" y="622997"/>
                </a:cubicBezTo>
                <a:cubicBezTo>
                  <a:pt x="22462" y="612657"/>
                  <a:pt x="27302" y="603036"/>
                  <a:pt x="30212" y="592852"/>
                </a:cubicBezTo>
                <a:cubicBezTo>
                  <a:pt x="35676" y="573728"/>
                  <a:pt x="50809" y="501917"/>
                  <a:pt x="60357" y="492369"/>
                </a:cubicBezTo>
                <a:lnTo>
                  <a:pt x="90502" y="462224"/>
                </a:lnTo>
                <a:cubicBezTo>
                  <a:pt x="93852" y="452176"/>
                  <a:pt x="93934" y="440350"/>
                  <a:pt x="100551" y="432079"/>
                </a:cubicBezTo>
                <a:cubicBezTo>
                  <a:pt x="108095" y="422649"/>
                  <a:pt x="121418" y="419713"/>
                  <a:pt x="130696" y="411982"/>
                </a:cubicBezTo>
                <a:cubicBezTo>
                  <a:pt x="180875" y="370166"/>
                  <a:pt x="138010" y="389447"/>
                  <a:pt x="190986" y="371789"/>
                </a:cubicBezTo>
                <a:cubicBezTo>
                  <a:pt x="252076" y="331062"/>
                  <a:pt x="187168" y="369452"/>
                  <a:pt x="261324" y="341644"/>
                </a:cubicBezTo>
                <a:cubicBezTo>
                  <a:pt x="275350" y="336384"/>
                  <a:pt x="287307" y="326284"/>
                  <a:pt x="301518" y="321547"/>
                </a:cubicBezTo>
                <a:cubicBezTo>
                  <a:pt x="317721" y="316146"/>
                  <a:pt x="335401" y="316406"/>
                  <a:pt x="351760" y="311498"/>
                </a:cubicBezTo>
                <a:cubicBezTo>
                  <a:pt x="369036" y="306315"/>
                  <a:pt x="385519" y="298727"/>
                  <a:pt x="402001" y="291402"/>
                </a:cubicBezTo>
                <a:cubicBezTo>
                  <a:pt x="415689" y="285318"/>
                  <a:pt x="427792" y="275420"/>
                  <a:pt x="442195" y="271305"/>
                </a:cubicBezTo>
                <a:cubicBezTo>
                  <a:pt x="491683" y="257165"/>
                  <a:pt x="560326" y="248687"/>
                  <a:pt x="613017" y="241160"/>
                </a:cubicBezTo>
                <a:cubicBezTo>
                  <a:pt x="699265" y="212412"/>
                  <a:pt x="561977" y="256432"/>
                  <a:pt x="703452" y="221063"/>
                </a:cubicBezTo>
                <a:cubicBezTo>
                  <a:pt x="724003" y="215925"/>
                  <a:pt x="742847" y="204450"/>
                  <a:pt x="763742" y="200967"/>
                </a:cubicBezTo>
                <a:cubicBezTo>
                  <a:pt x="850669" y="186478"/>
                  <a:pt x="803815" y="193445"/>
                  <a:pt x="904419" y="180870"/>
                </a:cubicBezTo>
                <a:cubicBezTo>
                  <a:pt x="928306" y="172908"/>
                  <a:pt x="949530" y="164978"/>
                  <a:pt x="974757" y="160773"/>
                </a:cubicBezTo>
                <a:cubicBezTo>
                  <a:pt x="1001394" y="156333"/>
                  <a:pt x="1028507" y="155164"/>
                  <a:pt x="1055144" y="150725"/>
                </a:cubicBezTo>
                <a:cubicBezTo>
                  <a:pt x="1068766" y="148455"/>
                  <a:pt x="1081716" y="142947"/>
                  <a:pt x="1095338" y="140677"/>
                </a:cubicBezTo>
                <a:cubicBezTo>
                  <a:pt x="1121974" y="136238"/>
                  <a:pt x="1149088" y="135067"/>
                  <a:pt x="1175724" y="130628"/>
                </a:cubicBezTo>
                <a:cubicBezTo>
                  <a:pt x="1189346" y="128358"/>
                  <a:pt x="1202296" y="122850"/>
                  <a:pt x="1215918" y="120580"/>
                </a:cubicBezTo>
                <a:cubicBezTo>
                  <a:pt x="1242555" y="116140"/>
                  <a:pt x="1269668" y="114971"/>
                  <a:pt x="1296305" y="110531"/>
                </a:cubicBezTo>
                <a:cubicBezTo>
                  <a:pt x="1309927" y="108261"/>
                  <a:pt x="1322849" y="102583"/>
                  <a:pt x="1336498" y="100483"/>
                </a:cubicBezTo>
                <a:cubicBezTo>
                  <a:pt x="1366476" y="95871"/>
                  <a:pt x="1396788" y="93784"/>
                  <a:pt x="1426933" y="90435"/>
                </a:cubicBezTo>
                <a:cubicBezTo>
                  <a:pt x="1518087" y="67645"/>
                  <a:pt x="1405466" y="94337"/>
                  <a:pt x="1537465" y="70338"/>
                </a:cubicBezTo>
                <a:cubicBezTo>
                  <a:pt x="1551053" y="67868"/>
                  <a:pt x="1564071" y="62760"/>
                  <a:pt x="1577659" y="60290"/>
                </a:cubicBezTo>
                <a:cubicBezTo>
                  <a:pt x="1603363" y="55616"/>
                  <a:pt x="1705867" y="42695"/>
                  <a:pt x="1728384" y="40193"/>
                </a:cubicBezTo>
                <a:cubicBezTo>
                  <a:pt x="1931039" y="17676"/>
                  <a:pt x="1966036" y="12489"/>
                  <a:pt x="2190608" y="10048"/>
                </a:cubicBezTo>
                <a:lnTo>
                  <a:pt x="3768199" y="0"/>
                </a:lnTo>
                <a:cubicBezTo>
                  <a:pt x="4184084" y="34656"/>
                  <a:pt x="3744483" y="904"/>
                  <a:pt x="4732841" y="20096"/>
                </a:cubicBezTo>
                <a:cubicBezTo>
                  <a:pt x="4801106" y="21422"/>
                  <a:pt x="4942891" y="29346"/>
                  <a:pt x="5024243" y="40193"/>
                </a:cubicBezTo>
                <a:cubicBezTo>
                  <a:pt x="5041172" y="42450"/>
                  <a:pt x="5057813" y="46536"/>
                  <a:pt x="5074485" y="50241"/>
                </a:cubicBezTo>
                <a:cubicBezTo>
                  <a:pt x="5087966" y="53237"/>
                  <a:pt x="5101450" y="56322"/>
                  <a:pt x="5114678" y="60290"/>
                </a:cubicBezTo>
                <a:cubicBezTo>
                  <a:pt x="5114768" y="60317"/>
                  <a:pt x="5189996" y="85396"/>
                  <a:pt x="5205113" y="90435"/>
                </a:cubicBezTo>
                <a:lnTo>
                  <a:pt x="5235259" y="100483"/>
                </a:lnTo>
                <a:cubicBezTo>
                  <a:pt x="5245307" y="103832"/>
                  <a:pt x="5255128" y="107962"/>
                  <a:pt x="5265404" y="110531"/>
                </a:cubicBezTo>
                <a:cubicBezTo>
                  <a:pt x="5278802" y="113881"/>
                  <a:pt x="5292369" y="116612"/>
                  <a:pt x="5305597" y="120580"/>
                </a:cubicBezTo>
                <a:cubicBezTo>
                  <a:pt x="5325887" y="126667"/>
                  <a:pt x="5345790" y="133978"/>
                  <a:pt x="5365887" y="140677"/>
                </a:cubicBezTo>
                <a:cubicBezTo>
                  <a:pt x="5375935" y="144026"/>
                  <a:pt x="5385756" y="148156"/>
                  <a:pt x="5396032" y="150725"/>
                </a:cubicBezTo>
                <a:cubicBezTo>
                  <a:pt x="5409430" y="154074"/>
                  <a:pt x="5422722" y="157879"/>
                  <a:pt x="5436226" y="160773"/>
                </a:cubicBezTo>
                <a:cubicBezTo>
                  <a:pt x="5469625" y="167930"/>
                  <a:pt x="5503215" y="174171"/>
                  <a:pt x="5536709" y="180870"/>
                </a:cubicBezTo>
                <a:cubicBezTo>
                  <a:pt x="5553456" y="184219"/>
                  <a:pt x="5570044" y="188503"/>
                  <a:pt x="5586951" y="190918"/>
                </a:cubicBezTo>
                <a:cubicBezTo>
                  <a:pt x="5610397" y="194268"/>
                  <a:pt x="5634065" y="196322"/>
                  <a:pt x="5657289" y="200967"/>
                </a:cubicBezTo>
                <a:cubicBezTo>
                  <a:pt x="5684373" y="206384"/>
                  <a:pt x="5710880" y="214364"/>
                  <a:pt x="5737676" y="221063"/>
                </a:cubicBezTo>
                <a:lnTo>
                  <a:pt x="5858256" y="251208"/>
                </a:lnTo>
                <a:cubicBezTo>
                  <a:pt x="5871654" y="254558"/>
                  <a:pt x="5885348" y="256890"/>
                  <a:pt x="5898450" y="261257"/>
                </a:cubicBezTo>
                <a:lnTo>
                  <a:pt x="5958740" y="281353"/>
                </a:lnTo>
                <a:cubicBezTo>
                  <a:pt x="5968788" y="288052"/>
                  <a:pt x="5978400" y="295458"/>
                  <a:pt x="5988885" y="301450"/>
                </a:cubicBezTo>
                <a:cubicBezTo>
                  <a:pt x="6001890" y="308882"/>
                  <a:pt x="6017381" y="312190"/>
                  <a:pt x="6029078" y="321547"/>
                </a:cubicBezTo>
                <a:cubicBezTo>
                  <a:pt x="6051271" y="339302"/>
                  <a:pt x="6065720" y="366072"/>
                  <a:pt x="6089368" y="381837"/>
                </a:cubicBezTo>
                <a:cubicBezTo>
                  <a:pt x="6119006" y="401596"/>
                  <a:pt x="6125483" y="403068"/>
                  <a:pt x="6149659" y="432079"/>
                </a:cubicBezTo>
                <a:cubicBezTo>
                  <a:pt x="6157390" y="441356"/>
                  <a:pt x="6162024" y="452947"/>
                  <a:pt x="6169755" y="462224"/>
                </a:cubicBezTo>
                <a:cubicBezTo>
                  <a:pt x="6178852" y="473141"/>
                  <a:pt x="6190803" y="481452"/>
                  <a:pt x="6199900" y="492369"/>
                </a:cubicBezTo>
                <a:cubicBezTo>
                  <a:pt x="6207631" y="501647"/>
                  <a:pt x="6211974" y="513488"/>
                  <a:pt x="6219997" y="522514"/>
                </a:cubicBezTo>
                <a:cubicBezTo>
                  <a:pt x="6238879" y="543756"/>
                  <a:pt x="6264522" y="559156"/>
                  <a:pt x="6280287" y="582804"/>
                </a:cubicBezTo>
                <a:cubicBezTo>
                  <a:pt x="6286986" y="592852"/>
                  <a:pt x="6292361" y="603923"/>
                  <a:pt x="6300384" y="612949"/>
                </a:cubicBezTo>
                <a:cubicBezTo>
                  <a:pt x="6392157" y="716193"/>
                  <a:pt x="6335160" y="634968"/>
                  <a:pt x="6380771" y="703384"/>
                </a:cubicBezTo>
                <a:cubicBezTo>
                  <a:pt x="6402526" y="790409"/>
                  <a:pt x="6375885" y="696193"/>
                  <a:pt x="6410916" y="783771"/>
                </a:cubicBezTo>
                <a:cubicBezTo>
                  <a:pt x="6418783" y="803440"/>
                  <a:pt x="6424313" y="823964"/>
                  <a:pt x="6431012" y="844061"/>
                </a:cubicBezTo>
                <a:cubicBezTo>
                  <a:pt x="6445431" y="887319"/>
                  <a:pt x="6438488" y="863915"/>
                  <a:pt x="6451109" y="914400"/>
                </a:cubicBezTo>
                <a:cubicBezTo>
                  <a:pt x="6447760" y="971341"/>
                  <a:pt x="6446737" y="1028466"/>
                  <a:pt x="6441061" y="1085222"/>
                </a:cubicBezTo>
                <a:cubicBezTo>
                  <a:pt x="6440007" y="1095761"/>
                  <a:pt x="6437629" y="1107096"/>
                  <a:pt x="6431012" y="1115367"/>
                </a:cubicBezTo>
                <a:cubicBezTo>
                  <a:pt x="6411816" y="1139362"/>
                  <a:pt x="6394991" y="1133377"/>
                  <a:pt x="6370722" y="1145512"/>
                </a:cubicBezTo>
                <a:cubicBezTo>
                  <a:pt x="6359920" y="1150913"/>
                  <a:pt x="6351613" y="1160703"/>
                  <a:pt x="6340577" y="1165608"/>
                </a:cubicBezTo>
                <a:cubicBezTo>
                  <a:pt x="6289769" y="1188189"/>
                  <a:pt x="6273474" y="1186030"/>
                  <a:pt x="6219997" y="1195753"/>
                </a:cubicBezTo>
                <a:cubicBezTo>
                  <a:pt x="6088855" y="1219597"/>
                  <a:pt x="6235956" y="1205802"/>
                  <a:pt x="5958740" y="1205802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FB0CE1-305B-8845-9FE5-3AF94289FE7C}"/>
              </a:ext>
            </a:extLst>
          </p:cNvPr>
          <p:cNvSpPr txBox="1"/>
          <p:nvPr/>
        </p:nvSpPr>
        <p:spPr>
          <a:xfrm>
            <a:off x="911273" y="5715890"/>
            <a:ext cx="1048685" cy="281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yield()</a:t>
            </a:r>
            <a:endParaRPr lang="ko-KR" altLang="en-US" sz="1600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61888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$ make check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50000" r="64962" b="8642"/>
          <a:stretch/>
        </p:blipFill>
        <p:spPr>
          <a:xfrm>
            <a:off x="431540" y="1702578"/>
            <a:ext cx="6408712" cy="44110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528" y="2564904"/>
            <a:ext cx="6624736" cy="1944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53503882"/>
      </p:ext>
    </p:extLst>
  </p:cSld>
  <p:clrMapOvr>
    <a:masterClrMapping/>
  </p:clrMapOvr>
  <p:transition>
    <p:zoom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Sleep in original pintos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Loop-based waiting up to the given tick.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The thread that called this function is inserted to </a:t>
            </a:r>
            <a:r>
              <a:rPr lang="en-US" altLang="ko-KR" sz="1800">
                <a:latin typeface="Courier New"/>
                <a:cs typeface="Courier New"/>
              </a:rPr>
              <a:t>ready_list </a:t>
            </a:r>
            <a:r>
              <a:rPr lang="en-US" altLang="ko-KR" sz="1800"/>
              <a:t>after the given tick.</a:t>
            </a:r>
            <a:endParaRPr lang="en-US" altLang="ko-KR" sz="18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thread_yield</a:t>
            </a:r>
            <a:r>
              <a:rPr lang="en-US" altLang="ko-KR" sz="1600"/>
              <a:t>() : yield the cpu and insert thread to </a:t>
            </a:r>
            <a:r>
              <a:rPr lang="en-US" altLang="ko-KR" sz="1600">
                <a:latin typeface="Courier New"/>
                <a:cs typeface="Courier New"/>
              </a:rPr>
              <a:t>ready_list.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timer_ticks</a:t>
            </a:r>
            <a:r>
              <a:rPr lang="en-US" altLang="ko-KR" sz="1600"/>
              <a:t>() : return the value of the current tick.</a:t>
            </a:r>
            <a:endParaRPr lang="en-US" altLang="ko-KR" sz="1600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timer_elased</a:t>
            </a:r>
            <a:r>
              <a:rPr lang="en-US" altLang="ko-KR" sz="1600"/>
              <a:t>() : return how many ticks have passed since the</a:t>
            </a:r>
            <a:r>
              <a:rPr lang="en-US" altLang="ko-KR" sz="1600">
                <a:latin typeface="Courier New"/>
                <a:cs typeface="Courier New"/>
              </a:rPr>
              <a:t> start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8595" y="2571537"/>
            <a:ext cx="67782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2000">
            <a:spAutoFit/>
          </a:bodyPr>
          <a:lstStyle/>
          <a:p>
            <a:pPr lvl="0" algn="just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timer_sleep (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int64_t</a:t>
            </a: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ticks) 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{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int64_t</a:t>
            </a: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start = timer_ticks ();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endParaRPr lang="en-US" altLang="ko-KR">
              <a:solidFill>
                <a:srgbClr val="f79646">
                  <a:lumMod val="75000"/>
                </a:srgbClr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srgbClr val="f79646">
                    <a:lumMod val="75000"/>
                  </a:srgbClr>
                </a:solidFill>
                <a:latin typeface="Courier New"/>
                <a:ea typeface="맑은 고딕"/>
                <a:cs typeface="Courier New"/>
              </a:rPr>
              <a:t>    while</a:t>
            </a: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(timer_elapsed (start) &lt; ticks) 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       thread_yield ();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}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204864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pintos/src/device/timer.c</a:t>
            </a:r>
            <a:endParaRPr lang="ko-KR" altLang="en-US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5696" y="3651657"/>
            <a:ext cx="5328592" cy="614576"/>
          </a:xfrm>
          <a:prstGeom prst="roundRect">
            <a:avLst>
              <a:gd name="adj" fmla="val 7503"/>
            </a:avLst>
          </a:prstGeom>
          <a:noFill/>
          <a:ln w="127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오리지널 핀토스에서 주무세요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주어진 틱까지 루프 기반 대기.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이 함수를 호출한 스레드는 주어진 틱 다음에 ready_list에 삽입됩니다.</a:t>
            </a:r>
            <a:endParaRPr lang="en-US" altLang="ko-KR" sz="18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thread_yield (): CPU를 생성하고 ready_list에 스레드를 삽입합니다.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타이머_틱 (): 현재 틱의 값을 반환합니다.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timer_elased (): 시작 이후 통과한 틱 수를 반환합니다.</a:t>
            </a:r>
            <a:endParaRPr lang="en-US" altLang="ko-KR" sz="1600"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8595" y="2571537"/>
            <a:ext cx="6778247" cy="2008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2000">
            <a:spAutoFit/>
          </a:bodyPr>
          <a:lstStyle/>
          <a:p>
            <a:pPr lvl="0" algn="just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보이드 타이머_슬립 (int64_t 틱) </a:t>
            </a:r>
            <a:endParaRPr lang="en-US" altLang="ko-KR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{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   int64_t 시작 = 타이머_틱 ();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endParaRPr lang="en-US" altLang="ko-KR">
              <a:solidFill>
                <a:srgbClr val="f79646">
                  <a:lumMod val="75000"/>
                </a:srgbClr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srgbClr val="f79646">
                    <a:lumMod val="75000"/>
                  </a:srgbClr>
                </a:solidFill>
                <a:latin typeface="Courier New"/>
                <a:ea typeface="맑은 고딕"/>
                <a:cs typeface="Courier New"/>
              </a:rPr>
              <a:t>    동안 (타이머 경과 (시작) &lt; 틱) </a:t>
            </a:r>
            <a:endParaRPr lang="en-US" altLang="ko-KR">
              <a:solidFill>
                <a:srgbClr val="f79646">
                  <a:lumMod val="75000"/>
                </a:srgbClr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        스레드 수익률 ();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  <a:p>
            <a:pPr lvl="0" algn="just">
              <a:defRPr/>
            </a:pPr>
            <a:r>
              <a:rPr lang="en-US" altLang="ko-KR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}</a:t>
            </a:r>
            <a:endParaRPr lang="en-US" altLang="ko-KR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204864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핀토스/src/디바이스/타이머.c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5696" y="3651657"/>
            <a:ext cx="5328592" cy="614576"/>
          </a:xfrm>
          <a:prstGeom prst="roundRect">
            <a:avLst>
              <a:gd name="adj" fmla="val 7503"/>
            </a:avLst>
          </a:prstGeom>
          <a:noFill/>
          <a:ln w="127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Yield the </a:t>
            </a:r>
            <a:r>
              <a:rPr lang="en-US" altLang="ko-KR" dirty="0" err="1"/>
              <a:t>cpu</a:t>
            </a:r>
            <a:r>
              <a:rPr lang="en-US" altLang="ko-KR" dirty="0"/>
              <a:t> and insert the thread to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ready_list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2760" y="1844824"/>
            <a:ext cx="7180380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25200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thread_yield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thread *cur 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thread_current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enum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intr_level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old_level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old_level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intr_disable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(cur !=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idle_thread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list_push_back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(&amp;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ready_list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, &amp;cur-&gt;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elem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cur-&gt;status = THREAD_READY;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schedule ();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intr_set_level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old_level</a:t>
            </a:r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}</a:t>
            </a:r>
            <a:endParaRPr lang="ko-KR" altLang="en-US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0" y="1506270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pintos/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/device/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timer.c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4D076E-9256-EE4C-86E1-F701DD4E5262}"/>
              </a:ext>
            </a:extLst>
          </p:cNvPr>
          <p:cNvSpPr/>
          <p:nvPr/>
        </p:nvSpPr>
        <p:spPr>
          <a:xfrm>
            <a:off x="1619672" y="4293096"/>
            <a:ext cx="187220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04738"/>
      </p:ext>
    </p:extLst>
  </p:cSld>
  <p:clrMapOvr>
    <a:masterClrMapping/>
  </p:clrMapOvr>
  <p:transition>
    <p:zoom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/>
            <a:ea typeface="맑은 고딕"/>
            <a:cs typeface="Courier New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2755</ep:Words>
  <ep:PresentationFormat>화면 슬라이드 쇼(4:3)</ep:PresentationFormat>
  <ep:Paragraphs>755</ep:Paragraphs>
  <ep:Slides>60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ep:HeadingPairs>
  <ep:TitlesOfParts>
    <vt:vector size="61" baseType="lpstr">
      <vt:lpstr>양식_공청회_발표자료-총괄-양식</vt:lpstr>
      <vt:lpstr>Operating Systems Lab Part 1: Threads</vt:lpstr>
      <vt:lpstr>Overview</vt:lpstr>
      <vt:lpstr>슬라이드 3</vt:lpstr>
      <vt:lpstr>Overview</vt:lpstr>
      <vt:lpstr>개요</vt:lpstr>
      <vt:lpstr>timer_sleep() in current Pintos</vt:lpstr>
      <vt:lpstr>Sleep in original pintos</vt:lpstr>
      <vt:lpstr>오리지널 핀토스에서 주무세요</vt:lpstr>
      <vt:lpstr>thread_yield()</vt:lpstr>
      <vt:lpstr>functions in thread_yield()</vt:lpstr>
      <vt:lpstr>스레드_yield () 의 함수</vt:lpstr>
      <vt:lpstr>Design: use ‘blocked’ state for new timer_sleep()</vt:lpstr>
      <vt:lpstr>Design: Sleep/wakeup-based alarm clock</vt:lpstr>
      <vt:lpstr>Implementation of Alarm Clock</vt:lpstr>
      <vt:lpstr>알람 시계의 구현</vt:lpstr>
      <vt:lpstr>Global tick vs. local tick</vt:lpstr>
      <vt:lpstr>글로벌 틱 vs. 로컬 틱</vt:lpstr>
      <vt:lpstr>Modify thread structure</vt:lpstr>
      <vt:lpstr>Implementation of Alarm Clock</vt:lpstr>
      <vt:lpstr>알람 시계의 구현</vt:lpstr>
      <vt:lpstr>Implementation of Alarm Clock</vt:lpstr>
      <vt:lpstr>스레드_슬립 ()</vt:lpstr>
      <vt:lpstr>thread_sleep()</vt:lpstr>
      <vt:lpstr>Implementation of Alarm Clock</vt:lpstr>
      <vt:lpstr>알람 시계의 구현</vt:lpstr>
      <vt:lpstr>알람 시계의 구현</vt:lpstr>
      <vt:lpstr>timer_interrupt()</vt:lpstr>
      <vt:lpstr>타이머_인터럽트 ()</vt:lpstr>
      <vt:lpstr>Summary 요약</vt:lpstr>
      <vt:lpstr>Design tip for modularization</vt:lpstr>
      <vt:lpstr>Result</vt:lpstr>
      <vt:lpstr>슬라이드 32</vt:lpstr>
      <vt:lpstr>Outline</vt:lpstr>
      <vt:lpstr>Design: Sleep/wakeup-based alarm clock</vt:lpstr>
      <vt:lpstr>Three things to consider</vt:lpstr>
      <vt:lpstr>Priority in pintos</vt:lpstr>
      <vt:lpstr>Implementation of Priority Scheduling</vt:lpstr>
      <vt:lpstr>thread_create()</vt:lpstr>
      <vt:lpstr>Others to modify</vt:lpstr>
      <vt:lpstr>Hint: thread_unblock (happy holiday~!^^)</vt:lpstr>
      <vt:lpstr>Change the synchronization primitives</vt:lpstr>
      <vt:lpstr>FIFO lock/unlock in priority-less Pintos</vt:lpstr>
      <vt:lpstr>Priority-based lock/unlock</vt:lpstr>
      <vt:lpstr>Semaphore in pintos</vt:lpstr>
      <vt:lpstr>Lock in pintos</vt:lpstr>
      <vt:lpstr>Condition variable in pintos</vt:lpstr>
      <vt:lpstr>Implementation of Priority Scheduling-Synchronization</vt:lpstr>
      <vt:lpstr>Priority Inversion</vt:lpstr>
      <vt:lpstr>슬라이드 49</vt:lpstr>
      <vt:lpstr>슬라이드 50</vt:lpstr>
      <vt:lpstr>Priority Donation</vt:lpstr>
      <vt:lpstr>우선 기부</vt:lpstr>
      <vt:lpstr>Priority Donation</vt:lpstr>
      <vt:lpstr>Nested Donation</vt:lpstr>
      <vt:lpstr>Multiple Donation</vt:lpstr>
      <vt:lpstr>Data Structure for Multiple Donation</vt:lpstr>
      <vt:lpstr>Data Structure for nested donataion</vt:lpstr>
      <vt:lpstr>Implementation of Priority Donation</vt:lpstr>
      <vt:lpstr>우선 기부 실시</vt:lpstr>
      <vt:lpstr>Result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2011-05-01T06:09:10.000</dcterms:created>
  <dc:creator>유진수 (jedisty@hanyang.ac.kr)</dc:creator>
  <cp:lastModifiedBy>ejrrl</cp:lastModifiedBy>
  <dcterms:modified xsi:type="dcterms:W3CDTF">2024-05-12T13:04:26.850</dcterms:modified>
  <cp:revision>4238</cp:revision>
  <dc:title>Pintos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