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4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20918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481" y="4424053"/>
            <a:ext cx="5487041" cy="3621424"/>
          </a:xfrm>
          <a:prstGeom prst="rect">
            <a:avLst/>
          </a:prstGeom>
        </p:spPr>
        <p:txBody>
          <a:bodyPr lIns="91430" tIns="45716" rIns="91430" bIns="45716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243:notes"/>
          <p:cNvSpPr txBox="1">
            <a:spLocks noGrp="1"/>
          </p:cNvSpPr>
          <p:nvPr>
            <p:ph type="body" idx="1"/>
          </p:nvPr>
        </p:nvSpPr>
        <p:spPr>
          <a:xfrm>
            <a:off x="716225" y="4501898"/>
            <a:ext cx="5729826" cy="42649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094" name="Google Shape;3094;p2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8692" y="711526"/>
            <a:ext cx="2664917" cy="355322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252:notes"/>
          <p:cNvSpPr txBox="1">
            <a:spLocks noGrp="1"/>
          </p:cNvSpPr>
          <p:nvPr>
            <p:ph type="body" idx="1"/>
          </p:nvPr>
        </p:nvSpPr>
        <p:spPr>
          <a:xfrm>
            <a:off x="716225" y="4501898"/>
            <a:ext cx="5729826" cy="42649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199" name="Google Shape;3199;p2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8692" y="711526"/>
            <a:ext cx="2664917" cy="355322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p254:notes"/>
          <p:cNvSpPr txBox="1">
            <a:spLocks noGrp="1"/>
          </p:cNvSpPr>
          <p:nvPr>
            <p:ph type="body" idx="1"/>
          </p:nvPr>
        </p:nvSpPr>
        <p:spPr>
          <a:xfrm>
            <a:off x="716225" y="4501898"/>
            <a:ext cx="5729826" cy="42649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219" name="Google Shape;3219;p2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8692" y="711526"/>
            <a:ext cx="2664917" cy="355322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493" y="4425148"/>
            <a:ext cx="5487013" cy="361940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335360" y="78531"/>
            <a:ext cx="1152128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2400" b="1" kern="1200" cap="none" spc="0" dirty="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  <a:ea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ctrTitle" idx="0"/>
          </p:nvPr>
        </p:nvSpPr>
        <p:spPr>
          <a:xfrm>
            <a:off x="914400" y="1772816"/>
            <a:ext cx="103632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0" kern="1200" dirty="0">
                <a:solidFill>
                  <a:srgbClr val="004c98"/>
                </a:solidFill>
                <a:latin typeface="Helvetica"/>
                <a:ea typeface="맑은 고딕"/>
                <a:cs typeface="Adobe Arabic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22498" y="5445224"/>
            <a:ext cx="9337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kumimoji="1" lang="en-US" altLang="ko-KR" sz="1800" b="1">
                <a:solidFill>
                  <a:srgbClr val="004c98"/>
                </a:solidFill>
                <a:latin typeface="맑은 고딕"/>
                <a:ea typeface="맑은 고딕"/>
                <a:cs typeface="+mn-cs"/>
              </a:rPr>
              <a:t>Youjip</a:t>
            </a:r>
            <a:r>
              <a:rPr kumimoji="1" lang="en-US" altLang="ko-KR" sz="1800" b="1" baseline="0">
                <a:solidFill>
                  <a:srgbClr val="004c98"/>
                </a:solidFill>
                <a:latin typeface="맑은 고딕"/>
                <a:ea typeface="맑은 고딕"/>
                <a:cs typeface="+mn-cs"/>
              </a:rPr>
              <a:t> Won</a:t>
            </a:r>
            <a:endParaRPr kumimoji="1" lang="en-US" altLang="ko-KR" sz="1800" b="1">
              <a:solidFill>
                <a:srgbClr val="004c98"/>
              </a:solidFill>
              <a:latin typeface="맑은 고딕"/>
              <a:ea typeface="맑은 고딕"/>
              <a:cs typeface="Arial Bold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 rot="0">
            <a:off x="-4772" y="3573016"/>
            <a:ext cx="12196772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ì¹´ì´ì¤í¸ì ëí ì´ë¯¸ì§ ê²ìê²°ê³¼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4321148" y="4221088"/>
            <a:ext cx="3549704" cy="807003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880070"/>
            <a:ext cx="11715750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Helvetica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Helvetica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Helvetica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619912" y="6592713"/>
            <a:ext cx="1428749" cy="220663"/>
          </a:xfrm>
        </p:spPr>
        <p:txBody>
          <a:bodyPr/>
          <a:lstStyle>
            <a:lvl1pPr>
              <a:defRPr b="1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0" y="6582995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/>
                <a:ea typeface="맑은 고딕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 descr="KAIST ì ê¸° ë° ì ìê³µíë¶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43338" y="6587401"/>
            <a:ext cx="1515368" cy="168078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0" y="4429125"/>
            <a:ext cx="1171575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5" y="2906713"/>
            <a:ext cx="10763326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619912" y="6592713"/>
            <a:ext cx="1428749" cy="220663"/>
          </a:xfrm>
        </p:spPr>
        <p:txBody>
          <a:bodyPr/>
          <a:lstStyle>
            <a:lvl1pPr>
              <a:defRPr b="1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0" y="6582995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/>
                <a:ea typeface="맑은 고딕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pic>
        <p:nvPicPr>
          <p:cNvPr id="10" name="Picture 2" descr="KAIST ì ê¸° ë° ì ìê³µíë¶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43338" y="6587401"/>
            <a:ext cx="1515368" cy="168078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2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12192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Arial"/>
              <a:ea typeface="맑은 고딕"/>
              <a:cs typeface="Courier New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285750" y="55563"/>
            <a:ext cx="11715750" cy="585787"/>
          </a:xfrm>
          <a:prstGeom prst="rect">
            <a:avLst/>
          </a:prstGeom>
          <a:noFill/>
          <a:ln w="9525">
            <a:noFill/>
            <a:miter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00125"/>
            <a:ext cx="11715750" cy="5429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001251" y="6562725"/>
            <a:ext cx="1428749" cy="2206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/>
                <a:ea typeface="굴림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ko-KR" altLang="en-US">
                <a:solidFill>
                  <a:srgbClr val="1f497d">
                    <a:lumMod val="50000"/>
                  </a:srgbClr>
                </a:solidFill>
              </a:rPr>
              <a:pPr lvl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0" y="6559550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/>
                <a:ea typeface="맑은 고딕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pic>
        <p:nvPicPr>
          <p:cNvPr id="9" name="Picture 2" descr="KAIST ì ê¸° ë° ì ìê³µíë¶"/>
          <p:cNvPicPr>
            <a:picLocks noChangeAspect="1" noChangeArrowheads="1"/>
          </p:cNvPicPr>
          <p:nvPr userDrawn="1"/>
        </p:nvPicPr>
        <p:blipFill rotWithShape="1">
          <a:blip r:embed="rId5"/>
          <a:srcRect/>
          <a:stretch>
            <a:fillRect/>
          </a:stretch>
        </p:blipFill>
        <p:spPr>
          <a:xfrm>
            <a:off x="143338" y="6587401"/>
            <a:ext cx="1515368" cy="1680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xmlns:mc="http://schemas.openxmlformats.org/markup-compatibility/2006" xmlns:hp="http://schemas.haansoft.com/office/presentation/8.0" mc:Ignorable="hp" hp:hslDur="500"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/>
          <a:ea typeface="HY견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/>
          <a:ea typeface="HY견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/>
          <a:ea typeface="HY견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/>
          <a:ea typeface="HY견고딕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/>
          <a:ea typeface="HY견고딕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/>
          <a:ea typeface="HY견고딕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/>
          <a:ea typeface="HY견고딕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/>
          <a:ea typeface="HY견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/>
        <a:buChar char=""/>
        <a:defRPr kumimoji="1" sz="2000">
          <a:solidFill>
            <a:srgbClr val="10253f"/>
          </a:solidFill>
          <a:latin typeface="Helvetica"/>
          <a:ea typeface="맑은 고딕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/>
        <a:buChar char=""/>
        <a:defRPr kumimoji="1">
          <a:solidFill>
            <a:srgbClr val="10253f"/>
          </a:solidFill>
          <a:latin typeface="Helvetica"/>
          <a:ea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/>
        <a:buChar char=""/>
        <a:defRPr kumimoji="1" sz="1600">
          <a:solidFill>
            <a:srgbClr val="10253f"/>
          </a:solidFill>
          <a:latin typeface="Helvetica"/>
          <a:ea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/>
        <a:buChar char=""/>
        <a:defRPr kumimoji="1" sz="1400">
          <a:solidFill>
            <a:srgbClr val="10253f"/>
          </a:solidFill>
          <a:latin typeface="Helvetica"/>
          <a:ea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/>
        <a:buChar char=""/>
        <a:defRPr kumimoji="1" sz="1400">
          <a:solidFill>
            <a:srgbClr val="10253f"/>
          </a:solidFill>
          <a:latin typeface="Helvetica"/>
          <a:ea typeface="맑은 고딕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개요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주요 목표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타이머_알람 (정수 틱)</a:t>
            </a:r>
            <a:endParaRPr lang="en-US" altLang="ko-KR">
              <a:latin typeface="Courier New"/>
              <a:cs typeface="Courier New"/>
            </a:endParaRPr>
          </a:p>
          <a:p>
            <a:pPr marL="457200" lvl="1" indent="0">
              <a:buNone/>
              <a:defRPr/>
            </a:pPr>
            <a:r>
              <a:rPr lang="en-US" altLang="ko-KR"/>
              <a:t>몇 초 만에 프로세스를 깨우는 시스템 호출.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Pintos는 알람을 기다리는 동안 바쁘게 사용합니다.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알람에 슬립/웨이크업을 사용하도록 PintOS를 수정합니다.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수정할 파일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스레드/스레드.*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기기/타이머.*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타이머 인터럽트에서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인터럽트는 모든 것의 핵심입니다!.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인터럽트가 발생할 때마다 어떤 스레드를 활성화할지 결정합니다.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스레드가 깨어나려면 절전 대기열에서 스레드를 제거하고 ready_list에 삽입하십시오.(스레드의 상태를 절전 모드에서 준비 상태로 변경하는 것을 잊지 마세요!!!)</a:t>
            </a:r>
            <a:endParaRPr lang="en-US" altLang="ko-KR"/>
          </a:p>
          <a:p>
            <a:pPr lvl="2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239"/>
          <p:cNvSpPr txBox="1">
            <a:spLocks noGrp="1"/>
          </p:cNvSpPr>
          <p:nvPr>
            <p:ph type="title" idx="0"/>
          </p:nvPr>
        </p:nvSpPr>
        <p:spPr>
          <a:xfrm>
            <a:off x="1738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ko-KR">
                <a:latin typeface="Courier New"/>
                <a:ea typeface="Courier New"/>
                <a:cs typeface="Courier New"/>
                <a:sym typeface="Courier New"/>
              </a:rPr>
              <a:t>타이머_인터럽트 ()</a:t>
            </a:r>
            <a:endParaRPr lang="ko-KR" altLang="ko-KR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2" name="Google Shape;3222;p239"/>
          <p:cNvSpPr txBox="1">
            <a:spLocks noGrp="1"/>
          </p:cNvSpPr>
          <p:nvPr>
            <p:ph type="body" idx="1"/>
          </p:nvPr>
        </p:nvSpPr>
        <p:spPr>
          <a:xfrm>
            <a:off x="1738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ko-KR" altLang="en-US" sz="20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p239"/>
          <p:cNvSpPr txBox="1">
            <a:spLocks noGrp="1"/>
          </p:cNvSpPr>
          <p:nvPr>
            <p:ph type="sldNum" idx="12"/>
          </p:nvPr>
        </p:nvSpPr>
        <p:spPr>
          <a:xfrm>
            <a:off x="9488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r>
              <a:rPr lang="ko-KR"/>
              <a:t> </a:t>
            </a:r>
            <a:endParaRPr lang="ko-KR"/>
          </a:p>
        </p:txBody>
      </p:sp>
      <p:sp>
        <p:nvSpPr>
          <p:cNvPr id="3224" name="Google Shape;3224;p239"/>
          <p:cNvSpPr txBox="1">
            <a:spLocks noGrp="1"/>
          </p:cNvSpPr>
          <p:nvPr>
            <p:ph type="ftr" idx="11"/>
          </p:nvPr>
        </p:nvSpPr>
        <p:spPr>
          <a:xfrm>
            <a:off x="4557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알람 시스템 호출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p239"/>
          <p:cNvSpPr/>
          <p:nvPr/>
        </p:nvSpPr>
        <p:spPr>
          <a:xfrm>
            <a:off x="1884000" y="1916832"/>
            <a:ext cx="8424000" cy="31683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timer_interrupt (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intr_frame *args UNUSED)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ticks++;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thread_tick ();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//실행 중인 프로세스의 CPU 사용량을 업데이트합니다.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/* 추가할 코드: 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수면 목록과 글로벌 틱을 확인하세요.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깨울 스레드를 찾아라.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필요한 경우 준비 목록으로 이동하십시오.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글로벌 틱을 업데이트하십시오.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6" name="Google Shape;3226;p239"/>
          <p:cNvSpPr txBox="1"/>
          <p:nvPr/>
        </p:nvSpPr>
        <p:spPr>
          <a:xfrm>
            <a:off x="1907000" y="1556792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핀토스/src/디바이스/타이머.c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Summary </a:t>
            </a:r>
            <a:r>
              <a:rPr lang="ko-KR" altLang="en-US"/>
              <a:t>요약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Functions to modify수정할 함수</a:t>
            </a:r>
            <a:endParaRPr lang="en-US" altLang="ko-KR"/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thread_init()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/>
              <a:t>슬립 큐 데이터 구조를 초기화하는 코드를 추가합니다.</a:t>
            </a:r>
            <a:endParaRPr lang="en-US" altLang="ko-KR"/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timer_sleep()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/>
              <a:t>슬립 큐에 스레드를 삽입하는 함수를 호출합니다.</a:t>
            </a:r>
            <a:endParaRPr lang="en-US" altLang="ko-KR"/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timer_interrupt()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/>
              <a:t>매 틱마다 일부 스레드가 절전 대기열에서 깨어나야하는지 확인하고 wake up 함수를 호출하십시오.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r>
              <a:rPr lang="ko-KR" altLang="en-US">
                <a:solidFill>
                  <a:prstClr val="black"/>
                </a:solidFill>
              </a:rPr>
              <a:t>원유집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모듈화를 위한 설계 팁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추가할 함수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스레드 상태를 차단됨으로 설정하고 절전 대기열에 삽입한 후 대기하는 함수입니다.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절전 대기열에서 깨어날 스레드를 찾아 절전 모드를 해제하는 함수입니다.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스레드에 있는 tick의 최소값을 저장하는 함수입니다.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tick의 최소값을 반환하는 함수입니다.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결과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b="0">
                <a:latin typeface="Courier New"/>
                <a:cs typeface="Courier New"/>
              </a:rPr>
              <a:t>  $ pintos -- -q run alarm-multiple</a:t>
            </a:r>
            <a:endParaRPr lang="en-US" altLang="ko-KR" b="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/>
              <a:t>기다리느라 바빠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대기 중 대기 시간을 제거한 후 (수면 대기열 사용)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휴면 상태에서도 CPU를 점유했기 때문에 유휴 틱은 0이었으나, Busy Waiting 상태를 제거한 후에는 유휴 틱이 증가했습니다.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2567608" y="1844824"/>
            <a:ext cx="4426668" cy="1533847"/>
            <a:chOff x="611560" y="1582158"/>
            <a:chExt cx="4426668" cy="1533847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 t="13600"/>
            <a:stretch>
              <a:fillRect/>
            </a:stretch>
          </p:blipFill>
          <p:spPr>
            <a:xfrm>
              <a:off x="611561" y="1582158"/>
              <a:ext cx="4426667" cy="1533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611560" y="2672916"/>
              <a:ext cx="3600400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71911" y="3865076"/>
            <a:ext cx="4449524" cy="1581042"/>
            <a:chOff x="611560" y="3630815"/>
            <a:chExt cx="4449524" cy="15810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 t="11320"/>
            <a:stretch>
              <a:fillRect/>
            </a:stretch>
          </p:blipFill>
          <p:spPr>
            <a:xfrm>
              <a:off x="611560" y="3630815"/>
              <a:ext cx="4449524" cy="1581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611560" y="4797152"/>
              <a:ext cx="3744416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오리지널 핀토스에서 주무세요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주어진 틱까지 루프 기반 대기.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이 함수를 호출한 스레드는 주어진 틱 다음에 ready_list에 삽입됩니다.</a:t>
            </a:r>
            <a:endParaRPr lang="en-US" altLang="ko-KR" sz="18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thread_yield (): CPU를 생성하고 ready_list에 스레드를 삽입합니다.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timer_ticks (): 현재 틱의 값을 반환합니다.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timer_elased (): 시작 이후 통과한 틱 수를 반환합니다.</a:t>
            </a:r>
            <a:endParaRPr lang="en-US" altLang="ko-KR" sz="1600"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5289" y="2228982"/>
            <a:ext cx="6778247" cy="203132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timer_sleep (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int64_t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ticks)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int64_t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start = timer_ticks 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e46c0a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e46c0a"/>
                </a:solidFill>
                <a:latin typeface="Courier New"/>
                <a:ea typeface="맑은 고딕"/>
                <a:cs typeface="Courier New"/>
              </a:rPr>
              <a:t>    while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(timer_elapsed (start) &lt; ticks)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    thread_yield 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}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822310" y="1862309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pintos/src/device/timer.c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스레드_yield () 의 함수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스레드_yield () 에 대한 설명</a:t>
            </a:r>
            <a:endParaRPr lang="en-US" altLang="ko-KR" sz="1800">
              <a:cs typeface="Courier New"/>
            </a:endParaRPr>
          </a:p>
          <a:p>
            <a:pPr marL="57150" lvl="0" indent="0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  thread_current()</a:t>
            </a:r>
            <a:endParaRPr lang="en-US" altLang="ko-KR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현재 스레드를 반환합니다.</a:t>
            </a:r>
            <a:endParaRPr lang="en-US" altLang="ko-KR" sz="1600"/>
          </a:p>
          <a:p>
            <a:pPr marL="5715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intr_disable()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인터럽트를 비활성화하고 이전 인터럽트 상태를 반환합니다.</a:t>
            </a:r>
            <a:endParaRPr lang="en-US" altLang="ko-KR" sz="1600"/>
          </a:p>
          <a:p>
            <a:pPr marL="5715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intr_set_level(old_level)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인터럽트 상태를 파라미터에 전달된 상태로 설정하고 이전 인터럽트 상태를 반환합니다.</a:t>
            </a:r>
            <a:endParaRPr lang="en-US" altLang="ko-KR" sz="1600"/>
          </a:p>
          <a:p>
            <a:pPr marL="5715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list_push_back(&amp;ready_list, &amp;cur-&gt;elem)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주어진 항목을 목록의 마지막에 삽입합니다.</a:t>
            </a:r>
            <a:endParaRPr lang="en-US" altLang="ko-KR" sz="1600"/>
          </a:p>
          <a:p>
            <a:pPr marL="5715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schedule()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컨텍스트 전환 수행</a:t>
            </a: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Arial"/>
                <a:ea typeface="+mj-ea"/>
                <a:cs typeface="+mj-cs"/>
              </a:rPr>
              <a:t>Design: use ‘blocked’ state for new </a:t>
            </a:r>
            <a:r>
              <a:rPr lang="en-US" altLang="ko-KR">
                <a:latin typeface="Courier New"/>
                <a:cs typeface="Courier New"/>
              </a:rPr>
              <a:t>timer_sleep()</a:t>
            </a:r>
            <a:endParaRPr lang="ko-KR" altLang="en-US">
              <a:latin typeface="Courier New"/>
              <a:cs typeface="Courier New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50125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Save CPU cycle and power consumption.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1847625" y="1956574"/>
            <a:ext cx="8424839" cy="3416642"/>
            <a:chOff x="251617" y="1668542"/>
            <a:chExt cx="8424839" cy="3416642"/>
          </a:xfrm>
        </p:grpSpPr>
        <p:sp>
          <p:nvSpPr>
            <p:cNvPr id="8" name="타원 7"/>
            <p:cNvSpPr/>
            <p:nvPr/>
          </p:nvSpPr>
          <p:spPr>
            <a:xfrm>
              <a:off x="1043608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ready</a:t>
              </a:r>
              <a:endParaRPr lang="ko-KR" altLang="en-US" sz="2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89135" y="2276872"/>
              <a:ext cx="2451017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Running</a:t>
              </a:r>
              <a:endParaRPr lang="en-US" altLang="ko-KR" sz="2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660232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dying</a:t>
              </a:r>
              <a:endParaRPr lang="ko-KR" altLang="en-US" sz="2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81024" y="40770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blocked</a:t>
              </a:r>
              <a:endParaRPr lang="ko-KR" altLang="en-US" sz="2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2" name="구부러진 연결선 11"/>
            <p:cNvCxnSpPr>
              <a:stCxn id="13" idx="2"/>
              <a:endCxn id="8" idx="1"/>
            </p:cNvCxnSpPr>
            <p:nvPr/>
          </p:nvCxnSpPr>
          <p:spPr>
            <a:xfrm rot="16200000" flipH="1">
              <a:off x="1016140" y="2101769"/>
              <a:ext cx="363659" cy="28181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1617" y="1691516"/>
              <a:ext cx="16108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Create thread</a:t>
              </a:r>
              <a:endParaRPr lang="ko-KR" altLang="en-US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4" name="구부러진 연결선 13"/>
            <p:cNvCxnSpPr>
              <a:stCxn id="8" idx="7"/>
              <a:endCxn id="9" idx="1"/>
            </p:cNvCxnSpPr>
            <p:nvPr/>
          </p:nvCxnSpPr>
          <p:spPr>
            <a:xfrm rot="5400000" flipH="1" flipV="1">
              <a:off x="3306320" y="1882750"/>
              <a:ext cx="12700" cy="1083515"/>
            </a:xfrm>
            <a:prstGeom prst="curvedConnector3">
              <a:avLst>
                <a:gd name="adj1" fmla="val 2962480"/>
              </a:avLst>
            </a:prstGeom>
            <a:ln w="38100">
              <a:solidFill>
                <a:srgbClr val="ff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stCxn id="9" idx="3"/>
              <a:endCxn id="8" idx="5"/>
            </p:cNvCxnSpPr>
            <p:nvPr/>
          </p:nvCxnSpPr>
          <p:spPr>
            <a:xfrm rot="5400000">
              <a:off x="3306321" y="2595592"/>
              <a:ext cx="12700" cy="1083515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1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9910" y="1668542"/>
              <a:ext cx="24766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Selected by scheduler</a:t>
              </a:r>
              <a:endParaRPr lang="ko-KR" altLang="en-US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4302" y="3429000"/>
              <a:ext cx="114967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Courier New"/>
                  <a:ea typeface="맑은 고딕"/>
                  <a:cs typeface="Courier New"/>
                </a:rPr>
                <a:t>yield()</a:t>
              </a:r>
              <a:endParaRPr lang="ko-KR" altLang="en-US">
                <a:solidFill>
                  <a:prstClr val="black"/>
                </a:solidFill>
                <a:latin typeface="Courier New"/>
                <a:ea typeface="맑은 고딕"/>
                <a:cs typeface="Courier New"/>
              </a:endParaRPr>
            </a:p>
          </p:txBody>
        </p:sp>
        <p:cxnSp>
          <p:nvCxnSpPr>
            <p:cNvPr id="18" name="구부러진 연결선 17"/>
            <p:cNvCxnSpPr>
              <a:stCxn id="9" idx="4"/>
              <a:endCxn id="11" idx="6"/>
            </p:cNvCxnSpPr>
            <p:nvPr/>
          </p:nvCxnSpPr>
          <p:spPr>
            <a:xfrm rot="5400000">
              <a:off x="3957874" y="3824358"/>
              <a:ext cx="1296144" cy="217396"/>
            </a:xfrm>
            <a:prstGeom prst="curvedConnector2">
              <a:avLst/>
            </a:prstGeom>
            <a:ln w="38100">
              <a:solidFill>
                <a:srgbClr val="ff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>
              <a:stCxn id="11" idx="2"/>
              <a:endCxn id="8" idx="4"/>
            </p:cNvCxnSpPr>
            <p:nvPr/>
          </p:nvCxnSpPr>
          <p:spPr>
            <a:xfrm rot="10800000">
              <a:off x="2051720" y="3284984"/>
              <a:ext cx="429304" cy="1296144"/>
            </a:xfrm>
            <a:prstGeom prst="curvedConnector2">
              <a:avLst/>
            </a:prstGeom>
            <a:ln w="38100">
              <a:solidFill>
                <a:srgbClr val="ff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66805" y="3765172"/>
              <a:ext cx="114967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Courier New"/>
                  <a:ea typeface="맑은 고딕"/>
                  <a:cs typeface="Courier New"/>
                </a:rPr>
                <a:t>sleep()</a:t>
              </a:r>
              <a:endParaRPr lang="ko-KR" altLang="en-US">
                <a:solidFill>
                  <a:prstClr val="black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2190" y="3748390"/>
              <a:ext cx="12875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Courier New"/>
                  <a:ea typeface="맑은 고딕"/>
                  <a:cs typeface="Courier New"/>
                </a:rPr>
                <a:t>wakeup()</a:t>
              </a:r>
              <a:endParaRPr lang="ko-KR" altLang="en-US">
                <a:solidFill>
                  <a:prstClr val="black"/>
                </a:solidFill>
                <a:latin typeface="Courier New"/>
                <a:ea typeface="맑은 고딕"/>
                <a:cs typeface="Courier New"/>
              </a:endParaRPr>
            </a:p>
          </p:txBody>
        </p:sp>
        <p:cxnSp>
          <p:nvCxnSpPr>
            <p:cNvPr id="22" name="구부러진 연결선 21"/>
            <p:cNvCxnSpPr>
              <a:stCxn id="9" idx="7"/>
              <a:endCxn id="10" idx="1"/>
            </p:cNvCxnSpPr>
            <p:nvPr/>
          </p:nvCxnSpPr>
          <p:spPr>
            <a:xfrm rot="5400000" flipH="1" flipV="1">
              <a:off x="6268355" y="1737361"/>
              <a:ext cx="12700" cy="1374292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30665" y="1693265"/>
              <a:ext cx="55175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exit</a:t>
              </a:r>
              <a:endParaRPr lang="ko-KR" altLang="en-US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수면 대기열을 정의합니다.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static</a:t>
            </a:r>
            <a:r>
              <a:rPr lang="en-US" altLang="ko-KR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altLang="ko-KR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list sleep_list; </a:t>
            </a: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endParaRPr lang="en-US" altLang="ko-KR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그리고 초기화하세요.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생각해 볼 포인트: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457200" lvl="1" indent="0" algn="ctr">
              <a:buNone/>
              <a:defRPr/>
            </a:pPr>
            <a:r>
              <a:rPr lang="en-US" altLang="ko-KR"/>
              <a:t>목록 선언 위치 및 초기화 시기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글로벌 틱 vs. 로컬 틱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052736"/>
            <a:ext cx="8786812" cy="3528392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커널 (타이머 인터럽트 핸들러) 은 어떤 스레드를 깨울 것인지 확인해야 합니다.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로컬 틱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각 스레드는 웨이크업 시간을 유지해야 합니다.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스레드 구조 수정: 깨어날 시간을 저장합니다.</a:t>
            </a:r>
            <a:endParaRPr lang="en-US" altLang="ko-KR" sz="1600"/>
          </a:p>
          <a:p>
            <a:pPr lvl="0">
              <a:defRPr/>
            </a:pPr>
            <a:r>
              <a:rPr lang="en-US" altLang="ko-KR" sz="1800"/>
              <a:t>“틱”, 글로벌 변수</a:t>
            </a:r>
            <a:endParaRPr lang="en-US" altLang="ko-KR" sz="1800"/>
          </a:p>
          <a:p>
            <a:pPr lvl="1">
              <a:defRPr/>
            </a:pPr>
            <a:r>
              <a:rPr lang="en-US" altLang="ko-KR" sz="1600">
                <a:cs typeface="Courier New"/>
              </a:rPr>
              <a:t>스레드의 로컬 틱의 최소값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수면 목록을 스캔하는 시간을 절약하세요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초기화하는 것을 잊지 마세요.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endParaRPr lang="en-US" altLang="ko-KR" sz="1600"/>
          </a:p>
          <a:p>
            <a:pPr lvl="2">
              <a:defRPr/>
            </a:pP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64616" y="4797152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650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802599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51960" y="4766224"/>
            <a:ext cx="1154430" cy="3372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수면_목록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8467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284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101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14126" y="5210693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790331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58758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57531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35575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34348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13734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712507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90510" y="5395111"/>
            <a:ext cx="621030" cy="3370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0935" y="5431555"/>
            <a:ext cx="621030" cy="3386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3140" y="5145302"/>
            <a:ext cx="379582" cy="37958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1553" y="5169005"/>
            <a:ext cx="379582" cy="3795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34463" y="5155316"/>
            <a:ext cx="379582" cy="37958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00212" y="5146942"/>
            <a:ext cx="379582" cy="37958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93738" y="5154834"/>
            <a:ext cx="379582" cy="37958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27165" y="4910702"/>
            <a:ext cx="804077" cy="80407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451735" y="5635987"/>
            <a:ext cx="1154430" cy="334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글로벌 틱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228"/>
          <p:cNvSpPr txBox="1">
            <a:spLocks noGrp="1"/>
          </p:cNvSpPr>
          <p:nvPr>
            <p:ph type="title" idx="0"/>
          </p:nvPr>
        </p:nvSpPr>
        <p:spPr>
          <a:xfrm>
            <a:off x="1738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Modify thread structure</a:t>
            </a: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7" name="Google Shape;3097;p228"/>
          <p:cNvSpPr txBox="1">
            <a:spLocks noGrp="1"/>
          </p:cNvSpPr>
          <p:nvPr>
            <p:ph type="body" idx="1"/>
          </p:nvPr>
        </p:nvSpPr>
        <p:spPr>
          <a:xfrm>
            <a:off x="1738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en-US" altLang="ko-KR" sz="20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Add new field for local tick, e.g.</a:t>
            </a:r>
            <a:r>
              <a:rPr lang="ko-KR" altLang="en-US" sz="16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0" i="0" u="none" strike="noStrike" cap="none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wakeup_tick</a:t>
            </a:r>
            <a:endParaRPr lang="ko-KR" sz="1600" b="0" i="0" u="none" strike="noStrike" cap="none">
              <a:solidFill>
                <a:srgbClr val="0f24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en-US" sz="1600">
                <a:solidFill>
                  <a:srgbClr val="0f243e"/>
                </a:solidFill>
                <a:latin typeface="Arial"/>
                <a:ea typeface="Arial"/>
                <a:cs typeface="Courier New"/>
                <a:sym typeface="Courier New"/>
              </a:rPr>
              <a:t>Use</a:t>
            </a:r>
            <a:r>
              <a:rPr lang="en-US" sz="1600">
                <a:solidFill>
                  <a:srgbClr val="0f243e"/>
                </a:solidFill>
                <a:latin typeface="Courier New"/>
                <a:ea typeface="Arial"/>
                <a:cs typeface="Courier New"/>
                <a:sym typeface="Courier New"/>
              </a:rPr>
              <a:t> int64</a:t>
            </a:r>
            <a:r>
              <a:rPr lang="en-US" sz="1600">
                <a:solidFill>
                  <a:srgbClr val="0f243e"/>
                </a:solidFill>
                <a:latin typeface="Arial"/>
                <a:ea typeface="Arial"/>
                <a:cs typeface="Courier New"/>
                <a:sym typeface="Courier New"/>
              </a:rPr>
              <a:t> type.</a:t>
            </a:r>
            <a:endParaRPr lang="en-US" sz="1600">
              <a:solidFill>
                <a:srgbClr val="0f243e"/>
              </a:solidFill>
              <a:latin typeface="Arial"/>
              <a:ea typeface="Arial"/>
              <a:cs typeface="Courier New"/>
              <a:sym typeface="Courier New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Google Shape;3098;p228"/>
          <p:cNvSpPr txBox="1">
            <a:spLocks noGrp="1"/>
          </p:cNvSpPr>
          <p:nvPr>
            <p:ph type="sldNum" idx="12"/>
          </p:nvPr>
        </p:nvSpPr>
        <p:spPr>
          <a:xfrm>
            <a:off x="9488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r>
              <a:rPr lang="ko-KR"/>
              <a:t> </a:t>
            </a:r>
            <a:endParaRPr lang="ko-KR"/>
          </a:p>
        </p:txBody>
      </p:sp>
      <p:sp>
        <p:nvSpPr>
          <p:cNvPr id="3099" name="Google Shape;3099;p228"/>
          <p:cNvSpPr txBox="1">
            <a:spLocks noGrp="1"/>
          </p:cNvSpPr>
          <p:nvPr>
            <p:ph type="ftr" idx="11"/>
          </p:nvPr>
        </p:nvSpPr>
        <p:spPr>
          <a:xfrm>
            <a:off x="4557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Project: Alarm System Call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p228"/>
          <p:cNvSpPr/>
          <p:nvPr/>
        </p:nvSpPr>
        <p:spPr>
          <a:xfrm>
            <a:off x="2495599" y="2255386"/>
            <a:ext cx="7344817" cy="20621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tick till wake up 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1" name="Google Shape;3101;p228"/>
          <p:cNvSpPr txBox="1"/>
          <p:nvPr/>
        </p:nvSpPr>
        <p:spPr>
          <a:xfrm>
            <a:off x="2423592" y="1890354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pintos/src/thread/thread.h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스레드: 스레드 (자체) 를 절전 대기열로 이동합니다.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timer_sleep () 이 호출되면 틱을 확인합니다.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웨이크 업까지 시간이 남아 있으면 ready_list에서 호출자 스레드를 제거하고 슬립 큐에 삽입하십시오.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Google Shape;3196;p236"/>
          <p:cNvSpPr txBox="1"/>
          <p:nvPr/>
        </p:nvSpPr>
        <p:spPr>
          <a:xfrm>
            <a:off x="2519536" y="2939295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샘플 구현: 핀토스/src/디바이스/타이머.c</a:t>
            </a:r>
            <a:endParaRPr lang="en-US" alt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189;p236"/>
          <p:cNvSpPr/>
          <p:nvPr/>
        </p:nvSpPr>
        <p:spPr>
          <a:xfrm>
            <a:off x="2496536" y="3292529"/>
            <a:ext cx="7775928" cy="280076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4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timer_sleep (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ticks) 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start = timer_ticks ();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 (timer_elapsed (start) &lt; ticks) </a:t>
            </a:r>
            <a:endPara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sng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thread_yield ();</a:t>
            </a:r>
            <a:endPara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if(</a:t>
            </a:r>
            <a:r>
              <a:rPr xmlns:mc="http://schemas.openxmlformats.org/markup-compatibility/2006" xmlns:hp="http://schemas.haansoft.com/office/presentation/8.0" kumimoji="0" lang="ko-KR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timer_elapsed (start) &lt; ticks)</a:t>
            </a:r>
            <a:endParaRPr xmlns:mc="http://schemas.openxmlformats.org/markup-compatibility/2006" xmlns:hp="http://schemas.haansoft.com/office/presentation/8.0" kumimoji="0" lang="ko-KR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xmlns:mc="http://schemas.openxmlformats.org/markup-compatibility/2006" xmlns:hp="http://schemas.haansoft.com/office/presentation/8.0" kumimoji="0" 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thread_sleep(start + ticks);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//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직접구현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p237"/>
          <p:cNvSpPr txBox="1">
            <a:spLocks noGrp="1"/>
          </p:cNvSpPr>
          <p:nvPr>
            <p:ph type="body" idx="1"/>
          </p:nvPr>
        </p:nvSpPr>
        <p:spPr>
          <a:xfrm>
            <a:off x="1738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발신자 스레드의 상태를 '차단됨'으로 변경하고 절전 대기열에 넣습니다. </a:t>
            </a:r>
            <a:endParaRPr lang="en-US" altLang="ko-KR"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237"/>
          <p:cNvSpPr txBox="1">
            <a:spLocks noGrp="1"/>
          </p:cNvSpPr>
          <p:nvPr>
            <p:ph type="title" idx="0"/>
          </p:nvPr>
        </p:nvSpPr>
        <p:spPr>
          <a:xfrm>
            <a:off x="1738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ko-KR">
                <a:latin typeface="Courier New"/>
                <a:ea typeface="Courier New"/>
                <a:cs typeface="Courier New"/>
                <a:sym typeface="Courier New"/>
              </a:rPr>
              <a:t>스레드_슬립 ()</a:t>
            </a:r>
            <a:endParaRPr lang="ko-KR" altLang="ko-KR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3" name="Google Shape;3203;p237"/>
          <p:cNvSpPr txBox="1">
            <a:spLocks noGrp="1"/>
          </p:cNvSpPr>
          <p:nvPr>
            <p:ph type="sldNum" idx="12"/>
          </p:nvPr>
        </p:nvSpPr>
        <p:spPr>
          <a:xfrm>
            <a:off x="9488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r>
              <a:rPr lang="ko-KR"/>
              <a:t> </a:t>
            </a:r>
            <a:endParaRPr lang="ko-KR"/>
          </a:p>
        </p:txBody>
      </p:sp>
      <p:sp>
        <p:nvSpPr>
          <p:cNvPr id="3204" name="Google Shape;3204;p237"/>
          <p:cNvSpPr txBox="1">
            <a:spLocks noGrp="1"/>
          </p:cNvSpPr>
          <p:nvPr>
            <p:ph type="ftr" idx="11"/>
          </p:nvPr>
        </p:nvSpPr>
        <p:spPr>
          <a:xfrm>
            <a:off x="4557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알람 시스템 호출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237"/>
          <p:cNvSpPr/>
          <p:nvPr/>
        </p:nvSpPr>
        <p:spPr>
          <a:xfrm>
            <a:off x="2089427" y="2882910"/>
            <a:ext cx="7678981" cy="26343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thread_sleep(</a:t>
            </a: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ticks)</a:t>
            </a: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6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/* 현재 스레드가 유휴 스레드가 아닌 경우</a:t>
            </a:r>
            <a:endParaRPr lang="ko-KR" sz="16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호출자 스레드의 상태를 BLECKTED로 변경하고,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로컬 틱을 저장하여 깨우십시오.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필요한 경우 글로벌 틱을 업데이트하십시오.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및 </a:t>
            </a:r>
            <a:r>
              <a:rPr lang="ko-KR" alt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호출</a:t>
            </a: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alt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스케쥴</a:t>
            </a: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() 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/* 스레드 목록을 조작할 때 인터럽트를 비활성화하세요!*/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6" name="Google Shape;3206;p237"/>
          <p:cNvSpPr txBox="1"/>
          <p:nvPr/>
        </p:nvSpPr>
        <p:spPr>
          <a:xfrm>
            <a:off x="2037433" y="2543226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핀토스/src/스레드/스레드.c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/>
            <a:ea typeface="맑은 고딕"/>
            <a:cs typeface="Courier New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552</ep:Words>
  <ep:PresentationFormat>화면 슬라이드 쇼(4:3)</ep:PresentationFormat>
  <ep:Paragraphs>157</ep:Paragraphs>
  <ep:Slides>15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양식_공청회_발표자료-총괄-양식</vt:lpstr>
      <vt:lpstr>개요</vt:lpstr>
      <vt:lpstr>오리지널 핀토스에서 주무세요</vt:lpstr>
      <vt:lpstr>스레드_yield () 의 함수</vt:lpstr>
      <vt:lpstr>Design: use ‘blocked’ state for new timer_sleep()</vt:lpstr>
      <vt:lpstr>알람 시계의 구현</vt:lpstr>
      <vt:lpstr>글로벌 틱 vs. 로컬 틱</vt:lpstr>
      <vt:lpstr>Modify thread structure</vt:lpstr>
      <vt:lpstr>알람 시계의 구현</vt:lpstr>
      <vt:lpstr>스레드_슬립 ()</vt:lpstr>
      <vt:lpstr>알람 시계의 구현</vt:lpstr>
      <vt:lpstr>타이머_인터럽트 ()</vt:lpstr>
      <vt:lpstr>Summary 요약</vt:lpstr>
      <vt:lpstr>모듈화를 위한 설계 팁</vt:lpstr>
      <vt:lpstr>결과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2024-05-12T12:47:29.698</dcterms:created>
  <dc:creator>ejrrl</dc:creator>
  <cp:lastModifiedBy>ejrrl</cp:lastModifiedBy>
  <dcterms:modified xsi:type="dcterms:W3CDTF">2024-05-14T07:33:17.592</dcterms:modified>
  <cp:revision>22</cp:revision>
  <dc:title>개요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