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0" r:id="rId1"/>
  </p:sldMasterIdLst>
  <p:notesMasterIdLst>
    <p:notesMasterId r:id="rId2"/>
  </p:notesMasterIdLst>
  <p:sldIdLst>
    <p:sldId id="1855" r:id="rId3"/>
    <p:sldId id="1895" r:id="rId4"/>
    <p:sldId id="1896" r:id="rId5"/>
    <p:sldId id="1897" r:id="rId6"/>
    <p:sldId id="1898" r:id="rId7"/>
    <p:sldId id="1899" r:id="rId8"/>
    <p:sldId id="1900" r:id="rId9"/>
    <p:sldId id="1901" r:id="rId10"/>
    <p:sldId id="1902" r:id="rId11"/>
    <p:sldId id="1903" r:id="rId12"/>
    <p:sldId id="1904" r:id="rId13"/>
    <p:sldId id="1905" r:id="rId14"/>
    <p:sldId id="1906" r:id="rId15"/>
    <p:sldId id="1907" r:id="rId16"/>
    <p:sldId id="1908" r:id="rId17"/>
    <p:sldId id="1909" r:id="rId18"/>
    <p:sldId id="1910" r:id="rId19"/>
    <p:sldId id="1886" r:id="rId20"/>
    <p:sldId id="1885" r:id="rId21"/>
    <p:sldId id="1878" r:id="rId22"/>
    <p:sldId id="1879" r:id="rId23"/>
    <p:sldId id="1880" r:id="rId24"/>
    <p:sldId id="1830" r:id="rId25"/>
    <p:sldId id="1831" r:id="rId26"/>
    <p:sldId id="1884" r:id="rId27"/>
    <p:sldId id="1834" r:id="rId28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KYLim" initials="K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30345" autoAdjust="0"/>
    <p:restoredTop sz="91841" autoAdjust="0"/>
  </p:normalViewPr>
  <p:slideViewPr>
    <p:cSldViewPr>
      <p:cViewPr varScale="1">
        <p:scale>
          <a:sx n="100" d="100"/>
          <a:sy n="100" d="100"/>
        </p:scale>
        <p:origin x="680" y="184"/>
      </p:cViewPr>
      <p:guideLst>
        <p:guide orient="horz" pos="2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64"/>
        <p:guide pos="2156"/>
        <p:guide orient="horz" pos="3109"/>
        <p:guide pos="2142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commentAuthors" Target="commentAuthors.xml"  /><Relationship Id="rId3" Type="http://schemas.openxmlformats.org/officeDocument/2006/relationships/slide" Target="slides/slide1.xml"  /><Relationship Id="rId30" Type="http://schemas.openxmlformats.org/officeDocument/2006/relationships/presProps" Target="presProps.xml"  /><Relationship Id="rId31" Type="http://schemas.openxmlformats.org/officeDocument/2006/relationships/viewProps" Target="viewProps.xml"  /><Relationship Id="rId32" Type="http://schemas.openxmlformats.org/officeDocument/2006/relationships/theme" Target="theme/theme1.xml"  /><Relationship Id="rId33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2" y="2"/>
            <a:ext cx="2945659" cy="493712"/>
          </a:xfrm>
          <a:prstGeom prst="rect">
            <a:avLst/>
          </a:prstGeom>
        </p:spPr>
        <p:txBody>
          <a:bodyPr vert="horz" lIns="91433" tIns="45717" rIns="91433" bIns="45717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2"/>
            <a:ext cx="2945659" cy="493712"/>
          </a:xfrm>
          <a:prstGeom prst="rect">
            <a:avLst/>
          </a:prstGeom>
        </p:spPr>
        <p:txBody>
          <a:bodyPr vert="horz" lIns="91433" tIns="45717" rIns="91433" bIns="45717"/>
          <a:lstStyle>
            <a:lvl1pPr algn="r">
              <a:defRPr sz="1200"/>
            </a:lvl1pPr>
          </a:lstStyle>
          <a:p>
            <a:pPr lvl="0">
              <a:defRPr/>
            </a:pPr>
            <a:fld id="{050F0499-AE52-4672-879B-3107B2FC2A9F}" type="datetime1">
              <a:rPr lang="ko-KR" altLang="en-US"/>
              <a:pPr lvl="0">
                <a:defRPr/>
              </a:pPr>
              <a:t>2024-05-14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28688" y="739775"/>
            <a:ext cx="494030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378825"/>
            <a:ext cx="2945659" cy="493712"/>
          </a:xfrm>
          <a:prstGeom prst="rect">
            <a:avLst/>
          </a:prstGeom>
        </p:spPr>
        <p:txBody>
          <a:bodyPr vert="horz" lIns="91433" tIns="45717" rIns="91433" bIns="45717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378825"/>
            <a:ext cx="2945659" cy="493712"/>
          </a:xfrm>
          <a:prstGeom prst="rect">
            <a:avLst/>
          </a:prstGeom>
        </p:spPr>
        <p:txBody>
          <a:bodyPr vert="horz" lIns="91433" tIns="45717" rIns="91433" bIns="45717" anchor="b"/>
          <a:lstStyle>
            <a:lvl1pPr algn="r">
              <a:defRPr sz="1200"/>
            </a:lvl1pPr>
          </a:lstStyle>
          <a:p>
            <a:pPr lvl="0">
              <a:defRPr/>
            </a:pPr>
            <a:fld id="{E9CED1A8-8C93-4BD0-9402-1D92621696D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4" y="4778546"/>
            <a:ext cx="5438748" cy="3908459"/>
          </a:xfrm>
          <a:prstGeom prst="rect">
            <a:avLst/>
          </a:prstGeom>
        </p:spPr>
        <p:txBody>
          <a:bodyPr lIns="88230" tIns="44115" rIns="88230" bIns="44115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ED1A8-8C93-4BD0-9402-1D92621696DA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4" name="Google Shape;3384;p274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385" name="Google Shape;3385;p2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p277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417" name="Google Shape;3417;p2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4" y="4778546"/>
            <a:ext cx="5438748" cy="3908459"/>
          </a:xfrm>
          <a:prstGeom prst="rect">
            <a:avLst/>
          </a:prstGeom>
        </p:spPr>
        <p:txBody>
          <a:bodyPr lIns="88230" tIns="44115" rIns="88230" bIns="44115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ED1A8-8C93-4BD0-9402-1D92621696DA}" type="slidenum">
              <a:rPr lang="en-US" altLang="en-US"/>
              <a:pPr lvl="0">
                <a:defRPr/>
              </a:pPr>
              <a:t>67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0" kern="1200" dirty="0">
                <a:solidFill>
                  <a:srgbClr val="004C98"/>
                </a:solidFill>
                <a:latin typeface="Helvetica" pitchFamily="2" charset="0"/>
                <a:ea typeface="맑은 고딕" panose="020B0503020000020004" pitchFamily="50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1066874" y="5445224"/>
            <a:ext cx="700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dirty="0">
                <a:solidFill>
                  <a:srgbClr val="004C98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1800" b="1" baseline="0" dirty="0">
                <a:solidFill>
                  <a:srgbClr val="004C98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1800" b="1" dirty="0">
              <a:solidFill>
                <a:srgbClr val="004C98"/>
              </a:solidFill>
              <a:latin typeface="맑은 고딕" pitchFamily="50" charset="-127"/>
              <a:ea typeface="맑은 고딕" pitchFamily="50" charset="-127"/>
              <a:cs typeface="Arial Bold" pitchFamily="34" charset="0"/>
            </a:endParaRP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ì¹´ì´ì¤í¸ì ëí ì´ë¯¸ì§ ê²ìê²°ê³¼">
            <a:extLst>
              <a:ext uri="{FF2B5EF4-FFF2-40B4-BE49-F238E27FC236}">
                <a16:creationId xmlns:a16="http://schemas.microsoft.com/office/drawing/2014/main" id="{5268B135-3744-480B-9C05-C51294A573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861" y="4221088"/>
            <a:ext cx="2662278" cy="80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Helvetica" pitchFamily="2" charset="0"/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Helvetica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Helvetica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Helvetica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Helvetica" pitchFamily="2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 err="1">
                <a:solidFill>
                  <a:prstClr val="black"/>
                </a:solidFill>
              </a:rPr>
              <a:t>Youjip</a:t>
            </a:r>
            <a:r>
              <a:rPr kumimoji="1" lang="en-US" altLang="ko-KR" dirty="0">
                <a:solidFill>
                  <a:prstClr val="black"/>
                </a:solidFill>
              </a:rPr>
              <a:t>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3074" name="Picture 2" descr="KAIST ì ê¸° ë° ì ìê³µíë¶">
            <a:extLst>
              <a:ext uri="{FF2B5EF4-FFF2-40B4-BE49-F238E27FC236}">
                <a16:creationId xmlns:a16="http://schemas.microsoft.com/office/drawing/2014/main" id="{E9FEE5B3-4DA1-497A-97C5-0D6E4A82A6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87401"/>
            <a:ext cx="1136526" cy="16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 err="1">
                <a:solidFill>
                  <a:prstClr val="black"/>
                </a:solidFill>
              </a:rPr>
              <a:t>Youjip</a:t>
            </a:r>
            <a:r>
              <a:rPr kumimoji="1" lang="en-US" altLang="ko-KR" dirty="0">
                <a:solidFill>
                  <a:prstClr val="black"/>
                </a:solidFill>
              </a:rPr>
              <a:t>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Picture 2" descr="KAIST ì ê¸° ë° ì ìê³µíë¶">
            <a:extLst>
              <a:ext uri="{FF2B5EF4-FFF2-40B4-BE49-F238E27FC236}">
                <a16:creationId xmlns:a16="http://schemas.microsoft.com/office/drawing/2014/main" id="{46207AC3-1F07-40FE-BBF9-17300266C1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87401"/>
            <a:ext cx="1136526" cy="16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Relationship Id="rId5" Type="http://schemas.openxmlformats.org/officeDocument/2006/relationships/image" Target="../media/image2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Helvetica" pitchFamily="2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dirty="0" err="1">
                <a:solidFill>
                  <a:prstClr val="black"/>
                </a:solidFill>
              </a:rPr>
              <a:t>Youjip</a:t>
            </a:r>
            <a:r>
              <a:rPr kumimoji="1" lang="en-US" altLang="ko-KR" dirty="0">
                <a:solidFill>
                  <a:prstClr val="black"/>
                </a:solidFill>
              </a:rPr>
              <a:t>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9" name="Picture 2" descr="KAIST ì ê¸° ë° ì ìê³µíë¶">
            <a:extLst>
              <a:ext uri="{FF2B5EF4-FFF2-40B4-BE49-F238E27FC236}">
                <a16:creationId xmlns:a16="http://schemas.microsoft.com/office/drawing/2014/main" id="{A267C6AA-C8C7-7B42-AA51-4603455C4A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587401"/>
            <a:ext cx="1136526" cy="16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ransition>
    <p:zoom/>
  </p:transition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Helvetica" pitchFamily="2" charset="0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Helvetica" pitchFamily="2" charset="0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Helvetica" pitchFamily="2" charset="0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Helvetica" pitchFamily="2" charset="0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Helvetica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ti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Priority Scheduling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046A94-6F93-4D63-9AA3-1A6E5AF96093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/>
          </a:p>
        </p:txBody>
      </p:sp>
      <p:sp>
        <p:nvSpPr>
          <p:cNvPr id="7" name="텍스트 개체 틀 1"/>
          <p:cNvSpPr txBox="1">
            <a:spLocks/>
          </p:cNvSpPr>
          <p:nvPr/>
        </p:nvSpPr>
        <p:spPr bwMode="auto">
          <a:xfrm>
            <a:off x="899592" y="4509120"/>
            <a:ext cx="8072494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None/>
              <a:defRPr kumimoji="1" sz="3200" b="1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  <a:cs typeface="+mn-cs"/>
              </a:defRPr>
            </a:lvl1pPr>
            <a:lvl2pPr marL="457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7E3C"/>
              </a:buClr>
              <a:buSzPct val="100000"/>
              <a:buFont typeface="Wingdings" pitchFamily="2" charset="2"/>
              <a:buNone/>
              <a:defRPr kumimoji="1" sz="18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2pPr>
            <a:lvl3pPr marL="914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None/>
              <a:defRPr kumimoji="1" sz="16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B03C"/>
              </a:buClr>
              <a:buSzPct val="65000"/>
              <a:buFont typeface="Wingdings" pitchFamily="2" charset="2"/>
              <a:buNone/>
              <a:defRPr kumimoji="1" sz="14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kumimoji="1" sz="1400">
                <a:solidFill>
                  <a:schemeClr val="tx2">
                    <a:lumMod val="50000"/>
                  </a:schemeClr>
                </a:solidFill>
                <a:latin typeface="MS Reference Sans Serif" pitchFamily="34" charset="0"/>
                <a:ea typeface="맑은 고딕" pitchFamily="50" charset="-127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800" kern="0" dirty="0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ko-KR" altLang="en-US" sz="2800" kern="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17742"/>
      </p:ext>
    </p:extLst>
  </p:cSld>
  <p:clrMapOvr>
    <a:masterClrMapping/>
  </p:clrMapOvr>
  <p:transition>
    <p:zoom/>
  </p:transition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동기화 프리미티브 변경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/>
              <a:t>Lock</a:t>
            </a:r>
            <a:endParaRPr kumimoji="1" lang="en-US" altLang="ko-KR"/>
          </a:p>
          <a:p>
            <a:pPr lvl="0">
              <a:defRPr/>
            </a:pPr>
            <a:r>
              <a:rPr lang="en-US" altLang="ko-KR"/>
              <a:t>Semaphore</a:t>
            </a:r>
            <a:endParaRPr lang="en-US" altLang="ko-KR"/>
          </a:p>
          <a:p>
            <a:pPr lvl="0">
              <a:defRPr/>
            </a:pPr>
            <a:r>
              <a:rPr kumimoji="1" lang="en-US" altLang="ko-KR"/>
              <a:t>Condition variables(조건 변수)</a:t>
            </a:r>
            <a:endParaRPr kumimoji="1" lang="en-US" altLang="ko-KR"/>
          </a:p>
          <a:p>
            <a:pPr lvl="0">
              <a:defRPr/>
            </a:pPr>
            <a:endParaRPr lang="en-US" altLang="ko-KR"/>
          </a:p>
          <a:p>
            <a:pPr marL="0" lvl="0" indent="0" algn="ctr">
              <a:buNone/>
              <a:defRPr/>
            </a:pPr>
            <a:endParaRPr kumimoji="1" lang="en-US" altLang="ko-KR"/>
          </a:p>
          <a:p>
            <a:pPr marL="0" lvl="0" indent="0" algn="ctr">
              <a:buNone/>
              <a:defRPr/>
            </a:pPr>
            <a:r>
              <a:rPr kumimoji="1" lang="en-US" altLang="ko-KR"/>
              <a:t>스레드의 우선 순위에 따라 대기 중인 스레드를 활성화합니다.</a:t>
            </a:r>
            <a:endParaRPr kumimoji="1"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51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원유집</a:t>
            </a:r>
            <a:endParaRPr kumimoji="1"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 순위가 없는 핀토에서 FIFO 잠금/잠금 해제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/>
              <a:t>우선 순위를 무시하고 대기자 명단의 FIFO 주문에 의해 잠금이 획득됩니다.</a:t>
            </a:r>
            <a:endParaRPr lang="en-US" altLang="ko-KR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53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18965" y="1481126"/>
            <a:ext cx="2661910" cy="6910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35135" y="1726739"/>
            <a:ext cx="367148" cy="367148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114551" y="1820440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18535" y="1405397"/>
            <a:ext cx="830580" cy="3357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웨이터</a:t>
            </a:r>
            <a:endParaRPr lang="en-US" altLang="ko-KR" sz="1600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08915" y="1726739"/>
            <a:ext cx="367148" cy="3671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76466" y="1726738"/>
            <a:ext cx="367148" cy="367148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102283" y="2022760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788331" y="1820440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4776063" y="2022760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241615" y="4387090"/>
            <a:ext cx="424634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14320" y="5694887"/>
            <a:ext cx="3087621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71293" y="3635244"/>
            <a:ext cx="504056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1106408" y="2276872"/>
            <a:ext cx="0" cy="3978827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1106408" y="6255699"/>
            <a:ext cx="7065992" cy="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514193" y="4106109"/>
            <a:ext cx="8435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우선순위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23785" y="6186790"/>
            <a:ext cx="63488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시각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5410" y="5087072"/>
            <a:ext cx="999446" cy="292648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754480" y="5412719"/>
            <a:ext cx="0" cy="269646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42310" y="2929495"/>
            <a:ext cx="999164" cy="2975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18685" y="5497846"/>
            <a:ext cx="994464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546795" y="2449329"/>
            <a:ext cx="504056" cy="34683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3042102" y="2798411"/>
            <a:ext cx="0" cy="261985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2666249" y="4747130"/>
            <a:ext cx="0" cy="266046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4601943" y="4387090"/>
            <a:ext cx="1148162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6586218" y="3635244"/>
            <a:ext cx="1117722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750104" y="2449329"/>
            <a:ext cx="834272" cy="34683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 flipV="1">
            <a:off x="6584377" y="2796161"/>
            <a:ext cx="0" cy="839083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 flipV="1">
            <a:off x="4615151" y="4747130"/>
            <a:ext cx="0" cy="935236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918710" y="4720535"/>
            <a:ext cx="998431" cy="29723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4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 flipV="1">
            <a:off x="5750104" y="2796161"/>
            <a:ext cx="0" cy="1590931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804660" y="3343874"/>
            <a:ext cx="993387" cy="29277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4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861810" y="2752619"/>
            <a:ext cx="994069" cy="29347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166110" y="1704843"/>
            <a:ext cx="621030" cy="3316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꼬리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433060" y="1745673"/>
            <a:ext cx="621030" cy="3383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머리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4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18435" y="5006129"/>
            <a:ext cx="998905" cy="29739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3375349" y="4005064"/>
            <a:ext cx="0" cy="266046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89935" y="4271928"/>
            <a:ext cx="993405" cy="29816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23460" y="2835470"/>
            <a:ext cx="998306" cy="29635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4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09310" y="4109892"/>
            <a:ext cx="1001384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6" name="직선 연결선[R] 5"/>
          <p:cNvCxnSpPr/>
          <p:nvPr/>
        </p:nvCxnSpPr>
        <p:spPr>
          <a:xfrm>
            <a:off x="1078967" y="2636912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/>
          <p:cNvCxnSpPr/>
          <p:nvPr/>
        </p:nvCxnSpPr>
        <p:spPr>
          <a:xfrm>
            <a:off x="1133295" y="3847195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/>
          <p:cNvCxnSpPr/>
          <p:nvPr/>
        </p:nvCxnSpPr>
        <p:spPr>
          <a:xfrm>
            <a:off x="1107019" y="4579705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456969" y="4127002"/>
            <a:ext cx="331362" cy="88617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5610014" y="2261870"/>
            <a:ext cx="331362" cy="88617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6463958" y="3377063"/>
            <a:ext cx="331362" cy="886174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700"/>
              <a:t>스레드가 세마포어를 획득하려고 할 때 웨이터 목록을 우선 순위에 따라 정렬합니다.</a:t>
            </a:r>
            <a:endParaRPr lang="en-US" altLang="ko-KR" sz="1700"/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굴림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sema_down() / cond_wait()</a:t>
            </a:r>
            <a:r>
              <a:rPr lang="en-US" altLang="ko-KR" sz="1600"/>
              <a:t> 수정</a:t>
            </a:r>
            <a:endParaRPr lang="en-US" altLang="ko-KR" sz="1600"/>
          </a:p>
          <a:p>
            <a:pPr lvl="0">
              <a:defRPr/>
            </a:pPr>
            <a:endParaRPr lang="en-US" altLang="ko-KR" sz="1800"/>
          </a:p>
          <a:p>
            <a:pPr lvl="0">
              <a:defRPr/>
            </a:pPr>
            <a:endParaRPr lang="ko-KR" altLang="en-US" sz="1800"/>
          </a:p>
        </p:txBody>
      </p:sp>
      <p:sp>
        <p:nvSpPr>
          <p:cNvPr id="103" name="직사각형 102"/>
          <p:cNvSpPr/>
          <p:nvPr/>
        </p:nvSpPr>
        <p:spPr>
          <a:xfrm>
            <a:off x="3318965" y="2064569"/>
            <a:ext cx="2661910" cy="6910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735135" y="2310182"/>
            <a:ext cx="367148" cy="367148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105" name="직선 화살표 연결선 104"/>
          <p:cNvCxnSpPr/>
          <p:nvPr/>
        </p:nvCxnSpPr>
        <p:spPr>
          <a:xfrm>
            <a:off x="4114551" y="240388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518535" y="1988840"/>
            <a:ext cx="830580" cy="3333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웨이터</a:t>
            </a:r>
            <a:endParaRPr lang="en-US" altLang="ko-KR" sz="1600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408915" y="2310182"/>
            <a:ext cx="367148" cy="367148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076466" y="2310181"/>
            <a:ext cx="367148" cy="3671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09" name="직선 화살표 연결선 108"/>
          <p:cNvCxnSpPr/>
          <p:nvPr/>
        </p:nvCxnSpPr>
        <p:spPr>
          <a:xfrm flipH="1">
            <a:off x="4102283" y="260620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4788331" y="240388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 flipH="1">
            <a:off x="4776063" y="260620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166110" y="2288286"/>
            <a:ext cx="621030" cy="3387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꼬리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433060" y="2329116"/>
            <a:ext cx="621030" cy="3359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머리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우선순위 기반 잠금/잠금 해제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55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41615" y="4769728"/>
            <a:ext cx="424634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14320" y="5766895"/>
            <a:ext cx="3876328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71293" y="3841033"/>
            <a:ext cx="504056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1105220" y="2765515"/>
            <a:ext cx="1188" cy="3562192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1106408" y="6327707"/>
            <a:ext cx="6932372" cy="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514192" y="4612477"/>
            <a:ext cx="8435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우선순위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04810" y="6148467"/>
            <a:ext cx="63578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시각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03985" y="5050461"/>
            <a:ext cx="894409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1754480" y="5327460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61285" y="5345738"/>
            <a:ext cx="893022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546795" y="2882164"/>
            <a:ext cx="504056" cy="34683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453586" y="4769728"/>
            <a:ext cx="1398001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5641405" y="3841033"/>
            <a:ext cx="1117722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4568523" y="2882164"/>
            <a:ext cx="1158629" cy="346832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 flipV="1">
            <a:off x="5639564" y="3228996"/>
            <a:ext cx="0" cy="612037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 flipV="1">
            <a:off x="6569639" y="4206621"/>
            <a:ext cx="0" cy="577989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737985" y="4166112"/>
            <a:ext cx="892490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 flipV="1">
            <a:off x="4568524" y="3228996"/>
            <a:ext cx="0" cy="2525377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737735" y="5402416"/>
            <a:ext cx="894039" cy="26305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561430" y="3289069"/>
            <a:ext cx="1165260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2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28360" y="3579564"/>
            <a:ext cx="894336" cy="26663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2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80735" y="3147911"/>
            <a:ext cx="888831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99760" y="4531008"/>
            <a:ext cx="889146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200" b="1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3050851" y="3228996"/>
            <a:ext cx="0" cy="261985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3375349" y="4206621"/>
            <a:ext cx="0" cy="261985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V="1">
            <a:off x="2666249" y="5116560"/>
            <a:ext cx="0" cy="261985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118485" y="4481128"/>
            <a:ext cx="896299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80335" y="3467071"/>
            <a:ext cx="892210" cy="26482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45" name="직선 연결선[R] 44"/>
          <p:cNvCxnSpPr/>
          <p:nvPr/>
        </p:nvCxnSpPr>
        <p:spPr>
          <a:xfrm>
            <a:off x="1078967" y="3070383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/>
          <p:cNvCxnSpPr/>
          <p:nvPr/>
        </p:nvCxnSpPr>
        <p:spPr>
          <a:xfrm>
            <a:off x="1133295" y="4005064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/>
          <p:cNvCxnSpPr/>
          <p:nvPr/>
        </p:nvCxnSpPr>
        <p:spPr>
          <a:xfrm>
            <a:off x="1107019" y="4941168"/>
            <a:ext cx="687740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핀토스 세마포어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sema_init(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semaphore *sema,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unsigned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value)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>
                <a:cs typeface="Courier New"/>
              </a:rPr>
              <a:t>세마포어를 주어진 값으로 초기화</a:t>
            </a:r>
            <a:endParaRPr lang="en-US" altLang="ko-KR" sz="1600"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  void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sema_down(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semaphore *sema)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>
                <a:cs typeface="Courier New"/>
              </a:rPr>
              <a:t>세마포어를 요청하세요.세마포어를 획득한 경우 값을 1만큼 낮추세요.</a:t>
            </a:r>
            <a:endParaRPr lang="en-US" altLang="ko-KR" sz="1600"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sema_up(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semaphore *sema)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>
                <a:cs typeface="Courier New"/>
              </a:rPr>
              <a:t>세마포어를 해제하고 값을 1씩 늘립니다.</a:t>
            </a:r>
            <a:endParaRPr lang="en-US" altLang="ko-KR" sz="1600">
              <a:cs typeface="Courier New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57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074222"/>
            <a:ext cx="5040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pintos/src/threads/synch.h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576" y="1412776"/>
            <a:ext cx="7643812" cy="1477328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semaphore   {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맑은 고딕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  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unsigned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value;            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ea typeface="맑은 고딕"/>
                <a:cs typeface="Courier New"/>
              </a:rPr>
              <a:t>/* Current value. */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ea typeface="맑은 고딕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  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list waiters;      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70c0"/>
                </a:solidFill>
                <a:latin typeface="Courier New"/>
                <a:ea typeface="맑은 고딕"/>
                <a:cs typeface="Courier New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ea typeface="맑은 고딕"/>
                <a:cs typeface="Courier New"/>
              </a:rPr>
              <a:t>/* List of waiting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ea typeface="맑은 고딕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ea typeface="맑은 고딕"/>
                <a:cs typeface="Courier New"/>
              </a:rPr>
              <a:t>                                        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ea typeface="맑은 고딕"/>
                <a:cs typeface="Courier New"/>
              </a:rPr>
              <a:t>threads. */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ea typeface="맑은 고딕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};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맑은 고딕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락인 핀토스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lock_init 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 *lock)</a:t>
            </a:r>
            <a:endParaRPr lang="en-US" altLang="ko-KR" sz="18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잠금 데이터 구조를 초기화합니다.</a:t>
            </a:r>
            <a:endParaRPr lang="en-US" altLang="ko-KR" sz="1600"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lock_acquire 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 *lock)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>
                <a:solidFill>
                  <a:schemeClr val="tx1"/>
                </a:solidFill>
                <a:cs typeface="Courier New"/>
              </a:rPr>
              <a:t>잠금을 요청하세요.</a:t>
            </a:r>
            <a:endParaRPr lang="en-US" altLang="ko-KR" sz="1600">
              <a:solidFill>
                <a:schemeClr val="tx1"/>
              </a:solidFill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lock_release 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 *lock)</a:t>
            </a:r>
            <a:endParaRPr lang="en-US" altLang="ko-KR" sz="18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solidFill>
                  <a:schemeClr val="tx1"/>
                </a:solidFill>
                <a:cs typeface="Courier New"/>
              </a:rPr>
              <a:t>자물쇠를 풀어주세요.</a:t>
            </a:r>
            <a:endParaRPr lang="en-US" altLang="ko-KR" sz="1600">
              <a:solidFill>
                <a:schemeClr val="tx1"/>
              </a:solidFill>
              <a:cs typeface="Courier New"/>
            </a:endParaRPr>
          </a:p>
          <a:p>
            <a:pPr lvl="0">
              <a:defRPr/>
            </a:pPr>
            <a:endParaRPr lang="ko-KR" altLang="en-US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59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944722"/>
            <a:ext cx="5040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핀토스/src/스레드/synch.h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576" y="1268760"/>
            <a:ext cx="7643812" cy="1555576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 *holder;      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cs typeface="Courier New"/>
              </a:rPr>
              <a:t>/* 스레드 홀딩 락 */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semaphore semaphore; 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cs typeface="Courier New"/>
              </a:rPr>
              <a:t>/* 바이너리 세마포어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cs typeface="Courier New"/>
            </a:endParaRPr>
          </a:p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cs typeface="Courier New"/>
              </a:rPr>
              <a:t>                                    </a:t>
            </a:r>
            <a:r>
              <a:rPr lang="en-US" altLang="ko-KR" sz="1600">
                <a:solidFill>
                  <a:srgbClr val="00b0f0"/>
                </a:solidFill>
                <a:latin typeface="Courier New"/>
                <a:cs typeface="Courier New"/>
              </a:rPr>
              <a:t>액세스 제어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cs typeface="Courier New"/>
              </a:rPr>
              <a:t> */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핀토스 단위의 조건 변수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2" y="880070"/>
            <a:ext cx="8929687" cy="5501258"/>
          </a:xfrm>
        </p:spPr>
        <p:txBody>
          <a:bodyPr/>
          <a:lstStyle/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solidFill>
                  <a:schemeClr val="tx1"/>
                </a:solidFill>
                <a:latin typeface="Courier New"/>
                <a:cs typeface="Courier New"/>
              </a:rPr>
              <a:t>a</a:t>
            </a: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lvl="1">
              <a:defRPr/>
            </a:pPr>
            <a:endParaRPr lang="en-US" altLang="ko-KR" sz="160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  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cond_init(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condition *cond)</a:t>
            </a:r>
            <a:endParaRPr lang="en-US" altLang="ko-KR" sz="18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solidFill>
                  <a:schemeClr val="tx1"/>
                </a:solidFill>
                <a:cs typeface="Courier New"/>
              </a:rPr>
              <a:t>조건 변수 데이터 구조를 초기화합니다.</a:t>
            </a:r>
            <a:endParaRPr lang="en-US" altLang="ko-KR" sz="1600">
              <a:solidFill>
                <a:schemeClr val="tx1"/>
              </a:solidFill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  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cond_wait(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condition *cond,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lock *lock)</a:t>
            </a:r>
            <a:endParaRPr lang="en-US" altLang="ko-KR" sz="18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조건 변수로 신호를 받을 때까지 기다립니다.</a:t>
            </a:r>
            <a:endParaRPr lang="en-US" altLang="ko-KR" sz="1600"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  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cond_signal(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condition *cond,</a:t>
            </a:r>
            <a:b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               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lock *lock UNUSED) </a:t>
            </a:r>
            <a:r>
              <a:rPr lang="en-US" altLang="ko-KR" sz="180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endParaRPr lang="en-US" altLang="ko-KR" sz="18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조건 변수에서 대기 중인 우선 순위가 가장 높은 스레드에 신호를 보냅니다.</a:t>
            </a:r>
            <a:endParaRPr lang="en-US" altLang="ko-KR" sz="1600"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  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cond_broadcast(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condition *cond,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lock *lock)</a:t>
            </a:r>
            <a:endParaRPr lang="en-US" altLang="ko-KR" sz="18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solidFill>
                  <a:schemeClr val="tx1"/>
                </a:solidFill>
                <a:cs typeface="Courier New"/>
              </a:rPr>
              <a:t>조건 변수에서 대기 중인 모든 스레드에 신호를 보냅니다.</a:t>
            </a:r>
            <a:endParaRPr lang="en-US" altLang="ko-KR" sz="1600">
              <a:solidFill>
                <a:schemeClr val="tx1"/>
              </a:solidFill>
              <a:cs typeface="Courier New"/>
            </a:endParaRPr>
          </a:p>
          <a:p>
            <a:pPr lvl="0">
              <a:defRPr/>
            </a:pPr>
            <a:endParaRPr lang="ko-KR" altLang="en-US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61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2604" y="908720"/>
            <a:ext cx="5040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핀토스/src/스레드/synch.h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44612" y="1247274"/>
            <a:ext cx="7643812" cy="830997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000000">
                <a:alpha val="100000"/>
              </a:srgbClr>
            </a:solidFill>
            <a:prstDash val="soli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condition {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list waiters;    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cs typeface="Courier New"/>
              </a:rPr>
              <a:t>/* List of waiting threads. */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000"/>
              <a:t>우선 순위 스케줄링-동기화 구현</a:t>
            </a:r>
            <a:endParaRPr lang="en-US" altLang="ko-KR" sz="2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688632"/>
          </a:xfrm>
        </p:spPr>
        <p:txBody>
          <a:bodyPr/>
          <a:lstStyle/>
          <a:p>
            <a:pPr lvl="0">
              <a:defRPr/>
            </a:pPr>
            <a:r>
              <a:rPr lang="en-US" altLang="ko-KR" sz="1800">
                <a:cs typeface="Courier New"/>
              </a:rPr>
              <a:t>수정할 함수.</a:t>
            </a:r>
            <a:endParaRPr lang="en-US" altLang="ko-KR" sz="1800">
              <a:cs typeface="Courier New"/>
            </a:endParaRPr>
          </a:p>
          <a:p>
            <a:pPr lvl="1">
              <a:defRPr/>
            </a:pPr>
            <a:r>
              <a:rPr lang="en-US" altLang="ko-KR"/>
              <a:t>우선 순위에 따라 대기자 명단에 스레드를 삽입하도록 수정</a:t>
            </a:r>
            <a:endParaRPr lang="en-US" altLang="ko-KR"/>
          </a:p>
          <a:p>
            <a:pPr lvl="2"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void sema_down(struct semaphore *sema)</a:t>
            </a:r>
            <a:endParaRPr lang="en-US" altLang="ko-KR"/>
          </a:p>
          <a:p>
            <a:pPr lvl="2"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void cond_wait(struct condition *cond, struct lock *lock)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기자 명단을 우선 순위에 따라 정렬합니다.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대기자 명단에서 스레드의 우선순위를 변경하는 경우를 고려하는 것입니다.</a:t>
            </a:r>
            <a:endParaRPr lang="en-US" altLang="ko-KR"/>
          </a:p>
          <a:p>
            <a:pPr lvl="2"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lang="en-US" altLang="ko-KR">
                <a:latin typeface="Courier New"/>
                <a:cs typeface="Courier New"/>
              </a:rPr>
              <a:t> sema_up(</a:t>
            </a: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lang="en-US" altLang="ko-KR">
                <a:latin typeface="Courier New"/>
                <a:cs typeface="Courier New"/>
              </a:rPr>
              <a:t> semaphore *sema)</a:t>
            </a:r>
            <a:endParaRPr lang="en-US" altLang="ko-KR"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lang="en-US" altLang="ko-KR">
                <a:latin typeface="Courier New"/>
                <a:cs typeface="Courier New"/>
              </a:rPr>
              <a:t> cond_signal(</a:t>
            </a: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lang="en-US" altLang="ko-KR">
                <a:latin typeface="Courier New"/>
                <a:cs typeface="Courier New"/>
              </a:rPr>
              <a:t> condition *cond, </a:t>
            </a:r>
            <a:br>
              <a:rPr lang="en-US" altLang="ko-KR">
                <a:latin typeface="Courier New"/>
                <a:cs typeface="Courier New"/>
              </a:rPr>
            </a:br>
            <a:r>
              <a:rPr lang="en-US" altLang="ko-KR">
                <a:latin typeface="Courier New"/>
                <a:cs typeface="Courier New"/>
              </a:rPr>
              <a:t>	           </a:t>
            </a:r>
            <a:r>
              <a:rPr lang="en-US" altLang="ko-KR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lang="en-US" altLang="ko-KR">
                <a:latin typeface="Courier New"/>
                <a:cs typeface="Courier New"/>
              </a:rPr>
              <a:t> lock *lock UNUSED)</a:t>
            </a:r>
            <a:endParaRPr lang="en-US" altLang="ko-KR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63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33712" y="6551735"/>
            <a:ext cx="3456000" cy="220663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우선순위 반전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/>
              <a:t>우선 순위가 높은 스레드가 우선 순위가 낮은 스레드를 기다리는 상황입니다.</a:t>
            </a:r>
            <a:endParaRPr lang="en-US" altLang="ko-KR" sz="18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0">
              <a:defRPr/>
            </a:pPr>
            <a:endParaRPr lang="ko-KR" altLang="en-US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65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87651" y="3830263"/>
            <a:ext cx="2485638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47378" y="4755213"/>
            <a:ext cx="1141463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912201" y="3029243"/>
            <a:ext cx="211816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039465" y="2758874"/>
            <a:ext cx="0" cy="2736305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039465" y="5495179"/>
            <a:ext cx="6552728" cy="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447249" y="3779950"/>
            <a:ext cx="8435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우선순위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90410" y="5961112"/>
            <a:ext cx="633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시각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61110" y="3971666"/>
            <a:ext cx="111051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687537" y="4315778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2599306" y="4231457"/>
            <a:ext cx="0" cy="486202"/>
          </a:xfrm>
          <a:prstGeom prst="straightConnector1">
            <a:avLst/>
          </a:prstGeom>
          <a:ln w="12700">
            <a:solidFill>
              <a:srgbClr val="002060"/>
            </a:solidFill>
            <a:prstDash val="sysDash"/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55776" y="4177814"/>
            <a:ext cx="297191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우선 순위가 낮은 것을 선점하라</a:t>
            </a:r>
            <a:endParaRPr lang="en-US" altLang="ko-KR" sz="15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5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(우선 순위 반전)</a:t>
            </a:r>
            <a:endParaRPr lang="en-US" altLang="ko-KR" sz="15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2124017" y="3443154"/>
            <a:ext cx="0" cy="289792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66010" y="3394392"/>
            <a:ext cx="111059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요청 잠금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488592" y="3029243"/>
            <a:ext cx="671555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73290" y="4755213"/>
            <a:ext cx="636936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5431953" y="3376075"/>
            <a:ext cx="0" cy="1379138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61660" y="4379105"/>
            <a:ext cx="111277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71185" y="3408238"/>
            <a:ext cx="111139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717515" y="2255013"/>
            <a:ext cx="310101" cy="25759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47888" y="1720337"/>
            <a:ext cx="1821895" cy="449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H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(높은 우선순위)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17514" y="2747422"/>
            <a:ext cx="310101" cy="257596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17515" y="1800298"/>
            <a:ext cx="310101" cy="257596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47888" y="2170806"/>
            <a:ext cx="1821895" cy="446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M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(중간 우선 순위)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47888" y="2666464"/>
            <a:ext cx="1821895" cy="446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L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(낮은 우선순위)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8220" y="2876220"/>
            <a:ext cx="1198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600"/>
              <a:t>막힌</a:t>
            </a:r>
            <a:endParaRPr kumimoji="1" lang="en-US" altLang="ko-KR" sz="1600"/>
          </a:p>
        </p:txBody>
      </p:sp>
      <p:cxnSp>
        <p:nvCxnSpPr>
          <p:cNvPr id="11" name="직선 연결선[R] 10"/>
          <p:cNvCxnSpPr>
            <a:stCxn id="37" idx="3"/>
            <a:endCxn id="43" idx="1"/>
          </p:cNvCxnSpPr>
          <p:nvPr/>
        </p:nvCxnSpPr>
        <p:spPr>
          <a:xfrm>
            <a:off x="2124017" y="3202659"/>
            <a:ext cx="3364575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82566" y="9323948"/>
            <a:ext cx="309436" cy="333249"/>
          </a:xfrm>
          <a:prstGeom prst="rect">
            <a:avLst/>
          </a:prstGeom>
          <a:ln w="12700">
            <a:miter/>
          </a:ln>
        </p:spPr>
        <p:txBody>
          <a:bodyPr wrap="none" lIns="65023" tIns="65023" rIns="65023" bIns="65023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1800" b="0" i="0" u="none" strike="noStrike" cap="none" spc="0" normalizeH="0" baseline="0"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30048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1400" b="0" i="0" u="none" strike="noStrike" cap="none" spc="0" normalizeH="0" baseline="0">
                <a:solidFill>
                  <a:srgbClr val="0f253f"/>
                </a:solidFill>
                <a:effectLst/>
                <a:uFillTx/>
                <a:latin typeface="+mj-lt"/>
                <a:ea typeface="+mj-ea"/>
                <a:cs typeface="+mj-cs"/>
                <a:sym typeface="Garamond"/>
              </a:defRPr>
            </a:lvl1pPr>
            <a:lvl2pPr marL="0" marR="0" indent="228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24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24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24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24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24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24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24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kumimoji="0" sz="2400" b="1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>
              <a:defRPr/>
            </a:pPr>
            <a:fld id="{86CB4B4D-7CA3-9044-876B-883B54F8677D}" type="slidenum">
              <a:rPr lang="en-US" altLang="ko-KR"/>
              <a:pPr lvl="0">
                <a:defRPr/>
              </a:pPr>
              <a:t>67</a:t>
            </a:fld>
            <a:endParaRPr lang="en-US" altLang="ko-KR"/>
          </a:p>
        </p:txBody>
      </p:sp>
      <p:sp>
        <p:nvSpPr>
          <p:cNvPr id="423" name="In 1997, Pathfinder on Mars has stopped. OS has crashed due to the priority inversion."/>
          <p:cNvSpPr txBox="1">
            <a:spLocks noGrp="1"/>
          </p:cNvSpPr>
          <p:nvPr>
            <p:ph type="body" sz="quarter" idx="1"/>
          </p:nvPr>
        </p:nvSpPr>
        <p:spPr>
          <a:xfrm>
            <a:off x="892968" y="845127"/>
            <a:ext cx="7397096" cy="794742"/>
          </a:xfrm>
          <a:prstGeom prst="rect">
            <a:avLst/>
          </a:prstGeom>
        </p:spPr>
        <p:txBody>
          <a:bodyPr vert="horz" wrap="square" lIns="35719" tIns="35719" rIns="35719" bIns="35719" anchor="t" anchorCtr="0">
            <a:prstTxWarp prst="textNoShape">
              <a:avLst/>
            </a:prstTxWarp>
          </a:bodyPr>
          <a:lstStyle>
            <a:lvl1pPr marL="0" indent="0" algn="ctr" defTabSz="537463">
              <a:spcBef>
                <a:spcPts val="0"/>
              </a:spcBef>
              <a:buNone/>
              <a:defRPr sz="3404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/>
            </a:pPr>
            <a:r>
              <a:rPr sz="2000"/>
              <a:t>1997년, 화성의 패스파인더는 멈췄습니다.OS가 고장났습니다. </a:t>
            </a:r>
            <a:endParaRPr sz="2000"/>
          </a:p>
          <a:p>
            <a:pPr lvl="0">
              <a:defRPr/>
            </a:pPr>
            <a:r>
              <a:rPr sz="2000"/>
              <a:t>우선 순위 반전 때문입니다.</a:t>
            </a:r>
            <a:endParaRPr sz="2000"/>
          </a:p>
        </p:txBody>
      </p:sp>
      <p:pic>
        <p:nvPicPr>
          <p:cNvPr id="425" name="image3.jpg" descr="image3.jp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63888" y="1907872"/>
            <a:ext cx="3960440" cy="2185070"/>
          </a:xfrm>
          <a:prstGeom prst="rect">
            <a:avLst/>
          </a:prstGeom>
          <a:ln w="12700">
            <a:miter/>
          </a:ln>
        </p:spPr>
      </p:pic>
      <p:pic>
        <p:nvPicPr>
          <p:cNvPr id="426" name="Screen Shot 2019-03-14 at 10.15.28 AM.png" descr="Screen Shot 2019-03-14 at 10.15.28 AM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148" y="1772816"/>
            <a:ext cx="3239524" cy="2638740"/>
          </a:xfrm>
          <a:prstGeom prst="rect">
            <a:avLst/>
          </a:prstGeom>
          <a:ln w="12700">
            <a:miter/>
          </a:ln>
        </p:spPr>
      </p:pic>
      <p:pic>
        <p:nvPicPr>
          <p:cNvPr id="424" name="Screen Shot 2019-03-14 at 10.12.35 AM.png" descr="Screen Shot 2019-03-14 at 10.12.35 AM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27784" y="4149080"/>
            <a:ext cx="6020817" cy="2025184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 기부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잠금 홀더에게 우선 순위를 물려줍니다.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45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42546" y="3697922"/>
            <a:ext cx="2485638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71686" y="4622872"/>
            <a:ext cx="436480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220050" y="2896902"/>
            <a:ext cx="88116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1223614" y="2626533"/>
            <a:ext cx="0" cy="2736305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223614" y="5362838"/>
            <a:ext cx="6552728" cy="1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631398" y="3647609"/>
            <a:ext cx="84350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우선순위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90410" y="5293930"/>
            <a:ext cx="633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시각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84935" y="3839325"/>
            <a:ext cx="996285" cy="292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871686" y="4183437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326701" y="2502840"/>
            <a:ext cx="0" cy="400704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3039637" y="2896902"/>
            <a:ext cx="671555" cy="34683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ln w="0"/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맑은 고딕"/>
              <a:ea typeface="맑은 고딕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64691" y="2903544"/>
            <a:ext cx="636936" cy="346832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3728588" y="3252298"/>
            <a:ext cx="0" cy="466710"/>
          </a:xfrm>
          <a:prstGeom prst="straightConnector1">
            <a:avLst/>
          </a:prstGeom>
          <a:ln w="1270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47160" y="3076960"/>
            <a:ext cx="111243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릴리즈 락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85260" y="3419010"/>
            <a:ext cx="11103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37310" y="1876855"/>
            <a:ext cx="2813753" cy="569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요청 및 우선 순위 상속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600">
                <a:solidFill>
                  <a:srgbClr val="ff0000"/>
                </a:solidFill>
                <a:latin typeface="맑은 고딕"/>
                <a:ea typeface="맑은 고딕"/>
                <a:cs typeface="+mn-cs"/>
              </a:rPr>
              <a:t>잠금 홀더에.</a:t>
            </a:r>
            <a:endParaRPr lang="en-US" altLang="ko-KR" sz="1600">
              <a:solidFill>
                <a:srgbClr val="ff0000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4" name="구부러진 연결선 13"/>
          <p:cNvCxnSpPr>
            <a:stCxn id="10" idx="3"/>
          </p:cNvCxnSpPr>
          <p:nvPr/>
        </p:nvCxnSpPr>
        <p:spPr>
          <a:xfrm flipV="1">
            <a:off x="2308166" y="3306640"/>
            <a:ext cx="56524" cy="1489648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955508" y="2864446"/>
            <a:ext cx="310101" cy="257596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85881" y="2329770"/>
            <a:ext cx="1821895" cy="449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H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(높은 우선순위)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55507" y="3356855"/>
            <a:ext cx="310101" cy="257596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955508" y="2409731"/>
            <a:ext cx="310101" cy="257596"/>
          </a:xfrm>
          <a:prstGeom prst="rect">
            <a:avLst/>
          </a:prstGeom>
          <a:solidFill>
            <a:schemeClr val="accent6"/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85881" y="2780239"/>
            <a:ext cx="1821895" cy="446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M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(중간 우선 순위)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85881" y="3275897"/>
            <a:ext cx="1821895" cy="44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스레드 L 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  <a:p>
            <a:pPr lvl="0">
              <a:defRPr/>
            </a:pPr>
            <a:r>
              <a:rPr lang="en-US" altLang="ko-KR" sz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(낮은 우선순위)</a:t>
            </a:r>
            <a:endParaRPr lang="en-US" altLang="ko-KR" sz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64691" y="4600054"/>
            <a:ext cx="636936" cy="346832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55236" y="3722192"/>
            <a:ext cx="56524" cy="346832"/>
          </a:xfrm>
          <a:prstGeom prst="rect">
            <a:avLst/>
          </a:prstGeom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33" name="직선 연결선[R] 32"/>
          <p:cNvCxnSpPr/>
          <p:nvPr/>
        </p:nvCxnSpPr>
        <p:spPr>
          <a:xfrm>
            <a:off x="2421642" y="3879844"/>
            <a:ext cx="1354479" cy="1854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33818" y="3591378"/>
            <a:ext cx="1198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600"/>
              <a:t>막힌</a:t>
            </a:r>
            <a:endParaRPr kumimoji="1" lang="en-US" altLang="ko-KR" sz="1600"/>
          </a:p>
        </p:txBody>
      </p:sp>
      <p:sp>
        <p:nvSpPr>
          <p:cNvPr id="41" name="TextBox 40"/>
          <p:cNvSpPr txBox="1"/>
          <p:nvPr/>
        </p:nvSpPr>
        <p:spPr>
          <a:xfrm>
            <a:off x="2296006" y="4184517"/>
            <a:ext cx="18439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400">
                <a:latin typeface="Arial"/>
                <a:ea typeface="+mj-ea"/>
                <a:cs typeface="+mj-cs"/>
              </a:rPr>
              <a:t>프라이어리티 부스트</a:t>
            </a:r>
            <a:endParaRPr kumimoji="1" lang="en-US" altLang="ko-KR" sz="1400">
              <a:latin typeface="Arial"/>
              <a:ea typeface="+mj-ea"/>
              <a:cs typeface="+mj-cs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3098881" y="2453870"/>
            <a:ext cx="0" cy="426913"/>
          </a:xfrm>
          <a:prstGeom prst="straightConnector1">
            <a:avLst/>
          </a:prstGeom>
          <a:ln w="12700">
            <a:solidFill>
              <a:srgbClr val="00206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32785" y="2255574"/>
            <a:ext cx="994524" cy="295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잠금 획득</a:t>
            </a:r>
            <a:endParaRPr lang="en-US" altLang="ko-KR" sz="14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아웃라인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78371"/>
            <a:ext cx="8786812" cy="5501258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주요 목표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핀토스는 FIFO 스케줄링을 사용합니다.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우선 순위 스케줄링을 위한 PintOS 스케줄러 수정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스레드 우선 순위에 따라 준비 목록을 정렬합니다.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동기화 프리미티브 (세마포어, 조건 변수) 에 대한 대기 목록을 정렬합니다.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선점을 구현하세요.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선점: 스레드가 준비 목록에 추가될 때 (타이머 인터럽트가 호출될 때마다 아님)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수정할 파일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threads/thread.*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threads/synch.*</a:t>
            </a: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35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857C4D95-F984-A745-9BC7-5D45F16BDB07}"/>
              </a:ext>
            </a:extLst>
          </p:cNvPr>
          <p:cNvSpPr/>
          <p:nvPr/>
        </p:nvSpPr>
        <p:spPr>
          <a:xfrm>
            <a:off x="3369365" y="3863732"/>
            <a:ext cx="3460456" cy="1066602"/>
          </a:xfrm>
          <a:prstGeom prst="roundRect">
            <a:avLst>
              <a:gd name="adj" fmla="val 934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27E38E-EF00-004C-8490-A9974FC6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Priority Donation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9ECEFD-BC24-E64E-899A-769B751568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9F769-C498-2A4B-812C-84DE49A1C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2014CD-65D6-1D46-A721-B93E9BBE3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107" y="4048775"/>
            <a:ext cx="567184" cy="567184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F0689C4A-20BF-9742-841B-00FBC1BB441B}"/>
              </a:ext>
            </a:extLst>
          </p:cNvPr>
          <p:cNvSpPr/>
          <p:nvPr/>
        </p:nvSpPr>
        <p:spPr>
          <a:xfrm>
            <a:off x="2372220" y="4061184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940BD-FE86-2D4F-BE11-A8966AB4CBC4}"/>
              </a:ext>
            </a:extLst>
          </p:cNvPr>
          <p:cNvSpPr txBox="1"/>
          <p:nvPr/>
        </p:nvSpPr>
        <p:spPr>
          <a:xfrm>
            <a:off x="2444227" y="4119845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36F02A-68FA-1941-AD54-AAC10D102C83}"/>
              </a:ext>
            </a:extLst>
          </p:cNvPr>
          <p:cNvSpPr txBox="1"/>
          <p:nvPr/>
        </p:nvSpPr>
        <p:spPr>
          <a:xfrm>
            <a:off x="2195736" y="4524097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=10</a:t>
            </a:r>
            <a:endParaRPr kumimoji="1" lang="ko-Kore-KR" altLang="en-US" sz="1400" strike="sngStrike" dirty="0">
              <a:latin typeface="Helvetica" pitchFamily="2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0A93596-BA18-5D48-8AE8-50E73A582EC6}"/>
              </a:ext>
            </a:extLst>
          </p:cNvPr>
          <p:cNvCxnSpPr/>
          <p:nvPr/>
        </p:nvCxnSpPr>
        <p:spPr>
          <a:xfrm flipH="1">
            <a:off x="2901255" y="4295671"/>
            <a:ext cx="666852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23EC60FB-BC8B-F640-9212-6063679EB41A}"/>
              </a:ext>
            </a:extLst>
          </p:cNvPr>
          <p:cNvSpPr/>
          <p:nvPr/>
        </p:nvSpPr>
        <p:spPr>
          <a:xfrm>
            <a:off x="3369365" y="1844934"/>
            <a:ext cx="3460456" cy="998984"/>
          </a:xfrm>
          <a:prstGeom prst="roundRect">
            <a:avLst>
              <a:gd name="adj" fmla="val 934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A5EC07E-5D85-0A42-A63A-6DBDD86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107" y="2003598"/>
            <a:ext cx="567184" cy="567184"/>
          </a:xfrm>
          <a:prstGeom prst="rect">
            <a:avLst/>
          </a:prstGeom>
        </p:spPr>
      </p:pic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2C98994-4CD7-A64E-87F6-F0E5F964A38A}"/>
              </a:ext>
            </a:extLst>
          </p:cNvPr>
          <p:cNvSpPr/>
          <p:nvPr/>
        </p:nvSpPr>
        <p:spPr>
          <a:xfrm>
            <a:off x="2372220" y="2074641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D94A54-7342-0047-8144-1F5A15BE5504}"/>
              </a:ext>
            </a:extLst>
          </p:cNvPr>
          <p:cNvSpPr txBox="1"/>
          <p:nvPr/>
        </p:nvSpPr>
        <p:spPr>
          <a:xfrm>
            <a:off x="2444227" y="213330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58E70D-0CB1-744F-8E94-B15F60D170AA}"/>
              </a:ext>
            </a:extLst>
          </p:cNvPr>
          <p:cNvSpPr txBox="1"/>
          <p:nvPr/>
        </p:nvSpPr>
        <p:spPr>
          <a:xfrm>
            <a:off x="2195736" y="2537554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=10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491081-00A2-CD41-BFF9-48DF25C8D8D3}"/>
              </a:ext>
            </a:extLst>
          </p:cNvPr>
          <p:cNvCxnSpPr/>
          <p:nvPr/>
        </p:nvCxnSpPr>
        <p:spPr>
          <a:xfrm flipH="1">
            <a:off x="2901255" y="2309128"/>
            <a:ext cx="666852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F4BBFF8-7A0C-1245-9F5C-A22784404098}"/>
              </a:ext>
            </a:extLst>
          </p:cNvPr>
          <p:cNvSpPr/>
          <p:nvPr/>
        </p:nvSpPr>
        <p:spPr>
          <a:xfrm>
            <a:off x="4451592" y="2074641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9B2A45-64B2-D240-8948-F1A160AC3F4A}"/>
              </a:ext>
            </a:extLst>
          </p:cNvPr>
          <p:cNvSpPr txBox="1"/>
          <p:nvPr/>
        </p:nvSpPr>
        <p:spPr>
          <a:xfrm>
            <a:off x="4523599" y="213330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6518F69A-4404-B24C-8964-574075F92900}"/>
              </a:ext>
            </a:extLst>
          </p:cNvPr>
          <p:cNvSpPr/>
          <p:nvPr/>
        </p:nvSpPr>
        <p:spPr>
          <a:xfrm>
            <a:off x="5268748" y="2064964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6AF707-7603-1141-B58A-D5B88943A9E9}"/>
              </a:ext>
            </a:extLst>
          </p:cNvPr>
          <p:cNvSpPr txBox="1"/>
          <p:nvPr/>
        </p:nvSpPr>
        <p:spPr>
          <a:xfrm>
            <a:off x="5340755" y="2123625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84C09E31-53E3-8348-9266-6DB63EB3CD00}"/>
              </a:ext>
            </a:extLst>
          </p:cNvPr>
          <p:cNvSpPr/>
          <p:nvPr/>
        </p:nvSpPr>
        <p:spPr>
          <a:xfrm>
            <a:off x="6063660" y="2062162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63F83A-44BB-5343-B4CE-9D34145549B9}"/>
              </a:ext>
            </a:extLst>
          </p:cNvPr>
          <p:cNvSpPr txBox="1"/>
          <p:nvPr/>
        </p:nvSpPr>
        <p:spPr>
          <a:xfrm>
            <a:off x="6122155" y="2110273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T4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B43AB-6E3B-EB46-9560-CD2D96C4071B}"/>
              </a:ext>
            </a:extLst>
          </p:cNvPr>
          <p:cNvSpPr txBox="1"/>
          <p:nvPr/>
        </p:nvSpPr>
        <p:spPr>
          <a:xfrm>
            <a:off x="4275108" y="2499740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=9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3CF7CA-218D-7D44-B9A0-262100880186}"/>
              </a:ext>
            </a:extLst>
          </p:cNvPr>
          <p:cNvSpPr txBox="1"/>
          <p:nvPr/>
        </p:nvSpPr>
        <p:spPr>
          <a:xfrm>
            <a:off x="5073601" y="2514212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=12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AE84F7-3B63-8C48-9AFC-CADFA9A46266}"/>
              </a:ext>
            </a:extLst>
          </p:cNvPr>
          <p:cNvSpPr txBox="1"/>
          <p:nvPr/>
        </p:nvSpPr>
        <p:spPr>
          <a:xfrm>
            <a:off x="5925216" y="2501186"/>
            <a:ext cx="74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=8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33360F-980E-2447-9455-018C26C85EDE}"/>
              </a:ext>
            </a:extLst>
          </p:cNvPr>
          <p:cNvSpPr txBox="1"/>
          <p:nvPr/>
        </p:nvSpPr>
        <p:spPr>
          <a:xfrm>
            <a:off x="2195736" y="4921423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=12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CB05375-B8C2-0241-9FFE-E8029DEE2DC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918741" y="2262986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109532D-E369-1441-9785-1B471C5B2955}"/>
              </a:ext>
            </a:extLst>
          </p:cNvPr>
          <p:cNvCxnSpPr>
            <a:cxnSpLocks/>
          </p:cNvCxnSpPr>
          <p:nvPr/>
        </p:nvCxnSpPr>
        <p:spPr>
          <a:xfrm>
            <a:off x="5735897" y="2272663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846F6AB-CA8B-224C-AAB1-37413D3923B9}"/>
              </a:ext>
            </a:extLst>
          </p:cNvPr>
          <p:cNvCxnSpPr>
            <a:cxnSpLocks/>
          </p:cNvCxnSpPr>
          <p:nvPr/>
        </p:nvCxnSpPr>
        <p:spPr>
          <a:xfrm flipH="1">
            <a:off x="4918741" y="2365062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E29D667-5572-E245-92D0-A00FD89DDE60}"/>
              </a:ext>
            </a:extLst>
          </p:cNvPr>
          <p:cNvCxnSpPr>
            <a:cxnSpLocks/>
          </p:cNvCxnSpPr>
          <p:nvPr/>
        </p:nvCxnSpPr>
        <p:spPr>
          <a:xfrm flipH="1">
            <a:off x="5735896" y="2365062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F08142A-D2DC-594F-8D30-898378955B9A}"/>
              </a:ext>
            </a:extLst>
          </p:cNvPr>
          <p:cNvCxnSpPr>
            <a:cxnSpLocks/>
          </p:cNvCxnSpPr>
          <p:nvPr/>
        </p:nvCxnSpPr>
        <p:spPr>
          <a:xfrm>
            <a:off x="4101585" y="2250528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0021B7A-BB8F-5E43-902B-9FC7B5602D31}"/>
              </a:ext>
            </a:extLst>
          </p:cNvPr>
          <p:cNvCxnSpPr>
            <a:cxnSpLocks/>
          </p:cNvCxnSpPr>
          <p:nvPr/>
        </p:nvCxnSpPr>
        <p:spPr>
          <a:xfrm flipH="1">
            <a:off x="4101585" y="2352604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99347355-6432-5743-8D98-EB5D454826B5}"/>
              </a:ext>
            </a:extLst>
          </p:cNvPr>
          <p:cNvSpPr/>
          <p:nvPr/>
        </p:nvSpPr>
        <p:spPr>
          <a:xfrm>
            <a:off x="4411083" y="4126366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490A2C-8CE4-F34A-94BE-5D7215869EF4}"/>
              </a:ext>
            </a:extLst>
          </p:cNvPr>
          <p:cNvSpPr txBox="1"/>
          <p:nvPr/>
        </p:nvSpPr>
        <p:spPr>
          <a:xfrm>
            <a:off x="4483090" y="4185027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4D4FC72B-6AB8-9A4F-A89E-00C23D380987}"/>
              </a:ext>
            </a:extLst>
          </p:cNvPr>
          <p:cNvSpPr/>
          <p:nvPr/>
        </p:nvSpPr>
        <p:spPr>
          <a:xfrm>
            <a:off x="5228239" y="4116689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584E37-8A97-6845-9DD1-2A08C2E13C05}"/>
              </a:ext>
            </a:extLst>
          </p:cNvPr>
          <p:cNvSpPr txBox="1"/>
          <p:nvPr/>
        </p:nvSpPr>
        <p:spPr>
          <a:xfrm>
            <a:off x="5300246" y="4175350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A5437028-0A2E-D14D-AEEC-45C2ED54997B}"/>
              </a:ext>
            </a:extLst>
          </p:cNvPr>
          <p:cNvSpPr/>
          <p:nvPr/>
        </p:nvSpPr>
        <p:spPr>
          <a:xfrm>
            <a:off x="6023151" y="4113887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DE9BB5-AD5C-7846-8BB0-AF0567848781}"/>
              </a:ext>
            </a:extLst>
          </p:cNvPr>
          <p:cNvSpPr txBox="1"/>
          <p:nvPr/>
        </p:nvSpPr>
        <p:spPr>
          <a:xfrm>
            <a:off x="6081646" y="4161998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T4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1A69C0-A6A2-3F44-9E49-D870AD2DA82D}"/>
              </a:ext>
            </a:extLst>
          </p:cNvPr>
          <p:cNvSpPr txBox="1"/>
          <p:nvPr/>
        </p:nvSpPr>
        <p:spPr>
          <a:xfrm>
            <a:off x="4234599" y="4551465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=9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9AD1E4-344C-E747-BD15-BAC5385AE55C}"/>
              </a:ext>
            </a:extLst>
          </p:cNvPr>
          <p:cNvSpPr txBox="1"/>
          <p:nvPr/>
        </p:nvSpPr>
        <p:spPr>
          <a:xfrm>
            <a:off x="5033092" y="4565937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=12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751312-CDE6-A349-9A98-8462593A7166}"/>
              </a:ext>
            </a:extLst>
          </p:cNvPr>
          <p:cNvSpPr txBox="1"/>
          <p:nvPr/>
        </p:nvSpPr>
        <p:spPr>
          <a:xfrm>
            <a:off x="5884707" y="4552911"/>
            <a:ext cx="744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=8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7393FEC-C1A1-2B4A-AAE8-DADC609CB810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878232" y="4314711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55BB946-0B91-FC4D-9F8B-FCF4641CA798}"/>
              </a:ext>
            </a:extLst>
          </p:cNvPr>
          <p:cNvCxnSpPr>
            <a:cxnSpLocks/>
          </p:cNvCxnSpPr>
          <p:nvPr/>
        </p:nvCxnSpPr>
        <p:spPr>
          <a:xfrm>
            <a:off x="5695388" y="4324388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854FA58-D40F-E245-878C-9BB41775C3F5}"/>
              </a:ext>
            </a:extLst>
          </p:cNvPr>
          <p:cNvCxnSpPr>
            <a:cxnSpLocks/>
          </p:cNvCxnSpPr>
          <p:nvPr/>
        </p:nvCxnSpPr>
        <p:spPr>
          <a:xfrm flipH="1">
            <a:off x="4878232" y="4416787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608E0CD-0309-F94A-83DF-3EE9573C5C4E}"/>
              </a:ext>
            </a:extLst>
          </p:cNvPr>
          <p:cNvCxnSpPr>
            <a:cxnSpLocks/>
          </p:cNvCxnSpPr>
          <p:nvPr/>
        </p:nvCxnSpPr>
        <p:spPr>
          <a:xfrm flipH="1" flipV="1">
            <a:off x="5695389" y="4416788"/>
            <a:ext cx="326292" cy="103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6FA1A69-65AD-3E45-9484-5BA9BF3863D8}"/>
              </a:ext>
            </a:extLst>
          </p:cNvPr>
          <p:cNvCxnSpPr>
            <a:cxnSpLocks/>
          </p:cNvCxnSpPr>
          <p:nvPr/>
        </p:nvCxnSpPr>
        <p:spPr>
          <a:xfrm>
            <a:off x="4061076" y="4302253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EE7A3E7-FA05-E34D-939B-0809AD712096}"/>
              </a:ext>
            </a:extLst>
          </p:cNvPr>
          <p:cNvCxnSpPr>
            <a:cxnSpLocks/>
          </p:cNvCxnSpPr>
          <p:nvPr/>
        </p:nvCxnSpPr>
        <p:spPr>
          <a:xfrm flipH="1">
            <a:off x="4061076" y="4404329"/>
            <a:ext cx="3500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아래쪽 화살표[D] 68">
            <a:extLst>
              <a:ext uri="{FF2B5EF4-FFF2-40B4-BE49-F238E27FC236}">
                <a16:creationId xmlns:a16="http://schemas.microsoft.com/office/drawing/2014/main" id="{1A3327F9-A30F-0D49-9D59-AEF437A39511}"/>
              </a:ext>
            </a:extLst>
          </p:cNvPr>
          <p:cNvSpPr/>
          <p:nvPr/>
        </p:nvSpPr>
        <p:spPr>
          <a:xfrm>
            <a:off x="4831148" y="3099047"/>
            <a:ext cx="336084" cy="432048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50F8A0-0C93-B143-95B5-8C8E0045BBCD}"/>
              </a:ext>
            </a:extLst>
          </p:cNvPr>
          <p:cNvSpPr txBox="1"/>
          <p:nvPr/>
        </p:nvSpPr>
        <p:spPr>
          <a:xfrm>
            <a:off x="5268748" y="311990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Priority donation</a:t>
            </a:r>
            <a:endParaRPr kumimoji="1" lang="ko-Kore-KR" alt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8117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>
            <a:extLst>
              <a:ext uri="{FF2B5EF4-FFF2-40B4-BE49-F238E27FC236}">
                <a16:creationId xmlns:a16="http://schemas.microsoft.com/office/drawing/2014/main" id="{781B693E-B508-3F46-B496-69B33D941CEF}"/>
              </a:ext>
            </a:extLst>
          </p:cNvPr>
          <p:cNvSpPr/>
          <p:nvPr/>
        </p:nvSpPr>
        <p:spPr>
          <a:xfrm>
            <a:off x="6203514" y="3862878"/>
            <a:ext cx="1188976" cy="1226333"/>
          </a:xfrm>
          <a:prstGeom prst="ellipse">
            <a:avLst/>
          </a:prstGeom>
          <a:solidFill>
            <a:srgbClr val="FFFF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27E38E-EF00-004C-8490-A9974FC6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N</a:t>
            </a:r>
            <a:r>
              <a:rPr kumimoji="1" lang="en-US" altLang="ko-Kore-KR" dirty="0"/>
              <a:t>ested </a:t>
            </a:r>
            <a:r>
              <a:rPr lang="en-US" altLang="ko-Kore-KR" dirty="0"/>
              <a:t>D</a:t>
            </a:r>
            <a:r>
              <a:rPr kumimoji="1" lang="en-US" altLang="ko-Kore-KR" dirty="0"/>
              <a:t>onation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9ECEFD-BC24-E64E-899A-769B751568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9F769-C498-2A4B-812C-84DE49A1C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A5EC07E-5D85-0A42-A63A-6DBDD86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94" y="1859926"/>
            <a:ext cx="567184" cy="567184"/>
          </a:xfrm>
          <a:prstGeom prst="rect">
            <a:avLst/>
          </a:prstGeom>
        </p:spPr>
      </p:pic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2C98994-4CD7-A64E-87F6-F0E5F964A38A}"/>
              </a:ext>
            </a:extLst>
          </p:cNvPr>
          <p:cNvSpPr/>
          <p:nvPr/>
        </p:nvSpPr>
        <p:spPr>
          <a:xfrm>
            <a:off x="1868164" y="2024844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D94A54-7342-0047-8144-1F5A15BE5504}"/>
              </a:ext>
            </a:extLst>
          </p:cNvPr>
          <p:cNvSpPr txBox="1"/>
          <p:nvPr/>
        </p:nvSpPr>
        <p:spPr>
          <a:xfrm>
            <a:off x="1940171" y="2083505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58E70D-0CB1-744F-8E94-B15F60D170AA}"/>
              </a:ext>
            </a:extLst>
          </p:cNvPr>
          <p:cNvSpPr txBox="1"/>
          <p:nvPr/>
        </p:nvSpPr>
        <p:spPr>
          <a:xfrm>
            <a:off x="1691680" y="2420888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=10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491081-00A2-CD41-BFF9-48DF25C8D8D3}"/>
              </a:ext>
            </a:extLst>
          </p:cNvPr>
          <p:cNvCxnSpPr>
            <a:cxnSpLocks/>
          </p:cNvCxnSpPr>
          <p:nvPr/>
        </p:nvCxnSpPr>
        <p:spPr>
          <a:xfrm flipH="1">
            <a:off x="2335313" y="2204864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F4BBFF8-7A0C-1245-9F5C-A22784404098}"/>
              </a:ext>
            </a:extLst>
          </p:cNvPr>
          <p:cNvSpPr/>
          <p:nvPr/>
        </p:nvSpPr>
        <p:spPr>
          <a:xfrm>
            <a:off x="3397660" y="2016636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9B2A45-64B2-D240-8948-F1A160AC3F4A}"/>
              </a:ext>
            </a:extLst>
          </p:cNvPr>
          <p:cNvSpPr txBox="1"/>
          <p:nvPr/>
        </p:nvSpPr>
        <p:spPr>
          <a:xfrm>
            <a:off x="3433663" y="2075729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454AB86-8773-DA4A-A81E-B7E670255D60}"/>
              </a:ext>
            </a:extLst>
          </p:cNvPr>
          <p:cNvCxnSpPr>
            <a:cxnSpLocks/>
          </p:cNvCxnSpPr>
          <p:nvPr/>
        </p:nvCxnSpPr>
        <p:spPr>
          <a:xfrm flipH="1">
            <a:off x="3073566" y="2204864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867D30D1-91FF-A349-8E27-4A2BA77F2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650" y="1881054"/>
            <a:ext cx="567184" cy="567184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B91F58C-855D-C644-87A0-0A89428BC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878" y="1893100"/>
            <a:ext cx="567184" cy="567184"/>
          </a:xfrm>
          <a:prstGeom prst="rect">
            <a:avLst/>
          </a:prstGeom>
        </p:spPr>
      </p:pic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7AE98882-0B4B-5542-A89E-68BE6AB292D3}"/>
              </a:ext>
            </a:extLst>
          </p:cNvPr>
          <p:cNvSpPr/>
          <p:nvPr/>
        </p:nvSpPr>
        <p:spPr>
          <a:xfrm>
            <a:off x="4984921" y="1995324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636F687-5DD6-9845-95DA-7871BB02C3C7}"/>
              </a:ext>
            </a:extLst>
          </p:cNvPr>
          <p:cNvSpPr txBox="1"/>
          <p:nvPr/>
        </p:nvSpPr>
        <p:spPr>
          <a:xfrm>
            <a:off x="5056928" y="2060723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0422F3-CC37-7346-AA4B-14181637C20B}"/>
              </a:ext>
            </a:extLst>
          </p:cNvPr>
          <p:cNvSpPr txBox="1"/>
          <p:nvPr/>
        </p:nvSpPr>
        <p:spPr>
          <a:xfrm>
            <a:off x="3275856" y="2433810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=9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2B59BD3-A398-3E48-A2E2-1A20B54224CF}"/>
              </a:ext>
            </a:extLst>
          </p:cNvPr>
          <p:cNvCxnSpPr>
            <a:cxnSpLocks/>
          </p:cNvCxnSpPr>
          <p:nvPr/>
        </p:nvCxnSpPr>
        <p:spPr>
          <a:xfrm flipH="1">
            <a:off x="5457597" y="2276872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5AF25A4-3FC8-DD48-A12F-644B7B9EC986}"/>
              </a:ext>
            </a:extLst>
          </p:cNvPr>
          <p:cNvCxnSpPr>
            <a:cxnSpLocks/>
          </p:cNvCxnSpPr>
          <p:nvPr/>
        </p:nvCxnSpPr>
        <p:spPr>
          <a:xfrm flipH="1">
            <a:off x="3903942" y="2276872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8B657CD-8AC3-E14D-A7A3-4DB81ADB0D92}"/>
              </a:ext>
            </a:extLst>
          </p:cNvPr>
          <p:cNvCxnSpPr>
            <a:cxnSpLocks/>
          </p:cNvCxnSpPr>
          <p:nvPr/>
        </p:nvCxnSpPr>
        <p:spPr>
          <a:xfrm flipH="1">
            <a:off x="4651004" y="2276872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E927956-3C77-C743-9D5A-5C2E5B307128}"/>
              </a:ext>
            </a:extLst>
          </p:cNvPr>
          <p:cNvSpPr txBox="1"/>
          <p:nvPr/>
        </p:nvSpPr>
        <p:spPr>
          <a:xfrm>
            <a:off x="4821008" y="2444779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7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3CBE17A5-BC83-AD4E-85F6-6D2E27271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94" y="4037365"/>
            <a:ext cx="567184" cy="567184"/>
          </a:xfrm>
          <a:prstGeom prst="rect">
            <a:avLst/>
          </a:prstGeom>
        </p:spPr>
      </p:pic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B409C709-F62D-1A43-BF0E-1DE3219F110A}"/>
              </a:ext>
            </a:extLst>
          </p:cNvPr>
          <p:cNvSpPr/>
          <p:nvPr/>
        </p:nvSpPr>
        <p:spPr>
          <a:xfrm>
            <a:off x="1868164" y="4135414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3BA7C07-7524-EA41-828B-A8874E4C709F}"/>
              </a:ext>
            </a:extLst>
          </p:cNvPr>
          <p:cNvSpPr txBox="1"/>
          <p:nvPr/>
        </p:nvSpPr>
        <p:spPr>
          <a:xfrm>
            <a:off x="1940171" y="4194075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7CD58BE-03AA-874B-9B0F-FD5CD8AF13EA}"/>
              </a:ext>
            </a:extLst>
          </p:cNvPr>
          <p:cNvSpPr txBox="1"/>
          <p:nvPr/>
        </p:nvSpPr>
        <p:spPr>
          <a:xfrm>
            <a:off x="1691680" y="4598327"/>
            <a:ext cx="892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=10</a:t>
            </a:r>
          </a:p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 14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4613D6C-20F1-C348-8426-4FE3CAFE5454}"/>
              </a:ext>
            </a:extLst>
          </p:cNvPr>
          <p:cNvCxnSpPr>
            <a:cxnSpLocks/>
          </p:cNvCxnSpPr>
          <p:nvPr/>
        </p:nvCxnSpPr>
        <p:spPr>
          <a:xfrm flipH="1">
            <a:off x="2335313" y="4333436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F3BB6471-34B0-1D42-9620-AC7CA2FDDFE2}"/>
              </a:ext>
            </a:extLst>
          </p:cNvPr>
          <p:cNvSpPr/>
          <p:nvPr/>
        </p:nvSpPr>
        <p:spPr>
          <a:xfrm>
            <a:off x="3397660" y="4194075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4378FDA-3A6C-4844-986F-49F610E7EA5D}"/>
              </a:ext>
            </a:extLst>
          </p:cNvPr>
          <p:cNvSpPr txBox="1"/>
          <p:nvPr/>
        </p:nvSpPr>
        <p:spPr>
          <a:xfrm>
            <a:off x="3433663" y="4253168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7F8DE0A-E573-4043-975F-CB70435786AD}"/>
              </a:ext>
            </a:extLst>
          </p:cNvPr>
          <p:cNvCxnSpPr>
            <a:cxnSpLocks/>
          </p:cNvCxnSpPr>
          <p:nvPr/>
        </p:nvCxnSpPr>
        <p:spPr>
          <a:xfrm flipH="1">
            <a:off x="3073566" y="4319385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>
            <a:extLst>
              <a:ext uri="{FF2B5EF4-FFF2-40B4-BE49-F238E27FC236}">
                <a16:creationId xmlns:a16="http://schemas.microsoft.com/office/drawing/2014/main" id="{C4D407EB-D6EF-C340-B5D0-D6697AB09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650" y="4058493"/>
            <a:ext cx="567184" cy="567184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E8952419-617C-3D47-B2C1-0BC36FC99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878" y="4070539"/>
            <a:ext cx="567184" cy="567184"/>
          </a:xfrm>
          <a:prstGeom prst="rect">
            <a:avLst/>
          </a:prstGeom>
        </p:spPr>
      </p:pic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BC5986C0-9F6A-5949-B8D5-9593734E1614}"/>
              </a:ext>
            </a:extLst>
          </p:cNvPr>
          <p:cNvSpPr/>
          <p:nvPr/>
        </p:nvSpPr>
        <p:spPr>
          <a:xfrm>
            <a:off x="4984921" y="4172763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CD87F8B-0D59-6B44-AD19-2134D26239AC}"/>
              </a:ext>
            </a:extLst>
          </p:cNvPr>
          <p:cNvSpPr txBox="1"/>
          <p:nvPr/>
        </p:nvSpPr>
        <p:spPr>
          <a:xfrm>
            <a:off x="5056928" y="423816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A6096B1-D14E-624A-9DEF-753AE09DF527}"/>
              </a:ext>
            </a:extLst>
          </p:cNvPr>
          <p:cNvSpPr txBox="1"/>
          <p:nvPr/>
        </p:nvSpPr>
        <p:spPr>
          <a:xfrm>
            <a:off x="3163778" y="4611249"/>
            <a:ext cx="892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=9</a:t>
            </a:r>
          </a:p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 14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3A68F7D-55CF-CA4C-AB00-45EF92D724E8}"/>
              </a:ext>
            </a:extLst>
          </p:cNvPr>
          <p:cNvCxnSpPr>
            <a:cxnSpLocks/>
          </p:cNvCxnSpPr>
          <p:nvPr/>
        </p:nvCxnSpPr>
        <p:spPr>
          <a:xfrm flipH="1">
            <a:off x="5457597" y="4366610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모서리가 둥근 직사각형 114">
            <a:extLst>
              <a:ext uri="{FF2B5EF4-FFF2-40B4-BE49-F238E27FC236}">
                <a16:creationId xmlns:a16="http://schemas.microsoft.com/office/drawing/2014/main" id="{D83BDFD1-B038-8C4A-85B1-55D3E73B1B6D}"/>
              </a:ext>
            </a:extLst>
          </p:cNvPr>
          <p:cNvSpPr/>
          <p:nvPr/>
        </p:nvSpPr>
        <p:spPr>
          <a:xfrm>
            <a:off x="6519944" y="4227249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70275662-5434-2047-9B27-B9BACB06856A}"/>
              </a:ext>
            </a:extLst>
          </p:cNvPr>
          <p:cNvCxnSpPr>
            <a:cxnSpLocks/>
          </p:cNvCxnSpPr>
          <p:nvPr/>
        </p:nvCxnSpPr>
        <p:spPr>
          <a:xfrm flipH="1">
            <a:off x="6195850" y="4352559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41810B3-5F5E-4548-8A82-18500842722D}"/>
              </a:ext>
            </a:extLst>
          </p:cNvPr>
          <p:cNvCxnSpPr>
            <a:cxnSpLocks/>
          </p:cNvCxnSpPr>
          <p:nvPr/>
        </p:nvCxnSpPr>
        <p:spPr>
          <a:xfrm flipH="1">
            <a:off x="3903942" y="4314647"/>
            <a:ext cx="324094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F786EBE-707D-F74C-B39E-973DFFD6E64C}"/>
              </a:ext>
            </a:extLst>
          </p:cNvPr>
          <p:cNvCxnSpPr>
            <a:cxnSpLocks/>
          </p:cNvCxnSpPr>
          <p:nvPr/>
        </p:nvCxnSpPr>
        <p:spPr>
          <a:xfrm flipH="1">
            <a:off x="4651004" y="4314647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DDAE5FE-01A4-3B4E-9B99-C81D75190A98}"/>
              </a:ext>
            </a:extLst>
          </p:cNvPr>
          <p:cNvSpPr txBox="1"/>
          <p:nvPr/>
        </p:nvSpPr>
        <p:spPr>
          <a:xfrm>
            <a:off x="4821008" y="4622218"/>
            <a:ext cx="892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 7</a:t>
            </a:r>
          </a:p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 14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15" name="아래쪽 화살표[D] 14">
            <a:extLst>
              <a:ext uri="{FF2B5EF4-FFF2-40B4-BE49-F238E27FC236}">
                <a16:creationId xmlns:a16="http://schemas.microsoft.com/office/drawing/2014/main" id="{6C640455-30C1-D04A-BA85-FD4AFE99E215}"/>
              </a:ext>
            </a:extLst>
          </p:cNvPr>
          <p:cNvSpPr/>
          <p:nvPr/>
        </p:nvSpPr>
        <p:spPr>
          <a:xfrm>
            <a:off x="4180949" y="2971398"/>
            <a:ext cx="503798" cy="504056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FA77F-652E-214C-A53F-E22792B8D58D}"/>
              </a:ext>
            </a:extLst>
          </p:cNvPr>
          <p:cNvSpPr txBox="1"/>
          <p:nvPr/>
        </p:nvSpPr>
        <p:spPr>
          <a:xfrm>
            <a:off x="4281429" y="1584411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B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87CA8DD-F093-FD49-84A6-01990092C52A}"/>
              </a:ext>
            </a:extLst>
          </p:cNvPr>
          <p:cNvSpPr txBox="1"/>
          <p:nvPr/>
        </p:nvSpPr>
        <p:spPr>
          <a:xfrm>
            <a:off x="5838261" y="1584411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C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497AA47-70D6-304B-935A-1931AB3DDFDC}"/>
              </a:ext>
            </a:extLst>
          </p:cNvPr>
          <p:cNvSpPr txBox="1"/>
          <p:nvPr/>
        </p:nvSpPr>
        <p:spPr>
          <a:xfrm>
            <a:off x="2715740" y="1549970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A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1CAB0CC-6643-4741-AFE6-7A9DF36933F5}"/>
              </a:ext>
            </a:extLst>
          </p:cNvPr>
          <p:cNvSpPr txBox="1"/>
          <p:nvPr/>
        </p:nvSpPr>
        <p:spPr>
          <a:xfrm>
            <a:off x="4281429" y="3772055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B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E5836B0-795C-B64C-9AAD-3756E3220482}"/>
              </a:ext>
            </a:extLst>
          </p:cNvPr>
          <p:cNvSpPr txBox="1"/>
          <p:nvPr/>
        </p:nvSpPr>
        <p:spPr>
          <a:xfrm>
            <a:off x="5838261" y="3772055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C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C9D779D-E300-904E-8FF5-8D058FB387FD}"/>
              </a:ext>
            </a:extLst>
          </p:cNvPr>
          <p:cNvSpPr txBox="1"/>
          <p:nvPr/>
        </p:nvSpPr>
        <p:spPr>
          <a:xfrm>
            <a:off x="2715740" y="3737614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A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59CD68F-D845-BF42-9603-983D804E6A7A}"/>
              </a:ext>
            </a:extLst>
          </p:cNvPr>
          <p:cNvSpPr txBox="1"/>
          <p:nvPr/>
        </p:nvSpPr>
        <p:spPr>
          <a:xfrm>
            <a:off x="6565463" y="428234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T4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A9B240-8EAE-EE4E-9952-67762248F90C}"/>
              </a:ext>
            </a:extLst>
          </p:cNvPr>
          <p:cNvSpPr txBox="1"/>
          <p:nvPr/>
        </p:nvSpPr>
        <p:spPr>
          <a:xfrm>
            <a:off x="4803653" y="3123051"/>
            <a:ext cx="279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T4, PRI = 14:    </a:t>
            </a:r>
            <a:r>
              <a:rPr kumimoji="1" lang="en-US" altLang="ko-Kore-KR" dirty="0">
                <a:latin typeface="Courier New" panose="02070309020205020404" pitchFamily="49" charset="0"/>
                <a:cs typeface="Courier New" panose="02070309020205020404" pitchFamily="49" charset="0"/>
              </a:rPr>
              <a:t>lock(C)</a:t>
            </a:r>
            <a:endParaRPr kumimoji="1" lang="ko-Kore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30B917D-CC9D-674C-B671-EF6766F7DC70}"/>
              </a:ext>
            </a:extLst>
          </p:cNvPr>
          <p:cNvSpPr txBox="1"/>
          <p:nvPr/>
        </p:nvSpPr>
        <p:spPr>
          <a:xfrm>
            <a:off x="6357897" y="4678386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14</a:t>
            </a:r>
            <a:endParaRPr kumimoji="1" lang="ko-Kore-KR" altLang="en-US" sz="1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042481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7E38E-EF00-004C-8490-A9974FC6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Multiple</a:t>
            </a:r>
            <a:r>
              <a:rPr kumimoji="1" lang="en-US" altLang="ko-Kore-KR" dirty="0"/>
              <a:t> </a:t>
            </a:r>
            <a:r>
              <a:rPr lang="en-US" altLang="ko-Kore-KR" dirty="0"/>
              <a:t>D</a:t>
            </a:r>
            <a:r>
              <a:rPr kumimoji="1" lang="en-US" altLang="ko-Kore-KR" dirty="0"/>
              <a:t>onation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9ECEFD-BC24-E64E-899A-769B751568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9F769-C498-2A4B-812C-84DE49A1C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A5EC07E-5D85-0A42-A63A-6DBDD8669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53" y="2177865"/>
            <a:ext cx="567184" cy="567184"/>
          </a:xfrm>
          <a:prstGeom prst="rect">
            <a:avLst/>
          </a:prstGeom>
        </p:spPr>
      </p:pic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2C98994-4CD7-A64E-87F6-F0E5F964A38A}"/>
              </a:ext>
            </a:extLst>
          </p:cNvPr>
          <p:cNvSpPr/>
          <p:nvPr/>
        </p:nvSpPr>
        <p:spPr>
          <a:xfrm>
            <a:off x="283988" y="3185451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D94A54-7342-0047-8144-1F5A15BE5504}"/>
              </a:ext>
            </a:extLst>
          </p:cNvPr>
          <p:cNvSpPr txBox="1"/>
          <p:nvPr/>
        </p:nvSpPr>
        <p:spPr>
          <a:xfrm>
            <a:off x="355995" y="324411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58E70D-0CB1-744F-8E94-B15F60D170AA}"/>
              </a:ext>
            </a:extLst>
          </p:cNvPr>
          <p:cNvSpPr txBox="1"/>
          <p:nvPr/>
        </p:nvSpPr>
        <p:spPr>
          <a:xfrm>
            <a:off x="107504" y="3648364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=10</a:t>
            </a:r>
            <a:endParaRPr kumimoji="1" lang="ko-Kore-KR" altLang="en-US" sz="1400" strike="sngStrike" dirty="0">
              <a:latin typeface="Helvetica" pitchFamily="2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491081-00A2-CD41-BFF9-48DF25C8D8D3}"/>
              </a:ext>
            </a:extLst>
          </p:cNvPr>
          <p:cNvCxnSpPr>
            <a:cxnSpLocks/>
          </p:cNvCxnSpPr>
          <p:nvPr/>
        </p:nvCxnSpPr>
        <p:spPr>
          <a:xfrm flipH="1">
            <a:off x="823144" y="2784268"/>
            <a:ext cx="593679" cy="31582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F4BBFF8-7A0C-1245-9F5C-A22784404098}"/>
              </a:ext>
            </a:extLst>
          </p:cNvPr>
          <p:cNvSpPr/>
          <p:nvPr/>
        </p:nvSpPr>
        <p:spPr>
          <a:xfrm>
            <a:off x="2267744" y="2371965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9B2A45-64B2-D240-8948-F1A160AC3F4A}"/>
              </a:ext>
            </a:extLst>
          </p:cNvPr>
          <p:cNvSpPr txBox="1"/>
          <p:nvPr/>
        </p:nvSpPr>
        <p:spPr>
          <a:xfrm>
            <a:off x="2303747" y="2431058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454AB86-8773-DA4A-A81E-B7E670255D60}"/>
              </a:ext>
            </a:extLst>
          </p:cNvPr>
          <p:cNvCxnSpPr>
            <a:cxnSpLocks/>
          </p:cNvCxnSpPr>
          <p:nvPr/>
        </p:nvCxnSpPr>
        <p:spPr>
          <a:xfrm flipH="1">
            <a:off x="1895125" y="2605287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>
            <a:extLst>
              <a:ext uri="{FF2B5EF4-FFF2-40B4-BE49-F238E27FC236}">
                <a16:creationId xmlns:a16="http://schemas.microsoft.com/office/drawing/2014/main" id="{867D30D1-91FF-A349-8E27-4A2BA77F2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028648"/>
            <a:ext cx="567184" cy="567184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B91F58C-855D-C644-87A0-0A89428BC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938111"/>
            <a:ext cx="567184" cy="567184"/>
          </a:xfrm>
          <a:prstGeom prst="rect">
            <a:avLst/>
          </a:prstGeom>
        </p:spPr>
      </p:pic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7AE98882-0B4B-5542-A89E-68BE6AB292D3}"/>
              </a:ext>
            </a:extLst>
          </p:cNvPr>
          <p:cNvSpPr/>
          <p:nvPr/>
        </p:nvSpPr>
        <p:spPr>
          <a:xfrm>
            <a:off x="2267744" y="3194028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636F687-5DD6-9845-95DA-7871BB02C3C7}"/>
              </a:ext>
            </a:extLst>
          </p:cNvPr>
          <p:cNvSpPr txBox="1"/>
          <p:nvPr/>
        </p:nvSpPr>
        <p:spPr>
          <a:xfrm>
            <a:off x="2285014" y="325542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30422F3-CC37-7346-AA4B-14181637C20B}"/>
              </a:ext>
            </a:extLst>
          </p:cNvPr>
          <p:cNvSpPr txBox="1"/>
          <p:nvPr/>
        </p:nvSpPr>
        <p:spPr>
          <a:xfrm>
            <a:off x="2720289" y="2429099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=12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2B59BD3-A398-3E48-A2E2-1A20B54224CF}"/>
              </a:ext>
            </a:extLst>
          </p:cNvPr>
          <p:cNvCxnSpPr>
            <a:cxnSpLocks/>
          </p:cNvCxnSpPr>
          <p:nvPr/>
        </p:nvCxnSpPr>
        <p:spPr>
          <a:xfrm flipH="1" flipV="1">
            <a:off x="823145" y="3697402"/>
            <a:ext cx="593678" cy="301352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5AF25A4-3FC8-DD48-A12F-644B7B9EC986}"/>
              </a:ext>
            </a:extLst>
          </p:cNvPr>
          <p:cNvCxnSpPr>
            <a:cxnSpLocks/>
          </p:cNvCxnSpPr>
          <p:nvPr/>
        </p:nvCxnSpPr>
        <p:spPr>
          <a:xfrm flipH="1">
            <a:off x="810425" y="3398748"/>
            <a:ext cx="606398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8B657CD-8AC3-E14D-A7A3-4DB81ADB0D92}"/>
              </a:ext>
            </a:extLst>
          </p:cNvPr>
          <p:cNvCxnSpPr>
            <a:cxnSpLocks/>
          </p:cNvCxnSpPr>
          <p:nvPr/>
        </p:nvCxnSpPr>
        <p:spPr>
          <a:xfrm flipH="1">
            <a:off x="1897959" y="3427618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E927956-3C77-C743-9D5A-5C2E5B307128}"/>
              </a:ext>
            </a:extLst>
          </p:cNvPr>
          <p:cNvSpPr txBox="1"/>
          <p:nvPr/>
        </p:nvSpPr>
        <p:spPr>
          <a:xfrm>
            <a:off x="2687503" y="3275111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11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3FA77F-652E-214C-A53F-E22792B8D58D}"/>
              </a:ext>
            </a:extLst>
          </p:cNvPr>
          <p:cNvSpPr txBox="1"/>
          <p:nvPr/>
        </p:nvSpPr>
        <p:spPr>
          <a:xfrm>
            <a:off x="1520427" y="2732005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B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87CA8DD-F093-FD49-84A6-01990092C52A}"/>
              </a:ext>
            </a:extLst>
          </p:cNvPr>
          <p:cNvSpPr txBox="1"/>
          <p:nvPr/>
        </p:nvSpPr>
        <p:spPr>
          <a:xfrm>
            <a:off x="1523031" y="3629422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C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497AA47-70D6-304B-935A-1931AB3DDFDC}"/>
              </a:ext>
            </a:extLst>
          </p:cNvPr>
          <p:cNvSpPr txBox="1"/>
          <p:nvPr/>
        </p:nvSpPr>
        <p:spPr>
          <a:xfrm>
            <a:off x="1537299" y="1867909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A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1CCBD2FE-748C-9641-B1A3-D80EDDC9BFB9}"/>
              </a:ext>
            </a:extLst>
          </p:cNvPr>
          <p:cNvSpPr/>
          <p:nvPr/>
        </p:nvSpPr>
        <p:spPr>
          <a:xfrm>
            <a:off x="2267744" y="4053962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9EBD85-DC08-624F-9AB6-F3377BFB81E6}"/>
              </a:ext>
            </a:extLst>
          </p:cNvPr>
          <p:cNvSpPr txBox="1"/>
          <p:nvPr/>
        </p:nvSpPr>
        <p:spPr>
          <a:xfrm>
            <a:off x="2285014" y="4115356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T4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281CFE6-566E-A744-919D-287A9244BE35}"/>
              </a:ext>
            </a:extLst>
          </p:cNvPr>
          <p:cNvCxnSpPr>
            <a:cxnSpLocks/>
          </p:cNvCxnSpPr>
          <p:nvPr/>
        </p:nvCxnSpPr>
        <p:spPr>
          <a:xfrm flipH="1">
            <a:off x="1897959" y="4287552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A799FE-0033-5C45-9AC8-A39F9F3E127A}"/>
              </a:ext>
            </a:extLst>
          </p:cNvPr>
          <p:cNvSpPr txBox="1"/>
          <p:nvPr/>
        </p:nvSpPr>
        <p:spPr>
          <a:xfrm>
            <a:off x="2687503" y="4135045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13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FADF6C-677A-DD43-8E6C-14852A3D6D5A}"/>
              </a:ext>
            </a:extLst>
          </p:cNvPr>
          <p:cNvSpPr txBox="1"/>
          <p:nvPr/>
        </p:nvSpPr>
        <p:spPr>
          <a:xfrm>
            <a:off x="115382" y="3987469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=13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A692CD79-93D4-104B-9A32-0ED5FE24F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903" y="2177865"/>
            <a:ext cx="567184" cy="567184"/>
          </a:xfrm>
          <a:prstGeom prst="rect">
            <a:avLst/>
          </a:prstGeom>
        </p:spPr>
      </p:pic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B8C82C52-27A1-274B-A908-C6E0C6B2F073}"/>
              </a:ext>
            </a:extLst>
          </p:cNvPr>
          <p:cNvSpPr/>
          <p:nvPr/>
        </p:nvSpPr>
        <p:spPr>
          <a:xfrm>
            <a:off x="5699738" y="3185451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DFBD5E-9392-3046-8D7C-3E54DDEAC135}"/>
              </a:ext>
            </a:extLst>
          </p:cNvPr>
          <p:cNvSpPr txBox="1"/>
          <p:nvPr/>
        </p:nvSpPr>
        <p:spPr>
          <a:xfrm>
            <a:off x="5771745" y="324411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AC40F64-55F7-3740-91C8-2299624D2CA6}"/>
              </a:ext>
            </a:extLst>
          </p:cNvPr>
          <p:cNvSpPr txBox="1"/>
          <p:nvPr/>
        </p:nvSpPr>
        <p:spPr>
          <a:xfrm>
            <a:off x="5523254" y="3648364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strike="sngStrike" dirty="0">
                <a:latin typeface="Helvetica" pitchFamily="2" charset="0"/>
              </a:rPr>
              <a:t>PRI =10</a:t>
            </a:r>
            <a:endParaRPr kumimoji="1" lang="ko-Kore-KR" altLang="en-US" sz="1400" strike="sngStrike" dirty="0">
              <a:latin typeface="Helvetica" pitchFamily="2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46CDCDD-B4AB-4744-A5D5-77447068A8BD}"/>
              </a:ext>
            </a:extLst>
          </p:cNvPr>
          <p:cNvCxnSpPr>
            <a:cxnSpLocks/>
          </p:cNvCxnSpPr>
          <p:nvPr/>
        </p:nvCxnSpPr>
        <p:spPr>
          <a:xfrm flipH="1">
            <a:off x="6238894" y="2784268"/>
            <a:ext cx="593679" cy="31582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C929D1CC-CDF3-E242-8D89-9130119344F9}"/>
              </a:ext>
            </a:extLst>
          </p:cNvPr>
          <p:cNvSpPr/>
          <p:nvPr/>
        </p:nvSpPr>
        <p:spPr>
          <a:xfrm>
            <a:off x="7683494" y="2371965"/>
            <a:ext cx="467149" cy="396044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54A1065-30B1-3940-A8B8-70C49EABF7B2}"/>
              </a:ext>
            </a:extLst>
          </p:cNvPr>
          <p:cNvSpPr txBox="1"/>
          <p:nvPr/>
        </p:nvSpPr>
        <p:spPr>
          <a:xfrm>
            <a:off x="7719497" y="2431058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2E70F86-9B4E-4C44-A4BB-6C11B81FCCFC}"/>
              </a:ext>
            </a:extLst>
          </p:cNvPr>
          <p:cNvCxnSpPr>
            <a:cxnSpLocks/>
          </p:cNvCxnSpPr>
          <p:nvPr/>
        </p:nvCxnSpPr>
        <p:spPr>
          <a:xfrm flipH="1">
            <a:off x="7310875" y="2605287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>
            <a:extLst>
              <a:ext uri="{FF2B5EF4-FFF2-40B4-BE49-F238E27FC236}">
                <a16:creationId xmlns:a16="http://schemas.microsoft.com/office/drawing/2014/main" id="{E41E169B-9116-0640-872F-0F4B46F23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398" y="3028648"/>
            <a:ext cx="567184" cy="567184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331861DF-88E2-4D4C-881E-64827B49A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045" y="4340947"/>
            <a:ext cx="567184" cy="567184"/>
          </a:xfrm>
          <a:prstGeom prst="rect">
            <a:avLst/>
          </a:prstGeom>
        </p:spPr>
      </p:pic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3D84D9A2-B71F-8542-936F-304B9751606C}"/>
              </a:ext>
            </a:extLst>
          </p:cNvPr>
          <p:cNvSpPr/>
          <p:nvPr/>
        </p:nvSpPr>
        <p:spPr>
          <a:xfrm>
            <a:off x="7683494" y="3194028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669946-28AB-9D42-A8D1-DC4CCF3D5A05}"/>
              </a:ext>
            </a:extLst>
          </p:cNvPr>
          <p:cNvSpPr txBox="1"/>
          <p:nvPr/>
        </p:nvSpPr>
        <p:spPr>
          <a:xfrm>
            <a:off x="7700764" y="3255422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2C85A3-D6E9-154C-9300-2C442461BE32}"/>
              </a:ext>
            </a:extLst>
          </p:cNvPr>
          <p:cNvSpPr txBox="1"/>
          <p:nvPr/>
        </p:nvSpPr>
        <p:spPr>
          <a:xfrm>
            <a:off x="8136039" y="2429099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=12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26F1A15-3B33-074C-B2DD-071373FA6853}"/>
              </a:ext>
            </a:extLst>
          </p:cNvPr>
          <p:cNvCxnSpPr>
            <a:cxnSpLocks/>
          </p:cNvCxnSpPr>
          <p:nvPr/>
        </p:nvCxnSpPr>
        <p:spPr>
          <a:xfrm flipH="1">
            <a:off x="6248541" y="4746570"/>
            <a:ext cx="611153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9F470BA-5131-074F-A8AF-8EA6286998A3}"/>
              </a:ext>
            </a:extLst>
          </p:cNvPr>
          <p:cNvCxnSpPr>
            <a:cxnSpLocks/>
          </p:cNvCxnSpPr>
          <p:nvPr/>
        </p:nvCxnSpPr>
        <p:spPr>
          <a:xfrm flipH="1">
            <a:off x="6226175" y="3398748"/>
            <a:ext cx="606398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6007ABB-08BB-E14A-865E-E04284C667D7}"/>
              </a:ext>
            </a:extLst>
          </p:cNvPr>
          <p:cNvCxnSpPr>
            <a:cxnSpLocks/>
          </p:cNvCxnSpPr>
          <p:nvPr/>
        </p:nvCxnSpPr>
        <p:spPr>
          <a:xfrm flipH="1">
            <a:off x="7313709" y="3427618"/>
            <a:ext cx="3240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2C365C5-C007-6241-AC2C-55FE47662359}"/>
              </a:ext>
            </a:extLst>
          </p:cNvPr>
          <p:cNvSpPr txBox="1"/>
          <p:nvPr/>
        </p:nvSpPr>
        <p:spPr>
          <a:xfrm>
            <a:off x="8103253" y="3275111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11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900BF3-94EE-D547-A2D0-D3F4DE98F040}"/>
              </a:ext>
            </a:extLst>
          </p:cNvPr>
          <p:cNvSpPr txBox="1"/>
          <p:nvPr/>
        </p:nvSpPr>
        <p:spPr>
          <a:xfrm>
            <a:off x="6936177" y="2732005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B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1B600E4-8ED3-6B4B-8247-A24C2928D55F}"/>
              </a:ext>
            </a:extLst>
          </p:cNvPr>
          <p:cNvSpPr txBox="1"/>
          <p:nvPr/>
        </p:nvSpPr>
        <p:spPr>
          <a:xfrm>
            <a:off x="6948428" y="4032258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C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14A1A9-F52B-BB41-94ED-B0EF06563C30}"/>
              </a:ext>
            </a:extLst>
          </p:cNvPr>
          <p:cNvSpPr txBox="1"/>
          <p:nvPr/>
        </p:nvSpPr>
        <p:spPr>
          <a:xfrm>
            <a:off x="6953049" y="1867909"/>
            <a:ext cx="3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A</a:t>
            </a:r>
            <a:endParaRPr kumimoji="1" lang="ko-Kore-KR" altLang="en-US" dirty="0">
              <a:latin typeface="Helvetica" pitchFamily="2" charset="0"/>
            </a:endParaRP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ADA1E195-B835-FD49-846D-1D55397C48AD}"/>
              </a:ext>
            </a:extLst>
          </p:cNvPr>
          <p:cNvSpPr/>
          <p:nvPr/>
        </p:nvSpPr>
        <p:spPr>
          <a:xfrm>
            <a:off x="5743619" y="4500329"/>
            <a:ext cx="467149" cy="402782"/>
          </a:xfrm>
          <a:prstGeom prst="roundRect">
            <a:avLst>
              <a:gd name="adj" fmla="val 565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8D9DE09-CCED-6D41-B16C-8480F226FEFE}"/>
              </a:ext>
            </a:extLst>
          </p:cNvPr>
          <p:cNvSpPr txBox="1"/>
          <p:nvPr/>
        </p:nvSpPr>
        <p:spPr>
          <a:xfrm>
            <a:off x="5774151" y="4571481"/>
            <a:ext cx="39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T4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5524922-5766-BB4A-A0A3-9398F4EEE4A1}"/>
              </a:ext>
            </a:extLst>
          </p:cNvPr>
          <p:cNvSpPr txBox="1"/>
          <p:nvPr/>
        </p:nvSpPr>
        <p:spPr>
          <a:xfrm>
            <a:off x="5599156" y="4952990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latin typeface="Helvetica" pitchFamily="2" charset="0"/>
              </a:rPr>
              <a:t>PRI = 13</a:t>
            </a:r>
            <a:endParaRPr kumimoji="1" lang="ko-Kore-KR" altLang="en-US" sz="1400" dirty="0">
              <a:latin typeface="Helvetica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56B54F-0133-3B4E-823E-ECBD0F5E641E}"/>
              </a:ext>
            </a:extLst>
          </p:cNvPr>
          <p:cNvSpPr txBox="1"/>
          <p:nvPr/>
        </p:nvSpPr>
        <p:spPr>
          <a:xfrm>
            <a:off x="5531132" y="3987469"/>
            <a:ext cx="892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Helvetica" pitchFamily="2" charset="0"/>
              </a:rPr>
              <a:t>PRI =12</a:t>
            </a:r>
            <a:endParaRPr kumimoji="1" lang="ko-Kore-KR" altLang="en-US" sz="14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93D583C4-E41A-7943-8985-615D62478064}"/>
              </a:ext>
            </a:extLst>
          </p:cNvPr>
          <p:cNvSpPr/>
          <p:nvPr/>
        </p:nvSpPr>
        <p:spPr>
          <a:xfrm>
            <a:off x="3579627" y="3275111"/>
            <a:ext cx="1943627" cy="276778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kumimoji="1" lang="ko-Kore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D571CB8-0A39-E241-9CBD-6CCD32EF431F}"/>
              </a:ext>
            </a:extLst>
          </p:cNvPr>
          <p:cNvSpPr txBox="1"/>
          <p:nvPr/>
        </p:nvSpPr>
        <p:spPr>
          <a:xfrm>
            <a:off x="3612413" y="2964138"/>
            <a:ext cx="198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latin typeface="Helvetica" pitchFamily="2" charset="0"/>
              </a:rPr>
              <a:t>T1 :  </a:t>
            </a:r>
            <a:r>
              <a:rPr kumimoji="1" lang="en-US" altLang="ko-Kore-KR" dirty="0">
                <a:latin typeface="Courier New" panose="02070309020205020404" pitchFamily="49" charset="0"/>
                <a:cs typeface="Courier New" panose="02070309020205020404" pitchFamily="49" charset="0"/>
              </a:rPr>
              <a:t>unlock(C)</a:t>
            </a:r>
            <a:endParaRPr kumimoji="1" lang="ko-Kore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34768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AA359DA7-5342-4F63-8C17-D4E4A1F57FF4}"/>
              </a:ext>
            </a:extLst>
          </p:cNvPr>
          <p:cNvSpPr txBox="1">
            <a:spLocks/>
          </p:cNvSpPr>
          <p:nvPr/>
        </p:nvSpPr>
        <p:spPr bwMode="auto">
          <a:xfrm>
            <a:off x="249684" y="809303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Donations</a:t>
            </a:r>
            <a:r>
              <a:rPr lang="en-US" altLang="ko-KR" sz="1800" kern="0" dirty="0"/>
              <a:t>: list of Donors</a:t>
            </a:r>
            <a:endParaRPr lang="ko-KR" altLang="en-US" sz="1800" kern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for Multiple Donation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CD140D-E5E4-4D5B-8C7E-B604803285CB}"/>
              </a:ext>
            </a:extLst>
          </p:cNvPr>
          <p:cNvGrpSpPr/>
          <p:nvPr/>
        </p:nvGrpSpPr>
        <p:grpSpPr>
          <a:xfrm>
            <a:off x="1169624" y="2132856"/>
            <a:ext cx="6804752" cy="3452067"/>
            <a:chOff x="971600" y="2749241"/>
            <a:chExt cx="6804752" cy="3452067"/>
          </a:xfrm>
        </p:grpSpPr>
        <p:sp>
          <p:nvSpPr>
            <p:cNvPr id="7" name="직사각형 6"/>
            <p:cNvSpPr/>
            <p:nvPr/>
          </p:nvSpPr>
          <p:spPr>
            <a:xfrm>
              <a:off x="971600" y="2749241"/>
              <a:ext cx="1410494" cy="32403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thread L</a:t>
              </a:r>
              <a:endParaRPr lang="ko-KR" altLang="en-US" sz="16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71600" y="3073277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priority = L</a:t>
              </a:r>
              <a:endParaRPr lang="ko-KR" altLang="en-US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71600" y="3397313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wait_on_lock</a:t>
              </a:r>
              <a:endParaRPr lang="ko-KR" altLang="en-US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71600" y="3721349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01345" y="3096660"/>
              <a:ext cx="906170" cy="28803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lock A</a:t>
              </a:r>
              <a:endParaRPr lang="ko-KR" altLang="en-US" sz="12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401345" y="3384692"/>
              <a:ext cx="90617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srgbClr val="4BACC6"/>
                  </a:solidFill>
                  <a:latin typeface="맑은 고딕" pitchFamily="50" charset="-127"/>
                  <a:ea typeface="맑은 고딕" pitchFamily="50" charset="-127"/>
                </a:rPr>
                <a:t>holder</a:t>
              </a:r>
              <a:endParaRPr lang="ko-KR" altLang="en-US" sz="1200" b="1" dirty="0">
                <a:solidFill>
                  <a:srgbClr val="4BACC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401345" y="3672253"/>
              <a:ext cx="90617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7" name="꺾인 연결선 20"/>
            <p:cNvCxnSpPr>
              <a:cxnSpLocks/>
              <a:stCxn id="24" idx="1"/>
            </p:cNvCxnSpPr>
            <p:nvPr/>
          </p:nvCxnSpPr>
          <p:spPr>
            <a:xfrm rot="10800000">
              <a:off x="2382095" y="3023424"/>
              <a:ext cx="1019251" cy="5052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3131840" y="4253236"/>
              <a:ext cx="1410494" cy="32403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thread M</a:t>
              </a:r>
              <a:endParaRPr lang="ko-KR" altLang="en-US" sz="14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131840" y="4577272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priority = M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131840" y="4901308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wait_on_lock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131840" y="5225344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329858" y="4260610"/>
              <a:ext cx="1410494" cy="32403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thread H</a:t>
              </a:r>
              <a:endParaRPr lang="ko-KR" altLang="en-US" sz="1400" b="1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329858" y="4584646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priority = H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329858" y="4908682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wait_on_lock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329858" y="5232718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1" name="꺾인 연결선 20"/>
            <p:cNvCxnSpPr>
              <a:stCxn id="32" idx="3"/>
              <a:endCxn id="37" idx="1"/>
            </p:cNvCxnSpPr>
            <p:nvPr/>
          </p:nvCxnSpPr>
          <p:spPr>
            <a:xfrm>
              <a:off x="2382094" y="4207403"/>
              <a:ext cx="749746" cy="18318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꺾인 연결선 20"/>
            <p:cNvCxnSpPr>
              <a:stCxn id="55" idx="3"/>
              <a:endCxn id="23" idx="3"/>
            </p:cNvCxnSpPr>
            <p:nvPr/>
          </p:nvCxnSpPr>
          <p:spPr>
            <a:xfrm flipH="1" flipV="1">
              <a:off x="4307515" y="3240676"/>
              <a:ext cx="234819" cy="1822650"/>
            </a:xfrm>
            <a:prstGeom prst="bentConnector3">
              <a:avLst>
                <a:gd name="adj1" fmla="val -9735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꺾인 연결선 20"/>
            <p:cNvCxnSpPr>
              <a:stCxn id="59" idx="3"/>
              <a:endCxn id="43" idx="3"/>
            </p:cNvCxnSpPr>
            <p:nvPr/>
          </p:nvCxnSpPr>
          <p:spPr>
            <a:xfrm flipH="1" flipV="1">
              <a:off x="7469353" y="3186800"/>
              <a:ext cx="270999" cy="1883900"/>
            </a:xfrm>
            <a:prstGeom prst="bentConnector3">
              <a:avLst>
                <a:gd name="adj1" fmla="val -8435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971600" y="4045385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donations</a:t>
              </a:r>
              <a:endParaRPr lang="ko-KR" altLang="en-US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71600" y="4369421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d_elem</a:t>
              </a:r>
              <a:endParaRPr lang="ko-KR" altLang="en-US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131840" y="5553236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donations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131840" y="5877272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d_elem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329858" y="5551904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donations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329858" y="5875940"/>
              <a:ext cx="1410494" cy="3240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>
                  <a:solidFill>
                    <a:srgbClr val="9BBB59"/>
                  </a:solidFill>
                  <a:latin typeface="맑은 고딕" pitchFamily="50" charset="-127"/>
                  <a:ea typeface="맑은 고딕" pitchFamily="50" charset="-127"/>
                </a:rPr>
                <a:t>d_elem</a:t>
              </a:r>
              <a:endParaRPr lang="ko-KR" altLang="en-US" sz="14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563183" y="3042784"/>
              <a:ext cx="906170" cy="28803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lock B</a:t>
              </a:r>
              <a:endParaRPr lang="ko-KR" altLang="en-US" sz="12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563183" y="3330816"/>
              <a:ext cx="90617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srgbClr val="4BACC6"/>
                  </a:solidFill>
                  <a:latin typeface="맑은 고딕" pitchFamily="50" charset="-127"/>
                  <a:ea typeface="맑은 고딕" pitchFamily="50" charset="-127"/>
                </a:rPr>
                <a:t>holder</a:t>
              </a:r>
              <a:endParaRPr lang="ko-KR" altLang="en-US" sz="1200" b="1" dirty="0">
                <a:solidFill>
                  <a:srgbClr val="4BACC6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563183" y="3618377"/>
              <a:ext cx="906170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  <a:endParaRPr lang="ko-KR" alt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6" name="꺾인 연결선 20"/>
            <p:cNvCxnSpPr>
              <a:cxnSpLocks/>
              <a:stCxn id="44" idx="1"/>
            </p:cNvCxnSpPr>
            <p:nvPr/>
          </p:nvCxnSpPr>
          <p:spPr>
            <a:xfrm rot="10800000">
              <a:off x="2382095" y="2799686"/>
              <a:ext cx="4181089" cy="675146"/>
            </a:xfrm>
            <a:prstGeom prst="bentConnector3">
              <a:avLst>
                <a:gd name="adj1" fmla="val 2953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 20"/>
            <p:cNvCxnSpPr>
              <a:stCxn id="37" idx="3"/>
              <a:endCxn id="39" idx="1"/>
            </p:cNvCxnSpPr>
            <p:nvPr/>
          </p:nvCxnSpPr>
          <p:spPr>
            <a:xfrm flipV="1">
              <a:off x="4542334" y="6037958"/>
              <a:ext cx="1787524" cy="13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C4D2B96-F509-48C5-BC2F-0D2862C25482}"/>
                </a:ext>
              </a:extLst>
            </p:cNvPr>
            <p:cNvSpPr/>
            <p:nvPr/>
          </p:nvSpPr>
          <p:spPr>
            <a:xfrm>
              <a:off x="6527182" y="3438369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5A52AA3-39FD-4E85-B0BA-46E4192E54CD}"/>
                </a:ext>
              </a:extLst>
            </p:cNvPr>
            <p:cNvSpPr/>
            <p:nvPr/>
          </p:nvSpPr>
          <p:spPr>
            <a:xfrm>
              <a:off x="4487349" y="5029850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6CB575C-8012-4B73-A421-6B092DBA9305}"/>
                </a:ext>
              </a:extLst>
            </p:cNvPr>
            <p:cNvSpPr/>
            <p:nvPr/>
          </p:nvSpPr>
          <p:spPr>
            <a:xfrm>
              <a:off x="4487349" y="6001958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23EDDDA-8481-4F7B-B447-FF3FE96D074A}"/>
                </a:ext>
              </a:extLst>
            </p:cNvPr>
            <p:cNvSpPr/>
            <p:nvPr/>
          </p:nvSpPr>
          <p:spPr>
            <a:xfrm>
              <a:off x="7704352" y="5037125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0EEEC94-2A40-4FA7-A4BC-4EA562EFFC9A}"/>
                </a:ext>
              </a:extLst>
            </p:cNvPr>
            <p:cNvSpPr/>
            <p:nvPr/>
          </p:nvSpPr>
          <p:spPr>
            <a:xfrm>
              <a:off x="3365344" y="3492245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27B8717-FE1F-4A5D-867E-6FA32EF61210}"/>
                </a:ext>
              </a:extLst>
            </p:cNvPr>
            <p:cNvSpPr/>
            <p:nvPr/>
          </p:nvSpPr>
          <p:spPr>
            <a:xfrm>
              <a:off x="2351073" y="4171403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058888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 for nested </a:t>
            </a:r>
            <a:r>
              <a:rPr lang="en-US" altLang="ko-KR" dirty="0" err="1"/>
              <a:t>donataion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684" y="725244"/>
            <a:ext cx="8786812" cy="525915"/>
          </a:xfrm>
        </p:spPr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wait_on_lock</a:t>
            </a:r>
            <a:r>
              <a:rPr lang="en-US" altLang="ko-KR" dirty="0"/>
              <a:t>: lock that it waits for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1434" y="2460748"/>
            <a:ext cx="1410494" cy="32403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thread L</a:t>
            </a:r>
            <a:endParaRPr lang="ko-KR" altLang="en-US" sz="1600" b="1" dirty="0" err="1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51434" y="2784784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priority = L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51434" y="3108820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wait_on_lock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51434" y="3432856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426593" y="2636912"/>
            <a:ext cx="906170" cy="288032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lock A</a:t>
            </a:r>
            <a:endParaRPr lang="ko-KR" altLang="en-US" sz="12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26593" y="2924944"/>
            <a:ext cx="90617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rgbClr val="4BACC6"/>
                </a:solidFill>
                <a:latin typeface="맑은 고딕" pitchFamily="50" charset="-127"/>
                <a:ea typeface="맑은 고딕" pitchFamily="50" charset="-127"/>
              </a:rPr>
              <a:t>holder</a:t>
            </a:r>
            <a:endParaRPr lang="ko-KR" altLang="en-US" sz="1200" b="1" dirty="0">
              <a:solidFill>
                <a:srgbClr val="4BACC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26593" y="3212505"/>
            <a:ext cx="90617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1" name="꺾인 연결선 20"/>
          <p:cNvCxnSpPr>
            <a:stCxn id="89" idx="1"/>
            <a:endCxn id="84" idx="3"/>
          </p:cNvCxnSpPr>
          <p:nvPr/>
        </p:nvCxnSpPr>
        <p:spPr>
          <a:xfrm rot="10800000">
            <a:off x="2061929" y="2622766"/>
            <a:ext cx="364665" cy="446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866753" y="2456892"/>
            <a:ext cx="1410494" cy="32403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thread M</a:t>
            </a:r>
            <a:endParaRPr lang="ko-KR" altLang="en-US" sz="1600" b="1" dirty="0" err="1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866753" y="2780928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priority = M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866753" y="3104964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wait_on_lock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866753" y="3429000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323137" y="2446835"/>
            <a:ext cx="1410494" cy="32403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thread H</a:t>
            </a:r>
            <a:endParaRPr lang="ko-KR" altLang="en-US" sz="1600" b="1" dirty="0" err="1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323137" y="2770871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priority = H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7323137" y="3094907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wait_on_lock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323137" y="3418943"/>
            <a:ext cx="1410494" cy="324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600" b="1" dirty="0" err="1">
              <a:solidFill>
                <a:srgbClr val="9BBB5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882977" y="2608853"/>
            <a:ext cx="906170" cy="288032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lock B</a:t>
            </a:r>
            <a:endParaRPr lang="ko-KR" altLang="en-US" sz="12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882977" y="2896885"/>
            <a:ext cx="90617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srgbClr val="4BACC6"/>
                </a:solidFill>
                <a:latin typeface="맑은 고딕" pitchFamily="50" charset="-127"/>
                <a:ea typeface="맑은 고딕" pitchFamily="50" charset="-127"/>
              </a:rPr>
              <a:t>holder</a:t>
            </a:r>
            <a:endParaRPr lang="ko-KR" altLang="en-US" sz="1200" b="1" dirty="0">
              <a:solidFill>
                <a:srgbClr val="4BACC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882977" y="3184446"/>
            <a:ext cx="90617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  <a:endParaRPr lang="ko-KR" altLang="en-US" sz="12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4" name="꺾인 연결선 20"/>
          <p:cNvCxnSpPr>
            <a:stCxn id="102" idx="1"/>
            <a:endCxn id="92" idx="3"/>
          </p:cNvCxnSpPr>
          <p:nvPr/>
        </p:nvCxnSpPr>
        <p:spPr>
          <a:xfrm rot="10800000">
            <a:off x="5277247" y="2618911"/>
            <a:ext cx="605730" cy="4219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꺾인 연결선 20"/>
          <p:cNvCxnSpPr>
            <a:stCxn id="95" idx="1"/>
            <a:endCxn id="88" idx="3"/>
          </p:cNvCxnSpPr>
          <p:nvPr/>
        </p:nvCxnSpPr>
        <p:spPr>
          <a:xfrm rot="10800000">
            <a:off x="3332763" y="2780928"/>
            <a:ext cx="533990" cy="4860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20"/>
          <p:cNvCxnSpPr>
            <a:stCxn id="99" idx="1"/>
            <a:endCxn id="101" idx="3"/>
          </p:cNvCxnSpPr>
          <p:nvPr/>
        </p:nvCxnSpPr>
        <p:spPr>
          <a:xfrm rot="10800000">
            <a:off x="6789147" y="2752869"/>
            <a:ext cx="533990" cy="5040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19D31249-68EF-4412-878A-50FBF36D340E}"/>
              </a:ext>
            </a:extLst>
          </p:cNvPr>
          <p:cNvSpPr/>
          <p:nvPr/>
        </p:nvSpPr>
        <p:spPr>
          <a:xfrm>
            <a:off x="3828696" y="3230982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B7C5697-27B2-4288-A25E-8AACF252EF4E}"/>
              </a:ext>
            </a:extLst>
          </p:cNvPr>
          <p:cNvSpPr/>
          <p:nvPr/>
        </p:nvSpPr>
        <p:spPr>
          <a:xfrm>
            <a:off x="5846977" y="3004438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B93FEBC-84C0-4232-8BA3-008D647259EE}"/>
              </a:ext>
            </a:extLst>
          </p:cNvPr>
          <p:cNvSpPr/>
          <p:nvPr/>
        </p:nvSpPr>
        <p:spPr>
          <a:xfrm>
            <a:off x="7287137" y="3220925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2207E0C-460E-4F7E-ABF3-2D5FD1778FFD}"/>
              </a:ext>
            </a:extLst>
          </p:cNvPr>
          <p:cNvSpPr/>
          <p:nvPr/>
        </p:nvSpPr>
        <p:spPr>
          <a:xfrm>
            <a:off x="2384259" y="3040438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677321"/>
      </p:ext>
    </p:extLst>
  </p:cSld>
  <p:clrMapOvr>
    <a:masterClrMapping/>
  </p:clrMapOvr>
  <p:transition>
    <p:zoom/>
  </p:transition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 기부 실시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3048" y="808062"/>
            <a:ext cx="8699432" cy="5501258"/>
          </a:xfrm>
        </p:spPr>
        <p:txBody>
          <a:bodyPr/>
          <a:lstStyle/>
          <a:p>
            <a:pPr lvl="0">
              <a:defRPr/>
            </a:pPr>
            <a:r>
              <a:rPr lang="en-US" altLang="ko-KR" sz="1800">
                <a:cs typeface="Courier New"/>
              </a:rPr>
              <a:t>수정할 함수</a:t>
            </a:r>
            <a:endParaRPr lang="en-US" altLang="ko-KR" sz="1800"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static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init_thread(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 *t, </a:t>
            </a:r>
            <a:b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                      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const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char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*name, 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priority)</a:t>
            </a:r>
            <a:endParaRPr lang="en-US" altLang="ko-KR" sz="16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 sz="1400"/>
              <a:t>우선 기부를 위한 데이터 구조를 초기화합니다.</a:t>
            </a:r>
            <a:endParaRPr lang="en-US" altLang="ko-KR" sz="1400"/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lock_acquire(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 *lock)</a:t>
            </a:r>
            <a:endParaRPr lang="en-US" altLang="ko-KR" sz="16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 sz="1400"/>
              <a:t>잠금을 사용할 수 없는 경우 잠금 주소를 저장하십시오.</a:t>
            </a:r>
            <a:endParaRPr lang="en-US" altLang="ko-KR" sz="1400"/>
          </a:p>
          <a:p>
            <a:pPr lvl="2">
              <a:defRPr/>
            </a:pPr>
            <a:r>
              <a:rPr lang="en-US" altLang="ko-KR" sz="1400"/>
              <a:t>현재 우선순위를 저장하고 기부한 스레드를 목록에 유지하세요 (복수 기부).</a:t>
            </a:r>
            <a:endParaRPr lang="en-US" altLang="ko-KR" sz="1400"/>
          </a:p>
          <a:p>
            <a:pPr lvl="2">
              <a:defRPr/>
            </a:pPr>
            <a:r>
              <a:rPr lang="en-US" altLang="ko-KR" sz="1400"/>
              <a:t>기부 우선.</a:t>
            </a:r>
            <a:endParaRPr lang="en-US" altLang="ko-KR" sz="1400"/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lock_release(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lock *lock)</a:t>
            </a:r>
            <a:endParaRPr lang="en-US" altLang="ko-KR" sz="16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 sz="1400"/>
              <a:t>잠금이 해제되면 기부 목록에서 잠금이 설정된 스레드를 삭제하고 우선 순위를 올바르게 설정하십시오.</a:t>
            </a:r>
            <a:endParaRPr lang="en-US" altLang="ko-KR" sz="1400"/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thread_set_priority(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new_priority)</a:t>
            </a:r>
            <a:endParaRPr xmlns:mc="http://schemas.openxmlformats.org/markup-compatibility/2006" xmlns:hp="http://schemas.haansoft.com/office/presentation/8.0" kumimoji="1" lang="en-US" altLang="ko-KR" sz="16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1143000" lvl="2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Char char="¢"/>
              <a:defRPr/>
            </a:pPr>
            <a:r>
              <a:rPr lang="en-US" altLang="ko-KR" sz="1400"/>
              <a:t>기부금을 고려하여 우선 순위를 정하십시오.</a:t>
            </a:r>
            <a:endParaRPr lang="en-US" altLang="ko-KR" sz="1400"/>
          </a:p>
          <a:p>
            <a:pPr lvl="0">
              <a:defRPr/>
            </a:pPr>
            <a:endParaRPr lang="ko-KR" altLang="en-US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76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 $ make check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47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t="50000" r="64962" b="8642"/>
          <a:stretch/>
        </p:blipFill>
        <p:spPr>
          <a:xfrm>
            <a:off x="431540" y="1702578"/>
            <a:ext cx="6408712" cy="441107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23528" y="2564904"/>
            <a:ext cx="6624736" cy="19442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err="1">
              <a:solidFill>
                <a:prstClr val="white"/>
              </a:solidFill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853503882"/>
      </p:ext>
    </p:extLst>
  </p:cSld>
  <p:clrMapOvr>
    <a:masterClrMapping/>
  </p:clrMapOvr>
  <p:transition>
    <p:zoom/>
  </p:transition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018680" y="4365104"/>
            <a:ext cx="7859500" cy="1800200"/>
          </a:xfrm>
          <a:prstGeom prst="roundRect">
            <a:avLst>
              <a:gd name="adj" fmla="val 6062"/>
            </a:avLst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kumimoji="1" lang="ko-Kore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디자인: 슬립/웨이크업 기반 알람 시계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37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348407" y="1484784"/>
            <a:ext cx="4662767" cy="10570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00298" y="189832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3386390" y="206315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61693" y="1453856"/>
            <a:ext cx="141897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ready_list</a:t>
            </a:r>
            <a:endParaRPr lang="ko-KR" altLang="en-US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48212" y="3534471"/>
            <a:ext cx="1629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srgbClr val="ff0000"/>
                </a:solidFill>
                <a:latin typeface="Courier New"/>
                <a:ea typeface="맑은 고딕"/>
                <a:cs typeface="Courier New"/>
              </a:rPr>
              <a:t>wakeup()</a:t>
            </a:r>
            <a:endParaRPr lang="en-US" altLang="ko-KR" sz="1600">
              <a:solidFill>
                <a:srgbClr val="ff000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668468" y="189832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36638" y="189832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04808" y="189832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997917" y="1898325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530466" y="2748103"/>
            <a:ext cx="504056" cy="504056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49" name="구부러진 연결선 48"/>
          <p:cNvCxnSpPr>
            <a:endCxn id="48" idx="0"/>
          </p:cNvCxnSpPr>
          <p:nvPr/>
        </p:nvCxnSpPr>
        <p:spPr>
          <a:xfrm>
            <a:off x="6493846" y="2126103"/>
            <a:ext cx="1288648" cy="622000"/>
          </a:xfrm>
          <a:prstGeom prst="curvedConnector2">
            <a:avLst/>
          </a:prstGeom>
          <a:ln w="25400">
            <a:solidFill>
              <a:srgbClr val="c00000"/>
            </a:solidFill>
            <a:headEnd type="triangl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604115" y="1793645"/>
            <a:ext cx="22829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list_push_back ()</a:t>
            </a:r>
            <a:endParaRPr lang="ko-KR" altLang="en-US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3374122" y="226547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4171372" y="206315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flipH="1">
            <a:off x="4159104" y="226547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4939542" y="206315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4927274" y="226547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5721132" y="2063153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>
            <a:off x="5708864" y="2265473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348407" y="3148760"/>
            <a:ext cx="4662767" cy="10570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900298" y="356230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3386390" y="372712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61694" y="3117832"/>
            <a:ext cx="14189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sleep_list</a:t>
            </a:r>
            <a:endParaRPr lang="ko-KR" altLang="en-US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668468" y="356230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436638" y="356230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204808" y="3562302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997917" y="3562301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374122" y="392944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4171372" y="372712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4159104" y="392944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4939542" y="372712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H="1">
            <a:off x="4927274" y="392944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5721132" y="3727129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5708864" y="3929449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 73"/>
          <p:cNvCxnSpPr>
            <a:stCxn id="48" idx="2"/>
            <a:endCxn id="58" idx="3"/>
          </p:cNvCxnSpPr>
          <p:nvPr/>
        </p:nvCxnSpPr>
        <p:spPr>
          <a:xfrm rot="5400000">
            <a:off x="7184276" y="3079057"/>
            <a:ext cx="425116" cy="771320"/>
          </a:xfrm>
          <a:prstGeom prst="curvedConnector2">
            <a:avLst/>
          </a:prstGeom>
          <a:ln w="25400">
            <a:solidFill>
              <a:srgbClr val="c00000"/>
            </a:solidFill>
            <a:headEnd type="triangl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구부러진 연결선 80"/>
          <p:cNvCxnSpPr>
            <a:stCxn id="59" idx="1"/>
            <a:endCxn id="78" idx="2"/>
          </p:cNvCxnSpPr>
          <p:nvPr/>
        </p:nvCxnSpPr>
        <p:spPr>
          <a:xfrm rot="10800000">
            <a:off x="1539462" y="2402382"/>
            <a:ext cx="1360836" cy="1411949"/>
          </a:xfrm>
          <a:prstGeom prst="curvedConnector2">
            <a:avLst/>
          </a:prstGeom>
          <a:ln w="25400">
            <a:solidFill>
              <a:srgbClr val="c00000"/>
            </a:solidFill>
            <a:headEnd type="triangle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-5009" y="2978145"/>
            <a:ext cx="178927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srgbClr val="ff0000"/>
                </a:solidFill>
                <a:latin typeface="Courier New"/>
                <a:ea typeface="맑은 고딕"/>
                <a:cs typeface="Courier New"/>
              </a:rPr>
              <a:t>timer_sleep()</a:t>
            </a:r>
            <a:endParaRPr lang="en-US" altLang="ko-KR" sz="1600">
              <a:solidFill>
                <a:srgbClr val="ff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69686" y="2126103"/>
            <a:ext cx="4651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tail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20965" y="2126103"/>
            <a:ext cx="64472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head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43723" y="3746719"/>
            <a:ext cx="64472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head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02215" y="3783163"/>
            <a:ext cx="4651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tail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287434" y="1898325"/>
            <a:ext cx="504056" cy="504056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 flipH="1">
            <a:off x="1791490" y="2126103"/>
            <a:ext cx="10963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18680" y="1466890"/>
            <a:ext cx="92525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runnig</a:t>
            </a:r>
            <a:endParaRPr lang="ko-KR" altLang="en-US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80060" y="886621"/>
            <a:ext cx="1897380" cy="568799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1600">
                <a:solidFill>
                  <a:prstClr val="black"/>
                </a:solidFill>
                <a:latin typeface="Arial"/>
                <a:ea typeface="맑은 고딕"/>
                <a:cs typeface="Courier New"/>
              </a:rPr>
              <a:t>가장높은 우선순위</a:t>
            </a:r>
            <a:endParaRPr lang="ko-KR" altLang="en-US" sz="1600">
              <a:solidFill>
                <a:prstClr val="black"/>
              </a:solidFill>
              <a:latin typeface="Arial"/>
              <a:ea typeface="맑은 고딕"/>
              <a:cs typeface="Courier New"/>
            </a:endParaRPr>
          </a:p>
          <a:p>
            <a:pPr lvl="0" algn="ctr">
              <a:defRPr/>
            </a:pPr>
            <a:r>
              <a:rPr lang="ko-KR" altLang="en-US" sz="1600">
                <a:solidFill>
                  <a:prstClr val="black"/>
                </a:solidFill>
                <a:latin typeface="Arial"/>
                <a:ea typeface="맑은 고딕"/>
                <a:cs typeface="Courier New"/>
              </a:rPr>
              <a:t>스레드로 실행</a:t>
            </a:r>
            <a:endParaRPr lang="ko-KR" altLang="en-US" sz="1600">
              <a:solidFill>
                <a:prstClr val="black"/>
              </a:solidFill>
              <a:latin typeface="Arial"/>
              <a:ea typeface="맑은 고딕"/>
              <a:cs typeface="Courier New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348407" y="4532566"/>
            <a:ext cx="4662767" cy="8545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900298" y="4814307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3386390" y="4979134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615720" y="4473968"/>
            <a:ext cx="129554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wait_list</a:t>
            </a:r>
            <a:endParaRPr lang="ko-KR" altLang="en-US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668468" y="4814307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436638" y="4814307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204808" y="4814307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997917" y="4814306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92" name="직선 화살표 연결선 91"/>
          <p:cNvCxnSpPr/>
          <p:nvPr/>
        </p:nvCxnSpPr>
        <p:spPr>
          <a:xfrm flipH="1">
            <a:off x="3374122" y="5181454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4171372" y="4979134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4159104" y="5181454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4939542" y="4979134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H="1">
            <a:off x="4927274" y="5181454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5721132" y="4979134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 flipH="1">
            <a:off x="5708864" y="5181454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443723" y="4998724"/>
            <a:ext cx="64472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head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402215" y="5035168"/>
            <a:ext cx="4651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tail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06937" y="4687627"/>
            <a:ext cx="515994" cy="544397"/>
          </a:xfrm>
          <a:prstGeom prst="rect">
            <a:avLst/>
          </a:prstGeom>
        </p:spPr>
      </p:pic>
      <p:cxnSp>
        <p:nvCxnSpPr>
          <p:cNvPr id="101" name="직선 화살표 연결선 100"/>
          <p:cNvCxnSpPr/>
          <p:nvPr/>
        </p:nvCxnSpPr>
        <p:spPr>
          <a:xfrm flipV="1">
            <a:off x="6934878" y="5023029"/>
            <a:ext cx="833789" cy="4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109460" y="5467791"/>
            <a:ext cx="1697355" cy="569154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1600">
                <a:solidFill>
                  <a:prstClr val="black"/>
                </a:solidFill>
                <a:latin typeface="Arial"/>
                <a:ea typeface="맑은 고딕"/>
                <a:cs typeface="Courier New"/>
              </a:rPr>
              <a:t>가장높은순위</a:t>
            </a:r>
            <a:endParaRPr lang="ko-KR" altLang="en-US" sz="1600">
              <a:solidFill>
                <a:prstClr val="black"/>
              </a:solidFill>
              <a:latin typeface="Arial"/>
              <a:ea typeface="맑은 고딕"/>
              <a:cs typeface="Courier New"/>
            </a:endParaRPr>
          </a:p>
          <a:p>
            <a:pPr lvl="0" algn="ctr">
              <a:defRPr/>
            </a:pPr>
            <a:r>
              <a:rPr lang="ko-KR" altLang="en-US" sz="1600">
                <a:solidFill>
                  <a:prstClr val="black"/>
                </a:solidFill>
                <a:latin typeface="Arial"/>
                <a:ea typeface="맑은 고딕"/>
                <a:cs typeface="Courier New"/>
              </a:rPr>
              <a:t>스레드로 가져옴</a:t>
            </a:r>
            <a:endParaRPr lang="ko-KR" altLang="en-US" sz="1600">
              <a:solidFill>
                <a:prstClr val="black"/>
              </a:solidFill>
              <a:latin typeface="Arial"/>
              <a:ea typeface="맑은 고딕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/>
              <a:t>Three things to consider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 sz="1800"/>
              <a:t>준비 목록에서 실행할 스레드를 선택할 때 우선 순위가 가장 높은 스레드를 선택합니다.</a:t>
            </a:r>
            <a:endParaRPr kumimoji="1" lang="en-US" altLang="ko-KR" sz="1800"/>
          </a:p>
          <a:p>
            <a:pPr lvl="0">
              <a:defRPr/>
            </a:pPr>
            <a:r>
              <a:rPr kumimoji="1" lang="en-US" altLang="ko-KR" sz="1800"/>
              <a:t>선점</a:t>
            </a:r>
            <a:endParaRPr kumimoji="1" lang="en-US" altLang="ko-KR" sz="1800"/>
          </a:p>
          <a:p>
            <a:pPr lvl="1">
              <a:defRPr/>
            </a:pPr>
            <a:r>
              <a:rPr kumimoji="1" lang="en-US" altLang="ko-KR" sz="1600"/>
              <a:t>준비 목록에 새 스레드를 삽입할 때 실행 중인 스레드와 우선 순위를 비교하십시오.</a:t>
            </a:r>
            <a:endParaRPr kumimoji="1" lang="en-US" altLang="ko-KR" sz="1600"/>
          </a:p>
          <a:p>
            <a:pPr lvl="1">
              <a:defRPr/>
            </a:pPr>
            <a:r>
              <a:rPr lang="en-US" altLang="ko-KR" sz="1600"/>
              <a:t>현재 실행 중인 스레드에서 우선 순위가 더 높은 경우 새로 삽입한 스레드를 스케줄링합니다.</a:t>
            </a:r>
            <a:endParaRPr lang="en-US" altLang="ko-KR" sz="1600"/>
          </a:p>
          <a:p>
            <a:pPr lvl="0">
              <a:defRPr/>
            </a:pPr>
            <a:r>
              <a:rPr lang="en-US" altLang="ko-KR" sz="1800"/>
              <a:t>잠금: 세마포어, 조건 변수, </a:t>
            </a:r>
            <a:endParaRPr lang="en-US" altLang="ko-KR" sz="1800"/>
          </a:p>
          <a:p>
            <a:pPr lvl="1">
              <a:defRPr/>
            </a:pPr>
            <a:r>
              <a:rPr lang="en-US" altLang="ko-KR" sz="1600"/>
              <a:t>잠금을 기다리는 스레드 집합 (또는 조건 변수) 에서 스레드를 선택할 때는 우선 순위가 가장 높은 스레드를 선택합니다.</a:t>
            </a:r>
            <a:endParaRPr lang="en-US" altLang="ko-KR" sz="1600"/>
          </a:p>
          <a:p>
            <a:pPr lvl="1">
              <a:defRPr/>
            </a:pPr>
            <a:endParaRPr kumimoji="1" lang="ko-KR" altLang="en-US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39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핀토스 우선순위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>
                <a:cs typeface="Courier New"/>
              </a:rPr>
              <a:t>우선 순위 범위는 PRI_MIN (=0) 부터 PRI_MAX (=63) 까지입니다.</a:t>
            </a:r>
            <a:endParaRPr lang="en-US" altLang="ko-KR" sz="1800"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숫자가 클수록 우선 순위가 높습니다.</a:t>
            </a:r>
            <a:endParaRPr lang="en-US" altLang="ko-KR" sz="1600"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기본값은 PRI_DEFAULT (=31) 입니다.</a:t>
            </a:r>
            <a:endParaRPr lang="en-US" altLang="ko-KR" sz="1600">
              <a:cs typeface="Courier New"/>
            </a:endParaRPr>
          </a:p>
          <a:p>
            <a:pPr lvl="0">
              <a:defRPr/>
            </a:pPr>
            <a:r>
              <a:rPr lang="en-US" altLang="ko-KR" sz="1800">
                <a:cs typeface="Courier New"/>
              </a:rPr>
              <a:t>PintOS는 thread_create () 에 의해 스레드가 생성될 때 초기 우선 순위를 설정합니다.</a:t>
            </a:r>
            <a:endParaRPr lang="en-US" altLang="ko-KR" sz="1800">
              <a:cs typeface="Courier New"/>
            </a:endParaRPr>
          </a:p>
          <a:p>
            <a:pPr lvl="0">
              <a:defRPr/>
            </a:pPr>
            <a:r>
              <a:rPr lang="en-US" altLang="ko-KR" sz="1800"/>
              <a:t>기존 함수</a:t>
            </a:r>
            <a:endParaRPr lang="en-US" altLang="ko-KR" sz="1800"/>
          </a:p>
          <a:p>
            <a:pPr lvl="1">
              <a:defRPr/>
            </a:pPr>
            <a:r>
              <a:rPr lang="en-US" altLang="ko-KR" sz="160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lang="en-US" altLang="ko-KR" sz="1600">
                <a:latin typeface="Courier New"/>
                <a:cs typeface="Courier New"/>
              </a:rPr>
              <a:t> thread_set_priority (</a:t>
            </a:r>
            <a:r>
              <a:rPr lang="en-US" altLang="ko-KR" sz="160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lang="en-US" altLang="ko-KR" sz="1600">
                <a:latin typeface="Courier New"/>
                <a:cs typeface="Courier New"/>
              </a:rPr>
              <a:t> new_priority)</a:t>
            </a:r>
            <a:endParaRPr lang="en-US" altLang="ko-KR" sz="1600"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 sz="1400"/>
              <a:t>현재 스레드의 우선순위를 new_priority 로 변경</a:t>
            </a:r>
            <a:endParaRPr lang="en-US" altLang="ko-KR" sz="1400"/>
          </a:p>
          <a:p>
            <a:pPr lvl="1">
              <a:defRPr/>
            </a:pPr>
            <a:r>
              <a:rPr lang="en-US" altLang="ko-KR" sz="160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lang="en-US" altLang="ko-KR" sz="1600">
                <a:latin typeface="Courier New"/>
                <a:cs typeface="Courier New"/>
              </a:rPr>
              <a:t> thread_get_priority (</a:t>
            </a:r>
            <a:r>
              <a:rPr lang="en-US" altLang="ko-KR" sz="160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lang="en-US" altLang="ko-KR" sz="1600">
                <a:latin typeface="Courier New"/>
                <a:cs typeface="Courier New"/>
              </a:rPr>
              <a:t>)</a:t>
            </a:r>
            <a:endParaRPr lang="en-US" altLang="ko-KR" sz="1600">
              <a:latin typeface="Courier New"/>
              <a:cs typeface="Courier New"/>
            </a:endParaRPr>
          </a:p>
          <a:p>
            <a:pPr lvl="2">
              <a:defRPr/>
            </a:pPr>
            <a:r>
              <a:rPr lang="en-US" altLang="ko-KR" sz="1400">
                <a:cs typeface="Courier New"/>
              </a:rPr>
              <a:t>현재 스레드의 우선 순위를 반환합니다.</a:t>
            </a:r>
            <a:endParaRPr lang="en-US" altLang="ko-KR" sz="1400">
              <a:cs typeface="Courier New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41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우선순위 (스케줄링) 배치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880070"/>
            <a:ext cx="8208912" cy="4709170"/>
          </a:xfrm>
        </p:spPr>
        <p:txBody>
          <a:bodyPr/>
          <a:lstStyle/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tid_t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thread_create(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const char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*name,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priority,</a:t>
            </a:r>
            <a:b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			    thread_func *function,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*aux)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endParaRPr lang="en-US" altLang="ko-KR" sz="1800">
              <a:latin typeface="Courier New"/>
              <a:cs typeface="Courier New"/>
            </a:endParaRPr>
          </a:p>
          <a:p>
            <a:pPr lvl="0">
              <a:defRPr/>
            </a:pPr>
            <a:r>
              <a:rPr lang="en-US" altLang="ko-KR" sz="1800"/>
              <a:t>업데이트 시점</a:t>
            </a:r>
            <a:endParaRPr lang="en-US" altLang="ko-KR" sz="1800"/>
          </a:p>
          <a:p>
            <a:pPr lvl="1">
              <a:defRPr/>
            </a:pPr>
            <a:r>
              <a:rPr lang="en-US" altLang="ko-KR" sz="1600"/>
              <a:t>ready_list에 우선 순위에 따라 스레드를 삽입합니다.(확장이 불가능하다는 점에 유의하세요)</a:t>
            </a:r>
            <a:endParaRPr lang="en-US" altLang="ko-KR" sz="1600"/>
          </a:p>
          <a:p>
            <a:pPr lvl="1">
              <a:defRPr/>
            </a:pPr>
            <a:r>
              <a:rPr lang="en-US" altLang="ko-KR" sz="1600"/>
              <a:t>스레드가 ready_list에 추가되면 새 스레드의 우선 순위와 현재 스레드의 우선 순위를 비교합니다.</a:t>
            </a:r>
            <a:endParaRPr lang="en-US" altLang="ko-KR" sz="1600"/>
          </a:p>
          <a:p>
            <a:pPr lvl="1">
              <a:defRPr/>
            </a:pPr>
            <a:r>
              <a:rPr lang="en-US" altLang="ko-KR" sz="1600"/>
              <a:t>새 스레드의 우선 순위가 더 높으면 schedule () 을 호출합니다 (현재 스레드는 CPU를 산출합니다).</a:t>
            </a:r>
            <a:endParaRPr lang="en-US" altLang="ko-KR" sz="16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43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7" name="Google Shape;3387;p256"/>
          <p:cNvSpPr txBox="1">
            <a:spLocks noGrp="1"/>
          </p:cNvSpPr>
          <p:nvPr>
            <p:ph type="title" idx="0"/>
          </p:nvPr>
        </p:nvSpPr>
        <p:spPr>
          <a:xfrm>
            <a:off x="214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b="0" i="0" u="none" strike="noStrike" cap="none">
                <a:solidFill>
                  <a:srgbClr val="ffff00"/>
                </a:solidFill>
                <a:latin typeface="Courier New"/>
                <a:ea typeface="Arial"/>
                <a:cs typeface="Courier New"/>
                <a:sym typeface="Arial"/>
              </a:rPr>
              <a:t>스레드_생성 ()</a:t>
            </a:r>
            <a:endParaRPr lang="en-US" altLang="ko-KR" sz="2400" b="0" i="0" u="none" strike="noStrike" cap="none">
              <a:solidFill>
                <a:srgbClr val="ffff00"/>
              </a:solidFill>
              <a:latin typeface="Courier New"/>
              <a:ea typeface="Arial"/>
              <a:cs typeface="Courier New"/>
              <a:sym typeface="Arial"/>
            </a:endParaRPr>
          </a:p>
        </p:txBody>
      </p:sp>
      <p:sp>
        <p:nvSpPr>
          <p:cNvPr id="3388" name="Google Shape;3388;p256"/>
          <p:cNvSpPr txBox="1">
            <a:spLocks noGrp="1"/>
          </p:cNvSpPr>
          <p:nvPr>
            <p:ph type="body" idx="1"/>
          </p:nvPr>
        </p:nvSpPr>
        <p:spPr>
          <a:xfrm>
            <a:off x="214313" y="805437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285750">
              <a:spcBef>
                <a:spcPts val="32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Char char="•"/>
              <a:defRPr/>
            </a:pPr>
            <a:r>
              <a:rPr lang="en-US" altLang="ko-KR" sz="18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ready_list에 스레드를 삽입할 때 현재 실행 중인 스레드와 우선 순위를 비교하십시오. </a:t>
            </a:r>
            <a:endParaRPr lang="en-US" altLang="ko-KR"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285750">
              <a:spcBef>
                <a:spcPts val="32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Char char="•"/>
              <a:defRPr/>
            </a:pPr>
            <a:r>
              <a:rPr lang="en-US" altLang="ko-KR" sz="1800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새로 도착한 스레드의 우선 순위가 더 높으면 현재 실행 중인 스레드를 선점하고 새 스레드를 실행합니다.</a:t>
            </a:r>
            <a:endParaRPr lang="en-US" altLang="ko-KR" sz="1800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9" name="Google Shape;3389;p256"/>
          <p:cNvSpPr txBox="1">
            <a:spLocks noGrp="1"/>
          </p:cNvSpPr>
          <p:nvPr>
            <p:ph type="sldNum" idx="12"/>
          </p:nvPr>
        </p:nvSpPr>
        <p:spPr>
          <a:xfrm>
            <a:off x="7964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45</a:t>
            </a:fld>
            <a:r>
              <a:rPr lang="ko-KR"/>
              <a:t> </a:t>
            </a:r>
            <a:endParaRPr lang="ko-KR"/>
          </a:p>
        </p:txBody>
      </p:sp>
      <p:sp>
        <p:nvSpPr>
          <p:cNvPr id="3390" name="Google Shape;3390;p256"/>
          <p:cNvSpPr txBox="1">
            <a:spLocks noGrp="1"/>
          </p:cNvSpPr>
          <p:nvPr>
            <p:ph type="ftr" idx="11"/>
          </p:nvPr>
        </p:nvSpPr>
        <p:spPr>
          <a:xfrm>
            <a:off x="3033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프로젝트: 우선순위 스케줄링</a:t>
            </a:r>
            <a:endParaRPr lang="ko-KR"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1" name="Google Shape;3391;p256"/>
          <p:cNvSpPr/>
          <p:nvPr/>
        </p:nvSpPr>
        <p:spPr>
          <a:xfrm>
            <a:off x="467544" y="3139221"/>
            <a:ext cx="8151713" cy="31700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 tIns="45700" rIns="91425" bIns="45700" anchor="t" anchorCtr="0">
            <a:noAutofit/>
          </a:bodyPr>
          <a:lstStyle/>
          <a:p>
            <a:pPr marL="0" marR="0" lvl="0" indent="0" algn="l" defTabSz="23225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tid_t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thread_create (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const char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*name, 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priority,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23225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thread_func *function, 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*aux)</a:t>
            </a: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ko-KR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lang="ko-KR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 ...</a:t>
            </a:r>
            <a:endParaRPr lang="ko-KR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thread_unblock (t);</a:t>
            </a:r>
            <a:endParaRPr lang="ko-KR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/* 현재 실행 중인 스레드와 새로 삽입한 스레드의 우선 순위를 비교합니다.새로 도착한 스레드의 우선 순위가 더 높으면 CPU를 반환합니다*/</a:t>
            </a:r>
            <a:endParaRPr lang="ko-KR" sz="18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>
                <a:solidFill>
                  <a:srgbClr val="e36c09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-K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tid;</a:t>
            </a:r>
            <a:endParaRPr lang="ko-KR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ko-KR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2" name="Google Shape;3392;p256"/>
          <p:cNvSpPr txBox="1"/>
          <p:nvPr/>
        </p:nvSpPr>
        <p:spPr>
          <a:xfrm>
            <a:off x="467544" y="2728659"/>
            <a:ext cx="504056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핀토스/src/스레드/스레드.c</a:t>
            </a:r>
            <a:endParaRPr lang="ko-KR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 thruBlk="1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수정할 기타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Char char="p"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thread_unblock(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 *t)</a:t>
            </a:r>
            <a:endParaRPr lang="en-US" altLang="ko-KR" sz="180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/>
              <a:t>스레드가 차단 해제되면 ready_list에 우선 순위에 따라 삽입됩니다.</a:t>
            </a:r>
            <a:endParaRPr lang="en-US" altLang="ko-KR" sz="1600"/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Char char="p"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thread_yield(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/>
              <a:t>현재 스레드는 CPU를 생성하고 우선 순위에 따라 ready_list에 삽입됩니다.</a:t>
            </a:r>
            <a:endParaRPr lang="en-US" altLang="ko-KR" sz="1600"/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Char char="p"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thread_set_priority(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new_priority)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>
                <a:cs typeface="Courier New"/>
              </a:rPr>
              <a:t>현재 스레드의 우선순위를 설정합니다.</a:t>
            </a:r>
            <a:endParaRPr lang="en-US" altLang="ko-KR" sz="1600"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/>
              <a:t>ready_list</a:t>
            </a:r>
            <a:r>
              <a:rPr lang="en-US" altLang="ko-KR" sz="1600">
                <a:cs typeface="Courier New"/>
              </a:rPr>
              <a:t> 재정렬</a:t>
            </a:r>
            <a:endParaRPr lang="en-US" altLang="ko-KR" sz="1600">
              <a:cs typeface="Courier New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47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9" name="Google Shape;3419;p259"/>
          <p:cNvSpPr txBox="1">
            <a:spLocks noGrp="1"/>
          </p:cNvSpPr>
          <p:nvPr>
            <p:ph type="body" idx="1"/>
          </p:nvPr>
        </p:nvSpPr>
        <p:spPr>
          <a:xfrm>
            <a:off x="214313" y="880070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Char char="•"/>
              <a:defRPr/>
            </a:pPr>
            <a:r>
              <a:rPr lang="ko-KR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thread_unblock</a:t>
            </a:r>
            <a:r>
              <a:rPr lang="ko-KR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()</a:t>
            </a:r>
            <a:endParaRPr lang="ko-KR"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Char char="•"/>
              <a:defRPr/>
            </a:pPr>
            <a:r>
              <a:rPr lang="en-US" altLang="ko-K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스레드 차단을 해제할 때는 list_push_back 대신 list_inert_orderd를 사용하십시오.</a:t>
            </a:r>
            <a:endParaRPr lang="en-US" altLang="ko-KR"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8605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2" name="Google Shape;3422;p259"/>
          <p:cNvSpPr txBox="1">
            <a:spLocks noGrp="1"/>
          </p:cNvSpPr>
          <p:nvPr>
            <p:ph type="title" idx="0"/>
          </p:nvPr>
        </p:nvSpPr>
        <p:spPr>
          <a:xfrm>
            <a:off x="214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힌트: 스레드_차단 해제 (해피 홀리데이 ~!^^)</a:t>
            </a:r>
            <a:endParaRPr lang="en-US" altLang="ko-KR" sz="2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3" name="Google Shape;3423;p259"/>
          <p:cNvSpPr txBox="1">
            <a:spLocks noGrp="1"/>
          </p:cNvSpPr>
          <p:nvPr>
            <p:ph type="sldNum" idx="12"/>
          </p:nvPr>
        </p:nvSpPr>
        <p:spPr>
          <a:xfrm>
            <a:off x="7964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49</a:t>
            </a:fld>
            <a:r>
              <a:rPr lang="ko-KR"/>
              <a:t> </a:t>
            </a:r>
            <a:endParaRPr lang="ko-KR"/>
          </a:p>
        </p:txBody>
      </p:sp>
      <p:sp>
        <p:nvSpPr>
          <p:cNvPr id="3424" name="Google Shape;3424;p259"/>
          <p:cNvSpPr txBox="1">
            <a:spLocks noGrp="1"/>
          </p:cNvSpPr>
          <p:nvPr>
            <p:ph type="ftr" idx="11"/>
          </p:nvPr>
        </p:nvSpPr>
        <p:spPr>
          <a:xfrm>
            <a:off x="3033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프로젝트: 우선순위 스케줄링</a:t>
            </a:r>
            <a:endParaRPr lang="ko-KR"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9" name="Google Shape;3420;p259"/>
          <p:cNvSpPr txBox="1"/>
          <p:nvPr/>
        </p:nvSpPr>
        <p:spPr>
          <a:xfrm>
            <a:off x="393201" y="1866310"/>
            <a:ext cx="504056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pintos/src/threads/thread.c</a:t>
            </a:r>
            <a:endParaRPr xmlns:mc="http://schemas.openxmlformats.org/markup-compatibility/2006" xmlns:hp="http://schemas.haansoft.com/office/presentation/8.0" kumimoji="0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0" name="Google Shape;3421;p259"/>
          <p:cNvSpPr/>
          <p:nvPr/>
        </p:nvSpPr>
        <p:spPr>
          <a:xfrm>
            <a:off x="395251" y="2204864"/>
            <a:ext cx="8424936" cy="341632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 tIns="45700" rIns="91425" bIns="45700" anchor="t" anchorCtr="0">
            <a:noAutofit/>
          </a:bodyPr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thread_unblock (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thread *t) 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//list_push_back (&amp;ready_list, &amp;t-&gt;elem);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list_insert_ordered(&amp; ready_list, &amp; t-&gt; elem,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cmp_priority, NULL);    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t-&gt;status = THREAD_READY;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intr_set_level (old_level);</a:t>
            </a:r>
            <a:endPara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1" name="Google Shape;3425;p259"/>
          <p:cNvSpPr txBox="1"/>
          <p:nvPr/>
        </p:nvSpPr>
        <p:spPr>
          <a:xfrm>
            <a:off x="7227095" y="3301897"/>
            <a:ext cx="1089321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xmlns:mc="http://schemas.openxmlformats.org/markup-compatibility/2006" xmlns:hp="http://schemas.haansoft.com/office/presentation/8.0" kumimoji="0" sz="1600" b="0" i="0" u="none" strike="noStrike" kern="120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2" name="Google Shape;3426;p259"/>
          <p:cNvSpPr txBox="1"/>
          <p:nvPr/>
        </p:nvSpPr>
        <p:spPr>
          <a:xfrm>
            <a:off x="7227095" y="3893226"/>
            <a:ext cx="595035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 xmlns:mc="http://schemas.openxmlformats.org/markup-compatibility/2006" xmlns:hp="http://schemas.haansoft.com/office/presentation/8.0" kumimoji="0" sz="1600" b="0" i="0" u="none" strike="noStrike" kern="1200" cap="none" spc="0" normalizeH="0" baseline="0" mc:Ignorable="hp" hp:hslEmbossed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3" name="Google Shape;3427;p259"/>
          <p:cNvSpPr/>
          <p:nvPr/>
        </p:nvSpPr>
        <p:spPr>
          <a:xfrm>
            <a:off x="1187624" y="3852333"/>
            <a:ext cx="6120680" cy="725641"/>
          </a:xfrm>
          <a:prstGeom prst="roundRect">
            <a:avLst>
              <a:gd name="adj" fmla="val 7503"/>
            </a:avLst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dash"/>
            <a:round/>
            <a:headEnd w="sm" len="sm"/>
            <a:tailEnd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4" name="Google Shape;3428;p259"/>
          <p:cNvSpPr/>
          <p:nvPr/>
        </p:nvSpPr>
        <p:spPr>
          <a:xfrm>
            <a:off x="1187624" y="3301897"/>
            <a:ext cx="6120680" cy="377267"/>
          </a:xfrm>
          <a:prstGeom prst="roundRect">
            <a:avLst>
              <a:gd name="adj" fmla="val 7503"/>
            </a:avLst>
          </a:prstGeom>
          <a:noFill/>
          <a:ln w="12700" cap="flat" cmpd="sng">
            <a:solidFill>
              <a:srgbClr val="ff0000">
                <a:alpha val="100000"/>
              </a:srgbClr>
            </a:solidFill>
            <a:prstDash val="dash"/>
            <a:round/>
            <a:headEnd w="sm" len="sm"/>
            <a:tailEnd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 thruBlk="1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/>
            <a:ea typeface="맑은 고딕"/>
            <a:cs typeface="Courier New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1104</ep:Words>
  <ep:PresentationFormat>화면 슬라이드 쇼(4:3)</ep:PresentationFormat>
  <ep:Paragraphs>373</ep:Paragraphs>
  <ep:Slides>26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양식_공청회_발표자료-총괄-양식</vt:lpstr>
      <vt:lpstr>슬라이드 1</vt:lpstr>
      <vt:lpstr>아웃라인</vt:lpstr>
      <vt:lpstr>디자인: 슬립/웨이크업 기반 알람 시계</vt:lpstr>
      <vt:lpstr>Three things to consider</vt:lpstr>
      <vt:lpstr>핀토스 우선순위</vt:lpstr>
      <vt:lpstr>우선순위 (스케줄링) 배치</vt:lpstr>
      <vt:lpstr>스레드_생성 ()</vt:lpstr>
      <vt:lpstr>수정할 기타</vt:lpstr>
      <vt:lpstr>힌트: 스레드_차단 해제 (해피 홀리데이 ~!^^)</vt:lpstr>
      <vt:lpstr>동기화 프리미티브 변경</vt:lpstr>
      <vt:lpstr>우선 순위가 없는 핀토에서 FIFO 잠금/잠금 해제</vt:lpstr>
      <vt:lpstr>우선순위 기반 잠금/잠금 해제</vt:lpstr>
      <vt:lpstr>핀토스 세마포어</vt:lpstr>
      <vt:lpstr>락인 핀토스</vt:lpstr>
      <vt:lpstr>핀토스 단위의 조건 변수</vt:lpstr>
      <vt:lpstr>우선 순위 스케줄링-동기화 구현</vt:lpstr>
      <vt:lpstr>우선순위 반전</vt:lpstr>
      <vt:lpstr>슬라이드 18</vt:lpstr>
      <vt:lpstr>우선 기부</vt:lpstr>
      <vt:lpstr>Priority Donation</vt:lpstr>
      <vt:lpstr>Nested Donation</vt:lpstr>
      <vt:lpstr>Multiple Donation</vt:lpstr>
      <vt:lpstr>Data Structure for Multiple Donation</vt:lpstr>
      <vt:lpstr>Data Structure for nested donataion</vt:lpstr>
      <vt:lpstr>우선 기부 실시</vt:lpstr>
      <vt:lpstr>Result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2011-05-01T06:09:10.000</dcterms:created>
  <dc:creator>유진수 (jedisty@hanyang.ac.kr)</dc:creator>
  <cp:lastModifiedBy>ejrrl</cp:lastModifiedBy>
  <dcterms:modified xsi:type="dcterms:W3CDTF">2024-05-14T09:59:36.023</dcterms:modified>
  <cp:revision>4250</cp:revision>
  <dc:title>Pintos Project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