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797675" cy="9926638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orient="horz" pos="2273">
          <p15:clr>
            <a:srgbClr val="A4A3A4"/>
          </p15:clr>
        </p15:guide>
        <p15:guide id="4" orient="horz" pos="2364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7" roundtripDataSignature="AMtx7mj0NgFvmnIkE9Su/TBTtE5JEt4Ja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5A9E348-F14C-4BB2-B11C-BD37529C0CFF}">
  <a:tblStyle styleId="{D5A9E348-F14C-4BB2-B11C-BD37529C0CFF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rgbClr val="E6E6E6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E6E6E6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 i="off"/>
      <a:tcStyle>
        <a:tcBdr>
          <a:top>
            <a:ln w="508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lt1"/>
          </a:solidFill>
        </a:fill>
      </a:tcStyle>
    </a:lastRow>
    <a:seCell>
      <a:tcTxStyle b="on" i="off">
        <a:font>
          <a:latin typeface="Calibri"/>
          <a:ea typeface="Calibri"/>
          <a:cs typeface="Calibri"/>
        </a:font>
        <a:schemeClr val="dk1"/>
      </a:tcTxStyle>
      <a:tcStyle>
        <a:tcBdr/>
      </a:tcStyle>
    </a:seCell>
    <a:swCell>
      <a:tcTxStyle b="on" i="off">
        <a:font>
          <a:latin typeface="Calibri"/>
          <a:ea typeface="Calibri"/>
          <a:cs typeface="Calibri"/>
        </a:font>
        <a:schemeClr val="dk1"/>
      </a:tcTxStyle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dk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>
        <p:guide orient="horz" pos="2160"/>
        <p:guide pos="3840"/>
        <p:guide orient="horz" pos="2273"/>
        <p:guide orient="horz" pos="23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customschemas.google.com/relationships/presentationmetadata" Target="metadata"/><Relationship Id="rId2" Type="http://schemas.openxmlformats.org/officeDocument/2006/relationships/slide" Target="slides/slide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45659" cy="498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50443" y="0"/>
            <a:ext cx="2945659" cy="498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422275" y="1241425"/>
            <a:ext cx="5953125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428584"/>
            <a:ext cx="2945659" cy="498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" name="Google Shape;15;p1:notes"/>
          <p:cNvSpPr txBox="1">
            <a:spLocks noGrp="1"/>
          </p:cNvSpPr>
          <p:nvPr>
            <p:ph type="body" idx="1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1:notes"/>
          <p:cNvSpPr txBox="1">
            <a:spLocks noGrp="1"/>
          </p:cNvSpPr>
          <p:nvPr>
            <p:ph type="sldNum" idx="12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0:notes"/>
          <p:cNvSpPr txBox="1">
            <a:spLocks noGrp="1"/>
          </p:cNvSpPr>
          <p:nvPr>
            <p:ph type="body" idx="1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:notes"/>
          <p:cNvSpPr txBox="1">
            <a:spLocks noGrp="1"/>
          </p:cNvSpPr>
          <p:nvPr>
            <p:ph type="body" idx="1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:notes"/>
          <p:cNvSpPr txBox="1">
            <a:spLocks noGrp="1"/>
          </p:cNvSpPr>
          <p:nvPr>
            <p:ph type="body" idx="1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4:notes"/>
          <p:cNvSpPr txBox="1">
            <a:spLocks noGrp="1"/>
          </p:cNvSpPr>
          <p:nvPr>
            <p:ph type="body" idx="1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5:notes"/>
          <p:cNvSpPr txBox="1">
            <a:spLocks noGrp="1"/>
          </p:cNvSpPr>
          <p:nvPr>
            <p:ph type="body" idx="1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6:notes"/>
          <p:cNvSpPr txBox="1">
            <a:spLocks noGrp="1"/>
          </p:cNvSpPr>
          <p:nvPr>
            <p:ph type="body" idx="1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7:notes"/>
          <p:cNvSpPr txBox="1">
            <a:spLocks noGrp="1"/>
          </p:cNvSpPr>
          <p:nvPr>
            <p:ph type="body" idx="1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8:notes"/>
          <p:cNvSpPr txBox="1">
            <a:spLocks noGrp="1"/>
          </p:cNvSpPr>
          <p:nvPr>
            <p:ph type="body" idx="1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9:notes"/>
          <p:cNvSpPr txBox="1">
            <a:spLocks noGrp="1"/>
          </p:cNvSpPr>
          <p:nvPr>
            <p:ph type="body" idx="1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>
  <p:cSld name="제목 슬라이드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제목 슬라이드">
  <p:cSld name="2_제목 슬라이드">
    <p:bg>
      <p:bgPr>
        <a:solidFill>
          <a:schemeClr val="lt1"/>
        </a:soli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제목 슬라이드">
  <p:cSld name="1_제목 슬라이드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"/>
          <p:cNvSpPr txBox="1"/>
          <p:nvPr/>
        </p:nvSpPr>
        <p:spPr>
          <a:xfrm>
            <a:off x="6708068" y="4149070"/>
            <a:ext cx="5158567" cy="95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spAutoFit/>
          </a:bodyPr>
          <a:lstStyle/>
          <a:p>
            <a:pPr marL="0" marR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{○교육관 ○조}</a:t>
            </a:r>
            <a:endParaRPr/>
          </a:p>
          <a:p>
            <a:pPr marL="0" marR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김○○, 박○○, 이○○</a:t>
            </a:r>
            <a:endParaRPr sz="2000" b="1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1"/>
          <p:cNvSpPr/>
          <p:nvPr/>
        </p:nvSpPr>
        <p:spPr>
          <a:xfrm>
            <a:off x="1" y="1579670"/>
            <a:ext cx="12191999" cy="2190904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635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93959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1"/>
          <p:cNvSpPr txBox="1"/>
          <p:nvPr/>
        </p:nvSpPr>
        <p:spPr>
          <a:xfrm>
            <a:off x="14755" y="1772816"/>
            <a:ext cx="2282624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크래프톤 정글 0기 </a:t>
            </a:r>
            <a:endParaRPr/>
          </a:p>
        </p:txBody>
      </p:sp>
      <p:sp>
        <p:nvSpPr>
          <p:cNvPr id="21" name="Google Shape;21;p1"/>
          <p:cNvSpPr/>
          <p:nvPr/>
        </p:nvSpPr>
        <p:spPr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22;p1"/>
          <p:cNvSpPr/>
          <p:nvPr/>
        </p:nvSpPr>
        <p:spPr>
          <a:xfrm>
            <a:off x="10859084" y="-40947"/>
            <a:ext cx="8851785" cy="286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23;p1"/>
          <p:cNvSpPr txBox="1"/>
          <p:nvPr/>
        </p:nvSpPr>
        <p:spPr>
          <a:xfrm>
            <a:off x="5159896" y="2367345"/>
            <a:ext cx="6768752" cy="615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000" b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{Project1 Threads)</a:t>
            </a:r>
            <a:endParaRPr sz="4000" b="1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24;p1"/>
          <p:cNvSpPr/>
          <p:nvPr/>
        </p:nvSpPr>
        <p:spPr>
          <a:xfrm>
            <a:off x="110067" y="1700808"/>
            <a:ext cx="11971867" cy="1944216"/>
          </a:xfrm>
          <a:prstGeom prst="rect">
            <a:avLst/>
          </a:prstGeom>
          <a:noFill/>
          <a:ln w="15875" cap="flat" cmpd="sng">
            <a:solidFill>
              <a:srgbClr val="939597">
                <a:alpha val="69803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3" name="Google Shape;93;p10"/>
          <p:cNvCxnSpPr>
            <a:stCxn id="94" idx="3"/>
          </p:cNvCxnSpPr>
          <p:nvPr/>
        </p:nvCxnSpPr>
        <p:spPr>
          <a:xfrm>
            <a:off x="3240933" y="797344"/>
            <a:ext cx="8010600" cy="3300"/>
          </a:xfrm>
          <a:prstGeom prst="straightConnector1">
            <a:avLst/>
          </a:prstGeom>
          <a:noFill/>
          <a:ln w="12700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4" name="Google Shape;94;p10"/>
          <p:cNvSpPr txBox="1"/>
          <p:nvPr/>
        </p:nvSpPr>
        <p:spPr>
          <a:xfrm>
            <a:off x="443372" y="566511"/>
            <a:ext cx="2797561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5. 프로젝트 회고</a:t>
            </a:r>
            <a:endParaRPr sz="2400" b="1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0"/>
          <p:cNvSpPr txBox="1"/>
          <p:nvPr/>
        </p:nvSpPr>
        <p:spPr>
          <a:xfrm>
            <a:off x="875420" y="1053220"/>
            <a:ext cx="279298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1" i="1" dirty="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개선, 보완, 또는 </a:t>
            </a:r>
            <a:r>
              <a:rPr lang="ko-KR" sz="1400" b="1" i="1" dirty="0" err="1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느낀점</a:t>
            </a:r>
            <a:endParaRPr sz="1400" b="1" i="1" dirty="0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939597">
            <a:alpha val="9803"/>
          </a:srgbClr>
        </a:solidFill>
        <a:effectLst/>
      </p:bgPr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oogle Shape;29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5231778" y="0"/>
            <a:ext cx="39616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2"/>
          <p:cNvSpPr txBox="1"/>
          <p:nvPr/>
        </p:nvSpPr>
        <p:spPr>
          <a:xfrm>
            <a:off x="6296550" y="1333550"/>
            <a:ext cx="5231700" cy="38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spAutoFit/>
          </a:bodyPr>
          <a:lstStyle/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 b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01. 프로젝트 개요</a:t>
            </a:r>
            <a:endParaRPr sz="2800" b="1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 b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02. 프로젝트 팀 구성 및 역할</a:t>
            </a:r>
            <a:endParaRPr sz="2800" b="1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 b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03. 프로젝트 수행 절차 및 방법</a:t>
            </a:r>
            <a:endParaRPr sz="2800" b="1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 b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04. 프로젝트 수행 경과</a:t>
            </a:r>
            <a:endParaRPr sz="2800" b="1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sz="2800" b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05. 프로젝트 회고</a:t>
            </a:r>
            <a:endParaRPr sz="2800" b="1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31;p2"/>
          <p:cNvSpPr/>
          <p:nvPr/>
        </p:nvSpPr>
        <p:spPr>
          <a:xfrm>
            <a:off x="1" y="0"/>
            <a:ext cx="523178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0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목차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Google Shape;36;p3"/>
          <p:cNvCxnSpPr/>
          <p:nvPr/>
        </p:nvCxnSpPr>
        <p:spPr>
          <a:xfrm>
            <a:off x="3299280" y="800708"/>
            <a:ext cx="7952232" cy="0"/>
          </a:xfrm>
          <a:prstGeom prst="straightConnector1">
            <a:avLst/>
          </a:prstGeom>
          <a:noFill/>
          <a:ln w="12700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7" name="Google Shape;37;p3"/>
          <p:cNvSpPr txBox="1"/>
          <p:nvPr/>
        </p:nvSpPr>
        <p:spPr>
          <a:xfrm>
            <a:off x="443372" y="566511"/>
            <a:ext cx="249619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1. 프로젝트 개요</a:t>
            </a:r>
            <a:endParaRPr/>
          </a:p>
        </p:txBody>
      </p:sp>
      <p:sp>
        <p:nvSpPr>
          <p:cNvPr id="38" name="Google Shape;38;p3"/>
          <p:cNvSpPr/>
          <p:nvPr/>
        </p:nvSpPr>
        <p:spPr>
          <a:xfrm>
            <a:off x="1056000" y="1697278"/>
            <a:ext cx="504000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프로젝트 정의</a:t>
            </a:r>
            <a:endParaRPr/>
          </a:p>
        </p:txBody>
      </p:sp>
      <p:sp>
        <p:nvSpPr>
          <p:cNvPr id="39" name="Google Shape;39;p3"/>
          <p:cNvSpPr/>
          <p:nvPr/>
        </p:nvSpPr>
        <p:spPr>
          <a:xfrm>
            <a:off x="1047264" y="2648176"/>
            <a:ext cx="622813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프로젝트 내용</a:t>
            </a:r>
            <a:r>
              <a:rPr lang="ko-KR" sz="16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600" b="1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40;p3"/>
          <p:cNvSpPr/>
          <p:nvPr/>
        </p:nvSpPr>
        <p:spPr>
          <a:xfrm>
            <a:off x="1062967" y="3542169"/>
            <a:ext cx="504000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활용 장비 및 재료</a:t>
            </a:r>
            <a:endParaRPr sz="1600" b="1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Google Shape;41;p3"/>
          <p:cNvSpPr/>
          <p:nvPr/>
        </p:nvSpPr>
        <p:spPr>
          <a:xfrm>
            <a:off x="1199736" y="2128511"/>
            <a:ext cx="6228412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Project*의 간단한 목표 설명 </a:t>
            </a:r>
            <a:endParaRPr/>
          </a:p>
        </p:txBody>
      </p:sp>
      <p:sp>
        <p:nvSpPr>
          <p:cNvPr id="42" name="Google Shape;42;p3"/>
          <p:cNvSpPr/>
          <p:nvPr/>
        </p:nvSpPr>
        <p:spPr>
          <a:xfrm>
            <a:off x="789454" y="1762096"/>
            <a:ext cx="266546" cy="266546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43;p3"/>
          <p:cNvSpPr/>
          <p:nvPr/>
        </p:nvSpPr>
        <p:spPr>
          <a:xfrm>
            <a:off x="776145" y="2691845"/>
            <a:ext cx="266546" cy="266546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44;p3"/>
          <p:cNvSpPr/>
          <p:nvPr/>
        </p:nvSpPr>
        <p:spPr>
          <a:xfrm>
            <a:off x="796421" y="3587604"/>
            <a:ext cx="266546" cy="266546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45;p3"/>
          <p:cNvSpPr/>
          <p:nvPr/>
        </p:nvSpPr>
        <p:spPr>
          <a:xfrm>
            <a:off x="1191000" y="3029426"/>
            <a:ext cx="50400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1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- Project*의 소과제별 목표/정의를 간단하게 설명</a:t>
            </a:r>
            <a:endParaRPr sz="1400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Google Shape;46;p3"/>
          <p:cNvSpPr/>
          <p:nvPr/>
        </p:nvSpPr>
        <p:spPr>
          <a:xfrm>
            <a:off x="1199736" y="3965183"/>
            <a:ext cx="50400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1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- 개발환경 등</a:t>
            </a:r>
            <a:endParaRPr sz="1400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Google Shape;51;p4"/>
          <p:cNvCxnSpPr/>
          <p:nvPr/>
        </p:nvCxnSpPr>
        <p:spPr>
          <a:xfrm>
            <a:off x="5015880" y="800708"/>
            <a:ext cx="6235632" cy="0"/>
          </a:xfrm>
          <a:prstGeom prst="straightConnector1">
            <a:avLst/>
          </a:prstGeom>
          <a:noFill/>
          <a:ln w="12700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2" name="Google Shape;52;p4"/>
          <p:cNvSpPr txBox="1"/>
          <p:nvPr/>
        </p:nvSpPr>
        <p:spPr>
          <a:xfrm>
            <a:off x="443372" y="566511"/>
            <a:ext cx="4350871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3F3F3F"/>
                </a:solidFill>
              </a:rPr>
              <a:t>2. 프로젝트 팀 구성 및 역할</a:t>
            </a:r>
            <a:endParaRPr sz="2400" b="1"/>
          </a:p>
        </p:txBody>
      </p:sp>
      <p:graphicFrame>
        <p:nvGraphicFramePr>
          <p:cNvPr id="53" name="Google Shape;53;p4"/>
          <p:cNvGraphicFramePr/>
          <p:nvPr/>
        </p:nvGraphicFramePr>
        <p:xfrm>
          <a:off x="984317" y="1385054"/>
          <a:ext cx="9649075" cy="3025442"/>
        </p:xfrm>
        <a:graphic>
          <a:graphicData uri="http://schemas.openxmlformats.org/drawingml/2006/table">
            <a:tbl>
              <a:tblPr firstRow="1" bandRow="1">
                <a:noFill/>
                <a:tableStyleId>{D5A9E348-F14C-4BB2-B11C-BD37529C0CFF}</a:tableStyleId>
              </a:tblPr>
              <a:tblGrid>
                <a:gridCol w="2016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4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48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70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>
                          <a:solidFill>
                            <a:schemeClr val="lt1"/>
                          </a:solidFill>
                        </a:rPr>
                        <a:t>훈련생</a:t>
                      </a:r>
                      <a:endParaRPr/>
                    </a:p>
                  </a:txBody>
                  <a:tcPr marL="91450" marR="91450" marT="45750" marB="457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>
                          <a:solidFill>
                            <a:schemeClr val="lt1"/>
                          </a:solidFill>
                        </a:rPr>
                        <a:t>역할</a:t>
                      </a:r>
                      <a:endParaRPr/>
                    </a:p>
                  </a:txBody>
                  <a:tcPr marL="91450" marR="91450" marT="45750" marB="457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>
                          <a:solidFill>
                            <a:schemeClr val="lt1"/>
                          </a:solidFill>
                        </a:rPr>
                        <a:t>담당 업무</a:t>
                      </a:r>
                      <a:endParaRPr/>
                    </a:p>
                  </a:txBody>
                  <a:tcPr marL="91450" marR="91450" marT="45750" marB="457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03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rgbClr val="3A3838"/>
                          </a:solidFill>
                        </a:rPr>
                        <a:t>김○○</a:t>
                      </a:r>
                      <a:endParaRPr sz="1200" b="0" u="none" strike="noStrike" cap="none">
                        <a:solidFill>
                          <a:srgbClr val="3A3838"/>
                        </a:solidFill>
                      </a:endParaRPr>
                    </a:p>
                  </a:txBody>
                  <a:tcPr marL="91450" marR="91450" marT="45750" marB="457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200"/>
                        <a:buFont typeface="Noto Sans Symbols"/>
                        <a:buNone/>
                      </a:pPr>
                      <a:r>
                        <a:rPr lang="ko-KR" sz="1200" b="0" u="none" strike="noStrike" cap="none">
                          <a:solidFill>
                            <a:srgbClr val="3A3838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팀원</a:t>
                      </a:r>
                      <a:endParaRPr/>
                    </a:p>
                  </a:txBody>
                  <a:tcPr marL="91450" marR="91450" marT="45750" marB="457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200"/>
                        <a:buFont typeface="Arial"/>
                        <a:buChar char="•"/>
                      </a:pPr>
                      <a:r>
                        <a:rPr lang="ko-KR" sz="1200" b="0" u="none" strike="noStrike" cap="none">
                          <a:solidFill>
                            <a:srgbClr val="3A3838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OO 키워드 공부</a:t>
                      </a:r>
                      <a:endParaRPr sz="1200" b="0" u="none" strike="noStrike" cap="none">
                        <a:solidFill>
                          <a:srgbClr val="3A3838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171450" marR="0" lvl="0" indent="-171450" algn="l" rtl="0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200"/>
                        <a:buFont typeface="Arial"/>
                        <a:buChar char="•"/>
                      </a:pPr>
                      <a:r>
                        <a:rPr lang="ko-KR" sz="1200" b="0" u="none" strike="noStrike" cap="none">
                          <a:solidFill>
                            <a:srgbClr val="3A3838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OO 자료 공부</a:t>
                      </a:r>
                      <a:endParaRPr sz="1200" b="0" u="none" strike="noStrike" cap="none">
                        <a:solidFill>
                          <a:srgbClr val="3A3838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171450" marR="0" lvl="0" indent="-171450" algn="l" rtl="0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200"/>
                        <a:buFont typeface="Arial"/>
                        <a:buChar char="•"/>
                      </a:pPr>
                      <a:r>
                        <a:rPr lang="ko-KR" sz="1200" b="0" u="none" strike="noStrike" cap="none">
                          <a:solidFill>
                            <a:srgbClr val="3A3838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OO 구현/테스트</a:t>
                      </a:r>
                      <a:endParaRPr sz="1200" b="0" u="none" strike="noStrike" cap="none">
                        <a:solidFill>
                          <a:srgbClr val="3A3838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50" marB="457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6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200"/>
                        <a:buFont typeface="Calibri"/>
                        <a:buNone/>
                      </a:pPr>
                      <a:r>
                        <a:rPr lang="ko-KR" sz="1200" b="0" u="none" strike="noStrike" cap="none">
                          <a:solidFill>
                            <a:srgbClr val="3A3838"/>
                          </a:solidFill>
                        </a:rPr>
                        <a:t>박○○</a:t>
                      </a:r>
                      <a:endParaRPr sz="1200" b="0" u="none" strike="noStrike" cap="none">
                        <a:solidFill>
                          <a:srgbClr val="3A3838"/>
                        </a:solidFill>
                      </a:endParaRPr>
                    </a:p>
                  </a:txBody>
                  <a:tcPr marL="91450" marR="91450" marT="45750" marB="457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200"/>
                        <a:buFont typeface="Noto Sans Symbols"/>
                        <a:buNone/>
                      </a:pPr>
                      <a:r>
                        <a:rPr lang="ko-KR" sz="1200" b="0" u="none" strike="noStrike" cap="none">
                          <a:solidFill>
                            <a:srgbClr val="3A3838"/>
                          </a:solidFill>
                        </a:rPr>
                        <a:t>팀원</a:t>
                      </a:r>
                      <a:endParaRPr sz="1200" b="0" u="none" strike="noStrike" cap="none">
                        <a:solidFill>
                          <a:srgbClr val="3A3838"/>
                        </a:solidFill>
                      </a:endParaRPr>
                    </a:p>
                  </a:txBody>
                  <a:tcPr marL="91450" marR="91450" marT="45750" marB="457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200"/>
                        <a:buFont typeface="Arial"/>
                        <a:buChar char="•"/>
                      </a:pPr>
                      <a:r>
                        <a:rPr lang="ko-KR" sz="1200" b="0" u="none" strike="noStrike" cap="none">
                          <a:solidFill>
                            <a:srgbClr val="3A3838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OO 키워드 공부</a:t>
                      </a:r>
                      <a:endParaRPr sz="1200" b="0" u="none" strike="noStrike" cap="none">
                        <a:solidFill>
                          <a:srgbClr val="3A3838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171450" marR="0" lvl="0" indent="-171450" algn="l" rtl="0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200"/>
                        <a:buFont typeface="Arial"/>
                        <a:buChar char="•"/>
                      </a:pPr>
                      <a:r>
                        <a:rPr lang="ko-KR" sz="1200" b="0" u="none" strike="noStrike" cap="none">
                          <a:solidFill>
                            <a:srgbClr val="3A3838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OO 자료 공부</a:t>
                      </a:r>
                      <a:endParaRPr sz="1200" b="0" u="none" strike="noStrike" cap="none">
                        <a:solidFill>
                          <a:srgbClr val="3A3838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171450" marR="0" lvl="0" indent="-171450" algn="l" rtl="0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200"/>
                        <a:buFont typeface="Arial"/>
                        <a:buChar char="•"/>
                      </a:pPr>
                      <a:r>
                        <a:rPr lang="ko-KR" sz="1200" b="0" u="none" strike="noStrike" cap="none">
                          <a:solidFill>
                            <a:srgbClr val="3A3838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OO 구현/테스트</a:t>
                      </a:r>
                      <a:endParaRPr sz="1200" b="0" u="none" strike="noStrike" cap="none">
                        <a:solidFill>
                          <a:srgbClr val="3A3838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50" marB="457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9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200"/>
                        <a:buFont typeface="Calibri"/>
                        <a:buNone/>
                      </a:pPr>
                      <a:r>
                        <a:rPr lang="ko-KR" sz="1200" b="0" u="none" strike="noStrike" cap="none">
                          <a:solidFill>
                            <a:srgbClr val="3A3838"/>
                          </a:solidFill>
                        </a:rPr>
                        <a:t>정○○</a:t>
                      </a:r>
                      <a:endParaRPr sz="1200" b="0" u="none" strike="noStrike" cap="none">
                        <a:solidFill>
                          <a:srgbClr val="3A3838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50" marB="457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200"/>
                        <a:buFont typeface="Noto Sans Symbols"/>
                        <a:buNone/>
                      </a:pPr>
                      <a:r>
                        <a:rPr lang="ko-KR" sz="1200" b="0" u="none" strike="noStrike" cap="none">
                          <a:solidFill>
                            <a:srgbClr val="3A3838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팀원</a:t>
                      </a:r>
                      <a:endParaRPr/>
                    </a:p>
                  </a:txBody>
                  <a:tcPr marL="91450" marR="91450" marT="45750" marB="457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200"/>
                        <a:buFont typeface="Arial"/>
                        <a:buChar char="•"/>
                      </a:pPr>
                      <a:r>
                        <a:rPr lang="ko-KR" sz="1200" b="0" u="none" strike="noStrike" cap="none">
                          <a:solidFill>
                            <a:srgbClr val="3A3838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OO 키워드 공부</a:t>
                      </a:r>
                      <a:endParaRPr sz="1200" b="0" u="none" strike="noStrike" cap="none">
                        <a:solidFill>
                          <a:srgbClr val="3A3838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171450" marR="0" lvl="0" indent="-171450" algn="l" rtl="0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200"/>
                        <a:buFont typeface="Arial"/>
                        <a:buChar char="•"/>
                      </a:pPr>
                      <a:r>
                        <a:rPr lang="ko-KR" sz="1200" b="0" u="none" strike="noStrike" cap="none">
                          <a:solidFill>
                            <a:srgbClr val="3A3838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OO 자료 공부</a:t>
                      </a:r>
                      <a:endParaRPr sz="1200" b="0" u="none" strike="noStrike" cap="none">
                        <a:solidFill>
                          <a:srgbClr val="3A3838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171450" marR="0" lvl="0" indent="-171450" algn="l" rtl="0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200"/>
                        <a:buFont typeface="Arial"/>
                        <a:buChar char="•"/>
                      </a:pPr>
                      <a:r>
                        <a:rPr lang="ko-KR" sz="1200" b="0" u="none" strike="noStrike" cap="none">
                          <a:solidFill>
                            <a:srgbClr val="3A3838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OO 구현/테스트</a:t>
                      </a:r>
                      <a:endParaRPr sz="1200" b="0" u="none" strike="noStrike" cap="none">
                        <a:solidFill>
                          <a:srgbClr val="3A3838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50" marB="457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" name="Google Shape;58;p5"/>
          <p:cNvCxnSpPr/>
          <p:nvPr/>
        </p:nvCxnSpPr>
        <p:spPr>
          <a:xfrm>
            <a:off x="5447928" y="800708"/>
            <a:ext cx="5803584" cy="0"/>
          </a:xfrm>
          <a:prstGeom prst="straightConnector1">
            <a:avLst/>
          </a:prstGeom>
          <a:noFill/>
          <a:ln w="12700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9" name="Google Shape;59;p5"/>
          <p:cNvSpPr txBox="1"/>
          <p:nvPr/>
        </p:nvSpPr>
        <p:spPr>
          <a:xfrm>
            <a:off x="443372" y="566511"/>
            <a:ext cx="465864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3F3F3F"/>
                </a:solidFill>
              </a:rPr>
              <a:t>3. 프로젝트 수행 절차 및 방법</a:t>
            </a:r>
            <a:endParaRPr b="1"/>
          </a:p>
        </p:txBody>
      </p:sp>
      <p:graphicFrame>
        <p:nvGraphicFramePr>
          <p:cNvPr id="60" name="Google Shape;60;p5"/>
          <p:cNvGraphicFramePr/>
          <p:nvPr/>
        </p:nvGraphicFramePr>
        <p:xfrm>
          <a:off x="803412" y="1484784"/>
          <a:ext cx="10153125" cy="4392500"/>
        </p:xfrm>
        <a:graphic>
          <a:graphicData uri="http://schemas.openxmlformats.org/drawingml/2006/table">
            <a:tbl>
              <a:tblPr firstRow="1" bandRow="1">
                <a:noFill/>
                <a:tableStyleId>{D5A9E348-F14C-4BB2-B11C-BD37529C0CFF}</a:tableStyleId>
              </a:tblPr>
              <a:tblGrid>
                <a:gridCol w="889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63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4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85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22900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>
                          <a:solidFill>
                            <a:schemeClr val="lt1"/>
                          </a:solidFill>
                        </a:rPr>
                        <a:t>구분</a:t>
                      </a:r>
                      <a:endParaRPr sz="1200" b="1" u="none" strike="noStrike" cap="non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4925" marR="84925" marT="42475" marB="424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>
                          <a:solidFill>
                            <a:schemeClr val="lt1"/>
                          </a:solidFill>
                        </a:rPr>
                        <a:t>기간</a:t>
                      </a:r>
                      <a:endParaRPr sz="1200" b="1" u="none" strike="noStrike" cap="non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4925" marR="84925" marT="42475" marB="424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>
                          <a:solidFill>
                            <a:schemeClr val="lt1"/>
                          </a:solidFill>
                        </a:rPr>
                        <a:t>활동</a:t>
                      </a:r>
                      <a:endParaRPr sz="1200" b="1" u="none" strike="noStrike" cap="non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4925" marR="84925" marT="42475" marB="424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>
                          <a:solidFill>
                            <a:schemeClr val="lt1"/>
                          </a:solidFill>
                        </a:rPr>
                        <a:t>비고</a:t>
                      </a:r>
                      <a:endParaRPr sz="1200" b="1" u="none" strike="noStrike" cap="non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4925" marR="84925" marT="42475" marB="424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332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3A3838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일정계획 / 환경설정</a:t>
                      </a:r>
                      <a:endParaRPr sz="1100" b="1" i="0" u="none" strike="noStrike" cap="none">
                        <a:solidFill>
                          <a:srgbClr val="3A3838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4925" marR="84925" marT="42475" marB="424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3A3838"/>
                          </a:solidFill>
                        </a:rPr>
                        <a:t>O/O(월) ~ O/O(금)</a:t>
                      </a:r>
                      <a:endParaRPr sz="1100" b="0" i="0" u="none" strike="noStrike" cap="none">
                        <a:solidFill>
                          <a:srgbClr val="3A3838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3425" marR="3925" marT="39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100"/>
                        <a:buFont typeface="Arial"/>
                        <a:buChar char="•"/>
                      </a:pPr>
                      <a:r>
                        <a:rPr lang="ko-KR" sz="1100" i="0" u="none" strike="noStrike" cap="none">
                          <a:solidFill>
                            <a:srgbClr val="3A3838"/>
                          </a:solidFill>
                        </a:rPr>
                        <a:t>프로젝트 기획 및 주제 선정</a:t>
                      </a:r>
                      <a:endParaRPr sz="1100" i="0" u="none" strike="noStrike" cap="none">
                        <a:solidFill>
                          <a:srgbClr val="3A3838"/>
                        </a:solidFill>
                      </a:endParaRPr>
                    </a:p>
                    <a:p>
                      <a:pPr marL="171450" marR="0" lvl="0" indent="-17145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100"/>
                        <a:buFont typeface="Arial"/>
                        <a:buChar char="•"/>
                      </a:pPr>
                      <a:r>
                        <a:rPr lang="ko-KR" sz="1100" i="0" u="none" strike="noStrike" cap="none">
                          <a:solidFill>
                            <a:srgbClr val="3A3838"/>
                          </a:solidFill>
                        </a:rPr>
                        <a:t>개발환경 설정</a:t>
                      </a:r>
                      <a:endParaRPr sz="1100" i="0" u="none" strike="noStrike" cap="none">
                        <a:solidFill>
                          <a:srgbClr val="3A3838"/>
                        </a:solidFill>
                      </a:endParaRPr>
                    </a:p>
                  </a:txBody>
                  <a:tcPr marL="33425" marR="3925" marT="3925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 i="0" u="none" strike="noStrike" cap="none">
                          <a:solidFill>
                            <a:srgbClr val="3A3838"/>
                          </a:solidFill>
                        </a:rPr>
                        <a:t>* 학습일정 / 코어타임 선정</a:t>
                      </a:r>
                      <a:endParaRPr sz="1100" b="0" i="0" u="none" strike="noStrike" cap="none">
                        <a:solidFill>
                          <a:srgbClr val="3A3838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3425" marR="3925" marT="3925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6500">
                <a:tc row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i="0" u="none" strike="noStrike" cap="none">
                          <a:solidFill>
                            <a:srgbClr val="3A3838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프로젝트</a:t>
                      </a:r>
                      <a:endParaRPr sz="1100" i="0" u="none" strike="noStrike" cap="none">
                        <a:solidFill>
                          <a:srgbClr val="3A3838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i="0" u="none" strike="noStrike" cap="none">
                          <a:solidFill>
                            <a:srgbClr val="3A3838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수행</a:t>
                      </a:r>
                      <a:endParaRPr/>
                    </a:p>
                  </a:txBody>
                  <a:tcPr marL="84925" marR="84925" marT="42475" marB="424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i="0" u="none" strike="noStrike" cap="none">
                          <a:solidFill>
                            <a:srgbClr val="3A3838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개별 학습</a:t>
                      </a:r>
                      <a:endParaRPr/>
                    </a:p>
                  </a:txBody>
                  <a:tcPr marL="84925" marR="84925" marT="42475" marB="4247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 i="0" u="none" strike="noStrike" cap="none">
                          <a:solidFill>
                            <a:srgbClr val="3A3838"/>
                          </a:solidFill>
                        </a:rPr>
                        <a:t>O/O(월) ~ O/O(금)</a:t>
                      </a:r>
                      <a:endParaRPr sz="1100" b="0" i="0" u="none" strike="noStrike" cap="none">
                        <a:solidFill>
                          <a:srgbClr val="3A3838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3425" marR="3925" marT="39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100"/>
                        <a:buFont typeface="Arial"/>
                        <a:buChar char="•"/>
                      </a:pPr>
                      <a:r>
                        <a:rPr lang="ko-KR" sz="1100" b="0" i="0" u="none" strike="noStrike" cap="none">
                          <a:solidFill>
                            <a:srgbClr val="3A3838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OO 키워드 공부</a:t>
                      </a:r>
                      <a:endParaRPr sz="1100" b="0" i="0" u="none" strike="noStrike" cap="none">
                        <a:solidFill>
                          <a:srgbClr val="3A3838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171450" marR="0" lvl="0" indent="-171450" algn="l" rtl="0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100"/>
                        <a:buFont typeface="Arial"/>
                        <a:buChar char="•"/>
                      </a:pPr>
                      <a:r>
                        <a:rPr lang="ko-KR" sz="1100" b="0" i="0" u="none" strike="noStrike" cap="none">
                          <a:solidFill>
                            <a:srgbClr val="3A3838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OO 자료 공부</a:t>
                      </a:r>
                      <a:endParaRPr sz="1100" b="0" i="0" u="none" strike="noStrike" cap="none">
                        <a:solidFill>
                          <a:srgbClr val="3A3838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3425" marR="3925" marT="3925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100" b="0" i="0" u="none" strike="noStrike" cap="none">
                        <a:solidFill>
                          <a:srgbClr val="3A3838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3425" marR="3925" marT="3925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3325">
                <a:tc vMerge="1"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i="0" u="none" strike="noStrike" cap="none">
                          <a:solidFill>
                            <a:srgbClr val="3A3838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동료 학습</a:t>
                      </a:r>
                      <a:endParaRPr/>
                    </a:p>
                  </a:txBody>
                  <a:tcPr marL="84925" marR="84925" marT="42475" marB="4247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 i="0" u="none" strike="noStrike" cap="none">
                          <a:solidFill>
                            <a:srgbClr val="3A3838"/>
                          </a:solidFill>
                        </a:rPr>
                        <a:t>O/O(월) ~ O/O(금)</a:t>
                      </a:r>
                      <a:endParaRPr sz="1100" b="0" i="0" u="none" strike="noStrike" cap="none">
                        <a:solidFill>
                          <a:srgbClr val="3A3838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3425" marR="3925" marT="39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100"/>
                        <a:buFont typeface="Arial"/>
                        <a:buChar char="•"/>
                      </a:pPr>
                      <a:r>
                        <a:rPr lang="ko-KR" sz="1100" b="0" i="0" u="none" strike="noStrike" cap="none">
                          <a:solidFill>
                            <a:srgbClr val="3A3838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OO 학습 내용 공유/토론  </a:t>
                      </a:r>
                      <a:endParaRPr/>
                    </a:p>
                  </a:txBody>
                  <a:tcPr marL="33425" marR="3925" marT="3925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0160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100" b="0" i="0" u="none" strike="noStrike" cap="none">
                        <a:solidFill>
                          <a:srgbClr val="3A3838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3425" marR="3925" marT="3925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03125">
                <a:tc vMerge="1"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100"/>
                        <a:buFont typeface="Calibri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3A3838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구현/테스트</a:t>
                      </a:r>
                      <a:endParaRPr sz="1100" b="1" i="0" u="none" strike="noStrike" cap="none">
                        <a:solidFill>
                          <a:srgbClr val="3A3838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4925" marR="84925" marT="42475" marB="4247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 i="0" u="none" strike="noStrike" cap="none">
                          <a:solidFill>
                            <a:srgbClr val="3A3838"/>
                          </a:solidFill>
                        </a:rPr>
                        <a:t>O/O(월) ~ O/O(금)</a:t>
                      </a:r>
                      <a:endParaRPr sz="1100" b="0" i="0" u="none" strike="noStrike" cap="none">
                        <a:solidFill>
                          <a:srgbClr val="3A3838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3425" marR="3925" marT="39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100"/>
                        <a:buFont typeface="Arial"/>
                        <a:buChar char="•"/>
                      </a:pPr>
                      <a:r>
                        <a:rPr lang="ko-KR" sz="1100" b="0" i="0" u="none" strike="noStrike" cap="none">
                          <a:solidFill>
                            <a:srgbClr val="3A3838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Alarm Clock 구현/테스트</a:t>
                      </a:r>
                      <a:endParaRPr sz="1100" b="0" i="0" u="none" strike="noStrike" cap="none">
                        <a:solidFill>
                          <a:srgbClr val="3A3838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171450" marR="0" lvl="0" indent="-171450" algn="l" rtl="0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100"/>
                        <a:buFont typeface="Arial"/>
                        <a:buChar char="•"/>
                      </a:pPr>
                      <a:r>
                        <a:rPr lang="ko-KR" sz="1100" b="0" i="0" u="none" strike="noStrike" cap="none">
                          <a:solidFill>
                            <a:srgbClr val="3A3838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Priority Scheduling 구현/테스트</a:t>
                      </a:r>
                      <a:endParaRPr sz="1100" b="0" i="0" u="none" strike="noStrike" cap="none">
                        <a:solidFill>
                          <a:srgbClr val="3A3838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171450" marR="0" lvl="0" indent="-171450" algn="l" rtl="0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100"/>
                        <a:buFont typeface="Arial"/>
                        <a:buChar char="•"/>
                      </a:pPr>
                      <a:r>
                        <a:rPr lang="ko-KR" sz="1100" b="0" i="0" u="none" strike="noStrike" cap="none">
                          <a:solidFill>
                            <a:srgbClr val="3A3838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Advanced Scheduler 구현/테스트</a:t>
                      </a:r>
                      <a:endParaRPr sz="1100" b="0" i="0" u="none" strike="noStrike" cap="none">
                        <a:solidFill>
                          <a:srgbClr val="3A3838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3425" marR="3925" marT="3925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3A3838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* 팀별 중간보고 실시</a:t>
                      </a:r>
                      <a:endParaRPr/>
                    </a:p>
                  </a:txBody>
                  <a:tcPr marL="33425" marR="3925" marT="3925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1332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100"/>
                        <a:buFont typeface="Calibri"/>
                        <a:buNone/>
                      </a:pPr>
                      <a:r>
                        <a:rPr lang="ko-KR" sz="1100" i="0" u="none" strike="noStrike" cap="none">
                          <a:solidFill>
                            <a:srgbClr val="3A3838"/>
                          </a:solidFill>
                        </a:rPr>
                        <a:t>총 개발기간</a:t>
                      </a:r>
                      <a:endParaRPr sz="1100" b="1" i="0" u="none" strike="noStrike" cap="none">
                        <a:solidFill>
                          <a:srgbClr val="3A3838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4925" marR="84925" marT="42475" marB="424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 i="0" u="none" strike="noStrike" cap="none">
                          <a:solidFill>
                            <a:srgbClr val="3A3838"/>
                          </a:solidFill>
                        </a:rPr>
                        <a:t>O/O(월) ~ O/O(금)(총 1.5주)</a:t>
                      </a:r>
                      <a:endParaRPr sz="1100" b="0" i="0" u="none" strike="noStrike" cap="none">
                        <a:solidFill>
                          <a:srgbClr val="3A3838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3425" marR="3925" marT="39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 i="0" u="none" strike="noStrike" cap="none">
                          <a:solidFill>
                            <a:srgbClr val="3A3838"/>
                          </a:solidFill>
                        </a:rPr>
                        <a:t>-</a:t>
                      </a:r>
                      <a:endParaRPr sz="1100" b="0" i="0" u="none" strike="noStrike" cap="none">
                        <a:solidFill>
                          <a:srgbClr val="3A3838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3425" marR="3925" marT="3925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 i="0" u="none" strike="noStrike" cap="none">
                          <a:solidFill>
                            <a:srgbClr val="3A3838"/>
                          </a:solidFill>
                        </a:rPr>
                        <a:t>-</a:t>
                      </a:r>
                      <a:endParaRPr sz="1100" b="0" i="0" u="none" strike="noStrike" cap="none">
                        <a:solidFill>
                          <a:srgbClr val="3A3838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3425" marR="3925" marT="3925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Google Shape;65;p6"/>
          <p:cNvCxnSpPr/>
          <p:nvPr/>
        </p:nvCxnSpPr>
        <p:spPr>
          <a:xfrm>
            <a:off x="5447928" y="800708"/>
            <a:ext cx="5803584" cy="0"/>
          </a:xfrm>
          <a:prstGeom prst="straightConnector1">
            <a:avLst/>
          </a:prstGeom>
          <a:noFill/>
          <a:ln w="12700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6" name="Google Shape;66;p6"/>
          <p:cNvSpPr txBox="1"/>
          <p:nvPr/>
        </p:nvSpPr>
        <p:spPr>
          <a:xfrm>
            <a:off x="443372" y="566511"/>
            <a:ext cx="494077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3F3F3F"/>
                </a:solidFill>
              </a:rPr>
              <a:t>4. 프로젝트 수행 경과(도출과정)</a:t>
            </a:r>
            <a:endParaRPr sz="2400" b="1">
              <a:solidFill>
                <a:srgbClr val="3F3F3F"/>
              </a:solidFill>
            </a:endParaRPr>
          </a:p>
        </p:txBody>
      </p:sp>
      <p:sp>
        <p:nvSpPr>
          <p:cNvPr id="67" name="Google Shape;67;p6"/>
          <p:cNvSpPr txBox="1"/>
          <p:nvPr/>
        </p:nvSpPr>
        <p:spPr>
          <a:xfrm>
            <a:off x="875420" y="1053220"/>
            <a:ext cx="279298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1" i="1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과제 목표 / 문제정의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2" name="Google Shape;72;p7"/>
          <p:cNvCxnSpPr/>
          <p:nvPr/>
        </p:nvCxnSpPr>
        <p:spPr>
          <a:xfrm>
            <a:off x="5447928" y="800708"/>
            <a:ext cx="5803584" cy="0"/>
          </a:xfrm>
          <a:prstGeom prst="straightConnector1">
            <a:avLst/>
          </a:prstGeom>
          <a:noFill/>
          <a:ln w="12700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3" name="Google Shape;73;p7"/>
          <p:cNvSpPr txBox="1"/>
          <p:nvPr/>
        </p:nvSpPr>
        <p:spPr>
          <a:xfrm>
            <a:off x="443372" y="566511"/>
            <a:ext cx="494077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3F3F3F"/>
                </a:solidFill>
              </a:rPr>
              <a:t>4. 프로젝트 수행 경과(도출과정)</a:t>
            </a:r>
            <a:endParaRPr sz="2400" b="1">
              <a:solidFill>
                <a:srgbClr val="3F3F3F"/>
              </a:solidFill>
            </a:endParaRPr>
          </a:p>
        </p:txBody>
      </p:sp>
      <p:sp>
        <p:nvSpPr>
          <p:cNvPr id="74" name="Google Shape;74;p7"/>
          <p:cNvSpPr txBox="1"/>
          <p:nvPr/>
        </p:nvSpPr>
        <p:spPr>
          <a:xfrm>
            <a:off x="875420" y="1053220"/>
            <a:ext cx="279298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1" i="1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과제 관련 배경 지식 기술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9" name="Google Shape;79;p8"/>
          <p:cNvCxnSpPr/>
          <p:nvPr/>
        </p:nvCxnSpPr>
        <p:spPr>
          <a:xfrm>
            <a:off x="5447928" y="800708"/>
            <a:ext cx="5803584" cy="0"/>
          </a:xfrm>
          <a:prstGeom prst="straightConnector1">
            <a:avLst/>
          </a:prstGeom>
          <a:noFill/>
          <a:ln w="12700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80" name="Google Shape;80;p8"/>
          <p:cNvSpPr txBox="1"/>
          <p:nvPr/>
        </p:nvSpPr>
        <p:spPr>
          <a:xfrm>
            <a:off x="443372" y="566511"/>
            <a:ext cx="494077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3F3F3F"/>
                </a:solidFill>
              </a:rPr>
              <a:t>4. 프로젝트 수행 경과(도출과정)</a:t>
            </a:r>
            <a:endParaRPr sz="2400" b="1">
              <a:solidFill>
                <a:srgbClr val="3F3F3F"/>
              </a:solidFill>
            </a:endParaRPr>
          </a:p>
        </p:txBody>
      </p:sp>
      <p:sp>
        <p:nvSpPr>
          <p:cNvPr id="81" name="Google Shape;81;p8"/>
          <p:cNvSpPr txBox="1"/>
          <p:nvPr/>
        </p:nvSpPr>
        <p:spPr>
          <a:xfrm>
            <a:off x="875420" y="1053220"/>
            <a:ext cx="374441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1" i="1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문제 해결 과정 (try – error – 해결/개선)</a:t>
            </a:r>
            <a:endParaRPr sz="1400" b="1" i="1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6" name="Google Shape;86;p9"/>
          <p:cNvCxnSpPr/>
          <p:nvPr/>
        </p:nvCxnSpPr>
        <p:spPr>
          <a:xfrm>
            <a:off x="5447928" y="800708"/>
            <a:ext cx="5803584" cy="0"/>
          </a:xfrm>
          <a:prstGeom prst="straightConnector1">
            <a:avLst/>
          </a:prstGeom>
          <a:noFill/>
          <a:ln w="12700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87" name="Google Shape;87;p9"/>
          <p:cNvSpPr txBox="1"/>
          <p:nvPr/>
        </p:nvSpPr>
        <p:spPr>
          <a:xfrm>
            <a:off x="443372" y="566511"/>
            <a:ext cx="4940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3F3F3F"/>
                </a:solidFill>
              </a:rPr>
              <a:t>4. 프로젝트 수행 경과(도출과정)</a:t>
            </a:r>
            <a:endParaRPr sz="2400" b="1">
              <a:solidFill>
                <a:srgbClr val="3F3F3F"/>
              </a:solidFill>
            </a:endParaRPr>
          </a:p>
        </p:txBody>
      </p:sp>
      <p:sp>
        <p:nvSpPr>
          <p:cNvPr id="88" name="Google Shape;88;p9"/>
          <p:cNvSpPr txBox="1"/>
          <p:nvPr/>
        </p:nvSpPr>
        <p:spPr>
          <a:xfrm>
            <a:off x="875420" y="1053220"/>
            <a:ext cx="279298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1" i="1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평가 (테스트 결과 – 스샷)</a:t>
            </a:r>
            <a:endParaRPr sz="1400" b="1" i="1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김당근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FE431E"/>
      </a:accent1>
      <a:accent2>
        <a:srgbClr val="E41A00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346</Words>
  <Application>Microsoft Macintosh PowerPoint</Application>
  <PresentationFormat>Widescreen</PresentationFormat>
  <Paragraphs>79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Malgun Gothic</vt:lpstr>
      <vt:lpstr>Noto Sans Symbols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김다은</dc:creator>
  <cp:lastModifiedBy>Hyunsoo Kim (김현수)</cp:lastModifiedBy>
  <cp:revision>1</cp:revision>
  <dcterms:created xsi:type="dcterms:W3CDTF">2014-04-29T00:37:20Z</dcterms:created>
  <dcterms:modified xsi:type="dcterms:W3CDTF">2024-05-08T02:36:01Z</dcterms:modified>
</cp:coreProperties>
</file>