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64" r:id="rId17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1F33-CB21-41A5-A6AF-B1C2F9163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2DE6-8097-4FFD-88C5-7D71F80D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4A9D-08A4-46E4-9ECF-8BDB34FA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9163-F4C2-48BB-97BA-4DD531E3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AA10F-635E-4711-80C8-0B2A5187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CBA4-C5DF-4BF5-B5F1-2189388D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E570E-B514-4DA1-B369-7D79B03A4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23E6-5497-438F-9A44-FBE681AF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48A6D-46D3-41FF-A87F-99F0BD43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C1AD-4EF8-42FC-91A7-3D5367BA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D338D-B20F-475D-A598-B3388E603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0F511-C93D-428B-91F1-F80DFA0C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3EBF-7395-4C96-B079-57FA1696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7AFA9-68D1-4363-AC0C-62C07558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8E88-24EB-48B0-9812-CA8EC0EB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0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D7A7-291E-4713-851F-476644D0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4140A-2DF3-4AC8-B1A0-4689E2073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17CDF-F238-41FB-BF44-317E0032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DDBF-8CD2-4596-97F9-F8CE2092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FDE3-F37F-4335-92DD-C418F690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50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94EF-AEA2-4A8E-9D49-70D83F70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95BF-164C-40F5-ABDF-A5273C98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AED5-C57A-4BA3-AB46-D34C8C93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0A60-A836-4232-9210-D5BC6CD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395C-6225-427C-AAD3-5EEB356E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67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75E0-352F-44DF-B914-BF5A4BEF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098E-6A13-4908-B695-696F1F305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59526-4D20-49A8-A44C-EE18E6D4F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0CD65-0ADB-40FF-BF1A-CDC8CDDD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7E051-F206-4ABC-A786-962CCD1F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B0501-AD3D-43DA-BE26-96499B58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611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6D61-0801-49E4-8D92-EBFB1D27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7AEF-36B5-4420-8248-49528136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D3E9B-BF46-461C-B52C-4363558B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117A3-BC21-4E2C-BEAF-1C7F4F749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14404-8449-491B-B62E-3334A1A85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D1CD8-BDFB-48C6-A93A-C5103520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CDE53-AE80-4BF7-B850-6E31AC1D3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B5556-D50E-4933-8B96-EF2DD5ED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0F5-2149-439D-AB40-FEE1C67F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F2A45-F515-43A7-B5A7-59CC96F5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697C-C5E7-4629-B262-8428B53C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74BD-13D4-4D1A-83BC-C4AF1B73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14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9A5FE-141C-48E0-82FA-A8DAC65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0EF19-E3DE-4391-98E4-2F08958B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67CC3-EBB5-4BA8-B4D1-3DB29E4E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9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ED7E-95C6-44E1-AFBC-7C06DB0D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4427-0DCB-4A93-8760-4CE3E910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638B0-B8FD-4DB9-B651-E8C7EC311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B62F1-189A-466F-8257-920DB818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C476-AD3B-41B8-8BB2-71309E3E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14B58-7E2B-4BDA-B883-23646840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04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886E-4BC2-49AB-B314-C00E7A81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F1C7B-2372-4AB5-8E52-8DD0EBD15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2CFFA-8DD4-44F4-B6A5-6C43CA817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B55AA-1374-4BAA-AB48-01C04A7A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AEBF-29F8-4F5A-A4E7-BC8B47D4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A3368-4885-418D-8EAD-3907FCE2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C74E0-55E2-4BE7-80CF-D173EEFD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B355-E6B6-4BB7-8C0B-D6DBC3E2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DA659-CE97-4F43-818D-45984B7E9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DEB20-181A-4075-A069-F59DA207E152}" type="datetimeFigureOut">
              <a:rPr lang="en-GB" smtClean="0"/>
              <a:t>21/01/2021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6D59-21A7-4EF8-85EF-41B26822D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DB04A-F011-43BF-BC64-D6D8E893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CDBB-C8BE-45F6-9DBA-27F265B128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7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y1u1Jiq4eY?start=12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57C4-84E8-4362-86B1-90BBF80F7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01687"/>
            <a:ext cx="9144000" cy="2203767"/>
          </a:xfrm>
        </p:spPr>
        <p:txBody>
          <a:bodyPr/>
          <a:lstStyle/>
          <a:p>
            <a:r>
              <a:rPr lang="en-GB" dirty="0"/>
              <a:t>The logit link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C7C68-508C-46C2-A718-29470EDE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655193"/>
            <a:ext cx="5964273" cy="4971618"/>
          </a:xfrm>
          <a:prstGeom prst="rect">
            <a:avLst/>
          </a:prstGeom>
        </p:spPr>
      </p:pic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C3193109-55AD-4489-A96A-F3C7CFD822B3}"/>
              </a:ext>
            </a:extLst>
          </p:cNvPr>
          <p:cNvSpPr/>
          <p:nvPr/>
        </p:nvSpPr>
        <p:spPr>
          <a:xfrm>
            <a:off x="4675582" y="1402080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59376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AABBDDC-74F3-4AE1-8300-E5E6461B3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6" y="1343816"/>
            <a:ext cx="6593269" cy="5495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What does the model predict?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473200"/>
                <a:ext cx="4962617" cy="498086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The model predicts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0.009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−0.15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find a positive trend</a:t>
                </a:r>
              </a:p>
              <a:p>
                <a:pPr lvl="1"/>
                <a:r>
                  <a:rPr lang="en-GB" dirty="0"/>
                  <a:t>The more food we supply, the greater the chance of capturing a vulture</a:t>
                </a:r>
              </a:p>
              <a:p>
                <a:r>
                  <a:rPr lang="en-GB" dirty="0"/>
                  <a:t>But we predict that when we don’t provide any food, there is a -15% of capturing a vulture?!</a:t>
                </a:r>
              </a:p>
              <a:p>
                <a:pPr lvl="1"/>
                <a:r>
                  <a:rPr lang="en-GB" dirty="0"/>
                  <a:t>What the hell does that mean?? Are we releasing vultures while trying to catch them?!</a:t>
                </a:r>
              </a:p>
              <a:p>
                <a:pPr lvl="1"/>
                <a:r>
                  <a:rPr lang="en-GB" dirty="0"/>
                  <a:t>It’s an impossible probability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473200"/>
                <a:ext cx="4962617" cy="4980865"/>
              </a:xfrm>
              <a:blipFill>
                <a:blip r:embed="rId3"/>
                <a:stretch>
                  <a:fillRect l="-2211" t="-2815" r="-38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3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B2A36-C53B-4B08-B003-9F35AA5E3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6" y="1343816"/>
            <a:ext cx="6593269" cy="5495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What went wrong?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825624"/>
                <a:ext cx="4962617" cy="462844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model does not know that our probability is bound between 0 and 1</a:t>
                </a:r>
              </a:p>
              <a:p>
                <a:pPr lvl="1"/>
                <a:r>
                  <a:rPr lang="en-GB" dirty="0"/>
                  <a:t>Or 0% and 100%</a:t>
                </a:r>
              </a:p>
              <a:p>
                <a:pPr lvl="1"/>
                <a:r>
                  <a:rPr lang="en-GB" dirty="0"/>
                  <a:t>Instead, we implied that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could be anywhere from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Like any good robot, the model has done exactly what we told it to do</a:t>
                </a:r>
              </a:p>
              <a:p>
                <a:pPr lvl="1"/>
                <a:r>
                  <a:rPr lang="en-GB" dirty="0"/>
                  <a:t>It’s just that we didn’t give the robot very good instructions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825624"/>
                <a:ext cx="4962617" cy="4628441"/>
              </a:xfrm>
              <a:blipFill>
                <a:blip r:embed="rId3"/>
                <a:stretch>
                  <a:fillRect l="-2211" t="-2105" r="-1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42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A98DE3B-0B2B-48A5-8FDC-67A06512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5" y="1343816"/>
            <a:ext cx="6455864" cy="53813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C97B44-46C1-425D-9A1E-914415E29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79" y="1343819"/>
            <a:ext cx="6455860" cy="53813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AFCEBC-F76A-4E43-A75F-CF4A77747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978" y="1343817"/>
            <a:ext cx="6455864" cy="5381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Introducing, the logit link function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343818"/>
                <a:ext cx="4962617" cy="51102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We started off using raw data</a:t>
                </a:r>
              </a:p>
              <a:p>
                <a:r>
                  <a:rPr lang="en-GB" dirty="0"/>
                  <a:t>Then switched to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4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𝑆𝑢𝑐𝑐𝑒𝑠𝑠𝑒</m:t>
                        </m:r>
                        <m:sSub>
                          <m:sSubPr>
                            <m:ctrlPr>
                              <a:rPr lang="en-GB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𝑇𝑜𝑡𝑎𝑙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𝐴𝑡𝑡𝑒𝑚𝑝𝑡</m:t>
                        </m:r>
                        <m:sSub>
                          <m:sSubPr>
                            <m:ctrlPr>
                              <a:rPr lang="en-GB" sz="4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We now use </a:t>
                </a:r>
                <a14:m>
                  <m:oMath xmlns:m="http://schemas.openxmlformats.org/officeDocument/2006/math">
                    <m:r>
                      <a:rPr lang="en-GB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GB" sz="3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 logit link is a logarithmic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GB" sz="3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3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GB" sz="3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3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3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sz="3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Read this as;</a:t>
                </a:r>
              </a:p>
              <a:p>
                <a:pPr lvl="1"/>
                <a:r>
                  <a:rPr lang="en-GB" dirty="0"/>
                  <a:t>Log of success / failure</a:t>
                </a:r>
              </a:p>
              <a:p>
                <a:pPr lvl="1"/>
                <a:r>
                  <a:rPr lang="en-GB" dirty="0"/>
                  <a:t>(sometimes called log-odds)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343818"/>
                <a:ext cx="4962617" cy="5110248"/>
              </a:xfrm>
              <a:blipFill>
                <a:blip r:embed="rId5"/>
                <a:stretch>
                  <a:fillRect l="-1966" t="-29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64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D690CF6-3CED-472B-9B6E-BC9278099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578" y="1325563"/>
            <a:ext cx="6455861" cy="5381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How P and logit(P) relate with each other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BDC7D1-2459-411F-BFDC-3AAB98D2C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577" y="1325563"/>
            <a:ext cx="6455861" cy="53813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6B5515-4D66-4C06-AD27-3842E7A60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575" y="1325563"/>
            <a:ext cx="6455861" cy="5381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6D975D-7A23-4E5D-9013-3FE9581CD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572" y="1325563"/>
            <a:ext cx="6455861" cy="5381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2E2CC5-958C-41B1-9553-B4473C1E0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5956" y="1325563"/>
            <a:ext cx="6615167" cy="5514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E0269B4-E8C3-4080-940C-71D46966F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825624"/>
                <a:ext cx="4962617" cy="488132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Working on the logit link has 3 benefits;</a:t>
                </a:r>
              </a:p>
              <a:p>
                <a:r>
                  <a:rPr lang="en-GB" dirty="0"/>
                  <a:t>Logit values </a:t>
                </a:r>
                <a:r>
                  <a:rPr lang="en-GB" i="1" dirty="0"/>
                  <a:t>can </a:t>
                </a:r>
                <a:r>
                  <a:rPr lang="en-GB" dirty="0"/>
                  <a:t> be anywhere from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So we can use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When we </a:t>
                </a:r>
                <a:r>
                  <a:rPr lang="en-GB" dirty="0" err="1"/>
                  <a:t>backtransform</a:t>
                </a:r>
                <a:r>
                  <a:rPr lang="en-GB" dirty="0"/>
                  <a:t> from logit to probability, our probability values are bound between 0% and 100%</a:t>
                </a:r>
              </a:p>
              <a:p>
                <a:pPr lvl="1"/>
                <a:r>
                  <a:rPr lang="en-GB" dirty="0"/>
                  <a:t>No more -15% probabilities!</a:t>
                </a:r>
              </a:p>
              <a:p>
                <a:r>
                  <a:rPr lang="en-GB" sz="2800" dirty="0"/>
                  <a:t>Transforming 0,1 data into logit normally gives nice straight trends</a:t>
                </a:r>
              </a:p>
              <a:p>
                <a:pPr lvl="1"/>
                <a:r>
                  <a:rPr lang="en-GB" dirty="0"/>
                  <a:t>Excellent for fitting a straight line to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E0269B4-E8C3-4080-940C-71D46966F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825624"/>
                <a:ext cx="4962617" cy="4881329"/>
              </a:xfrm>
              <a:blipFill>
                <a:blip r:embed="rId7"/>
                <a:stretch>
                  <a:fillRect l="-2211" t="-3121" r="-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35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919B7A-9142-4CE9-8A1C-A14CECB6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9" y="1343819"/>
            <a:ext cx="6455860" cy="5381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Fitting a straight line to 1,0 data using logit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825624"/>
                <a:ext cx="4962617" cy="4628441"/>
              </a:xfrm>
            </p:spPr>
            <p:txBody>
              <a:bodyPr>
                <a:normAutofit/>
              </a:bodyPr>
              <a:lstStyle/>
              <a:p>
                <a:r>
                  <a:rPr lang="en-GB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GB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dirty="0"/>
              </a:p>
              <a:p>
                <a:r>
                  <a:rPr lang="en-GB" dirty="0"/>
                  <a:t>We fit a </a:t>
                </a:r>
                <a:r>
                  <a:rPr lang="en-GB" i="1" dirty="0"/>
                  <a:t>generalised </a:t>
                </a:r>
                <a:r>
                  <a:rPr lang="en-GB" dirty="0"/>
                  <a:t>version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(</a:t>
                </a:r>
                <a:r>
                  <a:rPr lang="en-GB" i="1" dirty="0"/>
                  <a:t>Generalised</a:t>
                </a:r>
                <a:r>
                  <a:rPr lang="en-GB" dirty="0"/>
                  <a:t> for 1,0 data using a logit link)</a:t>
                </a:r>
              </a:p>
              <a:p>
                <a:r>
                  <a:rPr lang="en-GB" dirty="0"/>
                  <a:t>Which is;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𝑙𝑛</m:t>
                    </m:r>
                    <m:d>
                      <m:dPr>
                        <m:ctrlPr>
                          <a:rPr lang="en-GB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GB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GB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𝑚𝑥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More often written as;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825624"/>
                <a:ext cx="4962617" cy="4628441"/>
              </a:xfrm>
              <a:blipFill>
                <a:blip r:embed="rId3"/>
                <a:stretch>
                  <a:fillRect l="-2211" r="-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26F03D-FA76-4D4E-9466-DD5D3650DB25}"/>
                  </a:ext>
                </a:extLst>
              </p:cNvPr>
              <p:cNvSpPr txBox="1"/>
              <p:nvPr/>
            </p:nvSpPr>
            <p:spPr>
              <a:xfrm>
                <a:off x="5237818" y="1414478"/>
                <a:ext cx="6094520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−3.7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0.05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26F03D-FA76-4D4E-9466-DD5D3650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818" y="1414478"/>
                <a:ext cx="6094520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92401D75-1239-4E80-8B98-CACBF427595F}"/>
              </a:ext>
            </a:extLst>
          </p:cNvPr>
          <p:cNvSpPr/>
          <p:nvPr/>
        </p:nvSpPr>
        <p:spPr>
          <a:xfrm>
            <a:off x="8133421" y="1409918"/>
            <a:ext cx="753127" cy="5149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AF8EC-C8CC-4C06-A727-20441AAB7BF8}"/>
              </a:ext>
            </a:extLst>
          </p:cNvPr>
          <p:cNvSpPr/>
          <p:nvPr/>
        </p:nvSpPr>
        <p:spPr>
          <a:xfrm>
            <a:off x="9135709" y="1411398"/>
            <a:ext cx="617891" cy="51490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8819DD-A5FC-4D20-AFE7-C3A12B3E8DD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560598" y="1924823"/>
            <a:ext cx="1949387" cy="325973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6528F2-F088-452D-B51C-362149027656}"/>
              </a:ext>
            </a:extLst>
          </p:cNvPr>
          <p:cNvCxnSpPr/>
          <p:nvPr/>
        </p:nvCxnSpPr>
        <p:spPr>
          <a:xfrm>
            <a:off x="8464265" y="4096403"/>
            <a:ext cx="27890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40F004-25D6-4ECD-A5FC-2BA8E2EC87D9}"/>
              </a:ext>
            </a:extLst>
          </p:cNvPr>
          <p:cNvCxnSpPr>
            <a:cxnSpLocks/>
          </p:cNvCxnSpPr>
          <p:nvPr/>
        </p:nvCxnSpPr>
        <p:spPr>
          <a:xfrm flipV="1">
            <a:off x="8730966" y="3935730"/>
            <a:ext cx="0" cy="17972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54B9C1-A2AD-41E3-804F-79A3352E785D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8743173" y="1926303"/>
            <a:ext cx="701482" cy="193449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919B7A-9142-4CE9-8A1C-A14CECB69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9" y="1343819"/>
            <a:ext cx="6455860" cy="5381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 err="1"/>
              <a:t>Backtransform</a:t>
            </a:r>
            <a:r>
              <a:rPr lang="en-GB" dirty="0"/>
              <a:t> to the </a:t>
            </a:r>
            <a:r>
              <a:rPr lang="en-GB" i="1" dirty="0"/>
              <a:t>real </a:t>
            </a:r>
            <a:r>
              <a:rPr lang="en-GB" dirty="0"/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483360"/>
                <a:ext cx="4962617" cy="52418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Reporting values on the logit scale can be confusing</a:t>
                </a:r>
              </a:p>
              <a:p>
                <a:pPr lvl="1"/>
                <a:r>
                  <a:rPr lang="en-GB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Quick! What does a logit of -2.3 mean?</a:t>
                </a:r>
                <a:endParaRPr lang="en-GB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>
                    <a:cs typeface="Times New Roman" panose="02020603050405020304" pitchFamily="18" charset="0"/>
                  </a:rPr>
                  <a:t>A better approach is to </a:t>
                </a:r>
                <a:r>
                  <a:rPr lang="en-GB" dirty="0" err="1">
                    <a:cs typeface="Times New Roman" panose="02020603050405020304" pitchFamily="18" charset="0"/>
                  </a:rPr>
                  <a:t>backtransform</a:t>
                </a:r>
                <a:r>
                  <a:rPr lang="en-GB" dirty="0">
                    <a:cs typeface="Times New Roman" panose="02020603050405020304" pitchFamily="18" charset="0"/>
                  </a:rPr>
                  <a:t> from logit to percentages</a:t>
                </a:r>
              </a:p>
              <a:p>
                <a:pPr lvl="1"/>
                <a:r>
                  <a:rPr lang="en-GB" dirty="0">
                    <a:cs typeface="Times New Roman" panose="02020603050405020304" pitchFamily="18" charset="0"/>
                  </a:rPr>
                  <a:t>Helps people understand the results</a:t>
                </a:r>
              </a:p>
              <a:p>
                <a:r>
                  <a:rPr lang="en-GB" dirty="0">
                    <a:cs typeface="Times New Roman" panose="02020603050405020304" pitchFamily="18" charset="0"/>
                  </a:rPr>
                  <a:t>To </a:t>
                </a:r>
                <a:r>
                  <a:rPr lang="en-GB" dirty="0" err="1">
                    <a:cs typeface="Times New Roman" panose="02020603050405020304" pitchFamily="18" charset="0"/>
                  </a:rPr>
                  <a:t>backtransform</a:t>
                </a:r>
                <a:r>
                  <a:rPr lang="en-GB" dirty="0">
                    <a:cs typeface="Times New Roman" panose="02020603050405020304" pitchFamily="18" charset="0"/>
                  </a:rPr>
                  <a:t> from logit;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𝑙𝑜𝑔𝑖𝑡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(1 +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𝑙𝑜𝑔𝑖𝑡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GB" dirty="0"/>
              </a:p>
              <a:p>
                <a:pPr lvl="2"/>
                <a:r>
                  <a:rPr lang="en-GB" dirty="0"/>
                  <a:t>NB. Be aware that converting the slope is tricky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483360"/>
                <a:ext cx="4962617" cy="5241848"/>
              </a:xfrm>
              <a:blipFill>
                <a:blip r:embed="rId3"/>
                <a:stretch>
                  <a:fillRect l="-2211" t="-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E8F5B7-44EC-4D35-87B0-DE76A9C7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978" y="1115933"/>
            <a:ext cx="6729247" cy="5609275"/>
          </a:xfrm>
          <a:prstGeom prst="rect">
            <a:avLst/>
          </a:prstGeom>
        </p:spPr>
      </p:pic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427290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67AB-BDE7-498F-B9EF-18E1DA60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GB" dirty="0" err="1"/>
              <a:t>tl;dr</a:t>
            </a:r>
            <a:endParaRPr lang="en-GB" dirty="0"/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CA77982D-9957-4073-8756-63E34EA9F9A6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7621C-0327-41EC-803F-1002093A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5" y="1159672"/>
            <a:ext cx="3373005" cy="2811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ABACF2-9253-4AE3-96A9-73CDABDCE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946" y="1159671"/>
            <a:ext cx="3373006" cy="281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7DF4C9-B1A3-44A2-A9CE-E251F1C78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238" y="1084924"/>
            <a:ext cx="3373005" cy="2811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739B81-92DB-40D5-ADB2-888E34C72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540" y="4102345"/>
            <a:ext cx="3373005" cy="2811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E9A0D-C9D4-49DD-8A95-1AF86FDBF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454" y="4102345"/>
            <a:ext cx="3373006" cy="281162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09B17-BC00-40C7-B1F3-2DE9D519AF3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505660" y="2565484"/>
            <a:ext cx="5332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5C355D-D13A-41E3-8318-8894A58837BE}"/>
              </a:ext>
            </a:extLst>
          </p:cNvPr>
          <p:cNvCxnSpPr/>
          <p:nvPr/>
        </p:nvCxnSpPr>
        <p:spPr>
          <a:xfrm>
            <a:off x="7411952" y="2565483"/>
            <a:ext cx="533286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252B81B-DEED-47B3-A92E-5EC1177C8E8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6571994" y="1042597"/>
            <a:ext cx="205797" cy="5913698"/>
          </a:xfrm>
          <a:prstGeom prst="bentConnector3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E77F5-AF71-43FC-9BBA-741149F5A9A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04545" y="5508157"/>
            <a:ext cx="1382909" cy="1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47A067-6FEA-4419-BBB8-ADFA88DF7356}"/>
                  </a:ext>
                </a:extLst>
              </p:cNvPr>
              <p:cNvSpPr txBox="1"/>
              <p:nvPr/>
            </p:nvSpPr>
            <p:spPr>
              <a:xfrm>
                <a:off x="4795090" y="1321731"/>
                <a:ext cx="1886126" cy="785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𝑆𝑢𝑐𝑐𝑒𝑠𝑠𝑒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 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𝐴𝑡𝑡𝑒𝑚𝑝𝑡</m:t>
                          </m:r>
                          <m:sSub>
                            <m:sSubPr>
                              <m:ctrlPr>
                                <a:rPr lang="en-GB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47A067-6FEA-4419-BBB8-ADFA88DF7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090" y="1321731"/>
                <a:ext cx="1886126" cy="785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5E9C47-FDE0-443D-9342-91390955D1EF}"/>
                  </a:ext>
                </a:extLst>
              </p:cNvPr>
              <p:cNvSpPr txBox="1"/>
              <p:nvPr/>
            </p:nvSpPr>
            <p:spPr>
              <a:xfrm>
                <a:off x="9631740" y="2663895"/>
                <a:ext cx="1960880" cy="703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GB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F5E9C47-FDE0-443D-9342-91390955D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740" y="2663895"/>
                <a:ext cx="1960880" cy="703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A01B5-A8CC-4F3A-AE69-7A8CB6CED1A3}"/>
                  </a:ext>
                </a:extLst>
              </p:cNvPr>
              <p:cNvSpPr txBox="1"/>
              <p:nvPr/>
            </p:nvSpPr>
            <p:spPr>
              <a:xfrm>
                <a:off x="2125422" y="4225818"/>
                <a:ext cx="2570480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6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5A01B5-A8CC-4F3A-AE69-7A8CB6CED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422" y="4225818"/>
                <a:ext cx="2570480" cy="376000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F4AD66-78AE-4889-A4C5-2BD02D9C3546}"/>
                  </a:ext>
                </a:extLst>
              </p:cNvPr>
              <p:cNvSpPr txBox="1"/>
              <p:nvPr/>
            </p:nvSpPr>
            <p:spPr>
              <a:xfrm>
                <a:off x="7298609" y="4534792"/>
                <a:ext cx="245872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 +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𝑙𝑜𝑔𝑖𝑡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𝑣𝑎𝑙𝑢𝑒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F4AD66-78AE-4889-A4C5-2BD02D9C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09" y="4534792"/>
                <a:ext cx="2458720" cy="540917"/>
              </a:xfrm>
              <a:prstGeom prst="rect">
                <a:avLst/>
              </a:prstGeom>
              <a:blipFill>
                <a:blip r:embed="rId10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7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F913-2F66-4AD2-960F-66C9EFBB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0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Capturing white-</a:t>
            </a:r>
            <a:r>
              <a:rPr lang="en-GB" dirty="0" err="1"/>
              <a:t>rumped</a:t>
            </a:r>
            <a:r>
              <a:rPr lang="en-GB" dirty="0"/>
              <a:t> vultures at feeding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62C8-300C-465E-AEEF-DDED16B29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103"/>
            <a:ext cx="6124575" cy="261745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Each feeding station supplies a different amount of food (10 stations)</a:t>
            </a:r>
          </a:p>
          <a:p>
            <a:r>
              <a:rPr lang="en-GB" dirty="0"/>
              <a:t>We have an </a:t>
            </a:r>
            <a:r>
              <a:rPr lang="en-GB" i="1" dirty="0"/>
              <a:t>a priori</a:t>
            </a:r>
            <a:r>
              <a:rPr lang="en-GB" dirty="0"/>
              <a:t> hypothesis that the more food at a feeding station, the higher the chance is that we will capture an eagle</a:t>
            </a:r>
          </a:p>
          <a:p>
            <a:r>
              <a:rPr lang="en-GB" dirty="0"/>
              <a:t>We are not doing any fancy CMR trapping</a:t>
            </a:r>
          </a:p>
          <a:p>
            <a:pPr lvl="1"/>
            <a:r>
              <a:rPr lang="en-GB" dirty="0"/>
              <a:t>Just throwing students at vultures</a:t>
            </a:r>
          </a:p>
          <a:p>
            <a:pPr lvl="1"/>
            <a:r>
              <a:rPr lang="en-GB" dirty="0"/>
              <a:t>So we just want to know how good you are at jumping on vultures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AC0894D0-4ADD-4A55-AC95-26A6DF35FA29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9" name="Picture 8" descr="A close - up of an eagle&#10;&#10;Description automatically generated with medium confidence">
            <a:extLst>
              <a:ext uri="{FF2B5EF4-FFF2-40B4-BE49-F238E27FC236}">
                <a16:creationId xmlns:a16="http://schemas.microsoft.com/office/drawing/2014/main" id="{32A00AF6-F890-45A0-8803-39C4D161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121" y="1300016"/>
            <a:ext cx="4051916" cy="5402555"/>
          </a:xfrm>
          <a:prstGeom prst="rect">
            <a:avLst/>
          </a:prstGeom>
        </p:spPr>
      </p:pic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45C82DA-046C-484F-8DC2-1EE1914BB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678" y="4072781"/>
            <a:ext cx="3433646" cy="2538350"/>
          </a:xfrm>
          <a:prstGeom prst="rect">
            <a:avLst/>
          </a:prstGeom>
        </p:spPr>
      </p:pic>
      <p:pic>
        <p:nvPicPr>
          <p:cNvPr id="12" name="Picture 11" descr="A picture containing text, doll, toy&#10;&#10;Description automatically generated">
            <a:extLst>
              <a:ext uri="{FF2B5EF4-FFF2-40B4-BE49-F238E27FC236}">
                <a16:creationId xmlns:a16="http://schemas.microsoft.com/office/drawing/2014/main" id="{E9F7C7EA-EC2A-49DB-98F5-EB3B86716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90" y="4072781"/>
            <a:ext cx="3080473" cy="2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6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E6A0-02DB-4E11-B2CE-200684C2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Feeding station</a:t>
            </a: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B8C6C2FE-F7C6-44FB-B4F0-243F7E984A31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8" name="Online Media 7" title="Vulture Feeding Station Camera Trapping">
            <a:hlinkClick r:id="" action="ppaction://media"/>
            <a:extLst>
              <a:ext uri="{FF2B5EF4-FFF2-40B4-BE49-F238E27FC236}">
                <a16:creationId xmlns:a16="http://schemas.microsoft.com/office/drawing/2014/main" id="{6BE96A41-B456-4868-9CAB-7B39191D0CC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93615" y="1343818"/>
            <a:ext cx="9497905" cy="53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A4255-9CD6-41D2-85B8-33A1F93C2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1270" y="1362073"/>
            <a:ext cx="6455860" cy="53813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After one bout of trapping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pic>
        <p:nvPicPr>
          <p:cNvPr id="9" name="Picture 8" descr="A picture containing text, doll, toy&#10;&#10;Description automatically generated">
            <a:extLst>
              <a:ext uri="{FF2B5EF4-FFF2-40B4-BE49-F238E27FC236}">
                <a16:creationId xmlns:a16="http://schemas.microsoft.com/office/drawing/2014/main" id="{F464AF3F-E615-4ED2-9143-71E79EA47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60" y="2108386"/>
            <a:ext cx="4418572" cy="33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BD0AAC-AD97-472D-B3AA-A905BB44D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39" y="1476610"/>
            <a:ext cx="6455861" cy="5381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52CD4-B6EC-40B9-86EB-3D23F294C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38" y="1476610"/>
            <a:ext cx="6455861" cy="5381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What is our capture probability?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D747A84-3FF2-492B-98CA-DA3BE165E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4781365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There were 10 vultures present</a:t>
                </a:r>
              </a:p>
              <a:p>
                <a:r>
                  <a:rPr lang="en-GB" dirty="0"/>
                  <a:t>We captured 1 vulture</a:t>
                </a:r>
              </a:p>
              <a:p>
                <a:r>
                  <a:rPr lang="en-GB" dirty="0"/>
                  <a:t>So;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𝑣𝑢𝑙𝑡𝑢𝑟𝑒𝑠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𝑐𝑎𝑢𝑔h𝑡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𝑣𝑢𝑙𝑡𝑢𝑟𝑒𝑠</m:t>
                        </m:r>
                      </m:den>
                    </m:f>
                  </m:oMath>
                </a14:m>
                <a:endParaRPr lang="en-GB" sz="3600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𝑐𝑎𝑢𝑔h𝑡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𝑣𝑢𝑙𝑡𝑢𝑟𝑒𝑠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D747A84-3FF2-492B-98CA-DA3BE165E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4781365" cy="4351338"/>
              </a:xfrm>
              <a:blipFill>
                <a:blip r:embed="rId4"/>
                <a:stretch>
                  <a:fillRect l="-216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6C4BE0A-2DE6-4AC5-82FE-835B029A456E}"/>
              </a:ext>
            </a:extLst>
          </p:cNvPr>
          <p:cNvSpPr txBox="1"/>
          <p:nvPr/>
        </p:nvSpPr>
        <p:spPr>
          <a:xfrm>
            <a:off x="6791417" y="4408767"/>
            <a:ext cx="2334742" cy="36933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 = 10% for this station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DFBAF2A-8DC3-455F-8822-78A77D1881CA}"/>
              </a:ext>
            </a:extLst>
          </p:cNvPr>
          <p:cNvCxnSpPr>
            <a:stCxn id="14" idx="3"/>
          </p:cNvCxnSpPr>
          <p:nvPr/>
        </p:nvCxnSpPr>
        <p:spPr>
          <a:xfrm>
            <a:off x="9126159" y="4593433"/>
            <a:ext cx="310804" cy="928478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2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027FB-A40B-4D0C-A2EF-D4B2C82B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068" y="1343818"/>
            <a:ext cx="6455861" cy="5381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But what about with 10 stations?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  <p:extLst>
      <p:ext uri="{BB962C8B-B14F-4D97-AF65-F5344CB8AC3E}">
        <p14:creationId xmlns:p14="http://schemas.microsoft.com/office/powerpoint/2010/main" val="389909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027FB-A40B-4D0C-A2EF-D4B2C82B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80" y="1343818"/>
            <a:ext cx="6455861" cy="5381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Calculate P for each station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615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For each station </a:t>
                </a:r>
                <a:r>
                  <a:rPr lang="en-GB" i="1" dirty="0"/>
                  <a:t>j</a:t>
                </a:r>
                <a:r>
                  <a:rPr lang="en-GB" dirty="0"/>
                  <a:t> calculate the probability just like before;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𝑆𝑢𝑐𝑐𝑒𝑠𝑠𝑒</m:t>
                          </m:r>
                          <m:sSub>
                            <m:sSubPr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 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𝐴𝑡𝑡𝑒𝑚𝑝𝑡</m:t>
                          </m:r>
                          <m:sSub>
                            <m:sSubPr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3600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is the capture probability for station </a:t>
                </a:r>
                <a:r>
                  <a:rPr lang="en-GB" i="1" dirty="0"/>
                  <a:t>j</a:t>
                </a:r>
              </a:p>
              <a:p>
                <a:pPr lvl="1"/>
                <a:r>
                  <a:rPr lang="en-GB" dirty="0"/>
                  <a:t>I.e. the </a:t>
                </a:r>
                <a:r>
                  <a:rPr lang="en-GB" i="1" dirty="0" err="1"/>
                  <a:t>j</a:t>
                </a:r>
                <a:r>
                  <a:rPr lang="en-GB" i="1" baseline="30000" dirty="0" err="1"/>
                  <a:t>th</a:t>
                </a:r>
                <a:r>
                  <a:rPr lang="en-GB" dirty="0"/>
                  <a:t> sampling unit</a:t>
                </a:r>
              </a:p>
              <a:p>
                <a:r>
                  <a:rPr lang="en-GB" dirty="0"/>
                  <a:t>Drawing a line between each point doesn’t help assess our prediction</a:t>
                </a:r>
              </a:p>
              <a:p>
                <a:pPr lvl="1"/>
                <a:r>
                  <a:rPr lang="en-GB" dirty="0"/>
                  <a:t>All we can really say is that it looks like it’s increasing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6157" cy="4351338"/>
              </a:xfrm>
              <a:blipFill>
                <a:blip r:embed="rId3"/>
                <a:stretch>
                  <a:fillRect l="-2165" t="-3501" r="-3789" b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04A02204-9C34-4896-A2D0-05E7DC0A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979" y="1343818"/>
            <a:ext cx="6455861" cy="538139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F4FF8E-5C09-42AA-836C-B0BA4B655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978" y="1343818"/>
            <a:ext cx="6455861" cy="53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CB32D-7245-479F-83CB-4DDD1188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9" y="1343818"/>
            <a:ext cx="6455861" cy="53813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8E00A5-8A74-42CC-A0BC-8A947F42F3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18255"/>
                <a:ext cx="12192000" cy="1325563"/>
              </a:xfrm>
            </p:spPr>
            <p:txBody>
              <a:bodyPr/>
              <a:lstStyle/>
              <a:p>
                <a:pPr algn="ctr"/>
                <a:r>
                  <a:rPr lang="en-GB" dirty="0"/>
                  <a:t>What about using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8E00A5-8A74-42CC-A0BC-8A947F42F3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8255"/>
                <a:ext cx="121920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0615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We could explain this trend using a straight line</a:t>
                </a:r>
              </a:p>
              <a:p>
                <a:pPr lvl="1"/>
                <a:r>
                  <a:rPr lang="en-GB" dirty="0"/>
                  <a:t>Doing so would allow us to test our hypothesis</a:t>
                </a:r>
              </a:p>
              <a:p>
                <a:r>
                  <a:rPr lang="en-GB" dirty="0"/>
                  <a:t>We’ll use the probability we just calculated;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𝑆𝑢𝑐𝑐𝑒𝑠𝑠𝑒</m:t>
                          </m:r>
                          <m:sSub>
                            <m:sSubPr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 </m:t>
                          </m:r>
                          <m:r>
                            <a:rPr lang="en-GB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𝐴𝑡𝑡𝑒𝑚𝑝</m:t>
                          </m:r>
                          <m:sSub>
                            <m:sSubPr>
                              <m:ctrlPr>
                                <a:rPr lang="en-GB" sz="3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0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dirty="0"/>
                  <a:t>And fit a straight line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I.e. the black dots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06157" cy="4351338"/>
              </a:xfrm>
              <a:blipFill>
                <a:blip r:embed="rId4"/>
                <a:stretch>
                  <a:fillRect l="-2436" t="-3081" r="-3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71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88E98-47B9-4E19-BF51-E15699066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76" y="1343816"/>
            <a:ext cx="6593269" cy="54959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8E00A5-8A74-42CC-A0BC-8A947F42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Fitting a straight line</a:t>
            </a:r>
          </a:p>
        </p:txBody>
      </p:sp>
      <p:sp>
        <p:nvSpPr>
          <p:cNvPr id="6" name="Google Shape;57;p13">
            <a:extLst>
              <a:ext uri="{FF2B5EF4-FFF2-40B4-BE49-F238E27FC236}">
                <a16:creationId xmlns:a16="http://schemas.microsoft.com/office/drawing/2014/main" id="{5DB7C5F7-423F-45A0-B15F-5DA5E465E49D}"/>
              </a:ext>
            </a:extLst>
          </p:cNvPr>
          <p:cNvSpPr/>
          <p:nvPr/>
        </p:nvSpPr>
        <p:spPr>
          <a:xfrm>
            <a:off x="4695902" y="1010708"/>
            <a:ext cx="2622625" cy="105225"/>
          </a:xfrm>
          <a:custGeom>
            <a:avLst/>
            <a:gdLst/>
            <a:ahLst/>
            <a:cxnLst/>
            <a:rect l="l" t="t" r="r" b="b"/>
            <a:pathLst>
              <a:path w="104905" h="4209" extrusionOk="0">
                <a:moveTo>
                  <a:pt x="0" y="2010"/>
                </a:moveTo>
                <a:cubicBezTo>
                  <a:pt x="34411" y="-4246"/>
                  <a:pt x="71725" y="11060"/>
                  <a:pt x="104905" y="0"/>
                </a:cubicBezTo>
              </a:path>
            </a:pathLst>
          </a:custGeom>
          <a:noFill/>
          <a:ln w="19050" cap="flat" cmpd="sng">
            <a:solidFill>
              <a:srgbClr val="4C113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740" y="1825624"/>
                <a:ext cx="4962617" cy="462844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Where;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capture probability for station </a:t>
                </a:r>
                <a:r>
                  <a:rPr lang="en-GB" i="1" dirty="0"/>
                  <a:t>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is our slope</a:t>
                </a:r>
              </a:p>
              <a:p>
                <a:pPr lvl="2"/>
                <a:r>
                  <a:rPr lang="en-GB" dirty="0"/>
                  <a:t>For each additional kg of food supplied, how much does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dirty="0"/>
                  <a:t>change?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 the amount of food supplied at station </a:t>
                </a:r>
                <a:r>
                  <a:rPr lang="en-GB" i="1" dirty="0"/>
                  <a:t>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is the intercept</a:t>
                </a:r>
              </a:p>
              <a:p>
                <a:pPr lvl="2"/>
                <a:r>
                  <a:rPr lang="en-GB" dirty="0"/>
                  <a:t>The capture probability (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) when there is no food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2765828-6A50-4371-A256-8093C34B8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740" y="1825624"/>
                <a:ext cx="4962617" cy="4628441"/>
              </a:xfrm>
              <a:blipFill>
                <a:blip r:embed="rId3"/>
                <a:stretch>
                  <a:fillRect l="-2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716</Words>
  <Application>Microsoft Office PowerPoint</Application>
  <PresentationFormat>Widescreen</PresentationFormat>
  <Paragraphs>96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Calibri</vt:lpstr>
      <vt:lpstr>Cambria Math</vt:lpstr>
      <vt:lpstr>Office Theme</vt:lpstr>
      <vt:lpstr>The logit link function</vt:lpstr>
      <vt:lpstr>Capturing white-rumped vultures at feeding stations</vt:lpstr>
      <vt:lpstr>Feeding station</vt:lpstr>
      <vt:lpstr>After one bout of trapping</vt:lpstr>
      <vt:lpstr>What is our capture probability?</vt:lpstr>
      <vt:lpstr>But what about with 10 stations?</vt:lpstr>
      <vt:lpstr>Calculate P for each station</vt:lpstr>
      <vt:lpstr>What about using y = mx + c?</vt:lpstr>
      <vt:lpstr>Fitting a straight line</vt:lpstr>
      <vt:lpstr>What does the model predict?</vt:lpstr>
      <vt:lpstr>What went wrong?</vt:lpstr>
      <vt:lpstr>Introducing, the logit link function</vt:lpstr>
      <vt:lpstr>How P and logit(P) relate with each other</vt:lpstr>
      <vt:lpstr>Fitting a straight line to 1,0 data using logit</vt:lpstr>
      <vt:lpstr>Backtransform to the real scale</vt:lpstr>
      <vt:lpstr>tl;dr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logit link function</dc:title>
  <dc:creator>Deon Roos</dc:creator>
  <cp:lastModifiedBy>Deon Roos</cp:lastModifiedBy>
  <cp:revision>33</cp:revision>
  <dcterms:created xsi:type="dcterms:W3CDTF">2021-01-19T09:14:10Z</dcterms:created>
  <dcterms:modified xsi:type="dcterms:W3CDTF">2021-01-21T14:51:32Z</dcterms:modified>
</cp:coreProperties>
</file>