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7" r:id="rId11"/>
    <p:sldId id="279" r:id="rId12"/>
    <p:sldId id="280" r:id="rId13"/>
    <p:sldId id="281" r:id="rId14"/>
    <p:sldId id="272" r:id="rId15"/>
    <p:sldId id="275" r:id="rId16"/>
    <p:sldId id="273" r:id="rId17"/>
    <p:sldId id="274" r:id="rId18"/>
    <p:sldId id="276" r:id="rId19"/>
    <p:sldId id="282" r:id="rId20"/>
    <p:sldId id="283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15E3-BDBE-4625-A3A6-291E97B52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781A1-5B8C-496F-814C-BA67FCF8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6983-E796-46E7-8CC0-AD40DE1F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21B1-DC59-40B5-8535-74B1694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0497-502D-4EC7-9608-14729E8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F923-C00C-4126-BAB7-F8C01240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AF1A0-C99F-4D4E-9387-506B46F2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036F-DC39-4C4F-84CF-9392A8F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FB33-1C26-4B86-8AF9-EC49D59F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4A4E-5894-4E06-8175-0D4A430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6349B-CF85-4F17-9BD3-7A5D68DE8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A164-CBB4-4185-80DF-A8BA8D24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010D-57EF-4E49-A239-5D210484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DA92-95C2-47B4-B0FF-B3A932B5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7D5-293B-4DEC-8800-C0602C74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4D8-3E89-4E29-97FC-1C0484CD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5721-A87F-4497-899F-DCEF8A78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7736-C0A6-4DA6-B586-8D053398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1A45-ED86-48E1-8722-0C9C0FA2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218E-C772-41E9-8D8F-C35A05F8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C68-E9A6-4285-875B-AB8861C6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4D88-3289-4409-9BF3-0F43765C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61A9-7DC8-4E1B-BC86-CD1CF84F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738A-72E9-488F-9146-449DBEAE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B00E-F7A1-4A27-8CE3-2A026CA4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9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DBAD-053B-4092-AAE2-2B6F558B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13BC-37D5-47CD-94BD-B5F1E072D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3A0B5-6FC5-4CE5-B011-52F4DE9D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97D2-DFF1-43F0-84C0-356E62EC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B8CCD-300C-4F40-9183-B938CA22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EAF3-FF5D-41B2-BDB0-BB861763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4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230A-449A-451F-8871-D076FB54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77D7-8E5B-49C6-B164-64AD42B9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3D2DF-2DB5-43B7-BF17-920653DB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793FB-E5A2-49A6-AC48-E796DFA5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209F-F91E-48A1-A7B7-46497A71E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18436-F540-4054-BA6F-C5D62E7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59102-8D21-4108-83CC-F9800E4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99227-D4BB-4299-AD8A-FAE2598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BE05-47A1-4C54-93A0-4965F7A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02BB-1A59-458F-B330-1279E879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9C02F-BA35-4823-8DF9-8597A592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24A4E-0D51-427A-9AD7-F037D9FF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7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A8AC-A749-43F8-B713-CF78A0C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90820-BDBA-40DF-9543-70E7E206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252B-E3B4-4DF0-9F84-D28C8763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05D6-2617-44C2-9504-20D9A842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D5CE-33B0-40D5-B651-9A420A46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4AC3-212F-4F4B-99CA-C970F7CE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A0E1-D4D8-4AC8-9F24-D61FCEC3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F112C-7BDC-4E35-9D6B-06FA20CA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6496-162F-4DC4-AC73-047225E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2E0F-8D54-46F0-B3CF-41C914BE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400E5-A6C0-45A3-9868-8EB003FAF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6186-A04C-4283-822A-CF974532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40F5E-4EF3-4FC4-B6A2-36F29AF8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1235-A566-4215-AE58-E38F2B63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FA8F-8FEA-4C28-9795-847261A5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66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52DF8-12CD-42D6-9260-1C534E24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A372-4AE1-4D41-B53A-42929E21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B4AA-A698-4F76-B765-35FE5F8DF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2994-83F1-4A7F-BB2B-87FFBE70B95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8A5A-DAC4-4914-A5C9-92CCEA8D4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8543-9FFC-4827-A997-0AD6772D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2D81-4EEF-46B1-9915-BFEECED08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10.png"/><Relationship Id="rId5" Type="http://schemas.openxmlformats.org/officeDocument/2006/relationships/image" Target="../media/image180.png"/><Relationship Id="rId10" Type="http://schemas.openxmlformats.org/officeDocument/2006/relationships/image" Target="../media/image201.png"/><Relationship Id="rId4" Type="http://schemas.openxmlformats.org/officeDocument/2006/relationships/image" Target="../media/image160.png"/><Relationship Id="rId9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3F0F-0251-4F74-ADA7-B87B6CAB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59" y="1421798"/>
            <a:ext cx="5838702" cy="2387600"/>
          </a:xfrm>
        </p:spPr>
        <p:txBody>
          <a:bodyPr/>
          <a:lstStyle/>
          <a:p>
            <a:r>
              <a:rPr lang="en-GB" dirty="0"/>
              <a:t>Stage based matrix models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40574C1B-9096-4257-B3DE-550F00A271CE}"/>
              </a:ext>
            </a:extLst>
          </p:cNvPr>
          <p:cNvSpPr/>
          <p:nvPr/>
        </p:nvSpPr>
        <p:spPr>
          <a:xfrm>
            <a:off x="2300498" y="3931225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4" name="Picture 3" descr="A sheep standing in a field&#10;&#10;Description automatically generated with low confidence">
            <a:extLst>
              <a:ext uri="{FF2B5EF4-FFF2-40B4-BE49-F238E27FC236}">
                <a16:creationId xmlns:a16="http://schemas.microsoft.com/office/drawing/2014/main" id="{7AAE9D64-87C6-4DA2-AD13-62540124E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t="19547" r="33171"/>
          <a:stretch/>
        </p:blipFill>
        <p:spPr>
          <a:xfrm>
            <a:off x="7439487" y="-1"/>
            <a:ext cx="4752513" cy="686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1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C07A-F477-42BC-BD7F-66C1E1A6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With the end result being;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8B4D980-214F-4077-A727-3E4DE79F29A0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45CAB-802F-4C28-9C05-929A1CB5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1422401"/>
            <a:ext cx="8696959" cy="54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9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BF77-2EEA-42C2-86DE-44696D1CD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when we have pseudo stages?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FAB91-2217-420B-8EFC-402D1D292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Leslie matrix models</a:t>
            </a:r>
          </a:p>
        </p:txBody>
      </p:sp>
    </p:spTree>
    <p:extLst>
      <p:ext uri="{BB962C8B-B14F-4D97-AF65-F5344CB8AC3E}">
        <p14:creationId xmlns:p14="http://schemas.microsoft.com/office/powerpoint/2010/main" val="141811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C3A0-9431-46C2-941E-FB589A9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Stages with known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DC916-5547-4F2A-B483-310BF441E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596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In some cases, there can be a mixture of both age and stage matrix models</a:t>
                </a:r>
              </a:p>
              <a:p>
                <a:pPr lvl="1"/>
                <a:r>
                  <a:rPr lang="en-GB" dirty="0"/>
                  <a:t>For example, when stages only last for one year</a:t>
                </a:r>
              </a:p>
              <a:p>
                <a:r>
                  <a:rPr lang="en-GB" dirty="0"/>
                  <a:t>With a final stage continuing until death</a:t>
                </a:r>
              </a:p>
              <a:p>
                <a:r>
                  <a:rPr lang="en-GB" dirty="0"/>
                  <a:t>In such cases, we replace transition probabilities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𝑆𝑡𝑎𝑔𝑒</m:t>
                        </m:r>
                      </m:sub>
                    </m:sSub>
                  </m:oMath>
                </a14:m>
                <a:r>
                  <a:rPr lang="en-GB" dirty="0"/>
                  <a:t>) with survival probabilities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𝑆𝑡𝑎𝑔𝑒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DC916-5547-4F2A-B483-310BF441E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5960" cy="4351338"/>
              </a:xfrm>
              <a:blipFill>
                <a:blip r:embed="rId2"/>
                <a:stretch>
                  <a:fillRect l="-2436" t="-3081" r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3180E20-8661-4E5A-855E-52A8DA7BB48D}"/>
              </a:ext>
            </a:extLst>
          </p:cNvPr>
          <p:cNvGrpSpPr/>
          <p:nvPr/>
        </p:nvGrpSpPr>
        <p:grpSpPr>
          <a:xfrm>
            <a:off x="5344160" y="4421344"/>
            <a:ext cx="6563543" cy="2523801"/>
            <a:chOff x="2672279" y="3919346"/>
            <a:chExt cx="6563543" cy="25238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6F0F07-92BB-45D3-A35A-E355C80AF440}"/>
                </a:ext>
              </a:extLst>
            </p:cNvPr>
            <p:cNvGrpSpPr/>
            <p:nvPr/>
          </p:nvGrpSpPr>
          <p:grpSpPr>
            <a:xfrm>
              <a:off x="2672279" y="4809566"/>
              <a:ext cx="6563543" cy="956930"/>
              <a:chOff x="2672279" y="4809566"/>
              <a:chExt cx="6563543" cy="95693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C5AF40B-8F91-4CB9-A29A-29ABEC446211}"/>
                  </a:ext>
                </a:extLst>
              </p:cNvPr>
              <p:cNvSpPr/>
              <p:nvPr/>
            </p:nvSpPr>
            <p:spPr>
              <a:xfrm>
                <a:off x="2672279" y="4809566"/>
                <a:ext cx="1010093" cy="95693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31BB40-2642-4428-97BC-D314AD421904}"/>
                  </a:ext>
                </a:extLst>
              </p:cNvPr>
              <p:cNvSpPr/>
              <p:nvPr/>
            </p:nvSpPr>
            <p:spPr>
              <a:xfrm>
                <a:off x="5449004" y="4809566"/>
                <a:ext cx="1010093" cy="9569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BA4E169-5861-4531-89B9-BD3B2DA0B938}"/>
                  </a:ext>
                </a:extLst>
              </p:cNvPr>
              <p:cNvSpPr/>
              <p:nvPr/>
            </p:nvSpPr>
            <p:spPr>
              <a:xfrm>
                <a:off x="8225729" y="4809566"/>
                <a:ext cx="1010093" cy="95693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A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B5C479B-C9C3-4F9C-B277-DC27B911D84F}"/>
                  </a:ext>
                </a:extLst>
              </p:cNvPr>
              <p:cNvCxnSpPr>
                <a:stCxn id="20" idx="6"/>
                <a:endCxn id="21" idx="2"/>
              </p:cNvCxnSpPr>
              <p:nvPr/>
            </p:nvCxnSpPr>
            <p:spPr>
              <a:xfrm>
                <a:off x="3682372" y="5288031"/>
                <a:ext cx="17666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42AEFF-038F-41CB-BEDE-04E2E46E1DE7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6459097" y="5288031"/>
                <a:ext cx="17666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8B6A8D-790F-4059-A864-481D2A8775C1}"/>
                </a:ext>
              </a:extLst>
            </p:cNvPr>
            <p:cNvGrpSpPr/>
            <p:nvPr/>
          </p:nvGrpSpPr>
          <p:grpSpPr>
            <a:xfrm>
              <a:off x="3183676" y="3919346"/>
              <a:ext cx="5553450" cy="896570"/>
              <a:chOff x="3183676" y="3919346"/>
              <a:chExt cx="5553450" cy="896570"/>
            </a:xfrm>
          </p:grpSpPr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FF6D185D-301B-4541-B0A4-0CA35528B42D}"/>
                  </a:ext>
                </a:extLst>
              </p:cNvPr>
              <p:cNvCxnSpPr>
                <a:cxnSpLocks/>
                <a:stCxn id="21" idx="0"/>
                <a:endCxn id="20" idx="0"/>
              </p:cNvCxnSpPr>
              <p:nvPr/>
            </p:nvCxnSpPr>
            <p:spPr>
              <a:xfrm rot="16200000" flipV="1">
                <a:off x="4565689" y="3421203"/>
                <a:ext cx="12700" cy="2776725"/>
              </a:xfrm>
              <a:prstGeom prst="curvedConnector3">
                <a:avLst>
                  <a:gd name="adj1" fmla="val 682326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34DD8A44-D9EF-48C5-A02A-C0DCD3818C2A}"/>
                  </a:ext>
                </a:extLst>
              </p:cNvPr>
              <p:cNvCxnSpPr>
                <a:stCxn id="22" idx="0"/>
                <a:endCxn id="20" idx="0"/>
              </p:cNvCxnSpPr>
              <p:nvPr/>
            </p:nvCxnSpPr>
            <p:spPr>
              <a:xfrm rot="16200000" flipV="1">
                <a:off x="5954051" y="2032841"/>
                <a:ext cx="12700" cy="5553450"/>
              </a:xfrm>
              <a:prstGeom prst="curvedConnector3">
                <a:avLst>
                  <a:gd name="adj1" fmla="val 92511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408CC2-E039-4BEE-8982-0B71ECED036D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295" y="3919346"/>
                    <a:ext cx="40488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F887EE3-E2D2-4E47-BD4A-F01285503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295" y="3919346"/>
                    <a:ext cx="404886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09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E26FB70-F53C-46C1-85F2-E90DD33D9E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494" y="3919346"/>
                    <a:ext cx="40488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3BC38F-66D4-4A60-BD68-F71EFCE51A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494" y="3919346"/>
                    <a:ext cx="404886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CFBCDD-DFB1-486A-9D81-6ABFA993D80B}"/>
                </a:ext>
              </a:extLst>
            </p:cNvPr>
            <p:cNvGrpSpPr/>
            <p:nvPr/>
          </p:nvGrpSpPr>
          <p:grpSpPr>
            <a:xfrm>
              <a:off x="5607800" y="5620007"/>
              <a:ext cx="3486446" cy="823140"/>
              <a:chOff x="5607800" y="5620007"/>
              <a:chExt cx="3486446" cy="8231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03B4C9-6D49-4AD0-A81D-C46AB45E8F57}"/>
                  </a:ext>
                </a:extLst>
              </p:cNvPr>
              <p:cNvSpPr txBox="1"/>
              <p:nvPr/>
            </p:nvSpPr>
            <p:spPr>
              <a:xfrm>
                <a:off x="5607800" y="5919927"/>
                <a:ext cx="5419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sz="2800" dirty="0"/>
              </a:p>
            </p:txBody>
          </p: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77F3B6AB-8F80-44FB-BF99-40F56FCE7019}"/>
                  </a:ext>
                </a:extLst>
              </p:cNvPr>
              <p:cNvCxnSpPr>
                <a:stCxn id="22" idx="3"/>
                <a:endCxn id="22" idx="5"/>
              </p:cNvCxnSpPr>
              <p:nvPr/>
            </p:nvCxnSpPr>
            <p:spPr>
              <a:xfrm rot="16200000" flipH="1">
                <a:off x="8730775" y="5269235"/>
                <a:ext cx="12700" cy="714243"/>
              </a:xfrm>
              <a:prstGeom prst="curvedConnector3">
                <a:avLst>
                  <a:gd name="adj1" fmla="val 290345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508F2DC-CBAB-4E76-9295-E730CA786DB7}"/>
                      </a:ext>
                    </a:extLst>
                  </p:cNvPr>
                  <p:cNvSpPr txBox="1"/>
                  <p:nvPr/>
                </p:nvSpPr>
                <p:spPr>
                  <a:xfrm>
                    <a:off x="8459808" y="5919927"/>
                    <a:ext cx="54193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541B37E-886D-4B50-89CD-9BB083536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9808" y="5919927"/>
                    <a:ext cx="541933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31199AA-5149-48DF-A8FD-C63E279CCDFF}"/>
                    </a:ext>
                  </a:extLst>
                </p:cNvPr>
                <p:cNvSpPr txBox="1"/>
                <p:nvPr/>
              </p:nvSpPr>
              <p:spPr>
                <a:xfrm>
                  <a:off x="4238197" y="5265654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31199AA-5149-48DF-A8FD-C63E279CC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197" y="5265654"/>
                  <a:ext cx="404886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242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2486CF-7835-4030-A957-D8B7A79D3221}"/>
                    </a:ext>
                  </a:extLst>
                </p:cNvPr>
                <p:cNvSpPr txBox="1"/>
                <p:nvPr/>
              </p:nvSpPr>
              <p:spPr>
                <a:xfrm>
                  <a:off x="7136281" y="5265654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2486CF-7835-4030-A957-D8B7A79D3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81" y="5265654"/>
                  <a:ext cx="404886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5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E26957-9184-4C61-BECE-EC1E5B0BFC54}"/>
              </a:ext>
            </a:extLst>
          </p:cNvPr>
          <p:cNvGrpSpPr/>
          <p:nvPr/>
        </p:nvGrpSpPr>
        <p:grpSpPr>
          <a:xfrm>
            <a:off x="5268875" y="1573089"/>
            <a:ext cx="6563543" cy="2523801"/>
            <a:chOff x="2672279" y="3919346"/>
            <a:chExt cx="6563543" cy="25238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7161F-3CDB-43E1-9775-1B5C863B6A20}"/>
                </a:ext>
              </a:extLst>
            </p:cNvPr>
            <p:cNvGrpSpPr/>
            <p:nvPr/>
          </p:nvGrpSpPr>
          <p:grpSpPr>
            <a:xfrm>
              <a:off x="2672279" y="4809566"/>
              <a:ext cx="6563543" cy="956930"/>
              <a:chOff x="2672279" y="4809566"/>
              <a:chExt cx="6563543" cy="95693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99F9478-7D28-4666-955C-3FA162A73617}"/>
                  </a:ext>
                </a:extLst>
              </p:cNvPr>
              <p:cNvSpPr/>
              <p:nvPr/>
            </p:nvSpPr>
            <p:spPr>
              <a:xfrm>
                <a:off x="2672279" y="4809566"/>
                <a:ext cx="1010093" cy="95693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Y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82315A8-B661-4FD9-9738-4CF1C61DFBFC}"/>
                  </a:ext>
                </a:extLst>
              </p:cNvPr>
              <p:cNvSpPr/>
              <p:nvPr/>
            </p:nvSpPr>
            <p:spPr>
              <a:xfrm>
                <a:off x="5449004" y="4809566"/>
                <a:ext cx="1010093" cy="9569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SA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F153644-3B6A-43F9-86BB-655FE0F34639}"/>
                  </a:ext>
                </a:extLst>
              </p:cNvPr>
              <p:cNvSpPr/>
              <p:nvPr/>
            </p:nvSpPr>
            <p:spPr>
              <a:xfrm>
                <a:off x="8225729" y="4809566"/>
                <a:ext cx="1010093" cy="95693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A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77CA913-D3B3-4594-BA47-ED024CA84611}"/>
                  </a:ext>
                </a:extLst>
              </p:cNvPr>
              <p:cNvCxnSpPr>
                <a:stCxn id="41" idx="6"/>
                <a:endCxn id="42" idx="2"/>
              </p:cNvCxnSpPr>
              <p:nvPr/>
            </p:nvCxnSpPr>
            <p:spPr>
              <a:xfrm>
                <a:off x="3682372" y="5288031"/>
                <a:ext cx="17666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9962920-0906-4210-B0BF-1B1687413D08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6459097" y="5288031"/>
                <a:ext cx="17666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3F2617-F222-4694-900B-A7FA7ED5FB85}"/>
                </a:ext>
              </a:extLst>
            </p:cNvPr>
            <p:cNvGrpSpPr/>
            <p:nvPr/>
          </p:nvGrpSpPr>
          <p:grpSpPr>
            <a:xfrm>
              <a:off x="3183676" y="3919346"/>
              <a:ext cx="5553450" cy="896570"/>
              <a:chOff x="3183676" y="3919346"/>
              <a:chExt cx="5553450" cy="896570"/>
            </a:xfrm>
          </p:grpSpPr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0913730F-3613-440F-8BE5-27B4D20D8035}"/>
                  </a:ext>
                </a:extLst>
              </p:cNvPr>
              <p:cNvCxnSpPr>
                <a:cxnSpLocks/>
                <a:stCxn id="42" idx="0"/>
                <a:endCxn id="41" idx="0"/>
              </p:cNvCxnSpPr>
              <p:nvPr/>
            </p:nvCxnSpPr>
            <p:spPr>
              <a:xfrm rot="16200000" flipV="1">
                <a:off x="4565689" y="3421203"/>
                <a:ext cx="12700" cy="2776725"/>
              </a:xfrm>
              <a:prstGeom prst="curvedConnector3">
                <a:avLst>
                  <a:gd name="adj1" fmla="val 682326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DA1E72FB-BC3D-46D4-B207-FB281F06B3D6}"/>
                  </a:ext>
                </a:extLst>
              </p:cNvPr>
              <p:cNvCxnSpPr>
                <a:stCxn id="43" idx="0"/>
                <a:endCxn id="41" idx="0"/>
              </p:cNvCxnSpPr>
              <p:nvPr/>
            </p:nvCxnSpPr>
            <p:spPr>
              <a:xfrm rot="16200000" flipV="1">
                <a:off x="5954051" y="2032841"/>
                <a:ext cx="12700" cy="5553450"/>
              </a:xfrm>
              <a:prstGeom prst="curvedConnector3">
                <a:avLst>
                  <a:gd name="adj1" fmla="val 92511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2FFC8E9-A8CF-410C-B949-882F7B8C63E6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295" y="3919346"/>
                    <a:ext cx="40488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F887EE3-E2D2-4E47-BD4A-F01285503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295" y="3919346"/>
                    <a:ext cx="404886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09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7AAF71B-8A01-4C51-8C42-F9D7EC241608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494" y="3919346"/>
                    <a:ext cx="40488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3BC38F-66D4-4A60-BD68-F71EFCE51A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494" y="3919346"/>
                    <a:ext cx="404886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4B3CF67-9010-432C-AB04-F507D15C7D9D}"/>
                </a:ext>
              </a:extLst>
            </p:cNvPr>
            <p:cNvGrpSpPr/>
            <p:nvPr/>
          </p:nvGrpSpPr>
          <p:grpSpPr>
            <a:xfrm>
              <a:off x="2826553" y="5620007"/>
              <a:ext cx="6267693" cy="823140"/>
              <a:chOff x="2826553" y="5620007"/>
              <a:chExt cx="6267693" cy="823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7602E5C-FEAC-4B9E-B2F7-58AA386639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083" y="5919927"/>
                    <a:ext cx="54193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C1FCB7A-6FE7-4C18-A170-3744730630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083" y="5919927"/>
                    <a:ext cx="541933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42E7EC3-4F96-4A14-87E7-6C738C380861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800" y="5919927"/>
                    <a:ext cx="54193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858CFA6-7F6E-44A7-AF74-9B332B5F33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800" y="5919927"/>
                    <a:ext cx="54193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910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89D2D5D3-3C36-499C-81ED-A31BAB8E3824}"/>
                  </a:ext>
                </a:extLst>
              </p:cNvPr>
              <p:cNvCxnSpPr>
                <a:cxnSpLocks/>
                <a:stCxn id="41" idx="3"/>
                <a:endCxn id="41" idx="5"/>
              </p:cNvCxnSpPr>
              <p:nvPr/>
            </p:nvCxnSpPr>
            <p:spPr>
              <a:xfrm rot="16200000" flipH="1">
                <a:off x="3177325" y="5269235"/>
                <a:ext cx="12700" cy="714243"/>
              </a:xfrm>
              <a:prstGeom prst="curvedConnector3">
                <a:avLst>
                  <a:gd name="adj1" fmla="val 290345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419F3A9E-C37B-4364-BD5B-50374712185A}"/>
                  </a:ext>
                </a:extLst>
              </p:cNvPr>
              <p:cNvCxnSpPr>
                <a:stCxn id="42" idx="3"/>
                <a:endCxn id="42" idx="5"/>
              </p:cNvCxnSpPr>
              <p:nvPr/>
            </p:nvCxnSpPr>
            <p:spPr>
              <a:xfrm rot="16200000" flipH="1">
                <a:off x="5954050" y="5269235"/>
                <a:ext cx="12700" cy="714243"/>
              </a:xfrm>
              <a:prstGeom prst="curvedConnector3">
                <a:avLst>
                  <a:gd name="adj1" fmla="val 290345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29F7281-CBB1-48B0-9A14-C183E1096D7F}"/>
                  </a:ext>
                </a:extLst>
              </p:cNvPr>
              <p:cNvCxnSpPr>
                <a:stCxn id="43" idx="3"/>
                <a:endCxn id="43" idx="5"/>
              </p:cNvCxnSpPr>
              <p:nvPr/>
            </p:nvCxnSpPr>
            <p:spPr>
              <a:xfrm rot="16200000" flipH="1">
                <a:off x="8730775" y="5269235"/>
                <a:ext cx="12700" cy="714243"/>
              </a:xfrm>
              <a:prstGeom prst="curvedConnector3">
                <a:avLst>
                  <a:gd name="adj1" fmla="val 290345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8B28943-5A3A-4F2D-AE3C-5AB518F1ECAC}"/>
                      </a:ext>
                    </a:extLst>
                  </p:cNvPr>
                  <p:cNvSpPr txBox="1"/>
                  <p:nvPr/>
                </p:nvSpPr>
                <p:spPr>
                  <a:xfrm>
                    <a:off x="8459808" y="5919927"/>
                    <a:ext cx="54193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541B37E-886D-4B50-89CD-9BB083536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9808" y="5919927"/>
                    <a:ext cx="541933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26F0F2B-A18A-4DAA-9B32-FEB5A7D1C77C}"/>
                    </a:ext>
                  </a:extLst>
                </p:cNvPr>
                <p:cNvSpPr txBox="1"/>
                <p:nvPr/>
              </p:nvSpPr>
              <p:spPr>
                <a:xfrm>
                  <a:off x="4238197" y="5265654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6A60A5-6137-452F-B5DF-14343C805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197" y="5265654"/>
                  <a:ext cx="404886" cy="523220"/>
                </a:xfrm>
                <a:prstGeom prst="rect">
                  <a:avLst/>
                </a:prstGeom>
                <a:blipFill>
                  <a:blip r:embed="rId10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08DD70-A2E7-4B85-9FFF-51AD0ED8CDF7}"/>
                    </a:ext>
                  </a:extLst>
                </p:cNvPr>
                <p:cNvSpPr txBox="1"/>
                <p:nvPr/>
              </p:nvSpPr>
              <p:spPr>
                <a:xfrm>
                  <a:off x="7136281" y="5265654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0206DE-442B-4A5E-9AEB-3C5B8EB8B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81" y="5265654"/>
                  <a:ext cx="404886" cy="523220"/>
                </a:xfrm>
                <a:prstGeom prst="rect">
                  <a:avLst/>
                </a:prstGeom>
                <a:blipFill>
                  <a:blip r:embed="rId11"/>
                  <a:stretch>
                    <a:fillRect r="-469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Google Shape;57;p13">
            <a:extLst>
              <a:ext uri="{FF2B5EF4-FFF2-40B4-BE49-F238E27FC236}">
                <a16:creationId xmlns:a16="http://schemas.microsoft.com/office/drawing/2014/main" id="{F9AEFF54-741A-403A-B97F-7CF42646A895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1615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391B-BD89-4B7D-BCA6-9A149C17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 simplification this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A0DA9-7070-43C6-B2BE-ECB57A68D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3268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We assume yearling and subadult stages only last for one year</a:t>
                </a:r>
              </a:p>
              <a:p>
                <a:r>
                  <a:rPr lang="en-GB" dirty="0"/>
                  <a:t>We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</m:oMath>
                </a14:m>
                <a:r>
                  <a:rPr lang="en-GB" dirty="0"/>
                  <a:t> (transition rates)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</m:oMath>
                </a14:m>
                <a:r>
                  <a:rPr lang="en-GB" dirty="0"/>
                  <a:t> (survival rates)</a:t>
                </a:r>
              </a:p>
              <a:p>
                <a:r>
                  <a:rPr lang="en-GB" dirty="0"/>
                  <a:t>In doing so, the yearling and sub-adult stages only last for a single year</a:t>
                </a:r>
              </a:p>
              <a:p>
                <a:pPr lvl="1"/>
                <a:r>
                  <a:rPr lang="en-GB" dirty="0"/>
                  <a:t>And the transition probability is simply the survival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A0DA9-7070-43C6-B2BE-ECB57A68D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32680" cy="4351338"/>
              </a:xfrm>
              <a:blipFill>
                <a:blip r:embed="rId2"/>
                <a:stretch>
                  <a:fillRect l="-2225" t="-3081" r="-1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4A20DF-39EA-4F11-AA7A-DB7F272A2D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5776" y="1825625"/>
                <a:ext cx="7278624" cy="1757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4A20DF-39EA-4F11-AA7A-DB7F272A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76" y="1825625"/>
                <a:ext cx="7278624" cy="17577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D2E956-BEDD-4E15-917F-0CB726BBA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5776" y="4001294"/>
                <a:ext cx="7278624" cy="1757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D2E956-BEDD-4E15-917F-0CB726BBA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76" y="4001294"/>
                <a:ext cx="7278624" cy="1757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4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6083-9CC3-4A37-9358-4716E2FCF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eigenvalues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7B65-4B33-4869-8B8D-4619892BA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Very powerful information hidden with matrices</a:t>
            </a:r>
          </a:p>
          <a:p>
            <a:r>
              <a:rPr lang="en-GB" dirty="0"/>
              <a:t>3 eigenvalues</a:t>
            </a:r>
          </a:p>
        </p:txBody>
      </p:sp>
    </p:spTree>
    <p:extLst>
      <p:ext uri="{BB962C8B-B14F-4D97-AF65-F5344CB8AC3E}">
        <p14:creationId xmlns:p14="http://schemas.microsoft.com/office/powerpoint/2010/main" val="74757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7A4A-E49A-4C77-88C0-E421CE46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7CDE-BEB7-4640-8EAF-1B8434BF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2172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Properties of the matrix</a:t>
            </a:r>
          </a:p>
          <a:p>
            <a:pPr lvl="1"/>
            <a:r>
              <a:rPr lang="en-GB" dirty="0"/>
              <a:t>(Any matrix has these values)</a:t>
            </a:r>
          </a:p>
          <a:p>
            <a:r>
              <a:rPr lang="en-GB" dirty="0"/>
              <a:t>In biological context, incredibly useful</a:t>
            </a:r>
          </a:p>
          <a:p>
            <a:pPr lvl="1"/>
            <a:r>
              <a:rPr lang="en-GB" dirty="0"/>
              <a:t>What is our population growth rate?</a:t>
            </a:r>
          </a:p>
          <a:p>
            <a:pPr lvl="1"/>
            <a:r>
              <a:rPr lang="en-GB" dirty="0"/>
              <a:t>What is the age structure of our population?</a:t>
            </a:r>
          </a:p>
          <a:p>
            <a:pPr lvl="1"/>
            <a:r>
              <a:rPr lang="en-GB" dirty="0"/>
              <a:t>Which stage is most important for growth?</a:t>
            </a:r>
          </a:p>
          <a:p>
            <a:r>
              <a:rPr lang="en-GB" dirty="0"/>
              <a:t>We won’t go into the maths behind them</a:t>
            </a:r>
          </a:p>
        </p:txBody>
      </p:sp>
      <p:pic>
        <p:nvPicPr>
          <p:cNvPr id="5" name="Picture 4" descr="A group of turtles on a beach&#10;&#10;Description automatically generated with low confidence">
            <a:extLst>
              <a:ext uri="{FF2B5EF4-FFF2-40B4-BE49-F238E27FC236}">
                <a16:creationId xmlns:a16="http://schemas.microsoft.com/office/drawing/2014/main" id="{3C5FE095-FA11-43C1-B73C-BDED9945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72" y="1782604"/>
            <a:ext cx="5916507" cy="4437380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FC94F774-BF33-497E-9BA2-A424540D0D90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379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B3C3C8-567A-44C6-A52B-DBF5D14B46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1325563"/>
              </a:xfrm>
            </p:spPr>
            <p:txBody>
              <a:bodyPr/>
              <a:lstStyle/>
              <a:p>
                <a:pPr algn="ctr"/>
                <a:r>
                  <a:rPr lang="en-GB" dirty="0"/>
                  <a:t>1. Lambda (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B3C3C8-567A-44C6-A52B-DBF5D14B4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F58AD-06C2-4939-928A-A833D6A02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877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Growth rate of the population</a:t>
                </a:r>
              </a:p>
              <a:p>
                <a:r>
                  <a:rPr lang="en-GB" dirty="0"/>
                  <a:t>After initial wobble, population grows at stable rate</a:t>
                </a:r>
              </a:p>
              <a:p>
                <a:r>
                  <a:rPr lang="en-GB" dirty="0"/>
                  <a:t>What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means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= 1 means population size at t and t+1 are exactly the same</a:t>
                </a:r>
              </a:p>
              <a:p>
                <a:pPr lvl="2"/>
                <a:r>
                  <a:rPr lang="en-GB" dirty="0"/>
                  <a:t>100 animals / 100 animals =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= 0.94 means population is declining by 6% every year</a:t>
                </a:r>
              </a:p>
              <a:p>
                <a:r>
                  <a:rPr lang="en-GB" dirty="0"/>
                  <a:t>Sometimes referred to as;</a:t>
                </a:r>
              </a:p>
              <a:p>
                <a:pPr lvl="1"/>
                <a:r>
                  <a:rPr lang="en-GB" dirty="0"/>
                  <a:t>“The dominant eigenvalue”</a:t>
                </a:r>
              </a:p>
              <a:p>
                <a:pPr lvl="1"/>
                <a:r>
                  <a:rPr lang="en-GB" dirty="0"/>
                  <a:t>“The potential growth rate”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F58AD-06C2-4939-928A-A833D6A02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8772" cy="4351338"/>
              </a:xfrm>
              <a:blipFill>
                <a:blip r:embed="rId3"/>
                <a:stretch>
                  <a:fillRect l="-1792" t="-2801" r="-1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38E7D640-D45E-4300-B3CD-C86EE174661C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05E98-98C4-42B4-94D0-E428B71DF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94" y="1635049"/>
            <a:ext cx="5448772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97E4-00BA-49C2-BB0E-35F854B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2. Stable age distribution (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442F-DB13-416F-A9F1-258734C8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4294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Once population has stabilised, each age/stage will be at constant proportions</a:t>
            </a:r>
          </a:p>
          <a:p>
            <a:pPr lvl="1"/>
            <a:r>
              <a:rPr lang="en-GB" dirty="0"/>
              <a:t>Allows you to say;</a:t>
            </a:r>
          </a:p>
          <a:p>
            <a:pPr lvl="2"/>
            <a:r>
              <a:rPr lang="en-GB" dirty="0"/>
              <a:t>“22% of our population are adults”</a:t>
            </a:r>
          </a:p>
          <a:p>
            <a:r>
              <a:rPr lang="en-GB" dirty="0"/>
              <a:t>Cause of initial wobble in N</a:t>
            </a:r>
          </a:p>
          <a:p>
            <a:pPr lvl="1"/>
            <a:r>
              <a:rPr lang="en-GB" dirty="0"/>
              <a:t>Takes time to reach stable age distribution</a:t>
            </a:r>
          </a:p>
          <a:p>
            <a:pPr lvl="1"/>
            <a:r>
              <a:rPr lang="en-GB" dirty="0"/>
              <a:t>Based on proportion of initial population</a:t>
            </a:r>
          </a:p>
          <a:p>
            <a:r>
              <a:rPr lang="en-GB" dirty="0"/>
              <a:t>Sometimes referred to as;</a:t>
            </a:r>
          </a:p>
          <a:p>
            <a:pPr lvl="1"/>
            <a:r>
              <a:rPr lang="en-GB" dirty="0"/>
              <a:t>“The right eigenvector”</a:t>
            </a:r>
          </a:p>
          <a:p>
            <a:pPr lvl="1"/>
            <a:r>
              <a:rPr lang="en-GB" dirty="0"/>
              <a:t>“The dampening ratio”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28CEA-EA28-4A9F-9356-1A6A1565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94" y="1635049"/>
            <a:ext cx="5448772" cy="4541914"/>
          </a:xfrm>
          <a:prstGeom prst="rect">
            <a:avLst/>
          </a:prstGeom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4029C937-B20E-4740-BE65-297494B15979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8494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2615-6AE1-4BC5-8ABA-AAFBA235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3. Reproductive value (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FEC5-8851-42AE-88BA-8E08140C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4774" cy="4351338"/>
          </a:xfrm>
        </p:spPr>
        <p:txBody>
          <a:bodyPr>
            <a:normAutofit/>
          </a:bodyPr>
          <a:lstStyle/>
          <a:p>
            <a:r>
              <a:rPr lang="en-GB" dirty="0"/>
              <a:t>The reproductive value represents an age/stage’s relative contribution to future population growth</a:t>
            </a:r>
          </a:p>
          <a:p>
            <a:r>
              <a:rPr lang="en-GB" dirty="0"/>
              <a:t>Higher reproductive values reflect stages/ages of more conservation importance</a:t>
            </a:r>
          </a:p>
          <a:p>
            <a:pPr lvl="1"/>
            <a:r>
              <a:rPr lang="en-GB" dirty="0"/>
              <a:t>E.g. focus efforts on adults (1.82) rather than yearlings (0.34)</a:t>
            </a:r>
          </a:p>
          <a:p>
            <a:r>
              <a:rPr lang="en-GB" dirty="0"/>
              <a:t>Sometimes referred to as;</a:t>
            </a:r>
          </a:p>
          <a:p>
            <a:pPr lvl="1"/>
            <a:r>
              <a:rPr lang="en-GB" dirty="0"/>
              <a:t>“The left eigenvector”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7D445-94C2-4E6D-900E-FDC871CA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74" y="1635049"/>
            <a:ext cx="5448772" cy="4541914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6205B8C-EBF4-401A-B5AC-073E46641B6B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3246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491D-2D43-4892-8D38-9EC6E92A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Sensitivities and Elasticities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902B-1311-4B75-BD82-B115E19F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28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all age/stages are equally important to population growth</a:t>
            </a:r>
          </a:p>
          <a:p>
            <a:r>
              <a:rPr lang="en-GB" dirty="0"/>
              <a:t>Not all rates are equally important to population growth</a:t>
            </a:r>
          </a:p>
          <a:p>
            <a:r>
              <a:rPr lang="en-GB" dirty="0"/>
              <a:t>Changing adult survival by 10% can have a much larger impact on the population than changing yearling survival by 10%</a:t>
            </a: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1A4C6A05-6C0C-42BB-81A1-77BF83143258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6" name="Picture 5" descr="A whale jumping out of the water&#10;&#10;Description automatically generated">
            <a:extLst>
              <a:ext uri="{FF2B5EF4-FFF2-40B4-BE49-F238E27FC236}">
                <a16:creationId xmlns:a16="http://schemas.microsoft.com/office/drawing/2014/main" id="{2AEEBD75-BFDC-4B3A-BADC-B5DC8B264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9" y="1466072"/>
            <a:ext cx="3523109" cy="52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46A3-9268-43DA-B289-C574DE23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Why not always use age based matrix models?</a:t>
            </a:r>
          </a:p>
        </p:txBody>
      </p:sp>
      <p:pic>
        <p:nvPicPr>
          <p:cNvPr id="6" name="Content Placeholder 5" descr="A picture containing grass, outdoor, antelope, field&#10;&#10;Description automatically generated">
            <a:extLst>
              <a:ext uri="{FF2B5EF4-FFF2-40B4-BE49-F238E27FC236}">
                <a16:creationId xmlns:a16="http://schemas.microsoft.com/office/drawing/2014/main" id="{6AB2B646-4A23-4C1B-9983-6401CD93F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93" y="1322512"/>
            <a:ext cx="9808413" cy="5517233"/>
          </a:xfr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9652678F-2B97-468B-858D-0AF3B12A3B57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66154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F120-7630-4750-96C0-72BE91F4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7BEB-9532-464D-AD7E-103C9334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885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Within the matrix, which parameters are more sensitive to being “poked”</a:t>
            </a:r>
          </a:p>
          <a:p>
            <a:r>
              <a:rPr lang="en-GB" dirty="0"/>
              <a:t>Reports a matrix with the same structure as our initial matrix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higher the value, the more sensitive to change</a:t>
            </a:r>
          </a:p>
          <a:p>
            <a:r>
              <a:rPr lang="en-GB" dirty="0"/>
              <a:t>But is scale dependent!</a:t>
            </a:r>
          </a:p>
          <a:p>
            <a:pPr lvl="1"/>
            <a:r>
              <a:rPr lang="en-GB" dirty="0"/>
              <a:t>Can’t easily compare rates</a:t>
            </a: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2CE31644-A212-4187-AD45-2B830506667E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0CAE9-899A-4F20-BE26-A8CA8F47A966}"/>
                  </a:ext>
                </a:extLst>
              </p:cNvPr>
              <p:cNvSpPr txBox="1"/>
              <p:nvPr/>
            </p:nvSpPr>
            <p:spPr>
              <a:xfrm>
                <a:off x="7318527" y="1398587"/>
                <a:ext cx="397521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𝓐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0CAE9-899A-4F20-BE26-A8CA8F47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527" y="1398587"/>
                <a:ext cx="3975214" cy="1677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grass, outdoor, reptile&#10;&#10;Description automatically generated">
            <a:extLst>
              <a:ext uri="{FF2B5EF4-FFF2-40B4-BE49-F238E27FC236}">
                <a16:creationId xmlns:a16="http://schemas.microsoft.com/office/drawing/2014/main" id="{FBE35FBA-781C-47B2-AEC0-4B4D5B62A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41" y="3271202"/>
            <a:ext cx="2052320" cy="1539240"/>
          </a:xfrm>
          <a:prstGeom prst="rect">
            <a:avLst/>
          </a:prstGeom>
        </p:spPr>
      </p:pic>
      <p:pic>
        <p:nvPicPr>
          <p:cNvPr id="9" name="Picture 8" descr="A picture containing reptile, turtle, ground, outdoor&#10;&#10;Description automatically generated">
            <a:extLst>
              <a:ext uri="{FF2B5EF4-FFF2-40B4-BE49-F238E27FC236}">
                <a16:creationId xmlns:a16="http://schemas.microsoft.com/office/drawing/2014/main" id="{E297CB06-1919-466C-9B47-07D88975F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81" y="4810443"/>
            <a:ext cx="2049780" cy="1366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C4F8FE-1F02-40A9-B803-2A7C10F15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2" t="79772" r="80083" b="9613"/>
          <a:stretch/>
        </p:blipFill>
        <p:spPr>
          <a:xfrm>
            <a:off x="1041399" y="3557109"/>
            <a:ext cx="44431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7BEB-9532-464D-AD7E-103C9334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88535"/>
          </a:xfrm>
        </p:spPr>
        <p:txBody>
          <a:bodyPr>
            <a:normAutofit/>
          </a:bodyPr>
          <a:lstStyle/>
          <a:p>
            <a:r>
              <a:rPr lang="en-GB" dirty="0"/>
              <a:t>“What is the effect of a proportional change in a rate?”</a:t>
            </a:r>
          </a:p>
          <a:p>
            <a:r>
              <a:rPr lang="en-GB" dirty="0"/>
              <a:t>Reports a matrix with the same structure as our initial matrix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Is scale </a:t>
            </a:r>
            <a:r>
              <a:rPr lang="en-GB" b="1" i="1" dirty="0">
                <a:solidFill>
                  <a:srgbClr val="7030A0"/>
                </a:solidFill>
              </a:rPr>
              <a:t>independent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Can easily compare rates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EA9AE-ABA9-493C-9341-A75E01B57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" t="79772" r="79417" b="9302"/>
          <a:stretch/>
        </p:blipFill>
        <p:spPr>
          <a:xfrm>
            <a:off x="1061719" y="3607909"/>
            <a:ext cx="4439304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3F120-7630-4750-96C0-72BE91F4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Elasticity</a:t>
            </a: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2CE31644-A212-4187-AD45-2B830506667E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0CAE9-899A-4F20-BE26-A8CA8F47A966}"/>
                  </a:ext>
                </a:extLst>
              </p:cNvPr>
              <p:cNvSpPr txBox="1"/>
              <p:nvPr/>
            </p:nvSpPr>
            <p:spPr>
              <a:xfrm>
                <a:off x="7318527" y="1398587"/>
                <a:ext cx="397521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𝓐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0CAE9-899A-4F20-BE26-A8CA8F47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527" y="1398587"/>
                <a:ext cx="397521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grass, outdoor, reptile&#10;&#10;Description automatically generated">
            <a:extLst>
              <a:ext uri="{FF2B5EF4-FFF2-40B4-BE49-F238E27FC236}">
                <a16:creationId xmlns:a16="http://schemas.microsoft.com/office/drawing/2014/main" id="{FBE35FBA-781C-47B2-AEC0-4B4D5B62A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41" y="3271202"/>
            <a:ext cx="2052320" cy="1539240"/>
          </a:xfrm>
          <a:prstGeom prst="rect">
            <a:avLst/>
          </a:prstGeom>
        </p:spPr>
      </p:pic>
      <p:pic>
        <p:nvPicPr>
          <p:cNvPr id="9" name="Picture 8" descr="A picture containing reptile, turtle, ground, outdoor&#10;&#10;Description automatically generated">
            <a:extLst>
              <a:ext uri="{FF2B5EF4-FFF2-40B4-BE49-F238E27FC236}">
                <a16:creationId xmlns:a16="http://schemas.microsoft.com/office/drawing/2014/main" id="{E297CB06-1919-466C-9B47-07D88975F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81" y="4810443"/>
            <a:ext cx="2049780" cy="13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4B28-A527-4747-908C-8155792B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Projecting conservation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2F49-160E-420E-8101-AB318D64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Identify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Badgers declining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 cause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Wolves kill badgers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Predict population trend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Declining at 6%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 vital rate to manage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Adult survival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hypothetical intervention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Increase adult survival by 10%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adaptive management plan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96887690-C17C-4AA0-877B-DCD352A878D0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EDF9-9896-4DC9-8ACA-DE1D202F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55" y="1325563"/>
            <a:ext cx="4474345" cy="54098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250CE-0C97-48D4-B7AA-316EEBAA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942"/>
            <a:ext cx="5968669" cy="4975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057FD-FD55-4B5E-8EAE-C7D1B4D19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5942"/>
            <a:ext cx="5968669" cy="4975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B1DA0B-8048-440C-BBC0-90037D891E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" t="79772" r="74833" b="9613"/>
          <a:stretch/>
        </p:blipFill>
        <p:spPr>
          <a:xfrm>
            <a:off x="6183917" y="3138417"/>
            <a:ext cx="5672502" cy="1325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4D0BAB-21E4-4E6F-9DEA-AD5596090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425942"/>
            <a:ext cx="5968669" cy="49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92A-C1A5-4759-924A-AAB54E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It can be hard to know the exact age of 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9BCB-056F-410D-B041-AE5A90C3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952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Unless you capture an animal when it’s born</a:t>
            </a:r>
          </a:p>
          <a:p>
            <a:r>
              <a:rPr lang="en-GB" dirty="0"/>
              <a:t>Determining the age can be hard</a:t>
            </a:r>
          </a:p>
          <a:p>
            <a:pPr lvl="1"/>
            <a:r>
              <a:rPr lang="en-GB" dirty="0"/>
              <a:t>Options include, e.g., using dental rings</a:t>
            </a:r>
          </a:p>
          <a:p>
            <a:r>
              <a:rPr lang="en-GB" dirty="0"/>
              <a:t>An easier option is to assign the stage of an animal</a:t>
            </a:r>
          </a:p>
          <a:p>
            <a:r>
              <a:rPr lang="en-GB" dirty="0"/>
              <a:t>Can be based on, weight, ornamentation, general appearance, etc.</a:t>
            </a:r>
          </a:p>
        </p:txBody>
      </p:sp>
      <p:pic>
        <p:nvPicPr>
          <p:cNvPr id="4" name="Content Placeholder 5" descr="A picture containing grass, outdoor, antelope, field&#10;&#10;Description automatically generated">
            <a:extLst>
              <a:ext uri="{FF2B5EF4-FFF2-40B4-BE49-F238E27FC236}">
                <a16:creationId xmlns:a16="http://schemas.microsoft.com/office/drawing/2014/main" id="{DA80F087-318C-4D8C-BF10-3C50DC8BE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5" t="29128" r="15002"/>
          <a:stretch/>
        </p:blipFill>
        <p:spPr>
          <a:xfrm>
            <a:off x="6764784" y="1343818"/>
            <a:ext cx="4589016" cy="5375628"/>
          </a:xfrm>
          <a:prstGeom prst="rect">
            <a:avLst/>
          </a:prstGeom>
        </p:spPr>
      </p:pic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AD0A9C5-8B82-48F2-93E4-D379BEDECE32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027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988B-D3F1-499A-A209-70C3E1DB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Classing animals by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0764-0385-403F-8521-65DF6EAA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429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assume that members of the same class will be similar</a:t>
            </a:r>
          </a:p>
          <a:p>
            <a:r>
              <a:rPr lang="en-GB" dirty="0"/>
              <a:t>Not as specific as age, but a good compromise in many cases</a:t>
            </a:r>
          </a:p>
          <a:p>
            <a:r>
              <a:rPr lang="en-GB" dirty="0"/>
              <a:t>Labels given to stages can be arbitrary</a:t>
            </a:r>
          </a:p>
          <a:p>
            <a:pPr lvl="1"/>
            <a:r>
              <a:rPr lang="en-GB" dirty="0"/>
              <a:t>Yearling, juvenile, adult</a:t>
            </a:r>
          </a:p>
          <a:p>
            <a:pPr lvl="1"/>
            <a:r>
              <a:rPr lang="en-GB" dirty="0"/>
              <a:t>Juvenile, sub-adult, adult</a:t>
            </a:r>
          </a:p>
          <a:p>
            <a:pPr lvl="1"/>
            <a:r>
              <a:rPr lang="en-GB" dirty="0"/>
              <a:t>Baby, toddler, pensioner</a:t>
            </a:r>
          </a:p>
          <a:p>
            <a:r>
              <a:rPr lang="en-GB" dirty="0"/>
              <a:t>Needs a probability for animal to transition to next stage</a:t>
            </a:r>
          </a:p>
          <a:p>
            <a:endParaRPr lang="en-GB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BC9D22AC-D4C1-45B7-9B00-59592AC235B0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F2D1053-60FB-4DFD-A434-4FB7AAA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4" y="1534540"/>
            <a:ext cx="5068382" cy="4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C906-B080-4302-9573-F8ED8B7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Initially, stage models are similar to 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3933A-6798-48C1-91BF-0CDA25F45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09823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this example;</a:t>
                </a:r>
              </a:p>
              <a:p>
                <a:pPr lvl="1"/>
                <a:r>
                  <a:rPr lang="en-GB" dirty="0"/>
                  <a:t>Swap ages for stages</a:t>
                </a:r>
              </a:p>
              <a:p>
                <a:pPr lvl="1"/>
                <a:r>
                  <a:rPr lang="en-GB" dirty="0"/>
                  <a:t>Giving 3 stages</a:t>
                </a:r>
              </a:p>
              <a:p>
                <a:pPr lvl="2"/>
                <a:r>
                  <a:rPr lang="en-GB" dirty="0"/>
                  <a:t>Yearling, sub-adult and adults</a:t>
                </a:r>
              </a:p>
              <a:p>
                <a:r>
                  <a:rPr lang="en-GB" dirty="0"/>
                  <a:t>Except! </a:t>
                </a:r>
              </a:p>
              <a:p>
                <a:r>
                  <a:rPr lang="en-GB" dirty="0"/>
                  <a:t>There is now a probability to transition, or </a:t>
                </a:r>
                <a:r>
                  <a:rPr lang="en-GB" b="1" i="1" dirty="0">
                    <a:solidFill>
                      <a:srgbClr val="7030A0"/>
                    </a:solidFill>
                  </a:rPr>
                  <a:t>grow</a:t>
                </a:r>
                <a:r>
                  <a:rPr lang="en-GB" dirty="0"/>
                  <a:t>, into the next stage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𝑆𝑡𝑎𝑔𝑒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3933A-6798-48C1-91BF-0CDA25F4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09823" cy="4351338"/>
              </a:xfrm>
              <a:blipFill>
                <a:blip r:embed="rId2"/>
                <a:stretch>
                  <a:fillRect l="-2609" t="-2241" r="-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D5F25A0-427C-4BA7-98F3-3D9A7D4E8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914593"/>
                  </p:ext>
                </p:extLst>
              </p:nvPr>
            </p:nvGraphicFramePr>
            <p:xfrm>
              <a:off x="5221766" y="2733365"/>
              <a:ext cx="6694554" cy="2263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0964">
                      <a:extLst>
                        <a:ext uri="{9D8B030D-6E8A-4147-A177-3AD203B41FA5}">
                          <a16:colId xmlns:a16="http://schemas.microsoft.com/office/drawing/2014/main" val="42114339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869026294"/>
                        </a:ext>
                      </a:extLst>
                    </a:gridCol>
                    <a:gridCol w="881570">
                      <a:extLst>
                        <a:ext uri="{9D8B030D-6E8A-4147-A177-3AD203B41FA5}">
                          <a16:colId xmlns:a16="http://schemas.microsoft.com/office/drawing/2014/main" val="692991932"/>
                        </a:ext>
                      </a:extLst>
                    </a:gridCol>
                    <a:gridCol w="827850">
                      <a:extLst>
                        <a:ext uri="{9D8B030D-6E8A-4147-A177-3AD203B41FA5}">
                          <a16:colId xmlns:a16="http://schemas.microsoft.com/office/drawing/2014/main" val="2059436473"/>
                        </a:ext>
                      </a:extLst>
                    </a:gridCol>
                    <a:gridCol w="1130618">
                      <a:extLst>
                        <a:ext uri="{9D8B030D-6E8A-4147-A177-3AD203B41FA5}">
                          <a16:colId xmlns:a16="http://schemas.microsoft.com/office/drawing/2014/main" val="205088543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022712860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70336473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4009711077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21451578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Stage</m:t>
                                    </m:r>
                                    <m:r>
                                      <a:rPr lang="en-GB" sz="18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86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𝑆𝑡𝑎𝑔𝑒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𝑆𝑡𝑎𝑔𝑒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𝑆𝑡𝑎𝑔𝑒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Stage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2011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986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0.23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0.31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24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0.26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0.42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24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20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0.59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424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Total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102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D5F25A0-427C-4BA7-98F3-3D9A7D4E8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914593"/>
                  </p:ext>
                </p:extLst>
              </p:nvPr>
            </p:nvGraphicFramePr>
            <p:xfrm>
              <a:off x="5221766" y="2733365"/>
              <a:ext cx="6694554" cy="2263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0964">
                      <a:extLst>
                        <a:ext uri="{9D8B030D-6E8A-4147-A177-3AD203B41FA5}">
                          <a16:colId xmlns:a16="http://schemas.microsoft.com/office/drawing/2014/main" val="42114339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869026294"/>
                        </a:ext>
                      </a:extLst>
                    </a:gridCol>
                    <a:gridCol w="881570">
                      <a:extLst>
                        <a:ext uri="{9D8B030D-6E8A-4147-A177-3AD203B41FA5}">
                          <a16:colId xmlns:a16="http://schemas.microsoft.com/office/drawing/2014/main" val="692991932"/>
                        </a:ext>
                      </a:extLst>
                    </a:gridCol>
                    <a:gridCol w="827850">
                      <a:extLst>
                        <a:ext uri="{9D8B030D-6E8A-4147-A177-3AD203B41FA5}">
                          <a16:colId xmlns:a16="http://schemas.microsoft.com/office/drawing/2014/main" val="2059436473"/>
                        </a:ext>
                      </a:extLst>
                    </a:gridCol>
                    <a:gridCol w="1130618">
                      <a:extLst>
                        <a:ext uri="{9D8B030D-6E8A-4147-A177-3AD203B41FA5}">
                          <a16:colId xmlns:a16="http://schemas.microsoft.com/office/drawing/2014/main" val="205088543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022712860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70336473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4009711077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214515783"/>
                        </a:ext>
                      </a:extLst>
                    </a:gridCol>
                  </a:tblGrid>
                  <a:tr h="391668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651" t="-1563" r="-871" b="-5046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866346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4" t="-101563" r="-687857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90" t="-101563" r="-540690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294" t="-101563" r="-476471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Stage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2011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986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0.23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0.31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24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0.26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0.42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24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20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0.59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424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Total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1029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D2794A7-6131-4972-BD27-EBCCC599CA1F}"/>
              </a:ext>
            </a:extLst>
          </p:cNvPr>
          <p:cNvSpPr/>
          <p:nvPr/>
        </p:nvSpPr>
        <p:spPr>
          <a:xfrm>
            <a:off x="4860180" y="2610692"/>
            <a:ext cx="1246452" cy="2508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8224305C-63E3-4E15-BBB9-AAC6C5F3AA57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9589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33A6-CBC4-470B-A419-D6CBA725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Stage based life histories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7A34A-E6A1-44DC-A1FF-2278557B1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248"/>
                <a:ext cx="10515600" cy="19723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3 stages in this example (Yearlings (Y), sub-adults (SA) and adults (A)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𝑡𝑎𝑔𝑒</m:t>
                        </m:r>
                      </m:sub>
                    </m:sSub>
                  </m:oMath>
                </a14:m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b="0" i="0" dirty="0"/>
                  <a:t>still describes fecundity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𝑆𝑡𝑎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𝑆𝑡𝑎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b="0" i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𝑆𝑡𝑎𝑔𝑒</m:t>
                        </m:r>
                      </m:sub>
                    </m:sSub>
                  </m:oMath>
                </a14:m>
                <a:r>
                  <a:rPr lang="en-GB" dirty="0"/>
                  <a:t> now describes probability to survive </a:t>
                </a:r>
                <a:r>
                  <a:rPr lang="en-GB" b="1" i="1" dirty="0">
                    <a:solidFill>
                      <a:srgbClr val="7030A0"/>
                    </a:solidFill>
                  </a:rPr>
                  <a:t>at that stage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𝑡𝑎𝑔𝑒</m:t>
                        </m:r>
                      </m:sub>
                    </m:sSub>
                  </m:oMath>
                </a14:m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b="0" i="0" dirty="0"/>
                  <a:t>describes probability to survive into next stage (i.e. grow)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7A34A-E6A1-44DC-A1FF-2278557B1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248"/>
                <a:ext cx="10515600" cy="1972359"/>
              </a:xfrm>
              <a:blipFill>
                <a:blip r:embed="rId2"/>
                <a:stretch>
                  <a:fillRect l="-928" t="-65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D7E1AA3C-FD42-4FA8-9EC2-74024D56A0E6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1A8C22-67CD-49D9-8085-835B572B8449}"/>
              </a:ext>
            </a:extLst>
          </p:cNvPr>
          <p:cNvGrpSpPr/>
          <p:nvPr/>
        </p:nvGrpSpPr>
        <p:grpSpPr>
          <a:xfrm>
            <a:off x="2672279" y="4809566"/>
            <a:ext cx="6563543" cy="956930"/>
            <a:chOff x="2672279" y="4809566"/>
            <a:chExt cx="6563543" cy="9569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1123D2-DBBE-4613-AAA2-3FB26AFB1035}"/>
                </a:ext>
              </a:extLst>
            </p:cNvPr>
            <p:cNvSpPr/>
            <p:nvPr/>
          </p:nvSpPr>
          <p:spPr>
            <a:xfrm>
              <a:off x="2672279" y="4809566"/>
              <a:ext cx="1010093" cy="9569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7EBFC0-870E-49B3-B7CF-CE764DDF1386}"/>
                </a:ext>
              </a:extLst>
            </p:cNvPr>
            <p:cNvSpPr/>
            <p:nvPr/>
          </p:nvSpPr>
          <p:spPr>
            <a:xfrm>
              <a:off x="5449004" y="4809566"/>
              <a:ext cx="1010093" cy="9569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SA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4F2AF6-AB14-4F17-8FA9-E98ED24CF775}"/>
                </a:ext>
              </a:extLst>
            </p:cNvPr>
            <p:cNvSpPr/>
            <p:nvPr/>
          </p:nvSpPr>
          <p:spPr>
            <a:xfrm>
              <a:off x="8225729" y="4809566"/>
              <a:ext cx="1010093" cy="95693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84D785-A405-4E21-8DA9-D6EF7B0A73D5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682372" y="5288031"/>
              <a:ext cx="1766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5B1E55-9356-4B49-946D-7EE3ED2B1331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459097" y="5288031"/>
              <a:ext cx="17666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5A6F50-1B64-4D26-9A03-6DACD87F2F30}"/>
              </a:ext>
            </a:extLst>
          </p:cNvPr>
          <p:cNvGrpSpPr/>
          <p:nvPr/>
        </p:nvGrpSpPr>
        <p:grpSpPr>
          <a:xfrm>
            <a:off x="3183676" y="3919346"/>
            <a:ext cx="5553450" cy="896570"/>
            <a:chOff x="3183676" y="3919346"/>
            <a:chExt cx="5553450" cy="896570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1287551-3283-4005-997A-5792FB8D486F}"/>
                </a:ext>
              </a:extLst>
            </p:cNvPr>
            <p:cNvCxnSpPr>
              <a:cxnSpLocks/>
              <a:stCxn id="7" idx="0"/>
              <a:endCxn id="6" idx="0"/>
            </p:cNvCxnSpPr>
            <p:nvPr/>
          </p:nvCxnSpPr>
          <p:spPr>
            <a:xfrm rot="16200000" flipV="1">
              <a:off x="4565689" y="3421203"/>
              <a:ext cx="12700" cy="2776725"/>
            </a:xfrm>
            <a:prstGeom prst="curvedConnector3">
              <a:avLst>
                <a:gd name="adj1" fmla="val 682326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0658FC7-8021-4C47-9472-DD5A72C6519A}"/>
                </a:ext>
              </a:extLst>
            </p:cNvPr>
            <p:cNvCxnSpPr>
              <a:stCxn id="8" idx="0"/>
              <a:endCxn id="6" idx="0"/>
            </p:cNvCxnSpPr>
            <p:nvPr/>
          </p:nvCxnSpPr>
          <p:spPr>
            <a:xfrm rot="16200000" flipV="1">
              <a:off x="5954051" y="2032841"/>
              <a:ext cx="12700" cy="5553450"/>
            </a:xfrm>
            <a:prstGeom prst="curvedConnector3">
              <a:avLst>
                <a:gd name="adj1" fmla="val 925116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887EE3-E2D2-4E47-BD4A-F012855030CD}"/>
                    </a:ext>
                  </a:extLst>
                </p:cNvPr>
                <p:cNvSpPr txBox="1"/>
                <p:nvPr/>
              </p:nvSpPr>
              <p:spPr>
                <a:xfrm>
                  <a:off x="4440295" y="3919346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887EE3-E2D2-4E47-BD4A-F01285503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295" y="3919346"/>
                  <a:ext cx="404886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4029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3BC38F-66D4-4A60-BD68-F71EFCE51A86}"/>
                    </a:ext>
                  </a:extLst>
                </p:cNvPr>
                <p:cNvSpPr txBox="1"/>
                <p:nvPr/>
              </p:nvSpPr>
              <p:spPr>
                <a:xfrm>
                  <a:off x="7240494" y="3919346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3BC38F-66D4-4A60-BD68-F71EFCE51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494" y="3919346"/>
                  <a:ext cx="404886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11722A-4C5E-4211-881D-7E2155C7281E}"/>
              </a:ext>
            </a:extLst>
          </p:cNvPr>
          <p:cNvGrpSpPr/>
          <p:nvPr/>
        </p:nvGrpSpPr>
        <p:grpSpPr>
          <a:xfrm>
            <a:off x="2826553" y="5620007"/>
            <a:ext cx="6267693" cy="823140"/>
            <a:chOff x="2826553" y="5620007"/>
            <a:chExt cx="6267693" cy="823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1FCB7A-6FE7-4C18-A170-37447306305A}"/>
                    </a:ext>
                  </a:extLst>
                </p:cNvPr>
                <p:cNvSpPr txBox="1"/>
                <p:nvPr/>
              </p:nvSpPr>
              <p:spPr>
                <a:xfrm>
                  <a:off x="2887083" y="5919927"/>
                  <a:ext cx="541933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1FCB7A-6FE7-4C18-A170-374473063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083" y="5919927"/>
                  <a:ext cx="54193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58CFA6-7F6E-44A7-AF74-9B332B5F3314}"/>
                    </a:ext>
                  </a:extLst>
                </p:cNvPr>
                <p:cNvSpPr txBox="1"/>
                <p:nvPr/>
              </p:nvSpPr>
              <p:spPr>
                <a:xfrm>
                  <a:off x="5607800" y="5919927"/>
                  <a:ext cx="541933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858CFA6-7F6E-44A7-AF74-9B332B5F3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00" y="5919927"/>
                  <a:ext cx="541933" cy="523220"/>
                </a:xfrm>
                <a:prstGeom prst="rect">
                  <a:avLst/>
                </a:prstGeom>
                <a:blipFill>
                  <a:blip r:embed="rId6"/>
                  <a:stretch>
                    <a:fillRect r="-179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7CFB686-561B-490E-9392-3D1C6F70BBB3}"/>
                </a:ext>
              </a:extLst>
            </p:cNvPr>
            <p:cNvCxnSpPr>
              <a:cxnSpLocks/>
              <a:stCxn id="6" idx="3"/>
              <a:endCxn id="6" idx="5"/>
            </p:cNvCxnSpPr>
            <p:nvPr/>
          </p:nvCxnSpPr>
          <p:spPr>
            <a:xfrm rot="16200000" flipH="1">
              <a:off x="3177325" y="5269235"/>
              <a:ext cx="12700" cy="714243"/>
            </a:xfrm>
            <a:prstGeom prst="curvedConnector3">
              <a:avLst>
                <a:gd name="adj1" fmla="val 29034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ABEBD55-B8AA-4972-B8CA-12BC06AC722A}"/>
                </a:ext>
              </a:extLst>
            </p:cNvPr>
            <p:cNvCxnSpPr>
              <a:stCxn id="7" idx="3"/>
              <a:endCxn id="7" idx="5"/>
            </p:cNvCxnSpPr>
            <p:nvPr/>
          </p:nvCxnSpPr>
          <p:spPr>
            <a:xfrm rot="16200000" flipH="1">
              <a:off x="5954050" y="5269235"/>
              <a:ext cx="12700" cy="714243"/>
            </a:xfrm>
            <a:prstGeom prst="curvedConnector3">
              <a:avLst>
                <a:gd name="adj1" fmla="val 29034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C55AEDA-3BE3-4FF4-BD7B-92FB0CB52BFB}"/>
                </a:ext>
              </a:extLst>
            </p:cNvPr>
            <p:cNvCxnSpPr>
              <a:stCxn id="8" idx="3"/>
              <a:endCxn id="8" idx="5"/>
            </p:cNvCxnSpPr>
            <p:nvPr/>
          </p:nvCxnSpPr>
          <p:spPr>
            <a:xfrm rot="16200000" flipH="1">
              <a:off x="8730775" y="5269235"/>
              <a:ext cx="12700" cy="714243"/>
            </a:xfrm>
            <a:prstGeom prst="curvedConnector3">
              <a:avLst>
                <a:gd name="adj1" fmla="val 29034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41B37E-886D-4B50-89CD-9BB0835369A4}"/>
                    </a:ext>
                  </a:extLst>
                </p:cNvPr>
                <p:cNvSpPr txBox="1"/>
                <p:nvPr/>
              </p:nvSpPr>
              <p:spPr>
                <a:xfrm>
                  <a:off x="8459808" y="5919927"/>
                  <a:ext cx="541933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41B37E-886D-4B50-89CD-9BB08353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808" y="5919927"/>
                  <a:ext cx="54193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72B56E-A990-4352-BF7E-F95A947A5B84}"/>
              </a:ext>
            </a:extLst>
          </p:cNvPr>
          <p:cNvGrpSpPr/>
          <p:nvPr/>
        </p:nvGrpSpPr>
        <p:grpSpPr>
          <a:xfrm>
            <a:off x="4238197" y="4442566"/>
            <a:ext cx="7242050" cy="1591816"/>
            <a:chOff x="4238197" y="4442566"/>
            <a:chExt cx="7242050" cy="159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6A60A5-6137-452F-B5DF-14343C805AD1}"/>
                    </a:ext>
                  </a:extLst>
                </p:cNvPr>
                <p:cNvSpPr txBox="1"/>
                <p:nvPr/>
              </p:nvSpPr>
              <p:spPr>
                <a:xfrm>
                  <a:off x="4238197" y="5265654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6A60A5-6137-452F-B5DF-14343C805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197" y="5265654"/>
                  <a:ext cx="404886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49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0206DE-442B-4A5E-9AEB-3C5B8EB8BB66}"/>
                    </a:ext>
                  </a:extLst>
                </p:cNvPr>
                <p:cNvSpPr txBox="1"/>
                <p:nvPr/>
              </p:nvSpPr>
              <p:spPr>
                <a:xfrm>
                  <a:off x="7136281" y="5265654"/>
                  <a:ext cx="4048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b>
                        </m:sSub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0206DE-442B-4A5E-9AEB-3C5B8EB8B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81" y="5265654"/>
                  <a:ext cx="404886" cy="523220"/>
                </a:xfrm>
                <a:prstGeom prst="rect">
                  <a:avLst/>
                </a:prstGeom>
                <a:blipFill>
                  <a:blip r:embed="rId9"/>
                  <a:stretch>
                    <a:fillRect r="-469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9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BF91FF18-05BF-41D4-9153-3B10794FC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7356" y="4442566"/>
              <a:ext cx="1552891" cy="159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8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33A6-CBC4-470B-A419-D6CBA725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Stage based life history as a matrix</a:t>
            </a: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D7E1AA3C-FD42-4FA8-9EC2-74024D56A0E6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5E40E9-11DC-4C97-9D16-2FB924647169}"/>
                  </a:ext>
                </a:extLst>
              </p:cNvPr>
              <p:cNvSpPr txBox="1"/>
              <p:nvPr/>
            </p:nvSpPr>
            <p:spPr>
              <a:xfrm>
                <a:off x="6096000" y="4886488"/>
                <a:ext cx="5687321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𝓐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5E40E9-11DC-4C97-9D16-2FB9246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86488"/>
                <a:ext cx="5687321" cy="1677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E9EF69C-7240-472C-AC56-727A7D77A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28" t="38169" r="38667" b="32921"/>
          <a:stretch/>
        </p:blipFill>
        <p:spPr>
          <a:xfrm>
            <a:off x="7190297" y="2481245"/>
            <a:ext cx="4219072" cy="1898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3436318-C580-45B3-8C65-978656EDC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58" t="58491" r="26875" b="20558"/>
          <a:stretch/>
        </p:blipFill>
        <p:spPr>
          <a:xfrm>
            <a:off x="818534" y="2458191"/>
            <a:ext cx="4391127" cy="1506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32D93B-EEAE-4FD5-982A-EDFB298AE00B}"/>
                  </a:ext>
                </a:extLst>
              </p:cNvPr>
              <p:cNvSpPr txBox="1"/>
              <p:nvPr/>
            </p:nvSpPr>
            <p:spPr>
              <a:xfrm>
                <a:off x="818534" y="4886488"/>
                <a:ext cx="397521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𝓐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32D93B-EEAE-4FD5-982A-EDFB298AE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34" y="4886488"/>
                <a:ext cx="3975214" cy="1677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2FAC61-93C1-4A7C-B28B-3377356C9203}"/>
              </a:ext>
            </a:extLst>
          </p:cNvPr>
          <p:cNvSpPr txBox="1"/>
          <p:nvPr/>
        </p:nvSpPr>
        <p:spPr>
          <a:xfrm>
            <a:off x="1270000" y="1608617"/>
            <a:ext cx="3743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Age based life history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3B65C-FED3-4896-860E-587FA65E00F1}"/>
              </a:ext>
            </a:extLst>
          </p:cNvPr>
          <p:cNvSpPr txBox="1"/>
          <p:nvPr/>
        </p:nvSpPr>
        <p:spPr>
          <a:xfrm>
            <a:off x="7369327" y="1608616"/>
            <a:ext cx="4025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Stage based life history</a:t>
            </a:r>
          </a:p>
        </p:txBody>
      </p:sp>
    </p:spTree>
    <p:extLst>
      <p:ext uri="{BB962C8B-B14F-4D97-AF65-F5344CB8AC3E}">
        <p14:creationId xmlns:p14="http://schemas.microsoft.com/office/powerpoint/2010/main" val="340833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E9EAED-ADC2-4374-9516-D80C6B4AC3FF}"/>
              </a:ext>
            </a:extLst>
          </p:cNvPr>
          <p:cNvSpPr/>
          <p:nvPr/>
        </p:nvSpPr>
        <p:spPr>
          <a:xfrm>
            <a:off x="3178175" y="2487316"/>
            <a:ext cx="1612900" cy="1174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80814-21E6-4FF0-96A2-27E45D6A7BB9}"/>
              </a:ext>
            </a:extLst>
          </p:cNvPr>
          <p:cNvSpPr/>
          <p:nvPr/>
        </p:nvSpPr>
        <p:spPr>
          <a:xfrm>
            <a:off x="4806950" y="2487316"/>
            <a:ext cx="1618152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AF092C-253F-4A75-8D7F-D1D737F5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1325563"/>
              </a:xfrm>
            </p:spPr>
            <p:txBody>
              <a:bodyPr/>
              <a:lstStyle/>
              <a:p>
                <a:pPr algn="ctr"/>
                <a:r>
                  <a:rPr lang="en-GB" dirty="0"/>
                  <a:t>How to read the</a:t>
                </a:r>
                <a:r>
                  <a:rPr lang="en-GB" b="1" dirty="0"/>
                  <a:t> </a:t>
                </a:r>
                <a:r>
                  <a:rPr lang="en-GB" dirty="0"/>
                  <a:t>matrix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AF092C-253F-4A75-8D7F-D1D737F5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D354C609-7CAE-4B25-A3AF-D222B6C4ACC7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71717-CFD7-42D0-9231-B7FF0F7A84D8}"/>
              </a:ext>
            </a:extLst>
          </p:cNvPr>
          <p:cNvSpPr/>
          <p:nvPr/>
        </p:nvSpPr>
        <p:spPr>
          <a:xfrm>
            <a:off x="1575426" y="2487316"/>
            <a:ext cx="1586874" cy="1170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69904-5692-4FB3-ACFF-15BA73F850C7}"/>
              </a:ext>
            </a:extLst>
          </p:cNvPr>
          <p:cNvSpPr/>
          <p:nvPr/>
        </p:nvSpPr>
        <p:spPr>
          <a:xfrm>
            <a:off x="1575426" y="3668416"/>
            <a:ext cx="1586874" cy="1170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A038D8-909F-4ADB-A204-86131F849082}"/>
              </a:ext>
            </a:extLst>
          </p:cNvPr>
          <p:cNvSpPr/>
          <p:nvPr/>
        </p:nvSpPr>
        <p:spPr>
          <a:xfrm>
            <a:off x="3178175" y="3668416"/>
            <a:ext cx="1612900" cy="1174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85697-AF40-45D1-ABB5-1E08583D7C40}"/>
              </a:ext>
            </a:extLst>
          </p:cNvPr>
          <p:cNvSpPr/>
          <p:nvPr/>
        </p:nvSpPr>
        <p:spPr>
          <a:xfrm>
            <a:off x="4806950" y="3668416"/>
            <a:ext cx="1618152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9F10DB-0014-468B-8757-8A8DF7DE8FAA}"/>
              </a:ext>
            </a:extLst>
          </p:cNvPr>
          <p:cNvSpPr/>
          <p:nvPr/>
        </p:nvSpPr>
        <p:spPr>
          <a:xfrm>
            <a:off x="1574329" y="4849516"/>
            <a:ext cx="1586874" cy="1170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CABBC-E130-490C-83C5-7F4AC5BE1440}"/>
              </a:ext>
            </a:extLst>
          </p:cNvPr>
          <p:cNvSpPr/>
          <p:nvPr/>
        </p:nvSpPr>
        <p:spPr>
          <a:xfrm>
            <a:off x="3177078" y="4849516"/>
            <a:ext cx="1612900" cy="1174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C5098B-A9E3-4740-9190-5920A816C43E}"/>
              </a:ext>
            </a:extLst>
          </p:cNvPr>
          <p:cNvSpPr/>
          <p:nvPr/>
        </p:nvSpPr>
        <p:spPr>
          <a:xfrm>
            <a:off x="4805853" y="4849516"/>
            <a:ext cx="1618152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8665FF1-220B-4CFB-82E5-CAF19FAD1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306517"/>
                  </p:ext>
                </p:extLst>
              </p:nvPr>
            </p:nvGraphicFramePr>
            <p:xfrm>
              <a:off x="632805" y="1730401"/>
              <a:ext cx="5791200" cy="430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90352123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8229022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620533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65137136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97047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Contributors in year t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838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Yearlings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Sub-adults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Adults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467283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GB" b="1" i="1" dirty="0"/>
                            <a:t>Recipients in year t+1</a:t>
                          </a:r>
                        </a:p>
                      </a:txBody>
                      <a:tcPr vert="vert27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Yearlings</a:t>
                          </a: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Yearlings that survive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 and stay yearlings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Sub-adults produce offspring at a rate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SA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Adults produce offspring at a rate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06265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Sub-adults</a:t>
                          </a: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Yearlings grow into sub-adults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Sub-adults that survive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 and stay sub-adults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Adults do not produce sub-adults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54066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Adults</a:t>
                          </a: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Yearlings do not contribute to adults</a:t>
                          </a:r>
                        </a:p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Sub-adults grow into adults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Adults that survive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 and stay adults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66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41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8665FF1-220B-4CFB-82E5-CAF19FAD1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306517"/>
                  </p:ext>
                </p:extLst>
              </p:nvPr>
            </p:nvGraphicFramePr>
            <p:xfrm>
              <a:off x="632805" y="1730401"/>
              <a:ext cx="5791200" cy="430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90352123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8229022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620533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65137136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97047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Contributors in year t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838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Yearlings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Sub-adults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Adults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467283"/>
                      </a:ext>
                    </a:extLst>
                  </a:tr>
                  <a:tr h="118872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GB" b="1" i="1" dirty="0"/>
                            <a:t>Recipients in year t+1</a:t>
                          </a:r>
                        </a:p>
                      </a:txBody>
                      <a:tcPr vert="vert27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Yearlings</a:t>
                          </a: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54" t="-64615" r="-201498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554" t="-64615" r="-101498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6554" t="-64615" r="-1498" b="-2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0626568"/>
                      </a:ext>
                    </a:extLst>
                  </a:tr>
                  <a:tr h="11887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Sub-adults</a:t>
                          </a: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54" t="-163776" r="-201498" b="-101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554" t="-163776" r="-101498" b="-101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Adults do not produce sub-adults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540665"/>
                      </a:ext>
                    </a:extLst>
                  </a:tr>
                  <a:tr h="118872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Adults</a:t>
                          </a: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Yearlings do not contribute to adults</a:t>
                          </a:r>
                        </a:p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6554" t="-265128" r="-101498" b="-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6554" t="-265128" r="-1498" b="-2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410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712EE97-8AF1-435A-B770-F35DA0FD5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74" t="35249" r="23083" b="32812"/>
          <a:stretch/>
        </p:blipFill>
        <p:spPr>
          <a:xfrm>
            <a:off x="7129943" y="4253558"/>
            <a:ext cx="4796713" cy="2102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5271D6-5314-4D65-94E7-F9A16ABC5C4E}"/>
              </a:ext>
            </a:extLst>
          </p:cNvPr>
          <p:cNvSpPr/>
          <p:nvPr/>
        </p:nvSpPr>
        <p:spPr>
          <a:xfrm>
            <a:off x="8739963" y="2105247"/>
            <a:ext cx="478465" cy="499195"/>
          </a:xfrm>
          <a:prstGeom prst="rect">
            <a:avLst/>
          </a:prstGeom>
          <a:solidFill>
            <a:srgbClr val="FF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A9DD76-056F-4B17-AADA-F382630216CD}"/>
              </a:ext>
            </a:extLst>
          </p:cNvPr>
          <p:cNvSpPr/>
          <p:nvPr/>
        </p:nvSpPr>
        <p:spPr>
          <a:xfrm>
            <a:off x="8739963" y="2604442"/>
            <a:ext cx="478465" cy="499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047F77-1CE1-4B9B-8B9B-BBA243A56E7B}"/>
              </a:ext>
            </a:extLst>
          </p:cNvPr>
          <p:cNvSpPr/>
          <p:nvPr/>
        </p:nvSpPr>
        <p:spPr>
          <a:xfrm>
            <a:off x="9659126" y="2105247"/>
            <a:ext cx="646924" cy="4991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4E5D40-AE22-4B37-945B-B7CF1C09BD4F}"/>
              </a:ext>
            </a:extLst>
          </p:cNvPr>
          <p:cNvSpPr/>
          <p:nvPr/>
        </p:nvSpPr>
        <p:spPr>
          <a:xfrm>
            <a:off x="9659126" y="2604442"/>
            <a:ext cx="646924" cy="499195"/>
          </a:xfrm>
          <a:prstGeom prst="rect">
            <a:avLst/>
          </a:prstGeom>
          <a:solidFill>
            <a:srgbClr val="FF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9D2D3-41B3-465C-9D46-0268CBC087C0}"/>
              </a:ext>
            </a:extLst>
          </p:cNvPr>
          <p:cNvSpPr/>
          <p:nvPr/>
        </p:nvSpPr>
        <p:spPr>
          <a:xfrm>
            <a:off x="9659126" y="3103637"/>
            <a:ext cx="646924" cy="499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477974-5867-4B72-B7A9-CE27C3ECD3C8}"/>
              </a:ext>
            </a:extLst>
          </p:cNvPr>
          <p:cNvSpPr/>
          <p:nvPr/>
        </p:nvSpPr>
        <p:spPr>
          <a:xfrm>
            <a:off x="10565588" y="2081434"/>
            <a:ext cx="646924" cy="4991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9D49A-93A8-454A-BC57-397D53431EEB}"/>
              </a:ext>
            </a:extLst>
          </p:cNvPr>
          <p:cNvSpPr/>
          <p:nvPr/>
        </p:nvSpPr>
        <p:spPr>
          <a:xfrm>
            <a:off x="10565588" y="3079824"/>
            <a:ext cx="646924" cy="499195"/>
          </a:xfrm>
          <a:prstGeom prst="rect">
            <a:avLst/>
          </a:prstGeom>
          <a:solidFill>
            <a:srgbClr val="FF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E32F3-C2E9-4029-8305-91F1AE7622A7}"/>
                  </a:ext>
                </a:extLst>
              </p:cNvPr>
              <p:cNvSpPr txBox="1"/>
              <p:nvPr/>
            </p:nvSpPr>
            <p:spPr>
              <a:xfrm>
                <a:off x="6684640" y="1979833"/>
                <a:ext cx="5687321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𝓐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E32F3-C2E9-4029-8305-91F1AE76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40" y="1979833"/>
                <a:ext cx="5687321" cy="1677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8CC4D00-C0BC-4079-BCF5-28304ADFBC36}"/>
              </a:ext>
            </a:extLst>
          </p:cNvPr>
          <p:cNvSpPr/>
          <p:nvPr/>
        </p:nvSpPr>
        <p:spPr>
          <a:xfrm>
            <a:off x="3134546" y="4849516"/>
            <a:ext cx="1612900" cy="1174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F3BD8F-5AC3-4DC0-A352-EAA3C3F59667}"/>
              </a:ext>
            </a:extLst>
          </p:cNvPr>
          <p:cNvSpPr/>
          <p:nvPr/>
        </p:nvSpPr>
        <p:spPr>
          <a:xfrm>
            <a:off x="4780471" y="4868036"/>
            <a:ext cx="1696226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D3908A-5671-49F8-BCB5-677AD145633F}"/>
              </a:ext>
            </a:extLst>
          </p:cNvPr>
          <p:cNvSpPr/>
          <p:nvPr/>
        </p:nvSpPr>
        <p:spPr>
          <a:xfrm>
            <a:off x="3151518" y="2498132"/>
            <a:ext cx="1612900" cy="1174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3A9DD8-0835-44A1-ADEC-3F715B2B8D1F}"/>
              </a:ext>
            </a:extLst>
          </p:cNvPr>
          <p:cNvSpPr/>
          <p:nvPr/>
        </p:nvSpPr>
        <p:spPr>
          <a:xfrm>
            <a:off x="4780293" y="2498132"/>
            <a:ext cx="1618152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5BD98-A987-4A79-AB3E-2B1C35886EF3}"/>
              </a:ext>
            </a:extLst>
          </p:cNvPr>
          <p:cNvSpPr/>
          <p:nvPr/>
        </p:nvSpPr>
        <p:spPr>
          <a:xfrm>
            <a:off x="1548769" y="2498132"/>
            <a:ext cx="1586874" cy="1170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86972F-4D26-4237-B084-C4C556146A27}"/>
              </a:ext>
            </a:extLst>
          </p:cNvPr>
          <p:cNvSpPr/>
          <p:nvPr/>
        </p:nvSpPr>
        <p:spPr>
          <a:xfrm>
            <a:off x="1548769" y="3679232"/>
            <a:ext cx="1586874" cy="1170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81C5EA-79E3-4ADB-9B28-693991ACBA7B}"/>
              </a:ext>
            </a:extLst>
          </p:cNvPr>
          <p:cNvSpPr/>
          <p:nvPr/>
        </p:nvSpPr>
        <p:spPr>
          <a:xfrm>
            <a:off x="3151518" y="3679232"/>
            <a:ext cx="1612900" cy="1174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913C1C-ED8B-4EB1-B9E4-E57CF6A2097E}"/>
              </a:ext>
            </a:extLst>
          </p:cNvPr>
          <p:cNvSpPr/>
          <p:nvPr/>
        </p:nvSpPr>
        <p:spPr>
          <a:xfrm>
            <a:off x="4780293" y="3679232"/>
            <a:ext cx="1618152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E949F2-CF11-4CEE-BD11-8EE36E77E5B2}"/>
              </a:ext>
            </a:extLst>
          </p:cNvPr>
          <p:cNvSpPr/>
          <p:nvPr/>
        </p:nvSpPr>
        <p:spPr>
          <a:xfrm>
            <a:off x="1547672" y="4860332"/>
            <a:ext cx="1586874" cy="1170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3C2-8162-4B4A-B09E-A523D3F9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Otherwise, business as usual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938A70-09E8-403D-B5C6-A66D956A1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096" y="4710077"/>
                <a:ext cx="7278624" cy="1757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𝑆𝐴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938A70-09E8-403D-B5C6-A66D956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96" y="4710077"/>
                <a:ext cx="7278624" cy="1757779"/>
              </a:xfrm>
              <a:prstGeom prst="rect">
                <a:avLst/>
              </a:prstGeom>
              <a:blipFill>
                <a:blip r:embed="rId2"/>
                <a:stretch>
                  <a:fillRect t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5D69FE09-B79C-48DF-879B-EF417363A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510639"/>
                  </p:ext>
                </p:extLst>
              </p:nvPr>
            </p:nvGraphicFramePr>
            <p:xfrm>
              <a:off x="2748723" y="1895377"/>
              <a:ext cx="6694554" cy="2263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0964">
                      <a:extLst>
                        <a:ext uri="{9D8B030D-6E8A-4147-A177-3AD203B41FA5}">
                          <a16:colId xmlns:a16="http://schemas.microsoft.com/office/drawing/2014/main" val="42114339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869026294"/>
                        </a:ext>
                      </a:extLst>
                    </a:gridCol>
                    <a:gridCol w="881570">
                      <a:extLst>
                        <a:ext uri="{9D8B030D-6E8A-4147-A177-3AD203B41FA5}">
                          <a16:colId xmlns:a16="http://schemas.microsoft.com/office/drawing/2014/main" val="692991932"/>
                        </a:ext>
                      </a:extLst>
                    </a:gridCol>
                    <a:gridCol w="827850">
                      <a:extLst>
                        <a:ext uri="{9D8B030D-6E8A-4147-A177-3AD203B41FA5}">
                          <a16:colId xmlns:a16="http://schemas.microsoft.com/office/drawing/2014/main" val="2059436473"/>
                        </a:ext>
                      </a:extLst>
                    </a:gridCol>
                    <a:gridCol w="1130618">
                      <a:extLst>
                        <a:ext uri="{9D8B030D-6E8A-4147-A177-3AD203B41FA5}">
                          <a16:colId xmlns:a16="http://schemas.microsoft.com/office/drawing/2014/main" val="205088543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022712860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70336473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4009711077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21451578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Stage</m:t>
                                    </m:r>
                                    <m:r>
                                      <a:rPr lang="en-GB" sz="1800" b="1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86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𝑆𝑡𝑎𝑔𝑒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GB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𝑆𝑡𝑎𝑔𝑒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𝑆𝑡𝑎𝑔𝑒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Stage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2011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986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0.23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0.31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24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0.26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0.42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24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20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0.59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424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Total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102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5D69FE09-B79C-48DF-879B-EF417363A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510639"/>
                  </p:ext>
                </p:extLst>
              </p:nvPr>
            </p:nvGraphicFramePr>
            <p:xfrm>
              <a:off x="2748723" y="1895377"/>
              <a:ext cx="6694554" cy="2263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0964">
                      <a:extLst>
                        <a:ext uri="{9D8B030D-6E8A-4147-A177-3AD203B41FA5}">
                          <a16:colId xmlns:a16="http://schemas.microsoft.com/office/drawing/2014/main" val="42114339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869026294"/>
                        </a:ext>
                      </a:extLst>
                    </a:gridCol>
                    <a:gridCol w="881570">
                      <a:extLst>
                        <a:ext uri="{9D8B030D-6E8A-4147-A177-3AD203B41FA5}">
                          <a16:colId xmlns:a16="http://schemas.microsoft.com/office/drawing/2014/main" val="692991932"/>
                        </a:ext>
                      </a:extLst>
                    </a:gridCol>
                    <a:gridCol w="827850">
                      <a:extLst>
                        <a:ext uri="{9D8B030D-6E8A-4147-A177-3AD203B41FA5}">
                          <a16:colId xmlns:a16="http://schemas.microsoft.com/office/drawing/2014/main" val="2059436473"/>
                        </a:ext>
                      </a:extLst>
                    </a:gridCol>
                    <a:gridCol w="1130618">
                      <a:extLst>
                        <a:ext uri="{9D8B030D-6E8A-4147-A177-3AD203B41FA5}">
                          <a16:colId xmlns:a16="http://schemas.microsoft.com/office/drawing/2014/main" val="2050885436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022712860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70336473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4009711077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1214515783"/>
                        </a:ext>
                      </a:extLst>
                    </a:gridCol>
                  </a:tblGrid>
                  <a:tr h="391668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869" t="-1538" r="-871" b="-49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866346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4" t="-103125" r="-688571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90" t="-103125" r="-541379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294" t="-103125" r="-47720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Stage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2008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2009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2011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986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0.23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0.31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Yearling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24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0.26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0.42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Sub-adult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24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16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20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0.59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2.1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Adult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12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81424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Total</a:t>
                          </a: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1029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744598BA-6E1C-43F8-A928-99CC00C32331}"/>
              </a:ext>
            </a:extLst>
          </p:cNvPr>
          <p:cNvSpPr/>
          <p:nvPr/>
        </p:nvSpPr>
        <p:spPr>
          <a:xfrm>
            <a:off x="4695902" y="113262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185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1037</Words>
  <Application>Microsoft Office PowerPoint</Application>
  <PresentationFormat>Widescreen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Stage based matrix models</vt:lpstr>
      <vt:lpstr>Why not always use age based matrix models?</vt:lpstr>
      <vt:lpstr>It can be hard to know the exact age of animals</vt:lpstr>
      <vt:lpstr>Classing animals by stage</vt:lpstr>
      <vt:lpstr>Initially, stage models are similar to age models</vt:lpstr>
      <vt:lpstr>Stage based life histories</vt:lpstr>
      <vt:lpstr>Stage based life history as a matrix</vt:lpstr>
      <vt:lpstr>How to read the matrix A</vt:lpstr>
      <vt:lpstr>Otherwise, business as usual</vt:lpstr>
      <vt:lpstr>With the end result being;</vt:lpstr>
      <vt:lpstr>What about when we have pseudo stages?</vt:lpstr>
      <vt:lpstr>Stages with known time?</vt:lpstr>
      <vt:lpstr>A simplification this time</vt:lpstr>
      <vt:lpstr>Matrix eigenvalues</vt:lpstr>
      <vt:lpstr>Eigenvalues</vt:lpstr>
      <vt:lpstr>1. Lambda (λ)</vt:lpstr>
      <vt:lpstr>2. Stable age distribution (ss)</vt:lpstr>
      <vt:lpstr>3. Reproductive value (rv)</vt:lpstr>
      <vt:lpstr>Sensitivities and Elasticities</vt:lpstr>
      <vt:lpstr>Sensitivity</vt:lpstr>
      <vt:lpstr>Elasticity</vt:lpstr>
      <vt:lpstr>Projecting conservation interventions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based matrix models</dc:title>
  <dc:creator>Deon Roos</dc:creator>
  <cp:lastModifiedBy>ROOS, DEON (PGR)</cp:lastModifiedBy>
  <cp:revision>25</cp:revision>
  <dcterms:created xsi:type="dcterms:W3CDTF">2021-01-23T16:48:45Z</dcterms:created>
  <dcterms:modified xsi:type="dcterms:W3CDTF">2021-11-02T14:34:40Z</dcterms:modified>
</cp:coreProperties>
</file>