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Golos Text"/>
      <p:regular r:id="rId23"/>
      <p:bold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  <p:embeddedFont>
      <p:font typeface="Golos Text SemiBo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oR9nscDfzp7bJgpmj2fKJ8sm3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olosText-bold.fntdata"/><Relationship Id="rId23" Type="http://schemas.openxmlformats.org/officeDocument/2006/relationships/font" Target="fonts/GolosTex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33" Type="http://schemas.openxmlformats.org/officeDocument/2006/relationships/font" Target="fonts/GolosText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GolosText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735e184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32735e18493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a452b9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32a452b92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918e49c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4918e49cdf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918e49c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34918e49cdf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918e49cd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34918e49cdf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73761c2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3273761c2a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91dfe6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3491dfe64f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735e184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32735e18493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735e1849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32735e18493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88341a4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488341a44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3" name="Google Shape;63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64" name="Google Shape;64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70" name="Google Shape;70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71" name="Google Shape;71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72" name="Google Shape;72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9" name="Google Shape;79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80" name="Google Shape;80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81" name="Google Shape;81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5" name="Google Shape;85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6" name="Google Shape;86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26" name="Google Shape;26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45" name="Google Shape;45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73125" y="1848650"/>
            <a:ext cx="88665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300">
                <a:solidFill>
                  <a:schemeClr val="lt1"/>
                </a:solidFill>
              </a:rPr>
              <a:t>Анализ диалоговых данных с использованием больших языковых моделей</a:t>
            </a:r>
            <a:endParaRPr sz="4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t/>
            </a:r>
            <a:endParaRPr sz="4300">
              <a:solidFill>
                <a:schemeClr val="lt1"/>
              </a:solidFill>
            </a:endParaRPr>
          </a:p>
        </p:txBody>
      </p:sp>
      <p:sp>
        <p:nvSpPr>
          <p:cNvPr id="137" name="Google Shape;137;p1"/>
          <p:cNvSpPr txBox="1"/>
          <p:nvPr>
            <p:ph type="title"/>
          </p:nvPr>
        </p:nvSpPr>
        <p:spPr>
          <a:xfrm>
            <a:off x="277500" y="4333050"/>
            <a:ext cx="8866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2000">
                <a:solidFill>
                  <a:schemeClr val="lt1"/>
                </a:solidFill>
              </a:rPr>
              <a:t>Студент: Братусь Денис Алексеевич, фПИН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/>
          <p:nvPr>
            <p:ph type="title"/>
          </p:nvPr>
        </p:nvSpPr>
        <p:spPr>
          <a:xfrm>
            <a:off x="277500" y="4642500"/>
            <a:ext cx="8866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2000">
                <a:solidFill>
                  <a:schemeClr val="lt1"/>
                </a:solidFill>
              </a:rPr>
              <a:t>Научный руководитель: Федоров Дмитрий Алексеевич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735e18493_0_60"/>
          <p:cNvSpPr txBox="1"/>
          <p:nvPr>
            <p:ph type="title"/>
          </p:nvPr>
        </p:nvSpPr>
        <p:spPr>
          <a:xfrm>
            <a:off x="464750" y="0"/>
            <a:ext cx="69375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Анализ звонков по успешности продаж</a:t>
            </a:r>
            <a:endParaRPr/>
          </a:p>
        </p:txBody>
      </p:sp>
      <p:pic>
        <p:nvPicPr>
          <p:cNvPr id="223" name="Google Shape;223;g32735e18493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975" y="939625"/>
            <a:ext cx="7166260" cy="40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2735e18493_0_60"/>
          <p:cNvSpPr txBox="1"/>
          <p:nvPr/>
        </p:nvSpPr>
        <p:spPr>
          <a:xfrm>
            <a:off x="464750" y="702900"/>
            <a:ext cx="229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Модель llama3:7b </a:t>
            </a:r>
            <a:endParaRPr sz="17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a452b92c7_0_0"/>
          <p:cNvSpPr txBox="1"/>
          <p:nvPr>
            <p:ph type="title"/>
          </p:nvPr>
        </p:nvSpPr>
        <p:spPr>
          <a:xfrm>
            <a:off x="457200" y="130875"/>
            <a:ext cx="6891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Тестирование классификации типа личности в диалоге</a:t>
            </a:r>
            <a:endParaRPr/>
          </a:p>
        </p:txBody>
      </p:sp>
      <p:pic>
        <p:nvPicPr>
          <p:cNvPr id="230" name="Google Shape;230;g32a452b92c7_0_0"/>
          <p:cNvPicPr preferRelativeResize="0"/>
          <p:nvPr/>
        </p:nvPicPr>
        <p:blipFill rotWithShape="1">
          <a:blip r:embed="rId3">
            <a:alphaModFix/>
          </a:blip>
          <a:srcRect b="0" l="0" r="1999" t="0"/>
          <a:stretch/>
        </p:blipFill>
        <p:spPr>
          <a:xfrm>
            <a:off x="90625" y="934275"/>
            <a:ext cx="5680376" cy="345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g32a452b92c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625" y="1640225"/>
            <a:ext cx="6252201" cy="372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918e49cdf_0_19"/>
          <p:cNvSpPr txBox="1"/>
          <p:nvPr>
            <p:ph type="title"/>
          </p:nvPr>
        </p:nvSpPr>
        <p:spPr>
          <a:xfrm>
            <a:off x="457200" y="130875"/>
            <a:ext cx="6891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Тестирование генерации на основе анализа данных</a:t>
            </a:r>
            <a:endParaRPr/>
          </a:p>
        </p:txBody>
      </p:sp>
      <p:pic>
        <p:nvPicPr>
          <p:cNvPr id="237" name="Google Shape;237;g34918e49cd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5" y="940850"/>
            <a:ext cx="8303185" cy="40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918e49cdf_0_30"/>
          <p:cNvSpPr txBox="1"/>
          <p:nvPr>
            <p:ph type="title"/>
          </p:nvPr>
        </p:nvSpPr>
        <p:spPr>
          <a:xfrm>
            <a:off x="457200" y="130875"/>
            <a:ext cx="6891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Тестирование генерации разговора на основе анализа данных</a:t>
            </a:r>
            <a:endParaRPr/>
          </a:p>
        </p:txBody>
      </p:sp>
      <p:pic>
        <p:nvPicPr>
          <p:cNvPr id="243" name="Google Shape;243;g34918e49cdf_0_30"/>
          <p:cNvPicPr preferRelativeResize="0"/>
          <p:nvPr/>
        </p:nvPicPr>
        <p:blipFill rotWithShape="1">
          <a:blip r:embed="rId3">
            <a:alphaModFix/>
          </a:blip>
          <a:srcRect b="0" l="1536" r="0" t="1623"/>
          <a:stretch/>
        </p:blipFill>
        <p:spPr>
          <a:xfrm>
            <a:off x="174350" y="998225"/>
            <a:ext cx="4805825" cy="39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34918e49cdf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825" y="1342450"/>
            <a:ext cx="3859024" cy="287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918e49cdf_0_43"/>
          <p:cNvSpPr txBox="1"/>
          <p:nvPr>
            <p:ph type="title"/>
          </p:nvPr>
        </p:nvSpPr>
        <p:spPr>
          <a:xfrm>
            <a:off x="457200" y="130875"/>
            <a:ext cx="6891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Тестирование генерации разговора на основе анализа данных</a:t>
            </a:r>
            <a:endParaRPr/>
          </a:p>
        </p:txBody>
      </p:sp>
      <p:pic>
        <p:nvPicPr>
          <p:cNvPr id="250" name="Google Shape;250;g34918e49cdf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00" y="1057425"/>
            <a:ext cx="4848099" cy="37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4918e49cdf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975" y="1057425"/>
            <a:ext cx="4474024" cy="337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  <p:sp>
        <p:nvSpPr>
          <p:cNvPr id="257" name="Google Shape;257;p12"/>
          <p:cNvSpPr txBox="1"/>
          <p:nvPr/>
        </p:nvSpPr>
        <p:spPr>
          <a:xfrm>
            <a:off x="6880123" y="4468762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@bratusyung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73761c2a7_0_1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Планы на дальнейшую работу</a:t>
            </a:r>
            <a:endParaRPr/>
          </a:p>
        </p:txBody>
      </p:sp>
      <p:sp>
        <p:nvSpPr>
          <p:cNvPr id="263" name="Google Shape;263;g3273761c2a7_0_14"/>
          <p:cNvSpPr txBox="1"/>
          <p:nvPr/>
        </p:nvSpPr>
        <p:spPr>
          <a:xfrm>
            <a:off x="798350" y="1622900"/>
            <a:ext cx="7165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    Проверка различных моделей при задаче определения эмоций, настроений и тональностей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    Разработка методов анализа характеристик и критериев диалога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    Разработка генерации результатов анализа на основе критериев и характеристик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91dfe64fd_0_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Планы на дальнейшую работу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Задачи и цели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344700" y="945200"/>
            <a:ext cx="84546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352"/>
              <a:buFont typeface="Arial"/>
              <a:buNone/>
            </a:pPr>
            <a:r>
              <a:rPr b="1" i="0" lang="ru-RU" sz="7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Цель</a:t>
            </a:r>
            <a:r>
              <a:rPr b="0" i="0" lang="ru-RU" sz="71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i="0" lang="ru-RU" sz="7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↓</a:t>
            </a:r>
            <a:endParaRPr b="0" i="0" sz="71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5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Разработка </a:t>
            </a:r>
            <a:r>
              <a:rPr b="1" lang="ru-RU"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методов и алгоритмов</a:t>
            </a:r>
            <a:r>
              <a:rPr lang="ru-RU" sz="5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для автоматического выявления критериев и характеристик диалогов, включая намерения, поведение, эмоциональный контекст с адаптацией разрабатываемых подходов к </a:t>
            </a:r>
            <a:r>
              <a:rPr b="1" lang="ru-RU"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анализу диалогов для различных сфер</a:t>
            </a:r>
            <a:r>
              <a:rPr lang="ru-RU" sz="5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(клиентоориентированные сервисы, сфера продаж и др.).</a:t>
            </a:r>
            <a:endParaRPr sz="5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344700" y="2383750"/>
            <a:ext cx="8454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Задачи ↓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>
                <a:latin typeface="Montserrat Medium"/>
                <a:ea typeface="Montserrat Medium"/>
                <a:cs typeface="Montserrat Medium"/>
                <a:sym typeface="Montserrat Medium"/>
              </a:rPr>
              <a:t>– Определение проблематики, </a:t>
            </a:r>
            <a:r>
              <a:rPr lang="ru-RU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параметров </a:t>
            </a:r>
            <a:r>
              <a:rPr lang="ru-RU" sz="1300">
                <a:latin typeface="Montserrat Medium"/>
                <a:ea typeface="Montserrat Medium"/>
                <a:cs typeface="Montserrat Medium"/>
                <a:sym typeface="Montserrat Medium"/>
              </a:rPr>
              <a:t>и ключевых этапов при анализе диалоговых данных.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>
                <a:latin typeface="Montserrat Medium"/>
                <a:ea typeface="Montserrat Medium"/>
                <a:cs typeface="Montserrat Medium"/>
                <a:sym typeface="Montserrat Medium"/>
              </a:rPr>
              <a:t>– Исследование возможностей LLM при </a:t>
            </a:r>
            <a:r>
              <a:rPr lang="ru-RU" sz="1300">
                <a:latin typeface="Montserrat Medium"/>
                <a:ea typeface="Montserrat Medium"/>
                <a:cs typeface="Montserrat Medium"/>
                <a:sym typeface="Montserrat Medium"/>
              </a:rPr>
              <a:t>определении</a:t>
            </a:r>
            <a:r>
              <a:rPr lang="ru-RU" sz="13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параметров </a:t>
            </a:r>
            <a:r>
              <a:rPr lang="ru-RU" sz="1300">
                <a:latin typeface="Montserrat Medium"/>
                <a:ea typeface="Montserrat Medium"/>
                <a:cs typeface="Montserrat Medium"/>
                <a:sym typeface="Montserrat Medium"/>
              </a:rPr>
              <a:t>диалогов и их оценке.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>
                <a:latin typeface="Montserrat Medium"/>
                <a:ea typeface="Montserrat Medium"/>
                <a:cs typeface="Montserrat Medium"/>
                <a:sym typeface="Montserrat Medium"/>
              </a:rPr>
              <a:t>– Разработка решений по анализу взаимодействий людей по различным критериям в разных сферах.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>
                <a:latin typeface="Montserrat Medium"/>
                <a:ea typeface="Montserrat Medium"/>
                <a:cs typeface="Montserrat Medium"/>
                <a:sym typeface="Montserrat Medium"/>
              </a:rPr>
              <a:t>– </a:t>
            </a:r>
            <a:r>
              <a:rPr lang="ru-RU" sz="1300">
                <a:latin typeface="Montserrat Medium"/>
                <a:ea typeface="Montserrat Medium"/>
                <a:cs typeface="Montserrat Medium"/>
                <a:sym typeface="Montserrat Medium"/>
              </a:rPr>
              <a:t>Интерпретация</a:t>
            </a:r>
            <a:r>
              <a:rPr lang="ru-RU" sz="1300">
                <a:latin typeface="Montserrat Medium"/>
                <a:ea typeface="Montserrat Medium"/>
                <a:cs typeface="Montserrat Medium"/>
                <a:sym typeface="Montserrat Medium"/>
              </a:rPr>
              <a:t> результатов анализа диалогов для практического использования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Проблематика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614000" y="1205575"/>
            <a:ext cx="3662100" cy="674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 внимания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614113" y="2028825"/>
            <a:ext cx="3662100" cy="794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Необходимость специализации моделей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576225" y="3761350"/>
            <a:ext cx="3662100" cy="765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Специфика человеческих разговоров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5534900" y="998375"/>
            <a:ext cx="2631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Высокий уровень интерактивности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5535022" y="1973200"/>
            <a:ext cx="2631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Контекстуальность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5535022" y="2934975"/>
            <a:ext cx="2631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Адаптивность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5534900" y="3943475"/>
            <a:ext cx="2631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Эмоциональность и психология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3"/>
          <p:cNvCxnSpPr>
            <a:stCxn id="153" idx="3"/>
            <a:endCxn id="154" idx="1"/>
          </p:cNvCxnSpPr>
          <p:nvPr/>
        </p:nvCxnSpPr>
        <p:spPr>
          <a:xfrm flipH="1" rot="10800000">
            <a:off x="4238325" y="1395550"/>
            <a:ext cx="1296600" cy="27486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"/>
          <p:cNvCxnSpPr>
            <a:stCxn id="153" idx="3"/>
            <a:endCxn id="155" idx="1"/>
          </p:cNvCxnSpPr>
          <p:nvPr/>
        </p:nvCxnSpPr>
        <p:spPr>
          <a:xfrm flipH="1" rot="10800000">
            <a:off x="4238325" y="2370250"/>
            <a:ext cx="1296600" cy="17739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"/>
          <p:cNvCxnSpPr>
            <a:stCxn id="153" idx="3"/>
            <a:endCxn id="156" idx="1"/>
          </p:cNvCxnSpPr>
          <p:nvPr/>
        </p:nvCxnSpPr>
        <p:spPr>
          <a:xfrm flipH="1" rot="10800000">
            <a:off x="4238325" y="3332050"/>
            <a:ext cx="1296600" cy="8121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3"/>
          <p:cNvCxnSpPr>
            <a:stCxn id="153" idx="3"/>
            <a:endCxn id="157" idx="1"/>
          </p:cNvCxnSpPr>
          <p:nvPr/>
        </p:nvCxnSpPr>
        <p:spPr>
          <a:xfrm>
            <a:off x="4238325" y="4144150"/>
            <a:ext cx="1296600" cy="1965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400">
                <a:latin typeface="Montserrat"/>
                <a:ea typeface="Montserrat"/>
                <a:cs typeface="Montserrat"/>
                <a:sym typeface="Montserrat"/>
              </a:rPr>
              <a:t>определение причины различных явлений и действий, наблюдаемых в разговоре</a:t>
            </a:r>
            <a:endParaRPr/>
          </a:p>
        </p:txBody>
      </p:sp>
      <p:sp>
        <p:nvSpPr>
          <p:cNvPr id="167" name="Google Shape;167;p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 u="none">
                <a:latin typeface="Montserrat"/>
                <a:ea typeface="Montserrat"/>
                <a:cs typeface="Montserrat"/>
                <a:sym typeface="Montserrat"/>
              </a:rPr>
              <a:t>Анализ причин</a:t>
            </a:r>
            <a:endParaRPr/>
          </a:p>
        </p:txBody>
      </p:sp>
      <p:sp>
        <p:nvSpPr>
          <p:cNvPr id="168" name="Google Shape;168;p4"/>
          <p:cNvSpPr txBox="1"/>
          <p:nvPr>
            <p:ph type="title"/>
          </p:nvPr>
        </p:nvSpPr>
        <p:spPr>
          <a:xfrm>
            <a:off x="396825" y="201725"/>
            <a:ext cx="8331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Описание ключевых этапов анализа разговоров</a:t>
            </a:r>
            <a:endParaRPr/>
          </a:p>
        </p:txBody>
      </p:sp>
      <p:sp>
        <p:nvSpPr>
          <p:cNvPr id="169" name="Google Shape;169;p4"/>
          <p:cNvSpPr txBox="1"/>
          <p:nvPr>
            <p:ph idx="3" type="body"/>
          </p:nvPr>
        </p:nvSpPr>
        <p:spPr>
          <a:xfrm>
            <a:off x="5000171" y="3102111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Montserrat"/>
                <a:ea typeface="Montserrat"/>
                <a:cs typeface="Montserrat"/>
                <a:sym typeface="Montserrat"/>
              </a:rPr>
              <a:t>восстановление контекст разговора, чтобы понять, кто участвует, какие эмоции и намерения у каждого из участников</a:t>
            </a:r>
            <a:endParaRPr/>
          </a:p>
        </p:txBody>
      </p:sp>
      <p:sp>
        <p:nvSpPr>
          <p:cNvPr id="170" name="Google Shape;170;p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ru-RU" sz="1829" u="none">
                <a:latin typeface="Montserrat"/>
                <a:ea typeface="Montserrat"/>
                <a:cs typeface="Montserrat"/>
                <a:sym typeface="Montserrat"/>
              </a:rPr>
              <a:t>Реконструкция сцены</a:t>
            </a:r>
            <a:endParaRPr sz="1829" u="non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r>
              <a:t/>
            </a:r>
            <a:endParaRPr sz="13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735e18493_0_33"/>
          <p:cNvSpPr txBox="1"/>
          <p:nvPr>
            <p:ph idx="1" type="body"/>
          </p:nvPr>
        </p:nvSpPr>
        <p:spPr>
          <a:xfrm>
            <a:off x="508000" y="1980325"/>
            <a:ext cx="33105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None/>
            </a:pPr>
            <a:r>
              <a:rPr lang="ru-RU" sz="1400">
                <a:latin typeface="Montserrat"/>
                <a:ea typeface="Montserrat"/>
                <a:cs typeface="Montserrat"/>
                <a:sym typeface="Montserrat"/>
              </a:rPr>
              <a:t>Интерпретация полученных данных в оценку разговора или поведения пользователей для дальнейшего использования в анализе диалога или участников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g32735e18493_0_33"/>
          <p:cNvSpPr txBox="1"/>
          <p:nvPr>
            <p:ph idx="2" type="body"/>
          </p:nvPr>
        </p:nvSpPr>
        <p:spPr>
          <a:xfrm>
            <a:off x="508000" y="1102450"/>
            <a:ext cx="26043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ru-RU" sz="1800" u="none">
                <a:latin typeface="Montserrat"/>
                <a:ea typeface="Montserrat"/>
                <a:cs typeface="Montserrat"/>
                <a:sym typeface="Montserrat"/>
              </a:rPr>
              <a:t>Получение характеристик </a:t>
            </a:r>
            <a:r>
              <a:rPr b="1" lang="ru-RU" sz="1800" u="none">
                <a:latin typeface="Montserrat"/>
                <a:ea typeface="Montserrat"/>
                <a:cs typeface="Montserrat"/>
                <a:sym typeface="Montserrat"/>
              </a:rPr>
              <a:t>разговора</a:t>
            </a:r>
            <a:endParaRPr sz="1800" u="non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800" u="non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g32735e18493_0_33"/>
          <p:cNvSpPr txBox="1"/>
          <p:nvPr>
            <p:ph type="title"/>
          </p:nvPr>
        </p:nvSpPr>
        <p:spPr>
          <a:xfrm>
            <a:off x="396825" y="201725"/>
            <a:ext cx="8331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Описание ключевых этапов анализа разговоров</a:t>
            </a:r>
            <a:endParaRPr/>
          </a:p>
        </p:txBody>
      </p:sp>
      <p:sp>
        <p:nvSpPr>
          <p:cNvPr id="178" name="Google Shape;178;g32735e18493_0_33"/>
          <p:cNvSpPr txBox="1"/>
          <p:nvPr>
            <p:ph idx="3" type="body"/>
          </p:nvPr>
        </p:nvSpPr>
        <p:spPr>
          <a:xfrm>
            <a:off x="5000175" y="3011475"/>
            <a:ext cx="33105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Montserrat"/>
                <a:ea typeface="Montserrat"/>
                <a:cs typeface="Montserrat"/>
                <a:sym typeface="Montserrat"/>
              </a:rPr>
              <a:t>Создание сценариев разговоров, которые помогут достичь конкретных целей таких как обучение, заключение сделок, укрепление отношений с клиентами и т.д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g32735e18493_0_33"/>
          <p:cNvSpPr txBox="1"/>
          <p:nvPr>
            <p:ph idx="4" type="body"/>
          </p:nvPr>
        </p:nvSpPr>
        <p:spPr>
          <a:xfrm>
            <a:off x="5000175" y="2416275"/>
            <a:ext cx="37281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ru-RU" sz="1800" u="none">
                <a:latin typeface="Montserrat"/>
                <a:ea typeface="Montserrat"/>
                <a:cs typeface="Montserrat"/>
                <a:sym typeface="Montserrat"/>
              </a:rPr>
              <a:t>Генерация разговоров</a:t>
            </a:r>
            <a:endParaRPr b="1" sz="1800" u="non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Общие метрики оценки диалога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720513" y="1387775"/>
            <a:ext cx="3451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   Количество сообщений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   Средняя длина сообщения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   Длительность сессии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391013" y="990675"/>
            <a:ext cx="56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Количественные метрики взаимодействия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439663" y="2909200"/>
            <a:ext cx="56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Качественные метрики взаимодействия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774573" y="3370900"/>
            <a:ext cx="4528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  Коэффициент повторных обращений 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  Соотношение вопросов и ответов 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  Содержательная оценка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4440038" y="1387775"/>
            <a:ext cx="445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   Частота сообщений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   Время отклика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   Процент диалогов с завершением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 txBox="1"/>
          <p:nvPr/>
        </p:nvSpPr>
        <p:spPr>
          <a:xfrm>
            <a:off x="776024" y="4415200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>
                <a:latin typeface="Montserrat"/>
                <a:ea typeface="Montserrat"/>
                <a:cs typeface="Montserrat"/>
                <a:sym typeface="Montserrat"/>
              </a:rPr>
              <a:t>– Доп. метрики внутри сферы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735e18493_0_65"/>
          <p:cNvSpPr txBox="1"/>
          <p:nvPr>
            <p:ph type="title"/>
          </p:nvPr>
        </p:nvSpPr>
        <p:spPr>
          <a:xfrm>
            <a:off x="0" y="0"/>
            <a:ext cx="7980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Классификация тональностей диалога</a:t>
            </a:r>
            <a:endParaRPr/>
          </a:p>
        </p:txBody>
      </p:sp>
      <p:pic>
        <p:nvPicPr>
          <p:cNvPr id="196" name="Google Shape;196;g32735e18493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20775"/>
            <a:ext cx="4410075" cy="352271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2735e18493_0_65"/>
          <p:cNvSpPr txBox="1"/>
          <p:nvPr/>
        </p:nvSpPr>
        <p:spPr>
          <a:xfrm>
            <a:off x="1372538" y="1171350"/>
            <a:ext cx="1969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Предложения</a:t>
            </a:r>
            <a:endParaRPr b="1" i="0" sz="20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98" name="Google Shape;198;g32735e18493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1075" y="1674038"/>
            <a:ext cx="4276725" cy="3416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32735e18493_0_65"/>
          <p:cNvSpPr txBox="1"/>
          <p:nvPr/>
        </p:nvSpPr>
        <p:spPr>
          <a:xfrm>
            <a:off x="6238637" y="1171350"/>
            <a:ext cx="1281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Диалоги</a:t>
            </a:r>
            <a:endParaRPr b="1" i="0" sz="20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00" name="Google Shape;200;g32735e18493_0_65"/>
          <p:cNvSpPr txBox="1"/>
          <p:nvPr/>
        </p:nvSpPr>
        <p:spPr>
          <a:xfrm>
            <a:off x="117850" y="491525"/>
            <a:ext cx="2205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Модель llama2:7b</a:t>
            </a:r>
            <a:endParaRPr i="0" sz="17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01" name="Google Shape;201;g32735e18493_0_65"/>
          <p:cNvSpPr txBox="1"/>
          <p:nvPr/>
        </p:nvSpPr>
        <p:spPr>
          <a:xfrm>
            <a:off x="2581425" y="491525"/>
            <a:ext cx="3605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Датасет: диалоги с эмоциями</a:t>
            </a:r>
            <a:endParaRPr i="0" sz="17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88341a444_0_7"/>
          <p:cNvSpPr txBox="1"/>
          <p:nvPr>
            <p:ph type="title"/>
          </p:nvPr>
        </p:nvSpPr>
        <p:spPr>
          <a:xfrm>
            <a:off x="449650" y="304750"/>
            <a:ext cx="69375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Тестирование с определением характеристик текста</a:t>
            </a:r>
            <a:endParaRPr/>
          </a:p>
        </p:txBody>
      </p:sp>
      <p:pic>
        <p:nvPicPr>
          <p:cNvPr id="207" name="Google Shape;207;g3488341a444_0_7"/>
          <p:cNvPicPr preferRelativeResize="0"/>
          <p:nvPr/>
        </p:nvPicPr>
        <p:blipFill rotWithShape="1">
          <a:blip r:embed="rId3">
            <a:alphaModFix/>
          </a:blip>
          <a:srcRect b="4355" l="10803" r="10051" t="2965"/>
          <a:stretch/>
        </p:blipFill>
        <p:spPr>
          <a:xfrm>
            <a:off x="4671850" y="2005124"/>
            <a:ext cx="4369200" cy="24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488341a444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25" y="1903250"/>
            <a:ext cx="4258732" cy="26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3488341a444_0_7"/>
          <p:cNvSpPr txBox="1"/>
          <p:nvPr/>
        </p:nvSpPr>
        <p:spPr>
          <a:xfrm>
            <a:off x="539750" y="12382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Модель deepseek-r1:8b </a:t>
            </a:r>
            <a:endParaRPr sz="17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338150" y="130875"/>
            <a:ext cx="69375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Тестирование классификации тональности диалога</a:t>
            </a:r>
            <a:endParaRPr/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3">
            <a:alphaModFix/>
          </a:blip>
          <a:srcRect b="0" l="27653" r="29631" t="16936"/>
          <a:stretch/>
        </p:blipFill>
        <p:spPr>
          <a:xfrm>
            <a:off x="274275" y="1586137"/>
            <a:ext cx="3001149" cy="28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299" y="1617713"/>
            <a:ext cx="5595526" cy="274093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"/>
          <p:cNvSpPr txBox="1"/>
          <p:nvPr/>
        </p:nvSpPr>
        <p:spPr>
          <a:xfrm>
            <a:off x="274850" y="9525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Модель deepseek-r1:8b </a:t>
            </a:r>
            <a:endParaRPr sz="17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