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70" r:id="rId3"/>
    <p:sldId id="271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735"/>
    <a:srgbClr val="FEDA2E"/>
    <a:srgbClr val="F9AC21"/>
    <a:srgbClr val="FDDC3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8" autoAdjust="0"/>
    <p:restoredTop sz="95394" autoAdjust="0"/>
  </p:normalViewPr>
  <p:slideViewPr>
    <p:cSldViewPr snapToGrid="0">
      <p:cViewPr varScale="1">
        <p:scale>
          <a:sx n="111" d="100"/>
          <a:sy n="111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B652F-1FB0-4212-9606-1CBB1782766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58135-C9E0-483D-BE53-EF5F553C5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8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58135-C9E0-483D-BE53-EF5F553C54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15977" y="2881505"/>
            <a:ext cx="7772400" cy="9635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>
            <a:lvl1pPr algn="ctr">
              <a:defRPr sz="4800" b="1"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483397" y="3817609"/>
            <a:ext cx="6400800" cy="5760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25008" y="2913632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winner.pocib.com/uploads/images/shand02%287%2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41"/>
          <a:stretch/>
        </p:blipFill>
        <p:spPr bwMode="auto">
          <a:xfrm>
            <a:off x="114303" y="258227"/>
            <a:ext cx="701675" cy="62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inner.pocib.com/uploads/images/shand02%287%29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9" t="25838" r="8856" b="22161"/>
          <a:stretch/>
        </p:blipFill>
        <p:spPr bwMode="auto">
          <a:xfrm>
            <a:off x="879478" y="312999"/>
            <a:ext cx="2727325" cy="5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lerao\Desktop\bkg-b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97115"/>
            <a:ext cx="9144000" cy="91508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cxnSp>
        <p:nvCxnSpPr>
          <p:cNvPr id="15" name="直接连接符 14"/>
          <p:cNvCxnSpPr/>
          <p:nvPr/>
        </p:nvCxnSpPr>
        <p:spPr>
          <a:xfrm>
            <a:off x="-15874" y="1097109"/>
            <a:ext cx="9147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9" descr="Y:\PicSave\@ 素材\tooopen_2012102612130024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7" y="4868871"/>
            <a:ext cx="199072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Y:\PicSave\@ 素材\tooopen_20121026121300240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30"/>
          <a:stretch>
            <a:fillRect/>
          </a:stretch>
        </p:blipFill>
        <p:spPr bwMode="auto">
          <a:xfrm>
            <a:off x="2" y="4868871"/>
            <a:ext cx="766762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79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lerao\Desktop\图片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050" y="1195389"/>
            <a:ext cx="5035550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:\PicSave\@ 素材\tooopen_2012102612130024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7" y="4868871"/>
            <a:ext cx="199072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Y:\PicSave\@ 素材\tooopen_2012102612130024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30"/>
          <a:stretch>
            <a:fillRect/>
          </a:stretch>
        </p:blipFill>
        <p:spPr bwMode="auto">
          <a:xfrm>
            <a:off x="2" y="4868871"/>
            <a:ext cx="766762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elerao\Desktop\bkg-bod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85150"/>
            <a:ext cx="9144000" cy="91508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2429272"/>
            <a:ext cx="4975944" cy="7920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400" b="1" cap="none">
                <a:solidFill>
                  <a:srgbClr val="0070C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75856" y="3509392"/>
            <a:ext cx="4968552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9" name="Picture 2" descr="C:\Users\elerao\Desktop\bkg-bod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V="1">
            <a:off x="0" y="173944"/>
            <a:ext cx="9144000" cy="7112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pic>
        <p:nvPicPr>
          <p:cNvPr id="50" name="Picture 2" descr="http://winner.pocib.com/uploads/images/shand02%287%29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41"/>
          <a:stretch/>
        </p:blipFill>
        <p:spPr bwMode="auto">
          <a:xfrm>
            <a:off x="40100" y="119169"/>
            <a:ext cx="701675" cy="62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winner.pocib.com/uploads/images/shand02%287%29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9" t="25838" r="8856" b="22161"/>
          <a:stretch/>
        </p:blipFill>
        <p:spPr bwMode="auto">
          <a:xfrm>
            <a:off x="805275" y="173944"/>
            <a:ext cx="2727325" cy="54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直接连接符 51"/>
          <p:cNvCxnSpPr/>
          <p:nvPr/>
        </p:nvCxnSpPr>
        <p:spPr>
          <a:xfrm>
            <a:off x="-15874" y="885144"/>
            <a:ext cx="9147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6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 rot="1533869">
            <a:off x="1603717" y="3235569"/>
            <a:ext cx="6647974" cy="1624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宋体" pitchFamily="2" charset="-122"/>
                <a:ea typeface="宋体" pitchFamily="2" charset="-122"/>
              </a:rPr>
              <a:t>中国石油大学（北京）</a:t>
            </a:r>
            <a:endParaRPr lang="en-US" altLang="zh-CN" sz="3600" dirty="0">
              <a:solidFill>
                <a:schemeClr val="bg1">
                  <a:lumMod val="9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宋体" pitchFamily="2" charset="-122"/>
                <a:ea typeface="宋体" pitchFamily="2" charset="-122"/>
              </a:rPr>
              <a:t>北京市石油数据挖掘重点实验室</a:t>
            </a:r>
          </a:p>
        </p:txBody>
      </p:sp>
      <p:pic>
        <p:nvPicPr>
          <p:cNvPr id="5" name="Picture 2" descr="C:\Users\elerao\Desktop\bkg-bod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9025"/>
            <a:ext cx="9144000" cy="7112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-3175" y="1085850"/>
            <a:ext cx="9147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12700" y="1538288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67" y="6461125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8788" y="1277938"/>
            <a:ext cx="0" cy="5580062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697913" y="1223963"/>
            <a:ext cx="0" cy="558165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518" y="233645"/>
            <a:ext cx="5715635" cy="6300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81283"/>
            <a:ext cx="8229600" cy="4680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2050" name="Picture 2" descr="http://img2.imgtn.bdimg.com/it/u=798313245,126235133&amp;fm=21&amp;gp=0.jp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44"/>
          <a:stretch/>
        </p:blipFill>
        <p:spPr bwMode="auto">
          <a:xfrm>
            <a:off x="7737423" y="238881"/>
            <a:ext cx="1401816" cy="8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g2.imgtn.bdimg.com/it/u=798313245,126235133&amp;fm=21&amp;gp=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54" b="-1"/>
          <a:stretch/>
        </p:blipFill>
        <p:spPr bwMode="auto">
          <a:xfrm>
            <a:off x="6830959" y="-12700"/>
            <a:ext cx="1401816" cy="5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6675875" y="-12700"/>
            <a:ext cx="2468127" cy="10985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903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img2.imgtn.bdimg.com/it/u=798313245,126235133&amp;fm=21&amp;gp=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-286" r="11460" b="10327"/>
          <a:stretch/>
        </p:blipFill>
        <p:spPr bwMode="auto">
          <a:xfrm>
            <a:off x="5270503" y="2861399"/>
            <a:ext cx="3895553" cy="399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270500" y="2861393"/>
            <a:ext cx="3911600" cy="40005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Picture 2" descr="C:\Users\elerao\Desktop\bkg-b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-1824176" y="3073403"/>
            <a:ext cx="6858000" cy="7112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cxnSp>
        <p:nvCxnSpPr>
          <p:cNvPr id="6" name="直接连接符 5"/>
          <p:cNvCxnSpPr/>
          <p:nvPr/>
        </p:nvCxnSpPr>
        <p:spPr>
          <a:xfrm>
            <a:off x="1249223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-12700" y="1538288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67" y="6461125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8788" y="1277938"/>
            <a:ext cx="0" cy="5580062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697913" y="1223963"/>
            <a:ext cx="0" cy="558165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00" y="233644"/>
            <a:ext cx="7239000" cy="6446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 b="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 b="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 b="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600" b="0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Picture 2" descr="http://img2.imgtn.bdimg.com/it/u=798313245,126235133&amp;fm=21&amp;gp=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" r="40095" b="22163"/>
          <a:stretch/>
        </p:blipFill>
        <p:spPr bwMode="auto">
          <a:xfrm>
            <a:off x="410301" y="5803814"/>
            <a:ext cx="839770" cy="105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img2.imgtn.bdimg.com/it/u=798313245,126235133&amp;fm=21&amp;gp=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0" t="927" r="676" b="-1001"/>
          <a:stretch/>
        </p:blipFill>
        <p:spPr bwMode="auto">
          <a:xfrm>
            <a:off x="1" y="5092571"/>
            <a:ext cx="520700" cy="1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-12700" y="5033946"/>
            <a:ext cx="1261923" cy="18240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215" y="233644"/>
            <a:ext cx="796785" cy="6446556"/>
          </a:xfrm>
          <a:prstGeom prst="rect">
            <a:avLst/>
          </a:prstGeom>
        </p:spPr>
        <p:txBody>
          <a:bodyPr vert="eaVert">
            <a:noAutofit/>
          </a:bodyPr>
          <a:lstStyle>
            <a:lvl1pPr algn="l">
              <a:defRPr sz="3200" b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6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img1.juimg.com/140907/330633-140ZF6300676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" y="1045029"/>
            <a:ext cx="9129712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lerao\Desktop\bkg-b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 flipV="1">
            <a:off x="0" y="-6579"/>
            <a:ext cx="9144000" cy="68580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268760"/>
            <a:ext cx="9140826" cy="55814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4475" y="6525344"/>
            <a:ext cx="777467" cy="335072"/>
          </a:xfrm>
          <a:prstGeom prst="rect">
            <a:avLst/>
          </a:prstGeom>
          <a:gradFill flip="none" rotWithShape="1">
            <a:gsLst>
              <a:gs pos="66000">
                <a:srgbClr val="F7FAFC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Picture 2" descr="C:\Users\elerao\Desktop\bkg-bo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3183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elerao\Desktop\bkg-bo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5805488"/>
            <a:ext cx="91440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0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0826" cy="5581496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 flipH="1" flipV="1">
            <a:off x="8397877" y="-33338"/>
            <a:ext cx="223838" cy="458788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755654" y="-33338"/>
            <a:ext cx="7642225" cy="45878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6" name="等腰三角形 5"/>
          <p:cNvSpPr/>
          <p:nvPr/>
        </p:nvSpPr>
        <p:spPr>
          <a:xfrm flipV="1">
            <a:off x="566740" y="-33338"/>
            <a:ext cx="188912" cy="458788"/>
          </a:xfrm>
          <a:prstGeom prst="triangle">
            <a:avLst>
              <a:gd name="adj" fmla="val 10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9" name="Picture 5" descr="Y:\PicSave\@ 素材\1921002Z1-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42" y="4292608"/>
            <a:ext cx="260667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6" idx="0"/>
            <a:endCxn id="6" idx="2"/>
          </p:cNvCxnSpPr>
          <p:nvPr/>
        </p:nvCxnSpPr>
        <p:spPr>
          <a:xfrm flipH="1" flipV="1">
            <a:off x="566740" y="-33338"/>
            <a:ext cx="188912" cy="45878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0"/>
            <a:endCxn id="6" idx="0"/>
          </p:cNvCxnSpPr>
          <p:nvPr/>
        </p:nvCxnSpPr>
        <p:spPr>
          <a:xfrm flipH="1">
            <a:off x="755654" y="425450"/>
            <a:ext cx="7642225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0" idx="2"/>
          </p:cNvCxnSpPr>
          <p:nvPr/>
        </p:nvCxnSpPr>
        <p:spPr>
          <a:xfrm flipV="1">
            <a:off x="8397877" y="-33338"/>
            <a:ext cx="223838" cy="45878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95329" y="5500688"/>
            <a:ext cx="35274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92167" y="388938"/>
            <a:ext cx="7577137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369300" y="-80963"/>
            <a:ext cx="228600" cy="469901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3725" y="-69850"/>
            <a:ext cx="185738" cy="46355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elerao\Desktop\bkg-bod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89025"/>
            <a:ext cx="9144000" cy="711200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</p:pic>
      <p:cxnSp>
        <p:nvCxnSpPr>
          <p:cNvPr id="18" name="直接连接符 17"/>
          <p:cNvCxnSpPr/>
          <p:nvPr/>
        </p:nvCxnSpPr>
        <p:spPr>
          <a:xfrm>
            <a:off x="-3175" y="1085850"/>
            <a:ext cx="9147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-12700" y="1555750"/>
            <a:ext cx="9147175" cy="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5576" y="2006842"/>
            <a:ext cx="7772400" cy="9635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>
            <a:lvl1pPr algn="ctr">
              <a:defRPr sz="6000" b="1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475656" y="3302986"/>
            <a:ext cx="6400800" cy="5760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374474" y="6525344"/>
            <a:ext cx="814736" cy="335072"/>
          </a:xfrm>
          <a:prstGeom prst="rect">
            <a:avLst/>
          </a:prstGeom>
          <a:gradFill flip="none" rotWithShape="1">
            <a:gsLst>
              <a:gs pos="66000">
                <a:srgbClr val="F7FAFC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390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9D4BA3C8-13A1-4188-89D4-330036CBBCC3}" type="datetimeFigureOut">
              <a:rPr lang="zh-CN" altLang="en-US" smtClean="0"/>
              <a:pPr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314EB22D-0210-485A-9FA2-9619F2903A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2880" y="2582906"/>
            <a:ext cx="7772400" cy="963538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评价指标</a:t>
            </a:r>
          </a:p>
        </p:txBody>
      </p:sp>
    </p:spTree>
    <p:extLst>
      <p:ext uri="{BB962C8B-B14F-4D97-AF65-F5344CB8AC3E}">
        <p14:creationId xmlns:p14="http://schemas.microsoft.com/office/powerpoint/2010/main" val="377205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0AF4-9B62-41A3-8E3F-0C1909AD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EB772-5B2C-47E6-B5EE-75A29F43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4329"/>
            <a:ext cx="8229600" cy="2238626"/>
          </a:xfrm>
        </p:spPr>
        <p:txBody>
          <a:bodyPr>
            <a:normAutofit/>
          </a:bodyPr>
          <a:lstStyle/>
          <a:p>
            <a:pPr marL="0" lvl="1">
              <a:lnSpc>
                <a:spcPct val="13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混淆矩阵</a:t>
            </a:r>
            <a:endParaRPr lang="en-US" altLang="zh-CN" sz="24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30000"/>
              </a:lnSpc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 Positive(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真正，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：将正类预测为正类数</a:t>
            </a:r>
          </a:p>
          <a:p>
            <a:pPr marL="400050" lvl="2">
              <a:lnSpc>
                <a:spcPct val="130000"/>
              </a:lnSpc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 Negative(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真负，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TN)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：将负类预测为负类数</a:t>
            </a:r>
          </a:p>
          <a:p>
            <a:pPr marL="400050" lvl="2">
              <a:lnSpc>
                <a:spcPct val="130000"/>
              </a:lnSpc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 Positive(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假正，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FP)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：将负类预测为正类数，误报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30000"/>
              </a:lnSpc>
            </a:pP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 Negative(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假负，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：将正类预测为负类数，漏报</a:t>
            </a:r>
          </a:p>
        </p:txBody>
      </p:sp>
      <p:pic>
        <p:nvPicPr>
          <p:cNvPr id="1026" name="Picture 2" descr="https://img-blog.csdn.net/20170426204227164">
            <a:extLst>
              <a:ext uri="{FF2B5EF4-FFF2-40B4-BE49-F238E27FC236}">
                <a16:creationId xmlns:a16="http://schemas.microsoft.com/office/drawing/2014/main" id="{33679A1B-A906-4D97-AD5D-F266FBF9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06" y="3558397"/>
            <a:ext cx="7929038" cy="10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C46FB6E-A5EC-4459-8D88-0AD522FF3D79}"/>
              </a:ext>
            </a:extLst>
          </p:cNvPr>
          <p:cNvSpPr/>
          <p:nvPr/>
        </p:nvSpPr>
        <p:spPr>
          <a:xfrm>
            <a:off x="4864215" y="3476445"/>
            <a:ext cx="1199072" cy="336428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预测类别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45816A-57F4-4ACF-9DF6-6E93646E3C07}"/>
              </a:ext>
            </a:extLst>
          </p:cNvPr>
          <p:cNvSpPr/>
          <p:nvPr/>
        </p:nvSpPr>
        <p:spPr>
          <a:xfrm>
            <a:off x="412469" y="3485072"/>
            <a:ext cx="339231" cy="116456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E480D-95DE-4A5E-9A3E-966CE0B6CCE3}"/>
              </a:ext>
            </a:extLst>
          </p:cNvPr>
          <p:cNvSpPr/>
          <p:nvPr/>
        </p:nvSpPr>
        <p:spPr>
          <a:xfrm>
            <a:off x="467544" y="5071223"/>
            <a:ext cx="507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准确率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(accuracy)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(TP+TN)/(TP+TN+FP+FN)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1087CB-C63A-4A5A-B40E-09338EC6D0E9}"/>
              </a:ext>
            </a:extLst>
          </p:cNvPr>
          <p:cNvSpPr/>
          <p:nvPr/>
        </p:nvSpPr>
        <p:spPr>
          <a:xfrm>
            <a:off x="467544" y="4675515"/>
            <a:ext cx="352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精确率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(precision)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TP/(TP+FP)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977B88-9E00-4EF1-A6DA-23DD0E4B5B65}"/>
              </a:ext>
            </a:extLst>
          </p:cNvPr>
          <p:cNvSpPr/>
          <p:nvPr/>
        </p:nvSpPr>
        <p:spPr>
          <a:xfrm>
            <a:off x="5071817" y="4677119"/>
            <a:ext cx="341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召回率（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TP/(TP+FN)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5D3001-504C-4BC0-9D2A-68AD87C65522}"/>
              </a:ext>
            </a:extLst>
          </p:cNvPr>
          <p:cNvSpPr/>
          <p:nvPr/>
        </p:nvSpPr>
        <p:spPr>
          <a:xfrm>
            <a:off x="467544" y="5444937"/>
            <a:ext cx="631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F1-Measure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Recall * Precision * 2 / (Recall + Precision)</a:t>
            </a:r>
            <a:endParaRPr lang="zh-CN" altLang="en-US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8CD0D3-F0F2-4B98-86C3-D6A3CC76488F}"/>
              </a:ext>
            </a:extLst>
          </p:cNvPr>
          <p:cNvSpPr/>
          <p:nvPr/>
        </p:nvSpPr>
        <p:spPr>
          <a:xfrm>
            <a:off x="467542" y="5775551"/>
            <a:ext cx="822960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F-Measure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Precision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Recall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加权调和平均：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综合了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的结果，当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较高时则比较说明实验方法比较理想。</a:t>
            </a:r>
          </a:p>
        </p:txBody>
      </p:sp>
    </p:spTree>
    <p:extLst>
      <p:ext uri="{BB962C8B-B14F-4D97-AF65-F5344CB8AC3E}">
        <p14:creationId xmlns:p14="http://schemas.microsoft.com/office/powerpoint/2010/main" val="3031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0AF4-9B62-41A3-8E3F-0C1909AD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EB772-5B2C-47E6-B5EE-75A29F43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84109"/>
            <a:ext cx="8229600" cy="4947680"/>
          </a:xfr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分类报告指标详解</a:t>
            </a:r>
            <a:endParaRPr lang="en-US" altLang="zh-CN" sz="24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macro_avg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（宏平均）：分布计算每个类别的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f1_score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，然后做平均。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weighted_avg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（加权平均）：对每一类别的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f1_score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进行加权平均，权重为各类别数在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y_true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中所占比例。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endParaRPr lang="en-US" altLang="zh-CN" sz="105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宏平均和加权平均的对比</a:t>
            </a:r>
            <a:endParaRPr lang="en-US" altLang="zh-CN" sz="240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如果每个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的样本数量差不多，那么宏平均和加权平均没有太大差异。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如果每个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的样本数量差异很大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而且你想：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57250" lvl="3"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更注重样本量多的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：使用加权平均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57250" lvl="3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更注重样本量少的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：使用宏平均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8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敬请各位专家批评指正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rao-c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2060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14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lerao-cup" id="{EBDD6ECA-8E8C-4D4C-AF8E-7B2987F4EDDE}" vid="{B19FD867-F82D-4C09-A723-6F3CEAC22C0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elerao-cup</Template>
  <TotalTime>5693</TotalTime>
  <Words>284</Words>
  <Application>Microsoft Office PowerPoint</Application>
  <PresentationFormat>全屏显示(4:3)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elerao-cup</vt:lpstr>
      <vt:lpstr>评价指标</vt:lpstr>
      <vt:lpstr>评价指标解释</vt:lpstr>
      <vt:lpstr>评价指标解释</vt:lpstr>
      <vt:lpstr>敬请各位专家批评指正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静态参数机器学习建模</dc:title>
  <dc:creator>elerao</dc:creator>
  <cp:lastModifiedBy>李 添</cp:lastModifiedBy>
  <cp:revision>210</cp:revision>
  <dcterms:created xsi:type="dcterms:W3CDTF">2017-05-05T02:53:58Z</dcterms:created>
  <dcterms:modified xsi:type="dcterms:W3CDTF">2019-09-25T01:41:51Z</dcterms:modified>
</cp:coreProperties>
</file>