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78" r:id="rId4"/>
    <p:sldId id="282" r:id="rId5"/>
    <p:sldId id="280" r:id="rId6"/>
    <p:sldId id="281" r:id="rId7"/>
    <p:sldId id="271" r:id="rId8"/>
    <p:sldId id="27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8D3AB-F5B9-C55F-128F-2DB8DC85C1EF}" v="272" dt="2022-10-19T15:54:08.736"/>
    <p1510:client id="{546CE7E6-9D01-6209-2191-8EFC6C1B11AE}" v="231" dt="2022-12-05T20:50:25.623"/>
    <p1510:client id="{61A597BB-4CD0-4FC3-A958-267E4465AF05}" v="568" dt="2022-12-05T21:21:12.124"/>
    <p1510:client id="{64C399D6-9511-DB04-9F28-172A597DF91B}" v="94" dt="2022-12-05T19:15:47.358"/>
    <p1510:client id="{7071BF23-BFB9-6A35-1187-4C41F5C24BA2}" v="1" dt="2022-10-19T02:54:36.738"/>
    <p1510:client id="{78226EF6-D305-9C64-5516-532D92475034}" v="72" dt="2022-12-05T20:27:39.971"/>
    <p1510:client id="{8814C14D-4AA7-48E2-6806-3762BE03EFEF}" v="11" dt="2022-10-19T13:39:34.284"/>
    <p1510:client id="{BF98B3C7-97CF-4F59-A473-B9F5AB555297}" v="182" dt="2022-10-19T12:29:00.229"/>
    <p1510:client id="{CAEB0767-DB73-409E-48F9-B5AC8C65DF74}" v="104" dt="2022-12-05T20:15:54.651"/>
    <p1510:client id="{D7B23AF3-BE0E-B48D-4156-4BA4FFC3F02A}" v="6" dt="2022-10-19T17:04:3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E55A4-38F0-4934-8D9B-99E86F4C014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847E93-CC88-4127-A50B-47827A8DE93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Navigate to the Web Link for MoneyTree application</a:t>
          </a:r>
          <a:endParaRPr lang="en-US"/>
        </a:p>
      </dgm:t>
    </dgm:pt>
    <dgm:pt modelId="{00C78597-A015-4013-BDE2-2DA6C4E5B12F}" type="parTrans" cxnId="{FAC23788-1B56-4B02-BD52-A32F28DD4F99}">
      <dgm:prSet/>
      <dgm:spPr/>
      <dgm:t>
        <a:bodyPr/>
        <a:lstStyle/>
        <a:p>
          <a:endParaRPr lang="en-US"/>
        </a:p>
      </dgm:t>
    </dgm:pt>
    <dgm:pt modelId="{EBE35B71-06CA-4EF4-8569-83D56829C58F}" type="sibTrans" cxnId="{FAC23788-1B56-4B02-BD52-A32F28DD4F99}">
      <dgm:prSet/>
      <dgm:spPr/>
      <dgm:t>
        <a:bodyPr/>
        <a:lstStyle/>
        <a:p>
          <a:endParaRPr lang="en-US"/>
        </a:p>
      </dgm:t>
    </dgm:pt>
    <dgm:pt modelId="{468007CD-9430-4FE1-8B31-47398762F04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Signup for the first time user and then Login with credentials</a:t>
          </a:r>
          <a:endParaRPr lang="en-US"/>
        </a:p>
      </dgm:t>
    </dgm:pt>
    <dgm:pt modelId="{10256677-C150-4AC2-A792-075F4888105A}" type="parTrans" cxnId="{2C4E0163-5079-4D46-A66C-439E76B13797}">
      <dgm:prSet/>
      <dgm:spPr/>
      <dgm:t>
        <a:bodyPr/>
        <a:lstStyle/>
        <a:p>
          <a:endParaRPr lang="en-US"/>
        </a:p>
      </dgm:t>
    </dgm:pt>
    <dgm:pt modelId="{6FF62943-7384-4D3C-A209-971D3BF78454}" type="sibTrans" cxnId="{2C4E0163-5079-4D46-A66C-439E76B13797}">
      <dgm:prSet/>
      <dgm:spPr/>
      <dgm:t>
        <a:bodyPr/>
        <a:lstStyle/>
        <a:p>
          <a:endParaRPr lang="en-US"/>
        </a:p>
      </dgm:t>
    </dgm:pt>
    <dgm:pt modelId="{6E2F00F4-20A3-448F-8BFF-4A8EE147917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After successful login, you will landup to the Dashboard</a:t>
          </a:r>
          <a:endParaRPr lang="en-US"/>
        </a:p>
      </dgm:t>
    </dgm:pt>
    <dgm:pt modelId="{AA439FFE-9FEF-4F7A-8BDC-3625313F5CEC}" type="parTrans" cxnId="{1625867D-97EF-4BEC-9BFC-2405A3427255}">
      <dgm:prSet/>
      <dgm:spPr/>
      <dgm:t>
        <a:bodyPr/>
        <a:lstStyle/>
        <a:p>
          <a:endParaRPr lang="en-US"/>
        </a:p>
      </dgm:t>
    </dgm:pt>
    <dgm:pt modelId="{D2E41A4A-2112-452A-9C6A-E69FB3929242}" type="sibTrans" cxnId="{1625867D-97EF-4BEC-9BFC-2405A3427255}">
      <dgm:prSet/>
      <dgm:spPr/>
      <dgm:t>
        <a:bodyPr/>
        <a:lstStyle/>
        <a:p>
          <a:endParaRPr lang="en-US"/>
        </a:p>
      </dgm:t>
    </dgm:pt>
    <dgm:pt modelId="{304A1B87-1E3B-4DCA-9DFE-7D535456A40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Need to add </a:t>
          </a:r>
          <a:r>
            <a:rPr lang="en-US" err="1">
              <a:latin typeface="Calibri Light" panose="020F0302020204030204"/>
            </a:rPr>
            <a:t>atleast</a:t>
          </a:r>
          <a:r>
            <a:rPr lang="en-US">
              <a:latin typeface="Calibri Light" panose="020F0302020204030204"/>
            </a:rPr>
            <a:t> one account, category and transaction to view data on dashboard</a:t>
          </a:r>
        </a:p>
      </dgm:t>
    </dgm:pt>
    <dgm:pt modelId="{74A42EA7-7C68-470B-802F-9E359FD97B27}" type="parTrans" cxnId="{5236D94E-781E-45CF-9EEF-53B9C86348F4}">
      <dgm:prSet/>
      <dgm:spPr/>
    </dgm:pt>
    <dgm:pt modelId="{C25BA81D-59C2-4EDD-A635-1380BA532CDD}" type="sibTrans" cxnId="{5236D94E-781E-45CF-9EEF-53B9C86348F4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6D7AEB37-5071-4C13-A02E-D6E5D5F2790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Once data is added, dashboard gives visual representation of all the information entered.</a:t>
          </a:r>
        </a:p>
      </dgm:t>
    </dgm:pt>
    <dgm:pt modelId="{80BDC9CF-0897-4D45-BE0D-AC7E7DB5BC97}" type="parTrans" cxnId="{51228A4D-7FA3-4C74-9EC5-813CEC849C36}">
      <dgm:prSet/>
      <dgm:spPr/>
    </dgm:pt>
    <dgm:pt modelId="{40591F1E-A37D-43B5-B1F8-00A03D475185}" type="sibTrans" cxnId="{51228A4D-7FA3-4C74-9EC5-813CEC849C36}">
      <dgm:prSet/>
      <dgm:spPr/>
    </dgm:pt>
    <dgm:pt modelId="{C6549908-CF03-4AC2-9EFF-096C0A5E4F54}" type="pres">
      <dgm:prSet presAssocID="{CB0E55A4-38F0-4934-8D9B-99E86F4C014A}" presName="outerComposite" presStyleCnt="0">
        <dgm:presLayoutVars>
          <dgm:chMax val="5"/>
          <dgm:dir/>
          <dgm:resizeHandles val="exact"/>
        </dgm:presLayoutVars>
      </dgm:prSet>
      <dgm:spPr/>
    </dgm:pt>
    <dgm:pt modelId="{E3EB06B8-6AFA-40CD-85B5-D5A3E37F5BE0}" type="pres">
      <dgm:prSet presAssocID="{CB0E55A4-38F0-4934-8D9B-99E86F4C014A}" presName="dummyMaxCanvas" presStyleCnt="0">
        <dgm:presLayoutVars/>
      </dgm:prSet>
      <dgm:spPr/>
    </dgm:pt>
    <dgm:pt modelId="{6DB4850F-8532-416D-9146-74B2A7F976DC}" type="pres">
      <dgm:prSet presAssocID="{CB0E55A4-38F0-4934-8D9B-99E86F4C014A}" presName="FiveNodes_1" presStyleLbl="node1" presStyleIdx="0" presStyleCnt="5">
        <dgm:presLayoutVars>
          <dgm:bulletEnabled val="1"/>
        </dgm:presLayoutVars>
      </dgm:prSet>
      <dgm:spPr/>
    </dgm:pt>
    <dgm:pt modelId="{BC60F5EC-C8E8-43DB-A50A-91723FCC824F}" type="pres">
      <dgm:prSet presAssocID="{CB0E55A4-38F0-4934-8D9B-99E86F4C014A}" presName="FiveNodes_2" presStyleLbl="node1" presStyleIdx="1" presStyleCnt="5">
        <dgm:presLayoutVars>
          <dgm:bulletEnabled val="1"/>
        </dgm:presLayoutVars>
      </dgm:prSet>
      <dgm:spPr/>
    </dgm:pt>
    <dgm:pt modelId="{8BF2E805-28A1-46C4-B1C4-E05A0465EDBC}" type="pres">
      <dgm:prSet presAssocID="{CB0E55A4-38F0-4934-8D9B-99E86F4C014A}" presName="FiveNodes_3" presStyleLbl="node1" presStyleIdx="2" presStyleCnt="5">
        <dgm:presLayoutVars>
          <dgm:bulletEnabled val="1"/>
        </dgm:presLayoutVars>
      </dgm:prSet>
      <dgm:spPr/>
    </dgm:pt>
    <dgm:pt modelId="{C5F13423-A257-42A0-A1B0-697A0B334A5A}" type="pres">
      <dgm:prSet presAssocID="{CB0E55A4-38F0-4934-8D9B-99E86F4C014A}" presName="FiveNodes_4" presStyleLbl="node1" presStyleIdx="3" presStyleCnt="5">
        <dgm:presLayoutVars>
          <dgm:bulletEnabled val="1"/>
        </dgm:presLayoutVars>
      </dgm:prSet>
      <dgm:spPr/>
    </dgm:pt>
    <dgm:pt modelId="{6A2A21DA-0DB9-425D-9FBB-7990879788BA}" type="pres">
      <dgm:prSet presAssocID="{CB0E55A4-38F0-4934-8D9B-99E86F4C014A}" presName="FiveNodes_5" presStyleLbl="node1" presStyleIdx="4" presStyleCnt="5">
        <dgm:presLayoutVars>
          <dgm:bulletEnabled val="1"/>
        </dgm:presLayoutVars>
      </dgm:prSet>
      <dgm:spPr/>
    </dgm:pt>
    <dgm:pt modelId="{8FE18D3E-49C3-466A-9040-6E06685BCA38}" type="pres">
      <dgm:prSet presAssocID="{CB0E55A4-38F0-4934-8D9B-99E86F4C014A}" presName="FiveConn_1-2" presStyleLbl="fgAccFollowNode1" presStyleIdx="0" presStyleCnt="4">
        <dgm:presLayoutVars>
          <dgm:bulletEnabled val="1"/>
        </dgm:presLayoutVars>
      </dgm:prSet>
      <dgm:spPr/>
    </dgm:pt>
    <dgm:pt modelId="{9FDE5DB5-B392-4984-BEFC-5A769D1989DD}" type="pres">
      <dgm:prSet presAssocID="{CB0E55A4-38F0-4934-8D9B-99E86F4C014A}" presName="FiveConn_2-3" presStyleLbl="fgAccFollowNode1" presStyleIdx="1" presStyleCnt="4">
        <dgm:presLayoutVars>
          <dgm:bulletEnabled val="1"/>
        </dgm:presLayoutVars>
      </dgm:prSet>
      <dgm:spPr/>
    </dgm:pt>
    <dgm:pt modelId="{CFBC38A6-E65A-4D8C-9250-6A2A8DCF6F50}" type="pres">
      <dgm:prSet presAssocID="{CB0E55A4-38F0-4934-8D9B-99E86F4C014A}" presName="FiveConn_3-4" presStyleLbl="fgAccFollowNode1" presStyleIdx="2" presStyleCnt="4">
        <dgm:presLayoutVars>
          <dgm:bulletEnabled val="1"/>
        </dgm:presLayoutVars>
      </dgm:prSet>
      <dgm:spPr/>
    </dgm:pt>
    <dgm:pt modelId="{96417166-B504-4242-BAE9-9A61B8F8A09C}" type="pres">
      <dgm:prSet presAssocID="{CB0E55A4-38F0-4934-8D9B-99E86F4C014A}" presName="FiveConn_4-5" presStyleLbl="fgAccFollowNode1" presStyleIdx="3" presStyleCnt="4">
        <dgm:presLayoutVars>
          <dgm:bulletEnabled val="1"/>
        </dgm:presLayoutVars>
      </dgm:prSet>
      <dgm:spPr/>
    </dgm:pt>
    <dgm:pt modelId="{17B700D6-AFE9-422F-8BE2-D11DC22A0DED}" type="pres">
      <dgm:prSet presAssocID="{CB0E55A4-38F0-4934-8D9B-99E86F4C014A}" presName="FiveNodes_1_text" presStyleLbl="node1" presStyleIdx="4" presStyleCnt="5">
        <dgm:presLayoutVars>
          <dgm:bulletEnabled val="1"/>
        </dgm:presLayoutVars>
      </dgm:prSet>
      <dgm:spPr/>
    </dgm:pt>
    <dgm:pt modelId="{8EC07324-58B4-4AB2-8597-C859310BC9C9}" type="pres">
      <dgm:prSet presAssocID="{CB0E55A4-38F0-4934-8D9B-99E86F4C014A}" presName="FiveNodes_2_text" presStyleLbl="node1" presStyleIdx="4" presStyleCnt="5">
        <dgm:presLayoutVars>
          <dgm:bulletEnabled val="1"/>
        </dgm:presLayoutVars>
      </dgm:prSet>
      <dgm:spPr/>
    </dgm:pt>
    <dgm:pt modelId="{937C57B5-DE77-420E-906C-0F8E23E7EC9D}" type="pres">
      <dgm:prSet presAssocID="{CB0E55A4-38F0-4934-8D9B-99E86F4C014A}" presName="FiveNodes_3_text" presStyleLbl="node1" presStyleIdx="4" presStyleCnt="5">
        <dgm:presLayoutVars>
          <dgm:bulletEnabled val="1"/>
        </dgm:presLayoutVars>
      </dgm:prSet>
      <dgm:spPr/>
    </dgm:pt>
    <dgm:pt modelId="{C9BD684E-9A3D-488A-BDF9-76F580420D3B}" type="pres">
      <dgm:prSet presAssocID="{CB0E55A4-38F0-4934-8D9B-99E86F4C014A}" presName="FiveNodes_4_text" presStyleLbl="node1" presStyleIdx="4" presStyleCnt="5">
        <dgm:presLayoutVars>
          <dgm:bulletEnabled val="1"/>
        </dgm:presLayoutVars>
      </dgm:prSet>
      <dgm:spPr/>
    </dgm:pt>
    <dgm:pt modelId="{EF7940E1-EEE4-48A2-A54E-FB057B1C791E}" type="pres">
      <dgm:prSet presAssocID="{CB0E55A4-38F0-4934-8D9B-99E86F4C014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8C98507-FC72-4E1A-81D0-50F9B866AE3A}" type="presOf" srcId="{304A1B87-1E3B-4DCA-9DFE-7D535456A40A}" destId="{C9BD684E-9A3D-488A-BDF9-76F580420D3B}" srcOrd="1" destOrd="0" presId="urn:microsoft.com/office/officeart/2005/8/layout/vProcess5"/>
    <dgm:cxn modelId="{161DFE0D-9FE3-4A79-930D-42A4A328B7DA}" type="presOf" srcId="{6FF62943-7384-4D3C-A209-971D3BF78454}" destId="{9FDE5DB5-B392-4984-BEFC-5A769D1989DD}" srcOrd="0" destOrd="0" presId="urn:microsoft.com/office/officeart/2005/8/layout/vProcess5"/>
    <dgm:cxn modelId="{2DC10C0E-6CFF-4485-9AF5-7C6199529776}" type="presOf" srcId="{304A1B87-1E3B-4DCA-9DFE-7D535456A40A}" destId="{C5F13423-A257-42A0-A1B0-697A0B334A5A}" srcOrd="0" destOrd="0" presId="urn:microsoft.com/office/officeart/2005/8/layout/vProcess5"/>
    <dgm:cxn modelId="{A5D30338-B47C-423D-AC21-0F2EA3137C61}" type="presOf" srcId="{6D7AEB37-5071-4C13-A02E-D6E5D5F27909}" destId="{6A2A21DA-0DB9-425D-9FBB-7990879788BA}" srcOrd="0" destOrd="0" presId="urn:microsoft.com/office/officeart/2005/8/layout/vProcess5"/>
    <dgm:cxn modelId="{CCF69A5F-C62B-4B15-A01B-D6B4FC0AC53F}" type="presOf" srcId="{EBE35B71-06CA-4EF4-8569-83D56829C58F}" destId="{8FE18D3E-49C3-466A-9040-6E06685BCA38}" srcOrd="0" destOrd="0" presId="urn:microsoft.com/office/officeart/2005/8/layout/vProcess5"/>
    <dgm:cxn modelId="{18F55E42-6805-4427-8532-6EEBFF4EC719}" type="presOf" srcId="{C25BA81D-59C2-4EDD-A635-1380BA532CDD}" destId="{96417166-B504-4242-BAE9-9A61B8F8A09C}" srcOrd="0" destOrd="0" presId="urn:microsoft.com/office/officeart/2005/8/layout/vProcess5"/>
    <dgm:cxn modelId="{2C4E0163-5079-4D46-A66C-439E76B13797}" srcId="{CB0E55A4-38F0-4934-8D9B-99E86F4C014A}" destId="{468007CD-9430-4FE1-8B31-47398762F043}" srcOrd="1" destOrd="0" parTransId="{10256677-C150-4AC2-A792-075F4888105A}" sibTransId="{6FF62943-7384-4D3C-A209-971D3BF78454}"/>
    <dgm:cxn modelId="{51228A4D-7FA3-4C74-9EC5-813CEC849C36}" srcId="{CB0E55A4-38F0-4934-8D9B-99E86F4C014A}" destId="{6D7AEB37-5071-4C13-A02E-D6E5D5F27909}" srcOrd="4" destOrd="0" parTransId="{80BDC9CF-0897-4D45-BE0D-AC7E7DB5BC97}" sibTransId="{40591F1E-A37D-43B5-B1F8-00A03D475185}"/>
    <dgm:cxn modelId="{5236D94E-781E-45CF-9EEF-53B9C86348F4}" srcId="{CB0E55A4-38F0-4934-8D9B-99E86F4C014A}" destId="{304A1B87-1E3B-4DCA-9DFE-7D535456A40A}" srcOrd="3" destOrd="0" parTransId="{74A42EA7-7C68-470B-802F-9E359FD97B27}" sibTransId="{C25BA81D-59C2-4EDD-A635-1380BA532CDD}"/>
    <dgm:cxn modelId="{3B79F077-8390-4C36-BF4D-3BC6AD25CA90}" type="presOf" srcId="{6E2F00F4-20A3-448F-8BFF-4A8EE1479172}" destId="{937C57B5-DE77-420E-906C-0F8E23E7EC9D}" srcOrd="1" destOrd="0" presId="urn:microsoft.com/office/officeart/2005/8/layout/vProcess5"/>
    <dgm:cxn modelId="{B1A1DB5A-7A4F-4DC9-83AA-ECD2B0179280}" type="presOf" srcId="{468007CD-9430-4FE1-8B31-47398762F043}" destId="{BC60F5EC-C8E8-43DB-A50A-91723FCC824F}" srcOrd="0" destOrd="0" presId="urn:microsoft.com/office/officeart/2005/8/layout/vProcess5"/>
    <dgm:cxn modelId="{1625867D-97EF-4BEC-9BFC-2405A3427255}" srcId="{CB0E55A4-38F0-4934-8D9B-99E86F4C014A}" destId="{6E2F00F4-20A3-448F-8BFF-4A8EE1479172}" srcOrd="2" destOrd="0" parTransId="{AA439FFE-9FEF-4F7A-8BDC-3625313F5CEC}" sibTransId="{D2E41A4A-2112-452A-9C6A-E69FB3929242}"/>
    <dgm:cxn modelId="{A2D2DA81-3EA3-4D16-8A73-131FB6F7CC86}" type="presOf" srcId="{6E2F00F4-20A3-448F-8BFF-4A8EE1479172}" destId="{8BF2E805-28A1-46C4-B1C4-E05A0465EDBC}" srcOrd="0" destOrd="0" presId="urn:microsoft.com/office/officeart/2005/8/layout/vProcess5"/>
    <dgm:cxn modelId="{FAC23788-1B56-4B02-BD52-A32F28DD4F99}" srcId="{CB0E55A4-38F0-4934-8D9B-99E86F4C014A}" destId="{44847E93-CC88-4127-A50B-47827A8DE93B}" srcOrd="0" destOrd="0" parTransId="{00C78597-A015-4013-BDE2-2DA6C4E5B12F}" sibTransId="{EBE35B71-06CA-4EF4-8569-83D56829C58F}"/>
    <dgm:cxn modelId="{152DA89E-4687-4B6A-AC5A-2D37B69BF34B}" type="presOf" srcId="{468007CD-9430-4FE1-8B31-47398762F043}" destId="{8EC07324-58B4-4AB2-8597-C859310BC9C9}" srcOrd="1" destOrd="0" presId="urn:microsoft.com/office/officeart/2005/8/layout/vProcess5"/>
    <dgm:cxn modelId="{401A18A3-C254-4125-B0EB-3D2BDAAEF7B7}" type="presOf" srcId="{D2E41A4A-2112-452A-9C6A-E69FB3929242}" destId="{CFBC38A6-E65A-4D8C-9250-6A2A8DCF6F50}" srcOrd="0" destOrd="0" presId="urn:microsoft.com/office/officeart/2005/8/layout/vProcess5"/>
    <dgm:cxn modelId="{387A5AA6-8F29-4EFC-B7B6-7798E0057C8D}" type="presOf" srcId="{CB0E55A4-38F0-4934-8D9B-99E86F4C014A}" destId="{C6549908-CF03-4AC2-9EFF-096C0A5E4F54}" srcOrd="0" destOrd="0" presId="urn:microsoft.com/office/officeart/2005/8/layout/vProcess5"/>
    <dgm:cxn modelId="{47EA15B7-CF68-4214-B900-5D023D1C54A5}" type="presOf" srcId="{44847E93-CC88-4127-A50B-47827A8DE93B}" destId="{6DB4850F-8532-416D-9146-74B2A7F976DC}" srcOrd="0" destOrd="0" presId="urn:microsoft.com/office/officeart/2005/8/layout/vProcess5"/>
    <dgm:cxn modelId="{2744CAF1-BE11-464C-8EC1-1FCCB9895311}" type="presOf" srcId="{44847E93-CC88-4127-A50B-47827A8DE93B}" destId="{17B700D6-AFE9-422F-8BE2-D11DC22A0DED}" srcOrd="1" destOrd="0" presId="urn:microsoft.com/office/officeart/2005/8/layout/vProcess5"/>
    <dgm:cxn modelId="{C304FDF8-D3C2-4819-AD02-A795FC437B81}" type="presOf" srcId="{6D7AEB37-5071-4C13-A02E-D6E5D5F27909}" destId="{EF7940E1-EEE4-48A2-A54E-FB057B1C791E}" srcOrd="1" destOrd="0" presId="urn:microsoft.com/office/officeart/2005/8/layout/vProcess5"/>
    <dgm:cxn modelId="{3A7F55C1-5C6E-4870-AE22-6A0902055C1F}" type="presParOf" srcId="{C6549908-CF03-4AC2-9EFF-096C0A5E4F54}" destId="{E3EB06B8-6AFA-40CD-85B5-D5A3E37F5BE0}" srcOrd="0" destOrd="0" presId="urn:microsoft.com/office/officeart/2005/8/layout/vProcess5"/>
    <dgm:cxn modelId="{2C61F96D-B0A3-4DB4-AD9E-0FD5C6AC6850}" type="presParOf" srcId="{C6549908-CF03-4AC2-9EFF-096C0A5E4F54}" destId="{6DB4850F-8532-416D-9146-74B2A7F976DC}" srcOrd="1" destOrd="0" presId="urn:microsoft.com/office/officeart/2005/8/layout/vProcess5"/>
    <dgm:cxn modelId="{705C0392-4D07-4FF9-95F8-BEE662D35427}" type="presParOf" srcId="{C6549908-CF03-4AC2-9EFF-096C0A5E4F54}" destId="{BC60F5EC-C8E8-43DB-A50A-91723FCC824F}" srcOrd="2" destOrd="0" presId="urn:microsoft.com/office/officeart/2005/8/layout/vProcess5"/>
    <dgm:cxn modelId="{0C65195F-F106-4501-A2BE-C512B1C29577}" type="presParOf" srcId="{C6549908-CF03-4AC2-9EFF-096C0A5E4F54}" destId="{8BF2E805-28A1-46C4-B1C4-E05A0465EDBC}" srcOrd="3" destOrd="0" presId="urn:microsoft.com/office/officeart/2005/8/layout/vProcess5"/>
    <dgm:cxn modelId="{985A4DFD-75F8-42CA-8400-0A588FD406FB}" type="presParOf" srcId="{C6549908-CF03-4AC2-9EFF-096C0A5E4F54}" destId="{C5F13423-A257-42A0-A1B0-697A0B334A5A}" srcOrd="4" destOrd="0" presId="urn:microsoft.com/office/officeart/2005/8/layout/vProcess5"/>
    <dgm:cxn modelId="{C99F625F-52C5-4484-89DA-29E4DC3B754D}" type="presParOf" srcId="{C6549908-CF03-4AC2-9EFF-096C0A5E4F54}" destId="{6A2A21DA-0DB9-425D-9FBB-7990879788BA}" srcOrd="5" destOrd="0" presId="urn:microsoft.com/office/officeart/2005/8/layout/vProcess5"/>
    <dgm:cxn modelId="{C5CAA527-E524-49A0-B8E8-4E201C3DFFDD}" type="presParOf" srcId="{C6549908-CF03-4AC2-9EFF-096C0A5E4F54}" destId="{8FE18D3E-49C3-466A-9040-6E06685BCA38}" srcOrd="6" destOrd="0" presId="urn:microsoft.com/office/officeart/2005/8/layout/vProcess5"/>
    <dgm:cxn modelId="{88DE262F-E66E-418E-9539-1A73EF1E58EC}" type="presParOf" srcId="{C6549908-CF03-4AC2-9EFF-096C0A5E4F54}" destId="{9FDE5DB5-B392-4984-BEFC-5A769D1989DD}" srcOrd="7" destOrd="0" presId="urn:microsoft.com/office/officeart/2005/8/layout/vProcess5"/>
    <dgm:cxn modelId="{C281238C-111C-4898-B99F-DF44FC82C548}" type="presParOf" srcId="{C6549908-CF03-4AC2-9EFF-096C0A5E4F54}" destId="{CFBC38A6-E65A-4D8C-9250-6A2A8DCF6F50}" srcOrd="8" destOrd="0" presId="urn:microsoft.com/office/officeart/2005/8/layout/vProcess5"/>
    <dgm:cxn modelId="{8ACA8A05-AA96-4839-8193-B50C50D5FECB}" type="presParOf" srcId="{C6549908-CF03-4AC2-9EFF-096C0A5E4F54}" destId="{96417166-B504-4242-BAE9-9A61B8F8A09C}" srcOrd="9" destOrd="0" presId="urn:microsoft.com/office/officeart/2005/8/layout/vProcess5"/>
    <dgm:cxn modelId="{9527DF69-AD78-4734-9635-A863D2A22333}" type="presParOf" srcId="{C6549908-CF03-4AC2-9EFF-096C0A5E4F54}" destId="{17B700D6-AFE9-422F-8BE2-D11DC22A0DED}" srcOrd="10" destOrd="0" presId="urn:microsoft.com/office/officeart/2005/8/layout/vProcess5"/>
    <dgm:cxn modelId="{3113A2F9-10E7-466C-BF30-1E4C91015FC8}" type="presParOf" srcId="{C6549908-CF03-4AC2-9EFF-096C0A5E4F54}" destId="{8EC07324-58B4-4AB2-8597-C859310BC9C9}" srcOrd="11" destOrd="0" presId="urn:microsoft.com/office/officeart/2005/8/layout/vProcess5"/>
    <dgm:cxn modelId="{C66FCF4D-C950-41C2-B17F-BDEBB16CBB10}" type="presParOf" srcId="{C6549908-CF03-4AC2-9EFF-096C0A5E4F54}" destId="{937C57B5-DE77-420E-906C-0F8E23E7EC9D}" srcOrd="12" destOrd="0" presId="urn:microsoft.com/office/officeart/2005/8/layout/vProcess5"/>
    <dgm:cxn modelId="{B4F6E911-110B-4D5F-BB12-92C7EA1AA8C2}" type="presParOf" srcId="{C6549908-CF03-4AC2-9EFF-096C0A5E4F54}" destId="{C9BD684E-9A3D-488A-BDF9-76F580420D3B}" srcOrd="13" destOrd="0" presId="urn:microsoft.com/office/officeart/2005/8/layout/vProcess5"/>
    <dgm:cxn modelId="{94906853-5CA0-4003-93E0-21BB090A619F}" type="presParOf" srcId="{C6549908-CF03-4AC2-9EFF-096C0A5E4F54}" destId="{EF7940E1-EEE4-48A2-A54E-FB057B1C791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4850F-8532-416D-9146-74B2A7F976DC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Navigate to the Web Link for MoneyTree application</a:t>
          </a:r>
          <a:endParaRPr lang="en-US" sz="2000" kern="1200"/>
        </a:p>
      </dsp:txBody>
      <dsp:txXfrm>
        <a:off x="22940" y="22940"/>
        <a:ext cx="7160195" cy="737360"/>
      </dsp:txXfrm>
    </dsp:sp>
    <dsp:sp modelId="{BC60F5EC-C8E8-43DB-A50A-91723FCC824F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Signup for the first time user and then Login with credentials</a:t>
          </a:r>
          <a:endParaRPr lang="en-US" sz="2000" kern="1200"/>
        </a:p>
      </dsp:txBody>
      <dsp:txXfrm>
        <a:off x="627587" y="914964"/>
        <a:ext cx="6937378" cy="737360"/>
      </dsp:txXfrm>
    </dsp:sp>
    <dsp:sp modelId="{8BF2E805-28A1-46C4-B1C4-E05A0465EDBC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After successful login, you will landup to the Dashboard</a:t>
          </a:r>
          <a:endParaRPr lang="en-US" sz="2000" kern="1200"/>
        </a:p>
      </dsp:txBody>
      <dsp:txXfrm>
        <a:off x="1232233" y="1806988"/>
        <a:ext cx="6937378" cy="737360"/>
      </dsp:txXfrm>
    </dsp:sp>
    <dsp:sp modelId="{C5F13423-A257-42A0-A1B0-697A0B334A5A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Need to add </a:t>
          </a:r>
          <a:r>
            <a:rPr lang="en-US" sz="2000" kern="1200" err="1">
              <a:latin typeface="Calibri Light" panose="020F0302020204030204"/>
            </a:rPr>
            <a:t>atleast</a:t>
          </a:r>
          <a:r>
            <a:rPr lang="en-US" sz="2000" kern="1200">
              <a:latin typeface="Calibri Light" panose="020F0302020204030204"/>
            </a:rPr>
            <a:t> one account, category and transaction to view data on dashboard</a:t>
          </a:r>
        </a:p>
      </dsp:txBody>
      <dsp:txXfrm>
        <a:off x="1836880" y="2699012"/>
        <a:ext cx="6937378" cy="737360"/>
      </dsp:txXfrm>
    </dsp:sp>
    <dsp:sp modelId="{6A2A21DA-0DB9-425D-9FBB-7990879788BA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Once data is added, dashboard gives visual representation of all the information entered.</a:t>
          </a:r>
        </a:p>
      </dsp:txBody>
      <dsp:txXfrm>
        <a:off x="2441527" y="3591037"/>
        <a:ext cx="6937378" cy="737360"/>
      </dsp:txXfrm>
    </dsp:sp>
    <dsp:sp modelId="{8FE18D3E-49C3-466A-9040-6E06685BCA38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9FDE5DB5-B392-4984-BEFC-5A769D1989DD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CFBC38A6-E65A-4D8C-9250-6A2A8DCF6F50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96417166-B504-4242-BAE9-9A61B8F8A09C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2C154-81F3-4ED4-B38B-CFC31E96668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A5F6-93D7-4E64-97AE-F7EFD11B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8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A5F6-93D7-4E64-97AE-F7EFD11B96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8E16-7695-57BD-CAB6-8B9A96120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27E67-4140-F07F-5669-B466DD113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B97D-B5E1-46B9-7E87-65807D32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45BF-F8C6-1F9E-EC2D-C64BC978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1721-EAEB-48D1-09A6-14C25BA0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B8F2-F257-55D7-7F9D-B5BE47D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15081-EA22-EAEA-68B5-D80AF6156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41F8-BDD8-0524-ACC5-604DDC43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EF1F-398D-882B-B0F7-27A538D4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A871-BE9F-914B-49AC-503399EB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A3F8D-6BE7-0FF3-DAD5-3ED45D95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BCCEC-4A2F-6A0F-56ED-D82C0E0F9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0579-7865-6F67-5366-DEFA6B8E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F67B-7C0E-0453-E837-00A2623F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55BB-262B-A2B8-955C-4913BE7B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9647-0F3F-27D2-A0F3-7A52625C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178D-41BD-201C-5CA4-6A3A4029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6E0F-6412-AB46-DD38-8B961C25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3ECE-33EC-F654-B72D-C007BF33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E5C0-69B5-282F-EFAF-B4EA68E1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237C-6047-4A63-82BB-7ED90DAB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7D1-6FE2-C85E-F4B7-45E046D7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A3C4-52F1-EDF9-325D-FAB8F947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D925-9AA4-1D00-AAB7-CA6FF57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29F0-D6FF-EF32-5E07-7077F5C2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0F05-8B36-3DA4-42A9-69F0E80B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D1E3-B503-2DB8-21C2-150D0766C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48036-4E0B-A0BF-FBE6-AE8D142C1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67D62-2F3F-2580-DCA9-25684DC6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CD4F0-31B7-E15D-C1CF-B1A6870C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F0123-0D9F-02F7-3EFC-CD37C345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792C-BE3E-C601-1601-03A7F612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EDC2-12FE-7CD4-7F9A-5BA2275B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71FF0-0D6C-0119-70C2-F2A6EF6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5E594-6080-120A-AD6A-51ABF4CBA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03DF-490C-B378-A85D-5745401B1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DDDB1-0762-9EDD-D677-1628C504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7894B-DBB4-7E0D-3156-CD320DF6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FBC32-9529-BCF5-FF15-6C104F5E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183D-B795-A780-FAA2-DE41DC20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85162-F307-69B5-D05F-2E0700D9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AA1C6-13C5-FD5B-2E8D-D2EFD729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B6944-F983-D458-6F10-DBE50AD7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1D238-BA43-570D-E5C4-9140FFAB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2538F-2607-8E77-FD69-52F79CA7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FA6CC-9595-B63B-B612-7408E273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EC45-18DC-F165-EA07-056B1990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1063-4990-A9B4-5F86-878EABEF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FB5CA-9E94-5922-C275-D22E61D1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81AB0-07B2-EDB2-E63E-ED335EC5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AEF6-F26C-CB24-E014-04FD380E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BC46F-DD05-B402-5804-5D8D20D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6818-7082-0169-A87D-8100A3C6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06AEF-A48E-F077-D728-0E2AEFC91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7DB33-0B7B-86E7-7F09-C98800E8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60C11-0574-9BCA-05AF-64E96C4C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CAB8-71CD-056C-EE81-1E25694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2A55-C41C-9C23-E71E-506FC576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8BAD7-28B2-9A53-F0F6-D9CFD5E6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8C58-E073-87D9-68C2-BC740999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3E29-D7CB-C4CE-B315-AA1696AE4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3B6F-6621-B348-9C07-321A827EFB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2F1-1680-C190-586D-07B3C66E4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BD04-20AA-00F3-0DCC-E83061443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BFC5-E6F5-1349-81B6-EFAE5A3D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oneytreeweb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1F02AE-FB2C-CB95-48F0-1A5F509F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29" y="608493"/>
            <a:ext cx="6035420" cy="1557014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US" sz="7200">
                <a:latin typeface="Arial"/>
                <a:cs typeface="Arial"/>
              </a:rPr>
              <a:t>Money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612D-E386-9C3D-0CA8-0D6F2EED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35" y="3265028"/>
            <a:ext cx="6594747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latin typeface="Arial"/>
                <a:ea typeface="+mj-ea"/>
                <a:cs typeface="Arial"/>
              </a:rPr>
              <a:t>CS590 Web Development Project</a:t>
            </a:r>
            <a:r>
              <a:rPr lang="en-US" sz="3200">
                <a:solidFill>
                  <a:schemeClr val="tx2"/>
                </a:solidFill>
                <a:latin typeface="Arial"/>
                <a:ea typeface="+mj-ea"/>
                <a:cs typeface="Arial"/>
              </a:rPr>
              <a:t> </a:t>
            </a:r>
            <a:endParaRPr lang="en-US" sz="320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CE0AE25C-F858-AF7C-012D-27B8703AF458}"/>
              </a:ext>
            </a:extLst>
          </p:cNvPr>
          <p:cNvSpPr txBox="1">
            <a:spLocks/>
          </p:cNvSpPr>
          <p:nvPr/>
        </p:nvSpPr>
        <p:spPr>
          <a:xfrm>
            <a:off x="696643" y="2253113"/>
            <a:ext cx="6594747" cy="682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ea typeface="+mj-ea"/>
                <a:cs typeface="Arial"/>
              </a:rPr>
              <a:t>Website for Finance and Budget Tracking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FCA882-4115-E346-884C-07DB04808439}"/>
              </a:ext>
            </a:extLst>
          </p:cNvPr>
          <p:cNvSpPr txBox="1">
            <a:spLocks/>
          </p:cNvSpPr>
          <p:nvPr/>
        </p:nvSpPr>
        <p:spPr>
          <a:xfrm>
            <a:off x="340996" y="4509076"/>
            <a:ext cx="6594747" cy="2208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Arial"/>
                <a:ea typeface="+mj-ea"/>
                <a:cs typeface="Arial"/>
              </a:rPr>
              <a:t>By:</a:t>
            </a:r>
          </a:p>
          <a:p>
            <a:r>
              <a:rPr lang="en-US" sz="2200">
                <a:latin typeface="Arial"/>
                <a:ea typeface="+mj-ea"/>
                <a:cs typeface="Arial"/>
              </a:rPr>
              <a:t>Aakriti Deora</a:t>
            </a:r>
          </a:p>
          <a:p>
            <a:r>
              <a:rPr lang="en-US" sz="2200">
                <a:latin typeface="Arial"/>
                <a:ea typeface="+mj-ea"/>
                <a:cs typeface="Arial"/>
              </a:rPr>
              <a:t>Pragna Mallikarjuna Swamy</a:t>
            </a:r>
          </a:p>
          <a:p>
            <a:r>
              <a:rPr lang="en-US" sz="2200">
                <a:latin typeface="Arial"/>
                <a:ea typeface="+mj-ea"/>
                <a:cs typeface="Arial"/>
              </a:rPr>
              <a:t>Ved Pawar</a:t>
            </a:r>
          </a:p>
          <a:p>
            <a:r>
              <a:rPr lang="en-US" sz="2200">
                <a:solidFill>
                  <a:srgbClr val="000000"/>
                </a:solidFill>
                <a:latin typeface="Arial"/>
                <a:ea typeface="+mj-ea"/>
                <a:cs typeface="Arial"/>
              </a:rPr>
              <a:t>(Group 5)</a:t>
            </a:r>
            <a:endParaRPr lang="en-US" sz="220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593CE85-0D4B-E13B-0CDB-D82EC5BD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15" y="322598"/>
            <a:ext cx="4341895" cy="62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3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B5F77-A4EB-B12E-03AF-634B88CA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84" y="232250"/>
            <a:ext cx="5534215" cy="1601313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What is Money Tree?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171B0C2-31EE-F710-2BDB-30DF98DB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230" y="1939273"/>
            <a:ext cx="4142232" cy="31066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9B245-9A27-7D1E-ED03-D39716ED7BE3}"/>
              </a:ext>
            </a:extLst>
          </p:cNvPr>
          <p:cNvSpPr/>
          <p:nvPr/>
        </p:nvSpPr>
        <p:spPr>
          <a:xfrm>
            <a:off x="1443836" y="1607975"/>
            <a:ext cx="2779690" cy="12073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ea typeface="Calibri"/>
                <a:cs typeface="Calibri"/>
              </a:rPr>
              <a:t>Website for tracking expenses and budgeting</a:t>
            </a:r>
            <a:endParaRPr lang="en-US" sz="20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7EA1DB-44A7-5C45-4715-3B53E4415CFB}"/>
              </a:ext>
            </a:extLst>
          </p:cNvPr>
          <p:cNvSpPr/>
          <p:nvPr/>
        </p:nvSpPr>
        <p:spPr>
          <a:xfrm>
            <a:off x="855530" y="3047340"/>
            <a:ext cx="4389548" cy="16945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>
              <a:spcBef>
                <a:spcPts val="1000"/>
              </a:spcBef>
            </a:pPr>
            <a:r>
              <a:rPr lang="en-US" sz="2000">
                <a:ea typeface="Calibri"/>
                <a:cs typeface="Calibri"/>
              </a:rPr>
              <a:t>Provides individual with their personalized accounts and enables the pictorial representation of their expenses.</a:t>
            </a:r>
            <a:endParaRPr lang="en-US" sz="2000"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8D47FC-5278-72B6-3EA7-ED9EF632C047}"/>
              </a:ext>
            </a:extLst>
          </p:cNvPr>
          <p:cNvSpPr/>
          <p:nvPr/>
        </p:nvSpPr>
        <p:spPr>
          <a:xfrm>
            <a:off x="1136361" y="4944997"/>
            <a:ext cx="3815365" cy="12556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ea typeface="Calibri"/>
                <a:cs typeface="Calibri"/>
              </a:rPr>
              <a:t>Provides ease of use to update the transactions, categories and accounts at regular intervals</a:t>
            </a:r>
          </a:p>
          <a:p>
            <a:pPr algn="ctr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1" y="-8167"/>
            <a:ext cx="4834071" cy="2488150"/>
            <a:chOff x="6867015" y="-1"/>
            <a:chExt cx="5324986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7" cy="2927776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6">
            <a:extLst>
              <a:ext uri="{FF2B5EF4-FFF2-40B4-BE49-F238E27FC236}">
                <a16:creationId xmlns:a16="http://schemas.microsoft.com/office/drawing/2014/main" id="{71E6FD67-F19C-1058-521C-9AE7E2247011}"/>
              </a:ext>
            </a:extLst>
          </p:cNvPr>
          <p:cNvSpPr txBox="1">
            <a:spLocks/>
          </p:cNvSpPr>
          <p:nvPr/>
        </p:nvSpPr>
        <p:spPr>
          <a:xfrm>
            <a:off x="519546" y="1645918"/>
            <a:ext cx="11215254" cy="4616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Diagram 4">
            <a:extLst>
              <a:ext uri="{FF2B5EF4-FFF2-40B4-BE49-F238E27FC236}">
                <a16:creationId xmlns:a16="http://schemas.microsoft.com/office/drawing/2014/main" id="{5E170387-FE22-9476-B206-C582F54E4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058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" name="Title 6">
            <a:extLst>
              <a:ext uri="{FF2B5EF4-FFF2-40B4-BE49-F238E27FC236}">
                <a16:creationId xmlns:a16="http://schemas.microsoft.com/office/drawing/2014/main" id="{1C037B6B-C7FF-8CCA-94B8-F267CB484028}"/>
              </a:ext>
            </a:extLst>
          </p:cNvPr>
          <p:cNvSpPr txBox="1">
            <a:spLocks/>
          </p:cNvSpPr>
          <p:nvPr/>
        </p:nvSpPr>
        <p:spPr>
          <a:xfrm>
            <a:off x="872544" y="233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Arial"/>
                <a:cs typeface="Arial"/>
              </a:rPr>
              <a:t>Flow of the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1" y="-8167"/>
            <a:ext cx="4834071" cy="2488150"/>
            <a:chOff x="6867015" y="-1"/>
            <a:chExt cx="5324986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7" cy="2927776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6">
            <a:extLst>
              <a:ext uri="{FF2B5EF4-FFF2-40B4-BE49-F238E27FC236}">
                <a16:creationId xmlns:a16="http://schemas.microsoft.com/office/drawing/2014/main" id="{EB39C227-F7F5-ECBA-64AB-1E9C04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90" y="147411"/>
            <a:ext cx="9978981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Website Link</a:t>
            </a:r>
            <a:endParaRPr lang="en-US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71E6FD67-F19C-1058-521C-9AE7E2247011}"/>
              </a:ext>
            </a:extLst>
          </p:cNvPr>
          <p:cNvSpPr txBox="1">
            <a:spLocks/>
          </p:cNvSpPr>
          <p:nvPr/>
        </p:nvSpPr>
        <p:spPr>
          <a:xfrm>
            <a:off x="519546" y="1645918"/>
            <a:ext cx="11215254" cy="4616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9F37957-DE4B-A934-BEB4-BDC270CF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7" y="1644196"/>
            <a:ext cx="11400971" cy="4540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latin typeface="Arial Nova"/>
                <a:ea typeface="+mn-lt"/>
                <a:cs typeface="+mn-lt"/>
                <a:hlinkClick r:id="rId2"/>
              </a:rPr>
              <a:t>https://moneytreeweb.herokuapp.com/</a:t>
            </a:r>
            <a:endParaRPr lang="en-US" sz="3600">
              <a:latin typeface="Arial Nova"/>
            </a:endParaRPr>
          </a:p>
        </p:txBody>
      </p:sp>
      <p:pic>
        <p:nvPicPr>
          <p:cNvPr id="23" name="Picture 24" descr="Text&#10;&#10;Description automatically generated">
            <a:extLst>
              <a:ext uri="{FF2B5EF4-FFF2-40B4-BE49-F238E27FC236}">
                <a16:creationId xmlns:a16="http://schemas.microsoft.com/office/drawing/2014/main" id="{EB7D4EC7-DB3B-3635-EB0F-D07E3F18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342" y="2629137"/>
            <a:ext cx="7431314" cy="39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6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1" y="-8167"/>
            <a:ext cx="4834071" cy="2488150"/>
            <a:chOff x="6867015" y="-1"/>
            <a:chExt cx="5324986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7" cy="2927776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6">
            <a:extLst>
              <a:ext uri="{FF2B5EF4-FFF2-40B4-BE49-F238E27FC236}">
                <a16:creationId xmlns:a16="http://schemas.microsoft.com/office/drawing/2014/main" id="{EB39C227-F7F5-ECBA-64AB-1E9C04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43" y="66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Technologies Used</a:t>
            </a:r>
            <a:endParaRPr lang="en-US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71E6FD67-F19C-1058-521C-9AE7E2247011}"/>
              </a:ext>
            </a:extLst>
          </p:cNvPr>
          <p:cNvSpPr txBox="1">
            <a:spLocks/>
          </p:cNvSpPr>
          <p:nvPr/>
        </p:nvSpPr>
        <p:spPr>
          <a:xfrm>
            <a:off x="519546" y="1645918"/>
            <a:ext cx="11215254" cy="4616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1074868-DBC3-A73B-42C4-C69CFF9E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94" y="1623780"/>
            <a:ext cx="11089305" cy="486909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ea typeface="Calibri" panose="020F0502020204030204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ea typeface="Calibri" panose="020F0502020204030204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ea typeface="Calibri" panose="020F0502020204030204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ea typeface="Calibri" panose="020F0502020204030204"/>
              <a:cs typeface="Calibri"/>
            </a:endParaRPr>
          </a:p>
          <a:p>
            <a:endParaRPr lang="en-US" sz="1800">
              <a:solidFill>
                <a:schemeClr val="tx2"/>
              </a:solidFill>
              <a:cs typeface="Calibri"/>
            </a:endParaRP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07A886E-B98E-343E-8285-FF137D9D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98" y="2302389"/>
            <a:ext cx="2249715" cy="1351551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477A5FA-0E41-ECA5-2732-A9CBF30D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24" y="2291622"/>
            <a:ext cx="2137997" cy="1362200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5D871E7-E215-D540-4C24-D3671ACA2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466" y="2263314"/>
            <a:ext cx="2322286" cy="1385797"/>
          </a:xfrm>
          <a:prstGeom prst="rect">
            <a:avLst/>
          </a:prstGeom>
        </p:spPr>
      </p:pic>
      <p:pic>
        <p:nvPicPr>
          <p:cNvPr id="7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F2EEC2-7EF9-B741-2391-9A9354A4D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621" y="4820812"/>
            <a:ext cx="2138722" cy="1582518"/>
          </a:xfrm>
          <a:prstGeom prst="rect">
            <a:avLst/>
          </a:prstGeom>
        </p:spPr>
      </p:pic>
      <p:pic>
        <p:nvPicPr>
          <p:cNvPr id="9" name="Picture 10" descr="Logo, icon, company name&#10;&#10;Description automatically generated">
            <a:extLst>
              <a:ext uri="{FF2B5EF4-FFF2-40B4-BE49-F238E27FC236}">
                <a16:creationId xmlns:a16="http://schemas.microsoft.com/office/drawing/2014/main" id="{E39DDDA1-0F3D-D84B-0CFE-B8BA7313F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409" y="4819127"/>
            <a:ext cx="2221605" cy="158231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30C04E-B39F-907E-B526-C8EFDB342B94}"/>
              </a:ext>
            </a:extLst>
          </p:cNvPr>
          <p:cNvSpPr/>
          <p:nvPr/>
        </p:nvSpPr>
        <p:spPr>
          <a:xfrm>
            <a:off x="1722549" y="1711817"/>
            <a:ext cx="1851338" cy="5527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Frontend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762992-006C-A322-3A95-0BA8F7FBB640}"/>
              </a:ext>
            </a:extLst>
          </p:cNvPr>
          <p:cNvSpPr/>
          <p:nvPr/>
        </p:nvSpPr>
        <p:spPr>
          <a:xfrm>
            <a:off x="5516450" y="1711817"/>
            <a:ext cx="1851338" cy="5527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Backend</a:t>
            </a:r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0F3DBB-1B5B-1683-2FDB-5AE0D86AC935}"/>
              </a:ext>
            </a:extLst>
          </p:cNvPr>
          <p:cNvSpPr/>
          <p:nvPr/>
        </p:nvSpPr>
        <p:spPr>
          <a:xfrm>
            <a:off x="9245957" y="1647422"/>
            <a:ext cx="1851338" cy="5527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Database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27DD9E-0CB0-6C54-AB86-7A3E725A82FE}"/>
              </a:ext>
            </a:extLst>
          </p:cNvPr>
          <p:cNvSpPr/>
          <p:nvPr/>
        </p:nvSpPr>
        <p:spPr>
          <a:xfrm>
            <a:off x="4153435" y="4217830"/>
            <a:ext cx="1851338" cy="5527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Testing</a:t>
            </a:r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EEDF79-AAF3-FAA4-99A8-B620AAC84088}"/>
              </a:ext>
            </a:extLst>
          </p:cNvPr>
          <p:cNvSpPr/>
          <p:nvPr/>
        </p:nvSpPr>
        <p:spPr>
          <a:xfrm>
            <a:off x="7775618" y="4217830"/>
            <a:ext cx="1851338" cy="5527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Deployment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1" y="-8167"/>
            <a:ext cx="4834071" cy="2488150"/>
            <a:chOff x="6867015" y="-1"/>
            <a:chExt cx="5324986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7" cy="2927776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6">
            <a:extLst>
              <a:ext uri="{FF2B5EF4-FFF2-40B4-BE49-F238E27FC236}">
                <a16:creationId xmlns:a16="http://schemas.microsoft.com/office/drawing/2014/main" id="{EB39C227-F7F5-ECBA-64AB-1E9C04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9" y="2047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Features of the Project</a:t>
            </a:r>
            <a:endParaRPr lang="en-US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71E6FD67-F19C-1058-521C-9AE7E2247011}"/>
              </a:ext>
            </a:extLst>
          </p:cNvPr>
          <p:cNvSpPr txBox="1">
            <a:spLocks/>
          </p:cNvSpPr>
          <p:nvPr/>
        </p:nvSpPr>
        <p:spPr>
          <a:xfrm>
            <a:off x="519546" y="1645918"/>
            <a:ext cx="11215254" cy="4616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1074868-DBC3-A73B-42C4-C69CFF9E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94" y="1623780"/>
            <a:ext cx="11089305" cy="4869095"/>
          </a:xfrm>
        </p:spPr>
        <p:txBody>
          <a:bodyPr anchor="t">
            <a:normAutofit fontScale="92500" lnSpcReduction="20000"/>
          </a:bodyPr>
          <a:lstStyle/>
          <a:p>
            <a:endParaRPr lang="en-US" sz="3000">
              <a:ea typeface="Calibri"/>
              <a:cs typeface="Calibri"/>
            </a:endParaRPr>
          </a:p>
          <a:p>
            <a:pPr lvl="1" algn="just">
              <a:lnSpc>
                <a:spcPct val="150000"/>
              </a:lnSpc>
            </a:pPr>
            <a:r>
              <a:rPr lang="en-US">
                <a:cs typeface="Calibri"/>
              </a:rPr>
              <a:t>Login/Signup -Sign-out</a:t>
            </a:r>
            <a:endParaRPr lang="en-US" err="1">
              <a:ea typeface="Calibri"/>
              <a:cs typeface="Calibri"/>
            </a:endParaRPr>
          </a:p>
          <a:p>
            <a:pPr lvl="1" algn="just">
              <a:lnSpc>
                <a:spcPct val="150000"/>
              </a:lnSpc>
            </a:pPr>
            <a:r>
              <a:rPr lang="en-US">
                <a:cs typeface="Calibri"/>
              </a:rPr>
              <a:t>Dashboard</a:t>
            </a:r>
            <a:r>
              <a:rPr lang="en-US" sz="2200">
                <a:cs typeface="Calibri"/>
              </a:rPr>
              <a:t> </a:t>
            </a:r>
            <a:endParaRPr lang="en-US" sz="2200">
              <a:ea typeface="Calibri"/>
              <a:cs typeface="Calibri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>
                <a:cs typeface="Calibri"/>
              </a:rPr>
              <a:t>Filter for monthly income/expense and comparison over the year. </a:t>
            </a:r>
            <a:endParaRPr lang="en-US">
              <a:ea typeface="Calibri"/>
              <a:cs typeface="Calibri"/>
            </a:endParaRPr>
          </a:p>
          <a:p>
            <a:pPr lvl="1" algn="just">
              <a:lnSpc>
                <a:spcPct val="150000"/>
              </a:lnSpc>
            </a:pPr>
            <a:r>
              <a:rPr lang="en-US">
                <a:cs typeface="Calibri"/>
              </a:rPr>
              <a:t>Categories </a:t>
            </a:r>
            <a:endParaRPr lang="en-US">
              <a:ea typeface="Calibri"/>
              <a:cs typeface="Calibri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>
                <a:cs typeface="Calibri"/>
              </a:rPr>
              <a:t>Expenses grouped by category with recent transactions</a:t>
            </a:r>
            <a:endParaRPr lang="en-US">
              <a:ea typeface="Calibri"/>
              <a:cs typeface="Calibri"/>
            </a:endParaRPr>
          </a:p>
          <a:p>
            <a:pPr lvl="1" algn="just">
              <a:lnSpc>
                <a:spcPct val="150000"/>
              </a:lnSpc>
            </a:pPr>
            <a:r>
              <a:rPr lang="en-US">
                <a:cs typeface="Calibri"/>
              </a:rPr>
              <a:t>Accounts  </a:t>
            </a:r>
            <a:endParaRPr lang="en-US">
              <a:ea typeface="Calibri"/>
              <a:cs typeface="Calibri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>
                <a:cs typeface="Calibri"/>
              </a:rPr>
              <a:t>Facility to add/delete accounts and view transactions grouped by accounts.</a:t>
            </a:r>
            <a:endParaRPr lang="en-US">
              <a:ea typeface="Calibri"/>
              <a:cs typeface="Calibri"/>
            </a:endParaRPr>
          </a:p>
          <a:p>
            <a:pPr lvl="1" algn="just">
              <a:lnSpc>
                <a:spcPct val="150000"/>
              </a:lnSpc>
            </a:pPr>
            <a:r>
              <a:rPr lang="en-US">
                <a:cs typeface="Calibri"/>
              </a:rPr>
              <a:t>Transactions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>
                <a:cs typeface="Calibri"/>
              </a:rPr>
              <a:t>Facility to add transactions for a given account and category, view transactions by month/year</a:t>
            </a:r>
            <a:endParaRPr lang="en-US">
              <a:ea typeface="Calibri"/>
              <a:cs typeface="Calibri"/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8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38C07-8F0B-2189-312C-F7D02EB1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C82327-F0FC-E800-128B-9A005B6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Future Enhancements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303E-FD6B-4310-967F-F7CAEBA64CEE}"/>
              </a:ext>
            </a:extLst>
          </p:cNvPr>
          <p:cNvSpPr txBox="1">
            <a:spLocks/>
          </p:cNvSpPr>
          <p:nvPr/>
        </p:nvSpPr>
        <p:spPr>
          <a:xfrm>
            <a:off x="835679" y="1635872"/>
            <a:ext cx="10512798" cy="4188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CEC615-4EF4-7156-0715-6FB70DD04D67}"/>
              </a:ext>
            </a:extLst>
          </p:cNvPr>
          <p:cNvSpPr txBox="1">
            <a:spLocks/>
          </p:cNvSpPr>
          <p:nvPr/>
        </p:nvSpPr>
        <p:spPr>
          <a:xfrm>
            <a:off x="918703" y="1826725"/>
            <a:ext cx="11637962" cy="4478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Better User Interface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Validations/Authentication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Linking of bank account with the application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Image processing of the expenses/income receipts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Report generation and downloading options for transactions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2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594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38C07-8F0B-2189-312C-F7D02EB1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C82327-F0FC-E800-128B-9A005B6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Tech Challenges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303E-FD6B-4310-967F-F7CAEBA64CEE}"/>
              </a:ext>
            </a:extLst>
          </p:cNvPr>
          <p:cNvSpPr txBox="1">
            <a:spLocks/>
          </p:cNvSpPr>
          <p:nvPr/>
        </p:nvSpPr>
        <p:spPr>
          <a:xfrm>
            <a:off x="835679" y="1635872"/>
            <a:ext cx="10512798" cy="4188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CEC615-4EF4-7156-0715-6FB70DD04D67}"/>
              </a:ext>
            </a:extLst>
          </p:cNvPr>
          <p:cNvSpPr txBox="1">
            <a:spLocks/>
          </p:cNvSpPr>
          <p:nvPr/>
        </p:nvSpPr>
        <p:spPr>
          <a:xfrm>
            <a:off x="918703" y="1826725"/>
            <a:ext cx="11637962" cy="4478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Knex with SQLite3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Objection JS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cs typeface="Arial"/>
              </a:rPr>
              <a:t>MonoRepo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Heroku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2"/>
              </a:solidFill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4123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38C07-8F0B-2189-312C-F7D02EB1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C82327-F0FC-E800-128B-9A005B64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7" y="27672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latin typeface="Arial"/>
                <a:cs typeface="Arial"/>
              </a:rPr>
              <a:t>Thank you!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303E-FD6B-4310-967F-F7CAEBA64CEE}"/>
              </a:ext>
            </a:extLst>
          </p:cNvPr>
          <p:cNvSpPr txBox="1">
            <a:spLocks/>
          </p:cNvSpPr>
          <p:nvPr/>
        </p:nvSpPr>
        <p:spPr>
          <a:xfrm>
            <a:off x="835679" y="1635872"/>
            <a:ext cx="10512798" cy="4188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152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Money Tree</vt:lpstr>
      <vt:lpstr>What is Money Tree?</vt:lpstr>
      <vt:lpstr>PowerPoint Presentation</vt:lpstr>
      <vt:lpstr>Website Link</vt:lpstr>
      <vt:lpstr>Technologies Used</vt:lpstr>
      <vt:lpstr>Features of the Project</vt:lpstr>
      <vt:lpstr>Future Enhancements</vt:lpstr>
      <vt:lpstr>Tech Challenges</vt:lpstr>
      <vt:lpstr>Thank you!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MoneyTree</dc:title>
  <dc:creator>Pragna Mallikarjuna Swamy</dc:creator>
  <cp:revision>2</cp:revision>
  <dcterms:created xsi:type="dcterms:W3CDTF">2022-10-18T23:42:23Z</dcterms:created>
  <dcterms:modified xsi:type="dcterms:W3CDTF">2022-12-06T04:19:47Z</dcterms:modified>
</cp:coreProperties>
</file>