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6"/>
  </p:notesMasterIdLst>
  <p:handoutMasterIdLst>
    <p:handoutMasterId r:id="rId17"/>
  </p:handoutMasterIdLst>
  <p:sldIdLst>
    <p:sldId id="285" r:id="rId5"/>
    <p:sldId id="262" r:id="rId6"/>
    <p:sldId id="286" r:id="rId7"/>
    <p:sldId id="269" r:id="rId8"/>
    <p:sldId id="287" r:id="rId9"/>
    <p:sldId id="311" r:id="rId10"/>
    <p:sldId id="310" r:id="rId11"/>
    <p:sldId id="309" r:id="rId12"/>
    <p:sldId id="308" r:id="rId13"/>
    <p:sldId id="312" r:id="rId14"/>
    <p:sldId id="281"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ARVA CHAUDTHARI" initials="AC" lastIdx="1" clrIdx="0">
    <p:extLst>
      <p:ext uri="{19B8F6BF-5375-455C-9EA6-DF929625EA0E}">
        <p15:presenceInfo xmlns:p15="http://schemas.microsoft.com/office/powerpoint/2012/main" userId="1a02af7b073b91b6" providerId="Windows Live"/>
      </p:ext>
    </p:extLst>
  </p:cmAuthor>
  <p:cmAuthor id="2" name="Shubham Damale" initials="SD" lastIdx="2" clrIdx="1">
    <p:extLst>
      <p:ext uri="{19B8F6BF-5375-455C-9EA6-DF929625EA0E}">
        <p15:presenceInfo xmlns:p15="http://schemas.microsoft.com/office/powerpoint/2012/main" userId="0fcce794ad4ca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5918" autoAdjust="0"/>
  </p:normalViewPr>
  <p:slideViewPr>
    <p:cSldViewPr>
      <p:cViewPr>
        <p:scale>
          <a:sx n="66" d="100"/>
          <a:sy n="66" d="100"/>
        </p:scale>
        <p:origin x="672" y="1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599784" y="2386744"/>
            <a:ext cx="8989258" cy="1645920"/>
          </a:xfrm>
          <a:solidFill>
            <a:srgbClr val="FFFFFF"/>
          </a:solidFill>
          <a:ln w="38100">
            <a:solidFill>
              <a:srgbClr val="404040"/>
            </a:solidFill>
          </a:ln>
        </p:spPr>
        <p:txBody>
          <a:bodyPr lIns="274320" rIns="274320" anchor="ctr" anchorCtr="1">
            <a:normAutofit/>
          </a:bodyPr>
          <a:lstStyle>
            <a:lvl1pPr algn="ctr">
              <a:defRPr sz="379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4492" y="4352544"/>
            <a:ext cx="6799841" cy="1239894"/>
          </a:xfrm>
          <a:noFill/>
        </p:spPr>
        <p:txBody>
          <a:bodyPr>
            <a:normAutofit/>
          </a:bodyPr>
          <a:lstStyle>
            <a:lvl1pPr marL="0" indent="0" algn="ctr">
              <a:buNone/>
              <a:defRPr sz="1999">
                <a:solidFill>
                  <a:schemeClr val="tx1">
                    <a:lumMod val="75000"/>
                    <a:lumOff val="25000"/>
                  </a:schemeClr>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200609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6199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0858" y="937260"/>
            <a:ext cx="1298270"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0555" y="937260"/>
            <a:ext cx="6196875"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24558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23672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599784" y="2386744"/>
            <a:ext cx="8989258" cy="1645920"/>
          </a:xfrm>
          <a:solidFill>
            <a:srgbClr val="FFFFFF"/>
          </a:solidFill>
          <a:ln w="38100">
            <a:solidFill>
              <a:srgbClr val="404040"/>
            </a:solidFill>
          </a:ln>
        </p:spPr>
        <p:txBody>
          <a:bodyPr lIns="274320" rIns="274320" anchor="ctr" anchorCtr="1">
            <a:normAutofit/>
          </a:bodyPr>
          <a:lstStyle>
            <a:lvl1pPr>
              <a:defRPr sz="379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4492" y="4352465"/>
            <a:ext cx="6799841" cy="1265082"/>
          </a:xfrm>
        </p:spPr>
        <p:txBody>
          <a:bodyPr anchor="t" anchorCtr="1">
            <a:normAutofit/>
          </a:bodyPr>
          <a:lstStyle>
            <a:lvl1pPr marL="0" indent="0">
              <a:buNone/>
              <a:defRPr sz="1999">
                <a:solidFill>
                  <a:schemeClr val="tx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0DFD029-FB74-4578-B929-F66AA97659CA}"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934544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500" y="2638044"/>
            <a:ext cx="4270659"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6665" y="2638044"/>
            <a:ext cx="4269135"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0DFD029-FB74-4578-B929-F66AA97659CA}" type="datetimeFigureOut">
              <a:rPr lang="en-US" smtClean="0"/>
              <a:t>11/15/2021</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198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024" y="2313434"/>
            <a:ext cx="4269136" cy="704087"/>
          </a:xfrm>
        </p:spPr>
        <p:txBody>
          <a:bodyPr anchor="b" anchorCtr="1">
            <a:normAutofit/>
          </a:bodyPr>
          <a:lstStyle>
            <a:lvl1pPr marL="0" indent="0" algn="ctr">
              <a:buNone/>
              <a:defRPr sz="1899" b="0" cap="all" spc="100" baseline="0">
                <a:solidFill>
                  <a:schemeClr val="accent2">
                    <a:lumMod val="75000"/>
                  </a:schemeClr>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024" y="3143250"/>
            <a:ext cx="4269136"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6666" y="3143250"/>
            <a:ext cx="425237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6665" y="2313434"/>
            <a:ext cx="4269136" cy="704087"/>
          </a:xfrm>
        </p:spPr>
        <p:txBody>
          <a:bodyPr anchor="b" anchorCtr="1">
            <a:normAutofit/>
          </a:bodyPr>
          <a:lstStyle>
            <a:lvl1pPr marL="0" indent="0" algn="ctr">
              <a:buNone/>
              <a:defRPr sz="1899" b="0" cap="all" spc="100" baseline="0">
                <a:solidFill>
                  <a:schemeClr val="accent2">
                    <a:lumMod val="75000"/>
                  </a:schemeClr>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0DFD029-FB74-4578-B929-F66AA97659CA}"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6333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932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9880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462" y="2243829"/>
            <a:ext cx="4485488" cy="1141497"/>
          </a:xfrm>
          <a:solidFill>
            <a:srgbClr val="FFFFFF"/>
          </a:solidFill>
          <a:ln>
            <a:solidFill>
              <a:srgbClr val="404040"/>
            </a:solidFill>
          </a:ln>
        </p:spPr>
        <p:txBody>
          <a:bodyPr anchor="ctr" anchorCtr="1">
            <a:normAutofit/>
          </a:bodyPr>
          <a:lstStyle>
            <a:lvl1pPr>
              <a:defRPr sz="2199">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4326" y="804672"/>
            <a:ext cx="4814586" cy="5248656"/>
          </a:xfrm>
        </p:spPr>
        <p:txBody>
          <a:bodyPr>
            <a:normAutofit/>
          </a:bodyPr>
          <a:lstStyle>
            <a:lvl1pPr>
              <a:defRPr sz="1899">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277" y="3549918"/>
            <a:ext cx="3793772" cy="2194036"/>
          </a:xfrm>
        </p:spPr>
        <p:txBody>
          <a:bodyPr anchor="t" anchorCtr="1">
            <a:normAutofit/>
          </a:bodyPr>
          <a:lstStyle>
            <a:lvl1pPr marL="0" indent="0" algn="ctr">
              <a:buNone/>
              <a:defRPr sz="1500">
                <a:solidFill>
                  <a:srgbClr val="FFFFFF"/>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0DFD029-FB74-4578-B929-F66AA97659CA}" type="datetimeFigureOut">
              <a:rPr lang="en-US" smtClean="0"/>
              <a:t>11/15/2021</a:t>
            </a:fld>
            <a:endParaRPr lang="en-US"/>
          </a:p>
        </p:txBody>
      </p:sp>
      <p:sp>
        <p:nvSpPr>
          <p:cNvPr id="10" name="Footer Placeholder 9"/>
          <p:cNvSpPr>
            <a:spLocks noGrp="1"/>
          </p:cNvSpPr>
          <p:nvPr>
            <p:ph type="ftr" sz="quarter" idx="11"/>
          </p:nvPr>
        </p:nvSpPr>
        <p:spPr>
          <a:xfrm>
            <a:off x="804463" y="6236208"/>
            <a:ext cx="5123462"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56171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4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313" y="2243828"/>
            <a:ext cx="4493827" cy="1134640"/>
          </a:xfrm>
          <a:solidFill>
            <a:srgbClr val="FFFFFF"/>
          </a:solidFill>
          <a:ln>
            <a:solidFill>
              <a:srgbClr val="404040"/>
            </a:solidFill>
          </a:ln>
        </p:spPr>
        <p:txBody>
          <a:bodyPr anchor="ctr" anchorCtr="1">
            <a:noAutofit/>
          </a:bodyPr>
          <a:lstStyle>
            <a:lvl1pPr>
              <a:defRPr sz="2199">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4412" y="0"/>
            <a:ext cx="6100508" cy="6858000"/>
          </a:xfrm>
          <a:solidFill>
            <a:schemeClr val="bg1">
              <a:lumMod val="75000"/>
            </a:schemeClr>
          </a:solidFill>
        </p:spPr>
        <p:txBody>
          <a:bodyPr anchor="t"/>
          <a:lstStyle>
            <a:lvl1pPr marL="0" indent="0">
              <a:buNone/>
              <a:defRPr sz="3199">
                <a:solidFill>
                  <a:schemeClr val="bg1">
                    <a:lumMod val="85000"/>
                    <a:lumOff val="15000"/>
                  </a:schemeClr>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15277" y="3549919"/>
            <a:ext cx="3793772" cy="2194037"/>
          </a:xfrm>
        </p:spPr>
        <p:txBody>
          <a:bodyPr anchor="t" anchorCtr="1">
            <a:normAutofit/>
          </a:bodyPr>
          <a:lstStyle>
            <a:lvl1pPr marL="0" indent="0" algn="ctr">
              <a:buNone/>
              <a:defRPr sz="1500">
                <a:solidFill>
                  <a:srgbClr val="FFFFFF"/>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0DFD029-FB74-4578-B929-F66AA97659CA}" type="datetimeFigureOut">
              <a:rPr lang="en-US" smtClean="0"/>
              <a:t>11/15/2021</a:t>
            </a:fld>
            <a:endParaRPr lang="en-US"/>
          </a:p>
        </p:txBody>
      </p:sp>
      <p:sp>
        <p:nvSpPr>
          <p:cNvPr id="9" name="Footer Placeholder 8"/>
          <p:cNvSpPr>
            <a:spLocks noGrp="1"/>
          </p:cNvSpPr>
          <p:nvPr>
            <p:ph type="ftr" sz="quarter" idx="11"/>
          </p:nvPr>
        </p:nvSpPr>
        <p:spPr>
          <a:xfrm>
            <a:off x="804463" y="6236208"/>
            <a:ext cx="5123462"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81081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0555" y="964692"/>
            <a:ext cx="772771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0555" y="2638045"/>
            <a:ext cx="772771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19392" y="6238816"/>
            <a:ext cx="2753029"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0DFD029-FB74-4578-B929-F66AA97659CA}" type="datetimeFigureOut">
              <a:rPr lang="en-US" smtClean="0"/>
              <a:pPr/>
              <a:t>11/15/2021</a:t>
            </a:fld>
            <a:endParaRPr lang="en-US"/>
          </a:p>
        </p:txBody>
      </p:sp>
      <p:sp>
        <p:nvSpPr>
          <p:cNvPr id="5" name="Footer Placeholder 4"/>
          <p:cNvSpPr>
            <a:spLocks noGrp="1"/>
          </p:cNvSpPr>
          <p:nvPr>
            <p:ph type="ftr" sz="quarter" idx="3"/>
          </p:nvPr>
        </p:nvSpPr>
        <p:spPr>
          <a:xfrm>
            <a:off x="1599784" y="6236208"/>
            <a:ext cx="5899652"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6120" y="6217920"/>
            <a:ext cx="365665"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14DD1E-5D91-48A3-AD6D-45FBA980D106}" type="slidenum">
              <a:rPr lang="en-IN" smtClean="0"/>
              <a:pPr/>
              <a:t>‹#›</a:t>
            </a:fld>
            <a:endParaRPr lang="en-IN"/>
          </a:p>
        </p:txBody>
      </p:sp>
    </p:spTree>
    <p:extLst>
      <p:ext uri="{BB962C8B-B14F-4D97-AF65-F5344CB8AC3E}">
        <p14:creationId xmlns:p14="http://schemas.microsoft.com/office/powerpoint/2010/main" val="7456369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p:titleStyle>
    <p:bodyStyle>
      <a:lvl1pPr marL="228531" indent="-228531" algn="l" defTabSz="914126" rtl="0" eaLnBrk="1" latinLnBrk="0" hangingPunct="1">
        <a:lnSpc>
          <a:spcPct val="100000"/>
        </a:lnSpc>
        <a:spcBef>
          <a:spcPts val="1000"/>
        </a:spcBef>
        <a:buClr>
          <a:schemeClr val="accent2"/>
        </a:buClr>
        <a:buFont typeface="Arial" panose="020B0604020202020204" pitchFamily="34" charset="0"/>
        <a:buChar char="•"/>
        <a:defRPr sz="1799" kern="1200">
          <a:solidFill>
            <a:schemeClr val="tx1">
              <a:lumMod val="85000"/>
              <a:lumOff val="15000"/>
            </a:schemeClr>
          </a:solidFill>
          <a:latin typeface="+mn-lt"/>
          <a:ea typeface="+mn-ea"/>
          <a:cs typeface="+mn-cs"/>
        </a:defRPr>
      </a:lvl1pPr>
      <a:lvl2pPr marL="457063"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594"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126"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2657"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469"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3868"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6853"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210" indent="-228531" algn="l" defTabSz="914126"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98272E5A-BBD8-4EAA-87B3-37E951027F37}"/>
              </a:ext>
            </a:extLst>
          </p:cNvPr>
          <p:cNvSpPr/>
          <p:nvPr/>
        </p:nvSpPr>
        <p:spPr>
          <a:xfrm>
            <a:off x="11009312" y="83453"/>
            <a:ext cx="533400" cy="3050932"/>
          </a:xfrm>
          <a:prstGeom prst="ellipse">
            <a:avLst/>
          </a:prstGeom>
          <a:gradFill>
            <a:gsLst>
              <a:gs pos="31000">
                <a:schemeClr val="tx1"/>
              </a:gs>
              <a:gs pos="98000">
                <a:schemeClr val="tx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xmlns="" id="{69D61598-16A1-4359-B0C7-89B2BEE8309F}"/>
              </a:ext>
            </a:extLst>
          </p:cNvPr>
          <p:cNvSpPr/>
          <p:nvPr/>
        </p:nvSpPr>
        <p:spPr>
          <a:xfrm>
            <a:off x="613596" y="228026"/>
            <a:ext cx="598429" cy="2763716"/>
          </a:xfrm>
          <a:prstGeom prst="ellipse">
            <a:avLst/>
          </a:prstGeom>
          <a:gradFill>
            <a:gsLst>
              <a:gs pos="31000">
                <a:schemeClr val="tx1"/>
              </a:gs>
              <a:gs pos="98000">
                <a:schemeClr val="tx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xmlns="" id="{8833E144-5DB1-43D0-A288-9974186E28FA}"/>
              </a:ext>
            </a:extLst>
          </p:cNvPr>
          <p:cNvSpPr>
            <a:spLocks noGrp="1"/>
          </p:cNvSpPr>
          <p:nvPr>
            <p:ph type="title"/>
          </p:nvPr>
        </p:nvSpPr>
        <p:spPr>
          <a:xfrm>
            <a:off x="912811" y="694519"/>
            <a:ext cx="10363201" cy="1828800"/>
          </a:xfrm>
          <a:solidFill>
            <a:schemeClr val="accent2">
              <a:lumMod val="40000"/>
              <a:lumOff val="60000"/>
            </a:schemeClr>
          </a:solidFill>
          <a:ln>
            <a:solidFill>
              <a:srgbClr val="7030A0"/>
            </a:solidFill>
          </a:ln>
        </p:spPr>
        <p:txBody>
          <a:bodyPr>
            <a:noAutofit/>
          </a:bodyPr>
          <a:lstStyle/>
          <a:p>
            <a:r>
              <a:rPr lang="en-US" sz="6000" b="1" cap="none" dirty="0" smtClean="0">
                <a:latin typeface="Agency FB" panose="020B0503020202020204" pitchFamily="34" charset="0"/>
              </a:rPr>
              <a:t>STUDENT PLACEMENT PREDICTION</a:t>
            </a:r>
            <a:endParaRPr lang="en-IN" sz="6000" b="1" cap="none" dirty="0">
              <a:latin typeface="Agency FB" panose="020B0503020202020204" pitchFamily="34" charset="0"/>
            </a:endParaRPr>
          </a:p>
        </p:txBody>
      </p:sp>
      <p:sp useBgFill="1">
        <p:nvSpPr>
          <p:cNvPr id="4" name="Rectangle 3">
            <a:extLst>
              <a:ext uri="{FF2B5EF4-FFF2-40B4-BE49-F238E27FC236}">
                <a16:creationId xmlns:a16="http://schemas.microsoft.com/office/drawing/2014/main" xmlns="" id="{00FA0E6E-7AE1-4455-94C2-E790DE42861A}"/>
              </a:ext>
            </a:extLst>
          </p:cNvPr>
          <p:cNvSpPr/>
          <p:nvPr/>
        </p:nvSpPr>
        <p:spPr>
          <a:xfrm>
            <a:off x="117093" y="177623"/>
            <a:ext cx="818855" cy="3050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9" name="Rectangle 8">
            <a:extLst>
              <a:ext uri="{FF2B5EF4-FFF2-40B4-BE49-F238E27FC236}">
                <a16:creationId xmlns:a16="http://schemas.microsoft.com/office/drawing/2014/main" xmlns="" id="{2662CF0F-EFB8-49F5-A6E1-E2E3F57060E5}"/>
              </a:ext>
            </a:extLst>
          </p:cNvPr>
          <p:cNvSpPr/>
          <p:nvPr/>
        </p:nvSpPr>
        <p:spPr>
          <a:xfrm>
            <a:off x="11232466" y="70914"/>
            <a:ext cx="533401" cy="3358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xmlns="" id="{F87A7BCC-13D7-44F9-8BF0-473F6BE6E4D4}"/>
              </a:ext>
            </a:extLst>
          </p:cNvPr>
          <p:cNvSpPr txBox="1">
            <a:spLocks/>
          </p:cNvSpPr>
          <p:nvPr/>
        </p:nvSpPr>
        <p:spPr bwMode="black">
          <a:xfrm>
            <a:off x="5431189" y="2632948"/>
            <a:ext cx="5354968" cy="713728"/>
          </a:xfrm>
          <a:prstGeom prst="rect">
            <a:avLst/>
          </a:prstGeom>
          <a:solidFill>
            <a:schemeClr val="accent2">
              <a:lumMod val="20000"/>
              <a:lumOff val="80000"/>
            </a:schemeClr>
          </a:solidFill>
          <a:ln w="12700" cap="flat" cmpd="sng" algn="ctr">
            <a:solidFill>
              <a:schemeClr val="accent1"/>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16" tIns="45708" rIns="91416" bIns="45708" rtlCol="0" anchor="ctr">
            <a:normAutofit/>
          </a:bodyPr>
          <a:lstStyle>
            <a:lvl1pPr algn="ctr" defTabSz="914126" rtl="0" eaLnBrk="1" latinLnBrk="0" hangingPunct="1">
              <a:lnSpc>
                <a:spcPct val="90000"/>
              </a:lnSpc>
              <a:spcBef>
                <a:spcPct val="0"/>
              </a:spcBef>
              <a:buNone/>
              <a:defRPr sz="2799" kern="1200" cap="all" spc="20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b="1" cap="none" dirty="0">
                <a:ln w="0"/>
                <a:solidFill>
                  <a:schemeClr val="accent1"/>
                </a:solidFill>
                <a:effectLst>
                  <a:outerShdw blurRad="38100" dist="25400" dir="5400000" algn="ctr" rotWithShape="0">
                    <a:srgbClr val="6E747A">
                      <a:alpha val="43000"/>
                    </a:srgbClr>
                  </a:outerShdw>
                </a:effectLst>
                <a:latin typeface="Agency FB" panose="020B0503020202020204" pitchFamily="34" charset="0"/>
              </a:rPr>
              <a:t>Guide: Prof. </a:t>
            </a:r>
          </a:p>
        </p:txBody>
      </p:sp>
      <p:pic>
        <p:nvPicPr>
          <p:cNvPr id="6146" name="Picture 2" descr="Placement Logo Images, Stock Photos &amp;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b="9975"/>
          <a:stretch/>
        </p:blipFill>
        <p:spPr bwMode="auto">
          <a:xfrm>
            <a:off x="908960" y="3721335"/>
            <a:ext cx="2886033" cy="2797992"/>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148" name="Picture 4" descr="Machine Learning Course Training[ML] | Data Science - Nyesteventu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0" t="4800"/>
          <a:stretch/>
        </p:blipFill>
        <p:spPr bwMode="auto">
          <a:xfrm>
            <a:off x="4653766" y="3755611"/>
            <a:ext cx="2881290" cy="2763716"/>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8672" r="4683" b="13896"/>
          <a:stretch/>
        </p:blipFill>
        <p:spPr>
          <a:xfrm>
            <a:off x="8193639" y="3721334"/>
            <a:ext cx="3082373" cy="2797993"/>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5430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par>
                          <p:cTn id="11" fill="hold">
                            <p:stCondLst>
                              <p:cond delay="25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250"/>
                                        <p:tgtEl>
                                          <p:spTgt spid="6"/>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6"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D460AAB-353D-47AC-B64E-EA1DA20912D0}"/>
              </a:ext>
            </a:extLst>
          </p:cNvPr>
          <p:cNvSpPr txBox="1">
            <a:spLocks/>
          </p:cNvSpPr>
          <p:nvPr/>
        </p:nvSpPr>
        <p:spPr bwMode="black">
          <a:xfrm>
            <a:off x="1118010" y="381000"/>
            <a:ext cx="10196484" cy="9144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US" sz="3600" b="1" cap="none" dirty="0" smtClean="0">
                <a:latin typeface="Agency FB" panose="020B0503020202020204" pitchFamily="34" charset="0"/>
              </a:rPr>
              <a:t>RESULTS</a:t>
            </a:r>
            <a:endParaRPr lang="en-IN" sz="3600" b="1" cap="none" dirty="0">
              <a:latin typeface="Agency FB" panose="020B0503020202020204" pitchFamily="34" charset="0"/>
            </a:endParaRPr>
          </a:p>
        </p:txBody>
      </p:sp>
      <p:pic>
        <p:nvPicPr>
          <p:cNvPr id="5" name="Picture 4">
            <a:extLst>
              <a:ext uri="{FF2B5EF4-FFF2-40B4-BE49-F238E27FC236}">
                <a16:creationId xmlns:a16="http://schemas.microsoft.com/office/drawing/2014/main" xmlns="" id="{E41673BC-EEB1-412E-9391-A24C6544012C}"/>
              </a:ext>
            </a:extLst>
          </p:cNvPr>
          <p:cNvPicPr>
            <a:picLocks noChangeAspect="1"/>
          </p:cNvPicPr>
          <p:nvPr/>
        </p:nvPicPr>
        <p:blipFill rotWithShape="1">
          <a:blip r:embed="rId2"/>
          <a:srcRect l="8000" t="14136" b="9864"/>
          <a:stretch/>
        </p:blipFill>
        <p:spPr>
          <a:xfrm>
            <a:off x="4265612" y="457200"/>
            <a:ext cx="914400" cy="755374"/>
          </a:xfrm>
          <a:prstGeom prst="rect">
            <a:avLst/>
          </a:prstGeom>
        </p:spPr>
      </p:pic>
      <p:pic>
        <p:nvPicPr>
          <p:cNvPr id="7" name="Picture 6"/>
          <p:cNvPicPr>
            <a:picLocks noChangeAspect="1"/>
          </p:cNvPicPr>
          <p:nvPr/>
        </p:nvPicPr>
        <p:blipFill rotWithShape="1">
          <a:blip r:embed="rId3"/>
          <a:srcRect l="9167" t="20741" r="45000" b="17778"/>
          <a:stretch/>
        </p:blipFill>
        <p:spPr>
          <a:xfrm>
            <a:off x="2513012" y="1447800"/>
            <a:ext cx="7162800" cy="5043382"/>
          </a:xfrm>
          <a:prstGeom prst="rect">
            <a:avLst/>
          </a:prstGeom>
        </p:spPr>
      </p:pic>
    </p:spTree>
    <p:extLst>
      <p:ext uri="{BB962C8B-B14F-4D97-AF65-F5344CB8AC3E}">
        <p14:creationId xmlns:p14="http://schemas.microsoft.com/office/powerpoint/2010/main" val="3606153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D3A513FA-FE78-4CFB-87BE-45C135BED767}"/>
              </a:ext>
            </a:extLst>
          </p:cNvPr>
          <p:cNvPicPr>
            <a:picLocks noChangeAspect="1"/>
          </p:cNvPicPr>
          <p:nvPr/>
        </p:nvPicPr>
        <p:blipFill rotWithShape="1">
          <a:blip r:embed="rId2"/>
          <a:srcRect b="47675"/>
          <a:stretch/>
        </p:blipFill>
        <p:spPr>
          <a:xfrm>
            <a:off x="2817812" y="135384"/>
            <a:ext cx="6553200" cy="3429000"/>
          </a:xfrm>
          <a:prstGeom prst="rect">
            <a:avLst/>
          </a:prstGeom>
        </p:spPr>
      </p:pic>
      <p:pic>
        <p:nvPicPr>
          <p:cNvPr id="3" name="Picture 2">
            <a:extLst>
              <a:ext uri="{FF2B5EF4-FFF2-40B4-BE49-F238E27FC236}">
                <a16:creationId xmlns:a16="http://schemas.microsoft.com/office/drawing/2014/main" xmlns="" id="{70620FC9-9834-4CB9-A4FD-9E24F4619040}"/>
              </a:ext>
            </a:extLst>
          </p:cNvPr>
          <p:cNvPicPr>
            <a:picLocks noChangeAspect="1"/>
          </p:cNvPicPr>
          <p:nvPr/>
        </p:nvPicPr>
        <p:blipFill rotWithShape="1">
          <a:blip r:embed="rId2"/>
          <a:srcRect t="50000"/>
          <a:stretch/>
        </p:blipFill>
        <p:spPr>
          <a:xfrm>
            <a:off x="2817812" y="3581400"/>
            <a:ext cx="6553200" cy="3276600"/>
          </a:xfrm>
          <a:prstGeom prst="rect">
            <a:avLst/>
          </a:prstGeom>
        </p:spPr>
      </p:pic>
    </p:spTree>
    <p:extLst>
      <p:ext uri="{BB962C8B-B14F-4D97-AF65-F5344CB8AC3E}">
        <p14:creationId xmlns:p14="http://schemas.microsoft.com/office/powerpoint/2010/main" val="375760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3EB1A-A910-4E39-8057-E5055519E5DD}"/>
              </a:ext>
            </a:extLst>
          </p:cNvPr>
          <p:cNvSpPr>
            <a:spLocks noGrp="1"/>
          </p:cNvSpPr>
          <p:nvPr>
            <p:ph type="title"/>
          </p:nvPr>
        </p:nvSpPr>
        <p:spPr>
          <a:xfrm>
            <a:off x="1119595" y="486089"/>
            <a:ext cx="10196484" cy="789086"/>
          </a:xfr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vert="horz" lIns="91416" tIns="45708" rIns="91416" bIns="45708" rtlCol="0" anchor="ctr">
            <a:normAutofit/>
          </a:bodyPr>
          <a:lstStyle/>
          <a:p>
            <a:pPr algn="ctr"/>
            <a:r>
              <a:rPr lang="en-US" sz="3599" b="1" cap="none" dirty="0">
                <a:ln w="0"/>
                <a:solidFill>
                  <a:schemeClr val="accent1"/>
                </a:solidFill>
                <a:effectLst>
                  <a:outerShdw blurRad="38100" dist="25400" dir="5400000" algn="ctr" rotWithShape="0">
                    <a:srgbClr val="6E747A">
                      <a:alpha val="43000"/>
                    </a:srgbClr>
                  </a:outerShdw>
                </a:effectLst>
                <a:latin typeface="Agency FB" panose="020B0503020202020204" pitchFamily="34" charset="0"/>
              </a:rPr>
              <a:t>Our Team</a:t>
            </a:r>
          </a:p>
        </p:txBody>
      </p:sp>
      <p:graphicFrame>
        <p:nvGraphicFramePr>
          <p:cNvPr id="5" name="Table 5">
            <a:extLst>
              <a:ext uri="{FF2B5EF4-FFF2-40B4-BE49-F238E27FC236}">
                <a16:creationId xmlns:a16="http://schemas.microsoft.com/office/drawing/2014/main" xmlns="" id="{B058CD32-D945-428B-AD5F-7FE97C34DE29}"/>
              </a:ext>
            </a:extLst>
          </p:cNvPr>
          <p:cNvGraphicFramePr>
            <a:graphicFrameLocks noGrp="1"/>
          </p:cNvGraphicFramePr>
          <p:nvPr>
            <p:ph idx="1"/>
            <p:extLst>
              <p:ext uri="{D42A27DB-BD31-4B8C-83A1-F6EECF244321}">
                <p14:modId xmlns:p14="http://schemas.microsoft.com/office/powerpoint/2010/main" val="562205354"/>
              </p:ext>
            </p:extLst>
          </p:nvPr>
        </p:nvGraphicFramePr>
        <p:xfrm>
          <a:off x="1119595" y="2422946"/>
          <a:ext cx="10196484" cy="3977854"/>
        </p:xfrm>
        <a:graphic>
          <a:graphicData uri="http://schemas.openxmlformats.org/drawingml/2006/table">
            <a:tbl>
              <a:tblPr firstRow="1" bandRow="1">
                <a:tableStyleId>{8EC20E35-A176-4012-BC5E-935CFFF8708E}</a:tableStyleId>
              </a:tblPr>
              <a:tblGrid>
                <a:gridCol w="5254769">
                  <a:extLst>
                    <a:ext uri="{9D8B030D-6E8A-4147-A177-3AD203B41FA5}">
                      <a16:colId xmlns:a16="http://schemas.microsoft.com/office/drawing/2014/main" xmlns="" val="515581522"/>
                    </a:ext>
                  </a:extLst>
                </a:gridCol>
                <a:gridCol w="1609401">
                  <a:extLst>
                    <a:ext uri="{9D8B030D-6E8A-4147-A177-3AD203B41FA5}">
                      <a16:colId xmlns:a16="http://schemas.microsoft.com/office/drawing/2014/main" xmlns="" val="2252081471"/>
                    </a:ext>
                  </a:extLst>
                </a:gridCol>
                <a:gridCol w="3332314">
                  <a:extLst>
                    <a:ext uri="{9D8B030D-6E8A-4147-A177-3AD203B41FA5}">
                      <a16:colId xmlns:a16="http://schemas.microsoft.com/office/drawing/2014/main" xmlns="" val="3504033645"/>
                    </a:ext>
                  </a:extLst>
                </a:gridCol>
              </a:tblGrid>
              <a:tr h="668702">
                <a:tc>
                  <a:txBody>
                    <a:bodyPr/>
                    <a:lstStyle/>
                    <a:p>
                      <a:pPr algn="ctr"/>
                      <a:r>
                        <a:rPr lang="en-US" sz="2600" dirty="0"/>
                        <a:t>Name</a:t>
                      </a:r>
                    </a:p>
                  </a:txBody>
                  <a:tcPr marL="130828" marR="130828" marT="65415" marB="65415"/>
                </a:tc>
                <a:tc>
                  <a:txBody>
                    <a:bodyPr/>
                    <a:lstStyle/>
                    <a:p>
                      <a:pPr algn="ctr"/>
                      <a:r>
                        <a:rPr lang="en-US" sz="2600" dirty="0"/>
                        <a:t>Roll No.</a:t>
                      </a:r>
                    </a:p>
                  </a:txBody>
                  <a:tcPr marL="130828" marR="130828" marT="65415" marB="65415"/>
                </a:tc>
                <a:tc>
                  <a:txBody>
                    <a:bodyPr/>
                    <a:lstStyle/>
                    <a:p>
                      <a:pPr algn="ctr"/>
                      <a:r>
                        <a:rPr lang="en-US" sz="2600" dirty="0"/>
                        <a:t>Gr. No.</a:t>
                      </a:r>
                    </a:p>
                  </a:txBody>
                  <a:tcPr marL="130828" marR="130828" marT="65415" marB="65415"/>
                </a:tc>
                <a:extLst>
                  <a:ext uri="{0D108BD9-81ED-4DB2-BD59-A6C34878D82A}">
                    <a16:rowId xmlns:a16="http://schemas.microsoft.com/office/drawing/2014/main" xmlns="" val="1036936735"/>
                  </a:ext>
                </a:extLst>
              </a:tr>
              <a:tr h="693386">
                <a:tc>
                  <a:txBody>
                    <a:bodyPr/>
                    <a:lstStyle/>
                    <a:p>
                      <a:pPr marL="0" marR="0" lvl="0" indent="0" algn="ctr" defTabSz="914126" rtl="0" eaLnBrk="1" fontAlgn="auto" latinLnBrk="0" hangingPunct="1">
                        <a:lnSpc>
                          <a:spcPct val="100000"/>
                        </a:lnSpc>
                        <a:spcBef>
                          <a:spcPts val="1000"/>
                        </a:spcBef>
                        <a:spcAft>
                          <a:spcPts val="0"/>
                        </a:spcAft>
                        <a:buClrTx/>
                        <a:buSzTx/>
                        <a:buFont typeface="Arial"/>
                        <a:buNone/>
                        <a:tabLst/>
                        <a:defRPr/>
                      </a:pPr>
                      <a:r>
                        <a:rPr lang="en-IN" sz="3600" b="1" i="0" kern="1200" dirty="0" err="1" smtClean="0">
                          <a:solidFill>
                            <a:schemeClr val="dk1"/>
                          </a:solidFill>
                          <a:effectLst/>
                          <a:latin typeface="Agency FB" panose="020B0503020202020204" pitchFamily="34" charset="0"/>
                          <a:ea typeface="+mn-ea"/>
                          <a:cs typeface="+mn-cs"/>
                        </a:rPr>
                        <a:t>Geetai</a:t>
                      </a:r>
                      <a:r>
                        <a:rPr lang="en-IN" sz="3600" b="1" i="0" kern="1200" dirty="0" smtClean="0">
                          <a:solidFill>
                            <a:schemeClr val="dk1"/>
                          </a:solidFill>
                          <a:effectLst/>
                          <a:latin typeface="Agency FB" panose="020B0503020202020204" pitchFamily="34" charset="0"/>
                          <a:ea typeface="+mn-ea"/>
                          <a:cs typeface="+mn-cs"/>
                        </a:rPr>
                        <a:t> </a:t>
                      </a:r>
                      <a:r>
                        <a:rPr lang="en-IN" sz="3600" b="1" i="0" kern="1200" dirty="0" err="1" smtClean="0">
                          <a:solidFill>
                            <a:schemeClr val="dk1"/>
                          </a:solidFill>
                          <a:effectLst/>
                          <a:latin typeface="Agency FB" panose="020B0503020202020204" pitchFamily="34" charset="0"/>
                          <a:ea typeface="+mn-ea"/>
                          <a:cs typeface="+mn-cs"/>
                        </a:rPr>
                        <a:t>Charde</a:t>
                      </a:r>
                      <a:endParaRPr lang="en-US" sz="3600" b="1" i="0" u="none" strike="noStrike" noProof="0" dirty="0" smtClean="0">
                        <a:solidFill>
                          <a:schemeClr val="tx1"/>
                        </a:solidFill>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A-60</a:t>
                      </a:r>
                      <a:endParaRPr lang="en-US" sz="3600" b="1" dirty="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12020007</a:t>
                      </a:r>
                      <a:endParaRPr lang="en-US" sz="3600" b="1" dirty="0">
                        <a:latin typeface="Agency FB" panose="020B0503020202020204" pitchFamily="34" charset="0"/>
                      </a:endParaRPr>
                    </a:p>
                  </a:txBody>
                  <a:tcPr marL="130828" marR="130828" marT="65415" marB="65415"/>
                </a:tc>
                <a:extLst>
                  <a:ext uri="{0D108BD9-81ED-4DB2-BD59-A6C34878D82A}">
                    <a16:rowId xmlns:a16="http://schemas.microsoft.com/office/drawing/2014/main" xmlns="" val="2648988577"/>
                  </a:ext>
                </a:extLst>
              </a:tr>
              <a:tr h="693386">
                <a:tc>
                  <a:txBody>
                    <a:bodyPr/>
                    <a:lstStyle/>
                    <a:p>
                      <a:pPr marL="0" marR="0" lvl="0" indent="0" algn="ctr" defTabSz="914126" rtl="0" eaLnBrk="1" fontAlgn="auto" latinLnBrk="0" hangingPunct="1">
                        <a:lnSpc>
                          <a:spcPct val="100000"/>
                        </a:lnSpc>
                        <a:spcBef>
                          <a:spcPts val="1000"/>
                        </a:spcBef>
                        <a:spcAft>
                          <a:spcPts val="0"/>
                        </a:spcAft>
                        <a:buClr>
                          <a:srgbClr val="000000"/>
                        </a:buClr>
                        <a:buSzTx/>
                        <a:buFont typeface="Arial,Sans-Serif"/>
                        <a:buNone/>
                        <a:tabLst/>
                        <a:defRPr/>
                      </a:pPr>
                      <a:r>
                        <a:rPr lang="en-IN" sz="3600" b="1" i="0" kern="1200" dirty="0" err="1" smtClean="0">
                          <a:solidFill>
                            <a:schemeClr val="dk1"/>
                          </a:solidFill>
                          <a:effectLst/>
                          <a:latin typeface="Agency FB" panose="020B0503020202020204" pitchFamily="34" charset="0"/>
                          <a:ea typeface="+mn-ea"/>
                          <a:cs typeface="+mn-cs"/>
                        </a:rPr>
                        <a:t>Nishit</a:t>
                      </a:r>
                      <a:r>
                        <a:rPr lang="en-IN" sz="3600" b="1" i="0" kern="1200" dirty="0" smtClean="0">
                          <a:solidFill>
                            <a:schemeClr val="dk1"/>
                          </a:solidFill>
                          <a:effectLst/>
                          <a:latin typeface="Agency FB" panose="020B0503020202020204" pitchFamily="34" charset="0"/>
                          <a:ea typeface="+mn-ea"/>
                          <a:cs typeface="+mn-cs"/>
                        </a:rPr>
                        <a:t> </a:t>
                      </a:r>
                      <a:r>
                        <a:rPr lang="en-IN" sz="3600" b="1" i="0" kern="1200" dirty="0" err="1" smtClean="0">
                          <a:solidFill>
                            <a:schemeClr val="dk1"/>
                          </a:solidFill>
                          <a:effectLst/>
                          <a:latin typeface="Agency FB" panose="020B0503020202020204" pitchFamily="34" charset="0"/>
                          <a:ea typeface="+mn-ea"/>
                          <a:cs typeface="+mn-cs"/>
                        </a:rPr>
                        <a:t>chaudhari</a:t>
                      </a:r>
                      <a:endParaRPr lang="en-US" sz="3600" b="1" i="0" u="none" strike="noStrike" noProof="0" dirty="0" smtClean="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A-64</a:t>
                      </a:r>
                      <a:endParaRPr lang="en-US" sz="3600" b="1" dirty="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11910054</a:t>
                      </a:r>
                      <a:endParaRPr lang="en-US" sz="3600" b="1" dirty="0">
                        <a:latin typeface="Agency FB" panose="020B0503020202020204" pitchFamily="34" charset="0"/>
                      </a:endParaRPr>
                    </a:p>
                  </a:txBody>
                  <a:tcPr marL="130828" marR="130828" marT="65415" marB="65415"/>
                </a:tc>
                <a:extLst>
                  <a:ext uri="{0D108BD9-81ED-4DB2-BD59-A6C34878D82A}">
                    <a16:rowId xmlns:a16="http://schemas.microsoft.com/office/drawing/2014/main" xmlns="" val="2133794221"/>
                  </a:ext>
                </a:extLst>
              </a:tr>
              <a:tr h="693386">
                <a:tc>
                  <a:txBody>
                    <a:bodyPr/>
                    <a:lstStyle/>
                    <a:p>
                      <a:pPr marL="0" marR="0" lvl="0" indent="0" algn="ctr" defTabSz="914126" rtl="0" eaLnBrk="1" fontAlgn="auto" latinLnBrk="0" hangingPunct="1">
                        <a:lnSpc>
                          <a:spcPct val="100000"/>
                        </a:lnSpc>
                        <a:spcBef>
                          <a:spcPts val="1000"/>
                        </a:spcBef>
                        <a:spcAft>
                          <a:spcPts val="0"/>
                        </a:spcAft>
                        <a:buClr>
                          <a:srgbClr val="000000"/>
                        </a:buClr>
                        <a:buSzTx/>
                        <a:buFont typeface="Arial,Sans-Serif"/>
                        <a:buNone/>
                        <a:tabLst/>
                        <a:defRPr/>
                      </a:pPr>
                      <a:r>
                        <a:rPr lang="en-IN" sz="3600" b="1" i="0" kern="1200" dirty="0" err="1" smtClean="0">
                          <a:solidFill>
                            <a:schemeClr val="dk1"/>
                          </a:solidFill>
                          <a:effectLst/>
                          <a:latin typeface="Agency FB" panose="020B0503020202020204" pitchFamily="34" charset="0"/>
                          <a:ea typeface="+mn-ea"/>
                          <a:cs typeface="+mn-cs"/>
                        </a:rPr>
                        <a:t>Abhijeet</a:t>
                      </a:r>
                      <a:r>
                        <a:rPr lang="en-IN" sz="3600" b="1" i="0" kern="1200" dirty="0" smtClean="0">
                          <a:solidFill>
                            <a:schemeClr val="dk1"/>
                          </a:solidFill>
                          <a:effectLst/>
                          <a:latin typeface="Agency FB" panose="020B0503020202020204" pitchFamily="34" charset="0"/>
                          <a:ea typeface="+mn-ea"/>
                          <a:cs typeface="+mn-cs"/>
                        </a:rPr>
                        <a:t> Chine</a:t>
                      </a:r>
                      <a:endParaRPr lang="en-US" sz="3600" b="1" dirty="0" smtClean="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A-67</a:t>
                      </a:r>
                      <a:endParaRPr lang="en-US" sz="3600" b="1" dirty="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12020187</a:t>
                      </a:r>
                      <a:endParaRPr lang="en-US" sz="3600" b="1" dirty="0">
                        <a:latin typeface="Agency FB" panose="020B0503020202020204" pitchFamily="34" charset="0"/>
                      </a:endParaRPr>
                    </a:p>
                  </a:txBody>
                  <a:tcPr marL="130828" marR="130828" marT="65415" marB="65415"/>
                </a:tc>
                <a:extLst>
                  <a:ext uri="{0D108BD9-81ED-4DB2-BD59-A6C34878D82A}">
                    <a16:rowId xmlns:a16="http://schemas.microsoft.com/office/drawing/2014/main" xmlns="" val="1128029868"/>
                  </a:ext>
                </a:extLst>
              </a:tr>
              <a:tr h="1228994">
                <a:tc>
                  <a:txBody>
                    <a:bodyPr/>
                    <a:lstStyle/>
                    <a:p>
                      <a:pPr marL="0" marR="0" lvl="0" indent="0" algn="ctr" defTabSz="914126" rtl="0" eaLnBrk="1" fontAlgn="auto" latinLnBrk="0" hangingPunct="1">
                        <a:lnSpc>
                          <a:spcPct val="100000"/>
                        </a:lnSpc>
                        <a:spcBef>
                          <a:spcPts val="1000"/>
                        </a:spcBef>
                        <a:spcAft>
                          <a:spcPts val="0"/>
                        </a:spcAft>
                        <a:buClr>
                          <a:srgbClr val="000000"/>
                        </a:buClr>
                        <a:buSzTx/>
                        <a:buFont typeface="Arial,Sans-Serif"/>
                        <a:buNone/>
                        <a:tabLst/>
                        <a:defRPr/>
                      </a:pPr>
                      <a:r>
                        <a:rPr lang="en-IN" sz="3600" b="1" i="0" kern="1200" dirty="0" smtClean="0">
                          <a:solidFill>
                            <a:schemeClr val="dk1"/>
                          </a:solidFill>
                          <a:effectLst/>
                          <a:latin typeface="Agency FB" panose="020B0503020202020204" pitchFamily="34" charset="0"/>
                          <a:ea typeface="+mn-ea"/>
                          <a:cs typeface="+mn-cs"/>
                        </a:rPr>
                        <a:t>Chinmay </a:t>
                      </a:r>
                      <a:r>
                        <a:rPr lang="en-IN" sz="3600" b="1" i="0" kern="1200" dirty="0" err="1" smtClean="0">
                          <a:solidFill>
                            <a:schemeClr val="dk1"/>
                          </a:solidFill>
                          <a:effectLst/>
                          <a:latin typeface="Agency FB" panose="020B0503020202020204" pitchFamily="34" charset="0"/>
                          <a:ea typeface="+mn-ea"/>
                          <a:cs typeface="+mn-cs"/>
                        </a:rPr>
                        <a:t>Deotale</a:t>
                      </a:r>
                      <a:endParaRPr lang="en-US" sz="3600" b="1" dirty="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A-71</a:t>
                      </a:r>
                      <a:endParaRPr lang="en-US" sz="3600" b="1" dirty="0">
                        <a:latin typeface="Agency FB" panose="020B0503020202020204" pitchFamily="34" charset="0"/>
                      </a:endParaRPr>
                    </a:p>
                  </a:txBody>
                  <a:tcPr marL="130828" marR="130828" marT="65415" marB="65415"/>
                </a:tc>
                <a:tc>
                  <a:txBody>
                    <a:bodyPr/>
                    <a:lstStyle/>
                    <a:p>
                      <a:pPr lvl="0" algn="ctr">
                        <a:buNone/>
                      </a:pPr>
                      <a:r>
                        <a:rPr lang="en-US" sz="3600" b="1" u="none" strike="noStrike" noProof="0" dirty="0" smtClean="0">
                          <a:solidFill>
                            <a:schemeClr val="tx1"/>
                          </a:solidFill>
                          <a:latin typeface="Agency FB" panose="020B0503020202020204" pitchFamily="34" charset="0"/>
                        </a:rPr>
                        <a:t>11910759</a:t>
                      </a:r>
                      <a:endParaRPr lang="en-US" sz="3600" b="1" dirty="0">
                        <a:latin typeface="Agency FB" panose="020B0503020202020204" pitchFamily="34" charset="0"/>
                      </a:endParaRPr>
                    </a:p>
                  </a:txBody>
                  <a:tcPr marL="130828" marR="130828" marT="65415" marB="65415"/>
                </a:tc>
                <a:extLst>
                  <a:ext uri="{0D108BD9-81ED-4DB2-BD59-A6C34878D82A}">
                    <a16:rowId xmlns:a16="http://schemas.microsoft.com/office/drawing/2014/main" xmlns="" val="4277632876"/>
                  </a:ext>
                </a:extLst>
              </a:tr>
            </a:tbl>
          </a:graphicData>
        </a:graphic>
      </p:graphicFrame>
      <p:sp>
        <p:nvSpPr>
          <p:cNvPr id="4" name="Subtitle 2">
            <a:extLst>
              <a:ext uri="{FF2B5EF4-FFF2-40B4-BE49-F238E27FC236}">
                <a16:creationId xmlns:a16="http://schemas.microsoft.com/office/drawing/2014/main" xmlns="" id="{2AF6C8D1-3AF5-43A6-853D-62F6A570A0D0}"/>
              </a:ext>
            </a:extLst>
          </p:cNvPr>
          <p:cNvSpPr txBox="1">
            <a:spLocks/>
          </p:cNvSpPr>
          <p:nvPr/>
        </p:nvSpPr>
        <p:spPr>
          <a:xfrm>
            <a:off x="1119595" y="1518481"/>
            <a:ext cx="10196484" cy="655158"/>
          </a:xfrm>
          <a:prstGeom prst="rect">
            <a:avLst/>
          </a:prstGeom>
          <a:solidFill>
            <a:schemeClr val="accent2">
              <a:lumMod val="20000"/>
              <a:lumOff val="80000"/>
            </a:schemeClr>
          </a:solidFill>
          <a:ln>
            <a:solidFill>
              <a:srgbClr val="FFC000"/>
            </a:solidFill>
          </a:ln>
        </p:spPr>
        <p:style>
          <a:lnRef idx="2">
            <a:schemeClr val="accent1"/>
          </a:lnRef>
          <a:fillRef idx="1">
            <a:schemeClr val="lt1"/>
          </a:fillRef>
          <a:effectRef idx="0">
            <a:schemeClr val="accent1"/>
          </a:effectRef>
          <a:fontRef idx="minor">
            <a:schemeClr val="dk1"/>
          </a:fontRef>
        </p:style>
        <p:txBody>
          <a:bodyPr vert="horz" lIns="91416" tIns="45708" rIns="91416" bIns="45708" rtlCol="0" anchor="t">
            <a:no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700" kern="1200">
                <a:solidFill>
                  <a:schemeClr val="tx1">
                    <a:tint val="75000"/>
                  </a:schemeClr>
                </a:solidFill>
                <a:latin typeface="+mn-lt"/>
                <a:ea typeface="+mn-ea"/>
                <a:cs typeface="+mn-cs"/>
              </a:defRPr>
            </a:lvl2pPr>
            <a:lvl3pPr marL="9144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500" kern="1200">
                <a:solidFill>
                  <a:schemeClr val="tx1">
                    <a:tint val="75000"/>
                  </a:schemeClr>
                </a:solidFill>
                <a:latin typeface="+mn-lt"/>
                <a:ea typeface="+mn-ea"/>
                <a:cs typeface="+mn-cs"/>
              </a:defRPr>
            </a:lvl3pPr>
            <a:lvl4pPr marL="13716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4pPr>
            <a:lvl5pPr marL="18288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599" cap="none" dirty="0">
                <a:ln w="0"/>
                <a:solidFill>
                  <a:srgbClr val="00B0F0"/>
                </a:solidFill>
                <a:latin typeface="Arial" panose="020B0604020202020204" pitchFamily="34" charset="0"/>
                <a:cs typeface="Arial" panose="020B0604020202020204" pitchFamily="34" charset="0"/>
              </a:rPr>
              <a:t>Division :- ET-A          Batch :- </a:t>
            </a:r>
            <a:r>
              <a:rPr lang="en-US" sz="2599" cap="none" dirty="0">
                <a:ln w="0"/>
                <a:solidFill>
                  <a:srgbClr val="00B0F0"/>
                </a:solidFill>
                <a:latin typeface="Arial" panose="020B0604020202020204" pitchFamily="34" charset="0"/>
                <a:cs typeface="Arial" panose="020B0604020202020204" pitchFamily="34" charset="0"/>
              </a:rPr>
              <a:t>2</a:t>
            </a:r>
            <a:r>
              <a:rPr lang="en-US" sz="2599" cap="none" dirty="0" smtClean="0">
                <a:ln w="0"/>
                <a:solidFill>
                  <a:srgbClr val="00B0F0"/>
                </a:solidFill>
                <a:latin typeface="Arial" panose="020B0604020202020204" pitchFamily="34" charset="0"/>
                <a:cs typeface="Arial" panose="020B0604020202020204" pitchFamily="34" charset="0"/>
              </a:rPr>
              <a:t>            </a:t>
            </a:r>
            <a:r>
              <a:rPr lang="en-US" sz="2599" cap="none" dirty="0">
                <a:ln w="0"/>
                <a:solidFill>
                  <a:srgbClr val="00B0F0"/>
                </a:solidFill>
                <a:latin typeface="Arial" panose="020B0604020202020204" pitchFamily="34" charset="0"/>
                <a:cs typeface="Arial" panose="020B0604020202020204" pitchFamily="34" charset="0"/>
              </a:rPr>
              <a:t>Group No. :- </a:t>
            </a:r>
            <a:r>
              <a:rPr lang="en-US" sz="2599" cap="none" dirty="0" smtClean="0">
                <a:ln w="0"/>
                <a:solidFill>
                  <a:srgbClr val="00B0F0"/>
                </a:solidFill>
                <a:latin typeface="Arial" panose="020B0604020202020204" pitchFamily="34" charset="0"/>
                <a:cs typeface="Arial" panose="020B0604020202020204" pitchFamily="34" charset="0"/>
              </a:rPr>
              <a:t>5</a:t>
            </a:r>
            <a:endParaRPr lang="en-US" sz="2599" b="1" cap="none" dirty="0">
              <a:ln w="0"/>
              <a:solidFill>
                <a:srgbClr val="00B0F0"/>
              </a:solidFill>
              <a:latin typeface="Arial" panose="020B0604020202020204" pitchFamily="34" charset="0"/>
              <a:cs typeface="Arial" panose="020B0604020202020204" pitchFamily="34" charset="0"/>
            </a:endParaRPr>
          </a:p>
        </p:txBody>
      </p:sp>
      <p:pic>
        <p:nvPicPr>
          <p:cNvPr id="7170" name="Picture 2" descr="Teamwork Concept Logo. Team Work Icon on White Stock Vector - Illustration  of chain, idea: 17096249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997" t="23316" r="18939" b="41550"/>
          <a:stretch/>
        </p:blipFill>
        <p:spPr bwMode="auto">
          <a:xfrm>
            <a:off x="3732212" y="565086"/>
            <a:ext cx="1447800" cy="63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82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D2B8F-686D-4D81-929B-2B5266532459}"/>
              </a:ext>
            </a:extLst>
          </p:cNvPr>
          <p:cNvSpPr>
            <a:spLocks noGrp="1"/>
          </p:cNvSpPr>
          <p:nvPr>
            <p:ph type="title"/>
          </p:nvPr>
        </p:nvSpPr>
        <p:spPr>
          <a:xfrm>
            <a:off x="1141412" y="381000"/>
            <a:ext cx="10196484" cy="762000"/>
          </a:xfrm>
        </p:spPr>
        <p:txBody>
          <a:bodyPr>
            <a:noAutofit/>
          </a:bodyPr>
          <a:lstStyle/>
          <a:p>
            <a:r>
              <a:rPr lang="en-US" sz="3600" b="1" cap="none" dirty="0">
                <a:latin typeface="Agency FB" panose="020B0503020202020204" pitchFamily="34" charset="0"/>
              </a:rPr>
              <a:t> </a:t>
            </a:r>
            <a:r>
              <a:rPr lang="en-US" sz="3600" b="1" cap="none" dirty="0" smtClean="0">
                <a:latin typeface="Agency FB" panose="020B0503020202020204" pitchFamily="34" charset="0"/>
              </a:rPr>
              <a:t>METHODOLOGY</a:t>
            </a:r>
            <a:endParaRPr lang="en-IN" sz="3600" b="1" cap="none" dirty="0">
              <a:latin typeface="Agency FB" panose="020B0503020202020204" pitchFamily="34" charset="0"/>
            </a:endParaRPr>
          </a:p>
        </p:txBody>
      </p:sp>
      <p:graphicFrame>
        <p:nvGraphicFramePr>
          <p:cNvPr id="4" name="Table 4">
            <a:extLst>
              <a:ext uri="{FF2B5EF4-FFF2-40B4-BE49-F238E27FC236}">
                <a16:creationId xmlns:a16="http://schemas.microsoft.com/office/drawing/2014/main" xmlns="" id="{9176374C-9594-410F-8475-2F33E5751888}"/>
              </a:ext>
            </a:extLst>
          </p:cNvPr>
          <p:cNvGraphicFramePr>
            <a:graphicFrameLocks noGrp="1"/>
          </p:cNvGraphicFramePr>
          <p:nvPr>
            <p:extLst>
              <p:ext uri="{D42A27DB-BD31-4B8C-83A1-F6EECF244321}">
                <p14:modId xmlns:p14="http://schemas.microsoft.com/office/powerpoint/2010/main" val="2688063732"/>
              </p:ext>
            </p:extLst>
          </p:nvPr>
        </p:nvGraphicFramePr>
        <p:xfrm>
          <a:off x="1141412" y="1447800"/>
          <a:ext cx="10196484" cy="5057775"/>
        </p:xfrm>
        <a:graphic>
          <a:graphicData uri="http://schemas.openxmlformats.org/drawingml/2006/table">
            <a:tbl>
              <a:tblPr firstRow="1" bandRow="1">
                <a:tableStyleId>{5DA37D80-6434-44D0-A028-1B22A696006F}</a:tableStyleId>
              </a:tblPr>
              <a:tblGrid>
                <a:gridCol w="10196484">
                  <a:extLst>
                    <a:ext uri="{9D8B030D-6E8A-4147-A177-3AD203B41FA5}">
                      <a16:colId xmlns:a16="http://schemas.microsoft.com/office/drawing/2014/main" xmlns="" val="3349920730"/>
                    </a:ext>
                  </a:extLst>
                </a:gridCol>
              </a:tblGrid>
              <a:tr h="561975">
                <a:tc>
                  <a:txBody>
                    <a:bodyPr/>
                    <a:lstStyle/>
                    <a:p>
                      <a:pPr marL="285750" indent="-285750">
                        <a:buFont typeface="Wingdings" panose="05000000000000000000" pitchFamily="2" charset="2"/>
                        <a:buChar char="Ø"/>
                      </a:pPr>
                      <a:r>
                        <a:rPr lang="en-IN" sz="2400" b="1" i="0" kern="1200" dirty="0" smtClean="0">
                          <a:solidFill>
                            <a:schemeClr val="tx1"/>
                          </a:solidFill>
                          <a:effectLst/>
                          <a:latin typeface="Agency FB" panose="020B0503020202020204" pitchFamily="34" charset="0"/>
                          <a:ea typeface="+mn-ea"/>
                          <a:cs typeface="+mn-cs"/>
                        </a:rPr>
                        <a:t>UNDERSTANDING PROBLEM STATEMENT :</a:t>
                      </a:r>
                      <a:endParaRPr lang="en-IN" sz="2400" b="1" i="0" kern="1200" dirty="0">
                        <a:solidFill>
                          <a:schemeClr val="tx1"/>
                        </a:solidFill>
                        <a:effectLst/>
                        <a:latin typeface="Agency FB" panose="020B0503020202020204"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xmlns="" val="908037943"/>
                  </a:ext>
                </a:extLst>
              </a:tr>
              <a:tr h="561975">
                <a:tc>
                  <a:txBody>
                    <a:bodyPr/>
                    <a:lstStyle/>
                    <a:p>
                      <a:pPr marL="285750" indent="-285750">
                        <a:buFont typeface="Wingdings" panose="05000000000000000000" pitchFamily="2" charset="2"/>
                        <a:buChar char="Ø"/>
                      </a:pPr>
                      <a:r>
                        <a:rPr lang="en-IN" sz="2400" b="1" i="0" kern="1200" dirty="0" smtClean="0">
                          <a:solidFill>
                            <a:schemeClr val="tx1"/>
                          </a:solidFill>
                          <a:effectLst/>
                          <a:latin typeface="Agency FB" panose="020B0503020202020204" pitchFamily="34" charset="0"/>
                          <a:ea typeface="+mn-ea"/>
                          <a:cs typeface="+mn-cs"/>
                        </a:rPr>
                        <a:t>IMPORT LIBRARIES AND DATASET :</a:t>
                      </a:r>
                      <a:endParaRPr lang="en-IN" sz="2400" b="1" i="0" kern="1200" dirty="0">
                        <a:solidFill>
                          <a:schemeClr val="tx1"/>
                        </a:solidFill>
                        <a:effectLst/>
                        <a:latin typeface="Agency FB" panose="020B0503020202020204"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xmlns="" val="3112176298"/>
                  </a:ext>
                </a:extLst>
              </a:tr>
              <a:tr h="561975">
                <a:tc>
                  <a:txBody>
                    <a:bodyPr/>
                    <a:lstStyle/>
                    <a:p>
                      <a:pPr marL="285750" indent="-285750">
                        <a:buFont typeface="Wingdings" panose="05000000000000000000" pitchFamily="2" charset="2"/>
                        <a:buChar char="Ø"/>
                      </a:pPr>
                      <a:r>
                        <a:rPr lang="en-IN" sz="2400" b="1" i="0" kern="1200" dirty="0" smtClean="0">
                          <a:solidFill>
                            <a:schemeClr val="tx1"/>
                          </a:solidFill>
                          <a:effectLst/>
                          <a:latin typeface="Agency FB" panose="020B0503020202020204" pitchFamily="34" charset="0"/>
                          <a:ea typeface="+mn-ea"/>
                          <a:cs typeface="+mn-cs"/>
                        </a:rPr>
                        <a:t>PERFORM EXPLORATORY DATA ANALYSIS</a:t>
                      </a:r>
                      <a:endParaRPr lang="en-IN" sz="2400" b="1" i="0" kern="1200" dirty="0">
                        <a:solidFill>
                          <a:schemeClr val="tx1"/>
                        </a:solidFill>
                        <a:effectLst/>
                        <a:latin typeface="Agency FB" panose="020B0503020202020204"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xmlns="" val="3088518900"/>
                  </a:ext>
                </a:extLst>
              </a:tr>
              <a:tr h="561975">
                <a:tc>
                  <a:txBody>
                    <a:bodyPr/>
                    <a:lstStyle/>
                    <a:p>
                      <a:pPr marL="285750" indent="-285750">
                        <a:buFont typeface="Wingdings" panose="05000000000000000000" pitchFamily="2" charset="2"/>
                        <a:buChar char="Ø"/>
                      </a:pPr>
                      <a:r>
                        <a:rPr lang="en-IN" sz="2400" b="1" i="0" kern="1200" dirty="0" smtClean="0">
                          <a:solidFill>
                            <a:schemeClr val="tx1"/>
                          </a:solidFill>
                          <a:effectLst/>
                          <a:latin typeface="Agency FB" panose="020B0503020202020204" pitchFamily="34" charset="0"/>
                          <a:ea typeface="+mn-ea"/>
                          <a:cs typeface="+mn-cs"/>
                        </a:rPr>
                        <a:t>PERFORM DATA VISUALIZATION</a:t>
                      </a:r>
                      <a:endParaRPr lang="en-IN" sz="2400" b="1" i="0" kern="1200" dirty="0">
                        <a:solidFill>
                          <a:schemeClr val="tx1"/>
                        </a:solidFill>
                        <a:effectLst/>
                        <a:latin typeface="Agency FB" panose="020B0503020202020204" pitchFamily="34" charset="0"/>
                        <a:ea typeface="+mn-ea"/>
                        <a:cs typeface="+mn-cs"/>
                      </a:endParaRPr>
                    </a:p>
                  </a:txBody>
                  <a:tcPr>
                    <a:solidFill>
                      <a:schemeClr val="accent2">
                        <a:lumMod val="20000"/>
                        <a:lumOff val="80000"/>
                      </a:schemeClr>
                    </a:solidFill>
                  </a:tcPr>
                </a:tc>
                <a:extLst>
                  <a:ext uri="{0D108BD9-81ED-4DB2-BD59-A6C34878D82A}">
                    <a16:rowId xmlns:a16="http://schemas.microsoft.com/office/drawing/2014/main" xmlns="" val="2458431300"/>
                  </a:ext>
                </a:extLst>
              </a:tr>
              <a:tr h="561975">
                <a:tc>
                  <a:txBody>
                    <a:bodyPr/>
                    <a:lstStyle/>
                    <a:p>
                      <a:pPr marL="285750" indent="-285750">
                        <a:buFont typeface="Wingdings" panose="05000000000000000000" pitchFamily="2" charset="2"/>
                        <a:buChar char="Ø"/>
                      </a:pPr>
                      <a:r>
                        <a:rPr lang="en-US" sz="2400" b="1" i="0" kern="1200" dirty="0" smtClean="0">
                          <a:solidFill>
                            <a:schemeClr val="tx1"/>
                          </a:solidFill>
                          <a:effectLst/>
                          <a:latin typeface="Agency FB" panose="020B0503020202020204" pitchFamily="34" charset="0"/>
                          <a:ea typeface="+mn-ea"/>
                          <a:cs typeface="+mn-cs"/>
                        </a:rPr>
                        <a:t>CREATE TRAINING AND TESTING DATASET</a:t>
                      </a:r>
                    </a:p>
                  </a:txBody>
                  <a:tcPr>
                    <a:solidFill>
                      <a:schemeClr val="accent2">
                        <a:lumMod val="20000"/>
                        <a:lumOff val="80000"/>
                      </a:schemeClr>
                    </a:solidFill>
                  </a:tcPr>
                </a:tc>
                <a:extLst>
                  <a:ext uri="{0D108BD9-81ED-4DB2-BD59-A6C34878D82A}">
                    <a16:rowId xmlns:a16="http://schemas.microsoft.com/office/drawing/2014/main" xmlns="" val="2123257854"/>
                  </a:ext>
                </a:extLst>
              </a:tr>
              <a:tr h="561975">
                <a:tc>
                  <a:txBody>
                    <a:bodyPr/>
                    <a:lstStyle/>
                    <a:p>
                      <a:pPr marL="285750" marR="0" indent="-285750" algn="l" defTabSz="91412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b="1" i="0" kern="1200" dirty="0" smtClean="0">
                          <a:solidFill>
                            <a:schemeClr val="tx1"/>
                          </a:solidFill>
                          <a:effectLst/>
                          <a:latin typeface="Agency FB" panose="020B0503020202020204" pitchFamily="34" charset="0"/>
                          <a:ea typeface="+mn-ea"/>
                          <a:cs typeface="+mn-cs"/>
                        </a:rPr>
                        <a:t>TRAIN AND EVALUATE USING DIFFERENT MODELS</a:t>
                      </a:r>
                    </a:p>
                  </a:txBody>
                  <a:tcPr>
                    <a:solidFill>
                      <a:schemeClr val="accent2">
                        <a:lumMod val="20000"/>
                        <a:lumOff val="80000"/>
                      </a:schemeClr>
                    </a:solidFill>
                  </a:tcPr>
                </a:tc>
                <a:extLst>
                  <a:ext uri="{0D108BD9-81ED-4DB2-BD59-A6C34878D82A}">
                    <a16:rowId xmlns:a16="http://schemas.microsoft.com/office/drawing/2014/main" xmlns="" val="1053250435"/>
                  </a:ext>
                </a:extLst>
              </a:tr>
              <a:tr h="561975">
                <a:tc>
                  <a:txBody>
                    <a:bodyPr/>
                    <a:lstStyle/>
                    <a:p>
                      <a:pPr marL="0" marR="0" lvl="0" indent="0" algn="l" defTabSz="914126" rtl="0" eaLnBrk="1" fontAlgn="auto" latinLnBrk="0" hangingPunct="1">
                        <a:lnSpc>
                          <a:spcPct val="100000"/>
                        </a:lnSpc>
                        <a:spcBef>
                          <a:spcPts val="0"/>
                        </a:spcBef>
                        <a:spcAft>
                          <a:spcPts val="0"/>
                        </a:spcAft>
                        <a:buClrTx/>
                        <a:buSzTx/>
                        <a:buFont typeface="+mj-lt"/>
                        <a:buNone/>
                        <a:tabLst/>
                        <a:defRPr/>
                      </a:pPr>
                      <a:r>
                        <a:rPr lang="en-IN" sz="2400" b="1" i="0" kern="1200" dirty="0" smtClean="0">
                          <a:solidFill>
                            <a:schemeClr val="tx1"/>
                          </a:solidFill>
                          <a:effectLst/>
                          <a:latin typeface="Agency FB" panose="020B0503020202020204" pitchFamily="34" charset="0"/>
                          <a:ea typeface="+mn-ea"/>
                          <a:cs typeface="+mn-cs"/>
                        </a:rPr>
                        <a:t>            a)     Logistic Regression Model</a:t>
                      </a:r>
                    </a:p>
                  </a:txBody>
                  <a:tcPr>
                    <a:solidFill>
                      <a:schemeClr val="accent2">
                        <a:lumMod val="20000"/>
                        <a:lumOff val="80000"/>
                      </a:schemeClr>
                    </a:solidFill>
                  </a:tcPr>
                </a:tc>
                <a:extLst>
                  <a:ext uri="{0D108BD9-81ED-4DB2-BD59-A6C34878D82A}">
                    <a16:rowId xmlns:a16="http://schemas.microsoft.com/office/drawing/2014/main" xmlns="" val="2591423859"/>
                  </a:ext>
                </a:extLst>
              </a:tr>
              <a:tr h="561975">
                <a:tc>
                  <a:txBody>
                    <a:bodyPr/>
                    <a:lstStyle/>
                    <a:p>
                      <a:pPr marL="0" marR="0" indent="0" algn="l" defTabSz="91412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b="1" dirty="0" smtClean="0">
                          <a:latin typeface="Agency FB" panose="020B0503020202020204" pitchFamily="34" charset="0"/>
                          <a:cs typeface="Arial" panose="020B0604020202020204" pitchFamily="34" charset="0"/>
                        </a:rPr>
                        <a:t>            b)</a:t>
                      </a:r>
                      <a:r>
                        <a:rPr lang="en-US" sz="2400" b="1" baseline="0" dirty="0" smtClean="0">
                          <a:latin typeface="Agency FB" panose="020B0503020202020204" pitchFamily="34" charset="0"/>
                          <a:cs typeface="Arial" panose="020B0604020202020204" pitchFamily="34" charset="0"/>
                        </a:rPr>
                        <a:t>    </a:t>
                      </a:r>
                      <a:r>
                        <a:rPr lang="en-IN" sz="2400" b="1" i="0" kern="1200" dirty="0" smtClean="0">
                          <a:solidFill>
                            <a:schemeClr val="tx1"/>
                          </a:solidFill>
                          <a:effectLst/>
                          <a:latin typeface="Agency FB" panose="020B0503020202020204" pitchFamily="34" charset="0"/>
                          <a:ea typeface="+mn-ea"/>
                          <a:cs typeface="+mn-cs"/>
                        </a:rPr>
                        <a:t>Naive Bayes Classifier</a:t>
                      </a:r>
                    </a:p>
                  </a:txBody>
                  <a:tcPr>
                    <a:solidFill>
                      <a:schemeClr val="accent2">
                        <a:lumMod val="20000"/>
                        <a:lumOff val="80000"/>
                      </a:schemeClr>
                    </a:solidFill>
                  </a:tcPr>
                </a:tc>
                <a:extLst>
                  <a:ext uri="{0D108BD9-81ED-4DB2-BD59-A6C34878D82A}">
                    <a16:rowId xmlns:a16="http://schemas.microsoft.com/office/drawing/2014/main" xmlns="" val="499060855"/>
                  </a:ext>
                </a:extLst>
              </a:tr>
              <a:tr h="561975">
                <a:tc>
                  <a:txBody>
                    <a:bodyPr/>
                    <a:lstStyle/>
                    <a:p>
                      <a:pPr marL="0" marR="0" lvl="0" indent="0" algn="l" defTabSz="91412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b="1" dirty="0" smtClean="0">
                          <a:latin typeface="Agency FB" panose="020B0503020202020204" pitchFamily="34" charset="0"/>
                          <a:cs typeface="Arial" panose="020B0604020202020204" pitchFamily="34" charset="0"/>
                        </a:rPr>
                        <a:t>           c)     Support Vector Machine</a:t>
                      </a:r>
                      <a:endParaRPr lang="en-IN" sz="2400" b="1" dirty="0">
                        <a:latin typeface="Agency FB" panose="020B0503020202020204" pitchFamily="34" charset="0"/>
                        <a:cs typeface="Arial" panose="020B0604020202020204" pitchFamily="34" charset="0"/>
                      </a:endParaRPr>
                    </a:p>
                  </a:txBody>
                  <a:tcPr>
                    <a:solidFill>
                      <a:schemeClr val="accent2">
                        <a:lumMod val="20000"/>
                        <a:lumOff val="80000"/>
                      </a:schemeClr>
                    </a:solidFill>
                  </a:tcPr>
                </a:tc>
                <a:extLst>
                  <a:ext uri="{0D108BD9-81ED-4DB2-BD59-A6C34878D82A}">
                    <a16:rowId xmlns:a16="http://schemas.microsoft.com/office/drawing/2014/main" xmlns="" val="292991523"/>
                  </a:ext>
                </a:extLst>
              </a:tr>
            </a:tbl>
          </a:graphicData>
        </a:graphic>
      </p:graphicFrame>
      <p:pic>
        <p:nvPicPr>
          <p:cNvPr id="5122" name="Picture 2" descr="Table Of Contents Icon Royalty Free Cliparts, Vectors, And Stock  Illustration. Image 106668494.">
            <a:extLst>
              <a:ext uri="{FF2B5EF4-FFF2-40B4-BE49-F238E27FC236}">
                <a16:creationId xmlns:a16="http://schemas.microsoft.com/office/drawing/2014/main" xmlns="" id="{D19AD55D-B6AB-45D0-A032-5CAEB48A447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89" t="18889" r="18889" b="18889"/>
          <a:stretch/>
        </p:blipFill>
        <p:spPr bwMode="auto">
          <a:xfrm>
            <a:off x="4113212" y="457200"/>
            <a:ext cx="609600" cy="6096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78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1260" y="1295400"/>
            <a:ext cx="10196483" cy="5410200"/>
          </a:xfrm>
          <a:ln w="28575">
            <a:solidFill>
              <a:srgbClr val="00B0F0"/>
            </a:solid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sz="2400" dirty="0">
                <a:latin typeface="Bahnschrift" panose="020B0502040204020203" pitchFamily="34" charset="0"/>
                <a:cs typeface="Arial" panose="020B0604020202020204" pitchFamily="34" charset="0"/>
              </a:rPr>
              <a:t>Placements hold great importance for students to build a strong foundation for the professional career ahead as well as a good placement record gives a competitive edge to a college/university in the education market.</a:t>
            </a:r>
          </a:p>
          <a:p>
            <a:r>
              <a:rPr lang="en-US" sz="2400" dirty="0">
                <a:latin typeface="Bahnschrift" panose="020B0502040204020203" pitchFamily="34" charset="0"/>
                <a:cs typeface="Arial" panose="020B0604020202020204" pitchFamily="34" charset="0"/>
              </a:rPr>
              <a:t>To develop a placement predictor as a part of making a placement management system at college level which predicts the chances of students getting placed and helps in uplifting their skills before the recruitment process starts.</a:t>
            </a:r>
          </a:p>
          <a:p>
            <a:r>
              <a:rPr lang="en-US" sz="2400" dirty="0">
                <a:latin typeface="Bahnschrift" panose="020B0502040204020203" pitchFamily="34" charset="0"/>
                <a:cs typeface="Arial" panose="020B0604020202020204" pitchFamily="34" charset="0"/>
              </a:rPr>
              <a:t>A placement predictor is to be designed to calculate the possibility of a student being placed in a company, subject to the criterion of the company.</a:t>
            </a:r>
          </a:p>
          <a:p>
            <a:r>
              <a:rPr lang="en-US" sz="2400" dirty="0">
                <a:latin typeface="Bahnschrift" panose="020B0502040204020203" pitchFamily="34" charset="0"/>
                <a:cs typeface="Arial" panose="020B0604020202020204" pitchFamily="34" charset="0"/>
              </a:rPr>
              <a:t>The placement predictor takes many parameters which can be used to assess the skill level of the student. While some parameters are taken from the university level, others are obtained from tests conducted in the placement management system itself. </a:t>
            </a:r>
          </a:p>
          <a:p>
            <a:r>
              <a:rPr lang="en-US" sz="2400" dirty="0">
                <a:latin typeface="Bahnschrift" panose="020B0502040204020203" pitchFamily="34" charset="0"/>
                <a:cs typeface="Arial" panose="020B0604020202020204" pitchFamily="34" charset="0"/>
              </a:rPr>
              <a:t>Combining these data points, the predictor is to accurately predict if the student will or will not be placed in a company. Data from past students are used for training the predictor.</a:t>
            </a:r>
            <a:endParaRPr lang="en-US" sz="2400" dirty="0">
              <a:latin typeface="Bahnschrift" panose="020B0502040204020203" pitchFamily="34" charset="0"/>
              <a:cs typeface="Arial" panose="020B0604020202020204" pitchFamily="34" charset="0"/>
            </a:endParaRPr>
          </a:p>
        </p:txBody>
      </p:sp>
      <p:sp>
        <p:nvSpPr>
          <p:cNvPr id="4" name="Title 1">
            <a:extLst>
              <a:ext uri="{FF2B5EF4-FFF2-40B4-BE49-F238E27FC236}">
                <a16:creationId xmlns:a16="http://schemas.microsoft.com/office/drawing/2014/main" xmlns="" id="{07067EC9-D611-4D4F-8B62-4B166B616FF3}"/>
              </a:ext>
            </a:extLst>
          </p:cNvPr>
          <p:cNvSpPr txBox="1">
            <a:spLocks/>
          </p:cNvSpPr>
          <p:nvPr/>
        </p:nvSpPr>
        <p:spPr bwMode="black">
          <a:xfrm>
            <a:off x="1111259" y="323565"/>
            <a:ext cx="10196484" cy="7620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200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IN" sz="3600" b="1" dirty="0">
                <a:solidFill>
                  <a:schemeClr val="tx1"/>
                </a:solidFill>
                <a:latin typeface="Agency FB" panose="020B0503020202020204" pitchFamily="34" charset="0"/>
              </a:rPr>
              <a:t>UNDERSTANDING PROBLEM STATEMENT :</a:t>
            </a:r>
          </a:p>
        </p:txBody>
      </p:sp>
      <p:pic>
        <p:nvPicPr>
          <p:cNvPr id="1026" name="Picture 2" descr="Problem statements icon flat design Royalty Free Vecto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6983"/>
          <a:stretch/>
        </p:blipFill>
        <p:spPr bwMode="auto">
          <a:xfrm>
            <a:off x="2132012" y="419671"/>
            <a:ext cx="685800" cy="57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152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7067EC9-D611-4D4F-8B62-4B166B616FF3}"/>
              </a:ext>
            </a:extLst>
          </p:cNvPr>
          <p:cNvSpPr txBox="1">
            <a:spLocks/>
          </p:cNvSpPr>
          <p:nvPr/>
        </p:nvSpPr>
        <p:spPr bwMode="black">
          <a:xfrm>
            <a:off x="1118009" y="533400"/>
            <a:ext cx="10196484" cy="7620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200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US" sz="3600" b="1" cap="none" dirty="0">
                <a:latin typeface="Agency FB" panose="020B0503020202020204" pitchFamily="34" charset="0"/>
              </a:rPr>
              <a:t>   </a:t>
            </a:r>
            <a:r>
              <a:rPr lang="en-US" sz="3600" b="1" cap="none" dirty="0" smtClean="0">
                <a:latin typeface="Agency FB" panose="020B0503020202020204" pitchFamily="34" charset="0"/>
              </a:rPr>
              <a:t>Libraries Used</a:t>
            </a:r>
            <a:endParaRPr lang="en-IN" sz="3600" b="1" cap="none" dirty="0">
              <a:latin typeface="Agency FB" panose="020B0503020202020204" pitchFamily="34" charset="0"/>
            </a:endParaRPr>
          </a:p>
        </p:txBody>
      </p:sp>
      <p:pic>
        <p:nvPicPr>
          <p:cNvPr id="2050" name="Picture 2" descr="File:Python-logo-notext.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5612" y="6096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32917" t="38519" r="27083" b="19259"/>
          <a:stretch/>
        </p:blipFill>
        <p:spPr>
          <a:xfrm>
            <a:off x="1827212" y="1524000"/>
            <a:ext cx="8382000" cy="4976813"/>
          </a:xfrm>
          <a:prstGeom prst="rect">
            <a:avLst/>
          </a:prstGeom>
          <a:ln w="28575">
            <a:solidFill>
              <a:srgbClr val="00B0F0"/>
            </a:solidFill>
          </a:ln>
        </p:spPr>
      </p:pic>
    </p:spTree>
    <p:extLst>
      <p:ext uri="{BB962C8B-B14F-4D97-AF65-F5344CB8AC3E}">
        <p14:creationId xmlns:p14="http://schemas.microsoft.com/office/powerpoint/2010/main" val="200001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89612" y="1524000"/>
            <a:ext cx="5524882" cy="3581400"/>
          </a:xfrm>
          <a:ln w="28575">
            <a:solidFill>
              <a:srgbClr val="00B0F0"/>
            </a:solidFill>
          </a:ln>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q"/>
            </a:pPr>
            <a:r>
              <a:rPr lang="en-US" sz="2800" dirty="0">
                <a:solidFill>
                  <a:schemeClr val="tx1"/>
                </a:solidFill>
                <a:latin typeface="Agency FB" panose="020B0503020202020204" pitchFamily="34" charset="0"/>
                <a:cs typeface="Arial" panose="020B0604020202020204" pitchFamily="34" charset="0"/>
              </a:rPr>
              <a:t>The goal of this technique is given a new data </a:t>
            </a:r>
            <a:r>
              <a:rPr lang="en-US" sz="2800" dirty="0" smtClean="0">
                <a:solidFill>
                  <a:schemeClr val="tx1"/>
                </a:solidFill>
                <a:latin typeface="Agency FB" panose="020B0503020202020204" pitchFamily="34" charset="0"/>
                <a:cs typeface="Arial" panose="020B0604020202020204" pitchFamily="34" charset="0"/>
              </a:rPr>
              <a:t>point, and </a:t>
            </a:r>
            <a:r>
              <a:rPr lang="en-US" sz="2800" dirty="0">
                <a:solidFill>
                  <a:schemeClr val="tx1"/>
                </a:solidFill>
                <a:latin typeface="Agency FB" panose="020B0503020202020204" pitchFamily="34" charset="0"/>
                <a:cs typeface="Arial" panose="020B0604020202020204" pitchFamily="34" charset="0"/>
              </a:rPr>
              <a:t>predict the class from which the data point is </a:t>
            </a:r>
            <a:r>
              <a:rPr lang="en-US" sz="2800" dirty="0" smtClean="0">
                <a:solidFill>
                  <a:schemeClr val="tx1"/>
                </a:solidFill>
                <a:latin typeface="Agency FB" panose="020B0503020202020204" pitchFamily="34" charset="0"/>
                <a:cs typeface="Arial" panose="020B0604020202020204" pitchFamily="34" charset="0"/>
              </a:rPr>
              <a:t>likely to </a:t>
            </a:r>
            <a:r>
              <a:rPr lang="en-US" sz="2800" dirty="0">
                <a:solidFill>
                  <a:schemeClr val="tx1"/>
                </a:solidFill>
                <a:latin typeface="Agency FB" panose="020B0503020202020204" pitchFamily="34" charset="0"/>
                <a:cs typeface="Arial" panose="020B0604020202020204" pitchFamily="34" charset="0"/>
              </a:rPr>
              <a:t>have originated. Input features can be quantitative </a:t>
            </a:r>
            <a:r>
              <a:rPr lang="en-US" sz="2800" dirty="0" smtClean="0">
                <a:solidFill>
                  <a:schemeClr val="tx1"/>
                </a:solidFill>
                <a:latin typeface="Agency FB" panose="020B0503020202020204" pitchFamily="34" charset="0"/>
                <a:cs typeface="Arial" panose="020B0604020202020204" pitchFamily="34" charset="0"/>
              </a:rPr>
              <a:t>or qualitative.</a:t>
            </a:r>
          </a:p>
          <a:p>
            <a:pPr>
              <a:buFont typeface="Wingdings" panose="05000000000000000000" pitchFamily="2" charset="2"/>
              <a:buChar char="q"/>
            </a:pPr>
            <a:r>
              <a:rPr lang="en-US" sz="2800" dirty="0">
                <a:solidFill>
                  <a:schemeClr val="tx1"/>
                </a:solidFill>
                <a:latin typeface="Agency FB" panose="020B0503020202020204" pitchFamily="34" charset="0"/>
                <a:cs typeface="Arial" panose="020B0604020202020204" pitchFamily="34" charset="0"/>
              </a:rPr>
              <a:t>The function is defined as logistic(x)=1/(1+exp(-x))</a:t>
            </a:r>
            <a:endParaRPr lang="en-US" sz="2800" dirty="0">
              <a:solidFill>
                <a:schemeClr val="tx1"/>
              </a:solidFill>
              <a:latin typeface="Agency FB" panose="020B0503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07067EC9-D611-4D4F-8B62-4B166B616FF3}"/>
              </a:ext>
            </a:extLst>
          </p:cNvPr>
          <p:cNvSpPr txBox="1">
            <a:spLocks/>
          </p:cNvSpPr>
          <p:nvPr/>
        </p:nvSpPr>
        <p:spPr bwMode="black">
          <a:xfrm>
            <a:off x="1118009" y="533400"/>
            <a:ext cx="10196484" cy="7620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200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US" sz="3600" b="1" cap="none" dirty="0">
                <a:latin typeface="Agency FB" panose="020B0503020202020204" pitchFamily="34" charset="0"/>
              </a:rPr>
              <a:t>   </a:t>
            </a:r>
            <a:r>
              <a:rPr lang="en-US" sz="3600" b="1" cap="none" dirty="0" smtClean="0">
                <a:latin typeface="Agency FB" panose="020B0503020202020204" pitchFamily="34" charset="0"/>
              </a:rPr>
              <a:t>Logistic Regression</a:t>
            </a:r>
            <a:endParaRPr lang="en-IN" sz="3600" b="1" cap="none" dirty="0">
              <a:latin typeface="Agency FB" panose="020B0503020202020204" pitchFamily="34" charset="0"/>
            </a:endParaRPr>
          </a:p>
        </p:txBody>
      </p:sp>
      <p:pic>
        <p:nvPicPr>
          <p:cNvPr id="3074" name="Picture 2" descr="Understanding Logistic Regression!!! | by Abhigyan | Analytics Vidhy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009" y="1524000"/>
            <a:ext cx="4439973" cy="3581400"/>
          </a:xfrm>
          <a:prstGeom prst="rect">
            <a:avLst/>
          </a:prstGeom>
          <a:noFill/>
          <a:ln w="28575">
            <a:solidFill>
              <a:srgbClr val="00B0F0"/>
            </a:solidFill>
          </a:ln>
          <a:extLst>
            <a:ext uri="{909E8E84-426E-40DD-AFC4-6F175D3DCCD1}">
              <a14:hiddenFill xmlns:a14="http://schemas.microsoft.com/office/drawing/2010/main">
                <a:solidFill>
                  <a:srgbClr val="FFFFFF"/>
                </a:solidFill>
              </a14:hiddenFill>
            </a:ext>
          </a:extLst>
        </p:spPr>
      </p:pic>
      <p:pic>
        <p:nvPicPr>
          <p:cNvPr id="3076" name="Picture 4" descr="Logistic Regressions: the 6 Steps to Predictions | The Official Blog of  BigML.com"/>
          <p:cNvPicPr>
            <a:picLocks noChangeAspect="1" noChangeArrowheads="1"/>
          </p:cNvPicPr>
          <p:nvPr/>
        </p:nvPicPr>
        <p:blipFill rotWithShape="1">
          <a:blip r:embed="rId3">
            <a:extLst>
              <a:ext uri="{28A0092B-C50C-407E-A947-70E740481C1C}">
                <a14:useLocalDpi xmlns:a14="http://schemas.microsoft.com/office/drawing/2010/main" val="0"/>
              </a:ext>
            </a:extLst>
          </a:blip>
          <a:srcRect l="32130" t="5017" r="55439" b="44498"/>
          <a:stretch/>
        </p:blipFill>
        <p:spPr bwMode="auto">
          <a:xfrm>
            <a:off x="3656012" y="571500"/>
            <a:ext cx="896815"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gramming Logistic Regressions | The Official Blog of BigML.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3" y="5410200"/>
            <a:ext cx="6858000" cy="1009650"/>
          </a:xfrm>
          <a:prstGeom prst="rect">
            <a:avLst/>
          </a:prstGeom>
          <a:noFill/>
          <a:ln w="28575">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102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80212" y="1524000"/>
            <a:ext cx="4534282" cy="4800600"/>
          </a:xfrm>
          <a:ln w="28575">
            <a:solidFill>
              <a:srgbClr val="00B0F0"/>
            </a:solidFill>
          </a:ln>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q"/>
            </a:pPr>
            <a:r>
              <a:rPr lang="en-US" sz="2100" dirty="0">
                <a:solidFill>
                  <a:schemeClr val="tx1"/>
                </a:solidFill>
                <a:latin typeface="Agency FB" panose="020B0503020202020204" pitchFamily="34" charset="0"/>
              </a:rPr>
              <a:t>The naive Bayes Algorithm is one of the popular classification machine learning algorithms that </a:t>
            </a:r>
            <a:r>
              <a:rPr lang="en-US" sz="2100" dirty="0" smtClean="0">
                <a:solidFill>
                  <a:schemeClr val="tx1"/>
                </a:solidFill>
                <a:latin typeface="Agency FB" panose="020B0503020202020204" pitchFamily="34" charset="0"/>
              </a:rPr>
              <a:t>helps </a:t>
            </a:r>
            <a:r>
              <a:rPr lang="en-US" sz="2100" dirty="0">
                <a:solidFill>
                  <a:schemeClr val="tx1"/>
                </a:solidFill>
                <a:latin typeface="Agency FB" panose="020B0503020202020204" pitchFamily="34" charset="0"/>
              </a:rPr>
              <a:t>to classify the data based upon the conditional </a:t>
            </a:r>
            <a:r>
              <a:rPr lang="en-US" sz="2100" dirty="0" smtClean="0">
                <a:solidFill>
                  <a:schemeClr val="tx1"/>
                </a:solidFill>
                <a:latin typeface="Agency FB" panose="020B0503020202020204" pitchFamily="34" charset="0"/>
              </a:rPr>
              <a:t>probability </a:t>
            </a:r>
            <a:r>
              <a:rPr lang="en-US" sz="2100" dirty="0">
                <a:solidFill>
                  <a:schemeClr val="tx1"/>
                </a:solidFill>
                <a:latin typeface="Agency FB" panose="020B0503020202020204" pitchFamily="34" charset="0"/>
              </a:rPr>
              <a:t>values computation. </a:t>
            </a:r>
            <a:endParaRPr lang="en-US" sz="2100" dirty="0" smtClean="0">
              <a:solidFill>
                <a:schemeClr val="tx1"/>
              </a:solidFill>
              <a:latin typeface="Agency FB" panose="020B0503020202020204" pitchFamily="34" charset="0"/>
            </a:endParaRPr>
          </a:p>
          <a:p>
            <a:pPr>
              <a:buFont typeface="Wingdings" panose="05000000000000000000" pitchFamily="2" charset="2"/>
              <a:buChar char="q"/>
            </a:pPr>
            <a:r>
              <a:rPr lang="en-US" sz="2100" dirty="0" smtClean="0">
                <a:solidFill>
                  <a:schemeClr val="tx1"/>
                </a:solidFill>
                <a:latin typeface="Agency FB" panose="020B0503020202020204" pitchFamily="34" charset="0"/>
              </a:rPr>
              <a:t>It </a:t>
            </a:r>
            <a:r>
              <a:rPr lang="en-US" sz="2100" dirty="0">
                <a:solidFill>
                  <a:schemeClr val="tx1"/>
                </a:solidFill>
                <a:latin typeface="Agency FB" panose="020B0503020202020204" pitchFamily="34" charset="0"/>
              </a:rPr>
              <a:t>implements the Bayes theorem for the computation and used class levels represented as feature values or vectors of predictors for classification. Naive Bayes Algorithm is a fast algorithm for classification problems. </a:t>
            </a:r>
            <a:endParaRPr lang="en-US" sz="2100" dirty="0" smtClean="0">
              <a:solidFill>
                <a:schemeClr val="tx1"/>
              </a:solidFill>
              <a:latin typeface="Agency FB" panose="020B0503020202020204" pitchFamily="34" charset="0"/>
            </a:endParaRPr>
          </a:p>
          <a:p>
            <a:pPr>
              <a:buFont typeface="Wingdings" panose="05000000000000000000" pitchFamily="2" charset="2"/>
              <a:buChar char="q"/>
            </a:pPr>
            <a:r>
              <a:rPr lang="en-US" sz="2100" dirty="0" smtClean="0">
                <a:solidFill>
                  <a:schemeClr val="tx1"/>
                </a:solidFill>
                <a:latin typeface="Agency FB" panose="020B0503020202020204" pitchFamily="34" charset="0"/>
              </a:rPr>
              <a:t>This </a:t>
            </a:r>
            <a:r>
              <a:rPr lang="en-US" sz="2100" dirty="0">
                <a:solidFill>
                  <a:schemeClr val="tx1"/>
                </a:solidFill>
                <a:latin typeface="Agency FB" panose="020B0503020202020204" pitchFamily="34" charset="0"/>
              </a:rPr>
              <a:t>algorithm is a good fit for real-time prediction, multi-class prediction, recommendation system, text classification, and sentiment analysis use cases. </a:t>
            </a:r>
            <a:endParaRPr lang="en-US" sz="2100" dirty="0">
              <a:solidFill>
                <a:schemeClr val="tx1"/>
              </a:solidFill>
              <a:latin typeface="Agency FB" panose="020B0503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07067EC9-D611-4D4F-8B62-4B166B616FF3}"/>
              </a:ext>
            </a:extLst>
          </p:cNvPr>
          <p:cNvSpPr txBox="1">
            <a:spLocks/>
          </p:cNvSpPr>
          <p:nvPr/>
        </p:nvSpPr>
        <p:spPr bwMode="black">
          <a:xfrm>
            <a:off x="1118009" y="533400"/>
            <a:ext cx="10196484" cy="7620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200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US" sz="3600" b="1" cap="none" dirty="0">
                <a:latin typeface="Agency FB" panose="020B0503020202020204" pitchFamily="34" charset="0"/>
              </a:rPr>
              <a:t>   </a:t>
            </a:r>
            <a:r>
              <a:rPr lang="en-US" sz="3600" b="1" cap="none" dirty="0" smtClean="0">
                <a:latin typeface="Agency FB" panose="020B0503020202020204" pitchFamily="34" charset="0"/>
              </a:rPr>
              <a:t>Naïve </a:t>
            </a:r>
            <a:r>
              <a:rPr lang="en-US" sz="3600" b="1" cap="none" dirty="0" err="1" smtClean="0">
                <a:latin typeface="Agency FB" panose="020B0503020202020204" pitchFamily="34" charset="0"/>
              </a:rPr>
              <a:t>Baiyes</a:t>
            </a:r>
            <a:r>
              <a:rPr lang="en-US" sz="3600" b="1" cap="none" dirty="0" smtClean="0">
                <a:latin typeface="Agency FB" panose="020B0503020202020204" pitchFamily="34" charset="0"/>
              </a:rPr>
              <a:t> Classifier</a:t>
            </a:r>
            <a:endParaRPr lang="en-IN" sz="3600" b="1" cap="none" dirty="0">
              <a:latin typeface="Agency FB" panose="020B0503020202020204" pitchFamily="34" charset="0"/>
            </a:endParaRPr>
          </a:p>
        </p:txBody>
      </p:sp>
      <p:pic>
        <p:nvPicPr>
          <p:cNvPr id="4098" name="Picture 2" descr="Naive Bayes, Clearly Explained!!! - YouTub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61" t="25764" r="13165" b="23125"/>
          <a:stretch/>
        </p:blipFill>
        <p:spPr bwMode="auto">
          <a:xfrm>
            <a:off x="2436812" y="583200"/>
            <a:ext cx="1828801" cy="66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aive Bayes and Text 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010" y="1524000"/>
            <a:ext cx="5509802" cy="3505200"/>
          </a:xfrm>
          <a:prstGeom prst="rect">
            <a:avLst/>
          </a:prstGeom>
          <a:noFill/>
          <a:ln w="28575">
            <a:solidFill>
              <a:srgbClr val="00B0F0"/>
            </a:solidFill>
          </a:ln>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sz="half" idx="1"/>
          </p:nvPr>
        </p:nvSpPr>
        <p:spPr>
          <a:xfrm>
            <a:off x="1139054" y="5257800"/>
            <a:ext cx="5488757" cy="1066800"/>
          </a:xfrm>
          <a:ln w="28575">
            <a:solidFill>
              <a:srgbClr val="00B0F0"/>
            </a:solidFill>
          </a:ln>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Font typeface="Wingdings" panose="05000000000000000000" pitchFamily="2" charset="2"/>
              <a:buChar char="q"/>
            </a:pPr>
            <a:r>
              <a:rPr lang="en-US" sz="2400" dirty="0"/>
              <a:t>Naive Bayes Algorithm can be built using Gaussian, Multinomial and Bernoulli distribution. </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950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551612" y="1524000"/>
            <a:ext cx="4762882" cy="4800600"/>
          </a:xfrm>
          <a:ln w="28575">
            <a:solidFill>
              <a:srgbClr val="00B0F0"/>
            </a:solid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Font typeface="Wingdings" panose="05000000000000000000" pitchFamily="2" charset="2"/>
              <a:buChar char="q"/>
            </a:pPr>
            <a:r>
              <a:rPr lang="en-US" sz="2400" dirty="0"/>
              <a:t>A support vector machine (SVM) is machine learning algorithm that analyzes data for classification and regression analysis. </a:t>
            </a:r>
            <a:endParaRPr lang="en-US" sz="2400" dirty="0" smtClean="0"/>
          </a:p>
          <a:p>
            <a:pPr>
              <a:buFont typeface="Wingdings" panose="05000000000000000000" pitchFamily="2" charset="2"/>
              <a:buChar char="q"/>
            </a:pPr>
            <a:r>
              <a:rPr lang="en-US" sz="2400" dirty="0" smtClean="0"/>
              <a:t>SVM </a:t>
            </a:r>
            <a:r>
              <a:rPr lang="en-US" sz="2400" dirty="0"/>
              <a:t>is a supervised learning method that looks at data and sorts it into one of two categories. An SVM outputs a map of the sorted data with the margins between the two as far apart as possible. </a:t>
            </a:r>
            <a:endParaRPr lang="en-US" sz="2400" dirty="0" smtClean="0"/>
          </a:p>
          <a:p>
            <a:pPr>
              <a:buFont typeface="Wingdings" panose="05000000000000000000" pitchFamily="2" charset="2"/>
              <a:buChar char="q"/>
            </a:pPr>
            <a:r>
              <a:rPr lang="en-US" sz="2400" dirty="0" smtClean="0"/>
              <a:t>SVMs </a:t>
            </a:r>
            <a:r>
              <a:rPr lang="en-US" sz="2400" dirty="0"/>
              <a:t>are used in text categorization, image classification, handwriting recognition and in the sciences.</a:t>
            </a:r>
          </a:p>
          <a:p>
            <a:pPr>
              <a:buFont typeface="Wingdings" panose="05000000000000000000" pitchFamily="2" charset="2"/>
              <a:buChar char="q"/>
            </a:pPr>
            <a:r>
              <a:rPr lang="en-US" sz="2400" dirty="0"/>
              <a:t>A support vector machine is also known as a support vector network (SVN).</a:t>
            </a:r>
          </a:p>
          <a:p>
            <a:pPr marL="0" indent="0">
              <a:buNone/>
            </a:pPr>
            <a:endParaRPr lang="en-US" sz="24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07067EC9-D611-4D4F-8B62-4B166B616FF3}"/>
              </a:ext>
            </a:extLst>
          </p:cNvPr>
          <p:cNvSpPr txBox="1">
            <a:spLocks/>
          </p:cNvSpPr>
          <p:nvPr/>
        </p:nvSpPr>
        <p:spPr bwMode="black">
          <a:xfrm>
            <a:off x="1118009" y="533400"/>
            <a:ext cx="10196484" cy="7620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200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US" sz="3600" b="1" cap="none" dirty="0">
                <a:latin typeface="Agency FB" panose="020B0503020202020204" pitchFamily="34" charset="0"/>
              </a:rPr>
              <a:t>   </a:t>
            </a:r>
            <a:r>
              <a:rPr lang="en-US" sz="3600" b="1" cap="none" dirty="0" smtClean="0">
                <a:latin typeface="Agency FB" panose="020B0503020202020204" pitchFamily="34" charset="0"/>
              </a:rPr>
              <a:t>Support Vector Machine</a:t>
            </a:r>
            <a:endParaRPr lang="en-IN" sz="3600" b="1" cap="none" dirty="0">
              <a:latin typeface="Agency FB" panose="020B0503020202020204" pitchFamily="34" charset="0"/>
            </a:endParaRPr>
          </a:p>
        </p:txBody>
      </p:sp>
      <p:pic>
        <p:nvPicPr>
          <p:cNvPr id="5122" name="Picture 2" descr="Support Vector Machines (SVM) Algorithm Explained"/>
          <p:cNvPicPr>
            <a:picLocks noChangeAspect="1" noChangeArrowheads="1"/>
          </p:cNvPicPr>
          <p:nvPr/>
        </p:nvPicPr>
        <p:blipFill rotWithShape="1">
          <a:blip r:embed="rId2">
            <a:extLst>
              <a:ext uri="{28A0092B-C50C-407E-A947-70E740481C1C}">
                <a14:useLocalDpi xmlns:a14="http://schemas.microsoft.com/office/drawing/2010/main" val="0"/>
              </a:ext>
            </a:extLst>
          </a:blip>
          <a:srcRect l="66109" t="25551" r="13166" b="24511"/>
          <a:stretch/>
        </p:blipFill>
        <p:spPr bwMode="auto">
          <a:xfrm>
            <a:off x="3503612" y="576012"/>
            <a:ext cx="642556" cy="6767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6214" t="1797"/>
          <a:stretch/>
        </p:blipFill>
        <p:spPr>
          <a:xfrm>
            <a:off x="1118008" y="1600200"/>
            <a:ext cx="5205003" cy="4555321"/>
          </a:xfrm>
          <a:prstGeom prst="rect">
            <a:avLst/>
          </a:prstGeom>
          <a:ln w="28575">
            <a:solidFill>
              <a:srgbClr val="00B0F0"/>
            </a:solidFill>
          </a:ln>
        </p:spPr>
      </p:pic>
    </p:spTree>
    <p:extLst>
      <p:ext uri="{BB962C8B-B14F-4D97-AF65-F5344CB8AC3E}">
        <p14:creationId xmlns:p14="http://schemas.microsoft.com/office/powerpoint/2010/main" val="827402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48912C-EA14-409B-B82D-C32342462A97}"/>
              </a:ext>
            </a:extLst>
          </p:cNvPr>
          <p:cNvSpPr>
            <a:spLocks noGrp="1"/>
          </p:cNvSpPr>
          <p:nvPr>
            <p:ph sz="half" idx="1"/>
          </p:nvPr>
        </p:nvSpPr>
        <p:spPr>
          <a:xfrm>
            <a:off x="1218884" y="1600200"/>
            <a:ext cx="4723128" cy="4800600"/>
          </a:xfrm>
          <a:ln w="28575">
            <a:solidFill>
              <a:srgbClr val="00B0F0"/>
            </a:solidFill>
          </a:ln>
        </p:spPr>
        <p:txBody>
          <a:bodyPr>
            <a:noAutofit/>
          </a:bodyPr>
          <a:lstStyle/>
          <a:p>
            <a:r>
              <a:rPr lang="en-US" sz="2600" dirty="0">
                <a:latin typeface="Agency FB" panose="020B0503020202020204" pitchFamily="34" charset="0"/>
              </a:rPr>
              <a:t>We conclude that Logistic Regression works better with better accuracy but difference in scores is highest among </a:t>
            </a:r>
            <a:r>
              <a:rPr lang="en-US" sz="2600" dirty="0" smtClean="0">
                <a:latin typeface="Agency FB" panose="020B0503020202020204" pitchFamily="34" charset="0"/>
              </a:rPr>
              <a:t>three</a:t>
            </a:r>
          </a:p>
          <a:p>
            <a:r>
              <a:rPr lang="en-US" sz="2600" dirty="0" smtClean="0">
                <a:latin typeface="Agency FB" panose="020B0503020202020204" pitchFamily="34" charset="0"/>
              </a:rPr>
              <a:t>Gaussian </a:t>
            </a:r>
            <a:r>
              <a:rPr lang="en-US" sz="2600" dirty="0">
                <a:latin typeface="Agency FB" panose="020B0503020202020204" pitchFamily="34" charset="0"/>
              </a:rPr>
              <a:t>Naive Bayes was less accurate but the difference in known and unknown data was </a:t>
            </a:r>
            <a:r>
              <a:rPr lang="en-US" sz="2600" dirty="0" smtClean="0">
                <a:latin typeface="Agency FB" panose="020B0503020202020204" pitchFamily="34" charset="0"/>
              </a:rPr>
              <a:t>lesser</a:t>
            </a:r>
          </a:p>
          <a:p>
            <a:r>
              <a:rPr lang="en-US" sz="2600" dirty="0" smtClean="0">
                <a:latin typeface="Agency FB" panose="020B0503020202020204" pitchFamily="34" charset="0"/>
              </a:rPr>
              <a:t>But</a:t>
            </a:r>
            <a:r>
              <a:rPr lang="en-US" sz="2600" dirty="0">
                <a:latin typeface="Agency FB" panose="020B0503020202020204" pitchFamily="34" charset="0"/>
              </a:rPr>
              <a:t>, SVM gave better accuracy with least difference in score. So, Our final model would use SVM for Student Placement Prediction.</a:t>
            </a:r>
            <a:endParaRPr lang="en-US" sz="2600" dirty="0">
              <a:latin typeface="Agency FB" panose="020B0503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4D460AAB-353D-47AC-B64E-EA1DA20912D0}"/>
              </a:ext>
            </a:extLst>
          </p:cNvPr>
          <p:cNvSpPr txBox="1">
            <a:spLocks/>
          </p:cNvSpPr>
          <p:nvPr/>
        </p:nvSpPr>
        <p:spPr bwMode="black">
          <a:xfrm>
            <a:off x="1118010" y="381000"/>
            <a:ext cx="10196484" cy="91440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126" rtl="0" eaLnBrk="1" latinLnBrk="0" hangingPunct="1">
              <a:lnSpc>
                <a:spcPct val="90000"/>
              </a:lnSpc>
              <a:spcBef>
                <a:spcPct val="0"/>
              </a:spcBef>
              <a:buNone/>
              <a:defRPr sz="2799" kern="1200" cap="all" spc="200" baseline="0">
                <a:solidFill>
                  <a:srgbClr val="262626"/>
                </a:solidFill>
                <a:latin typeface="+mj-lt"/>
                <a:ea typeface="+mj-ea"/>
                <a:cs typeface="+mj-cs"/>
              </a:defRPr>
            </a:lvl1pPr>
          </a:lstStyle>
          <a:p>
            <a:r>
              <a:rPr lang="en-US" sz="3600" b="1" cap="none" dirty="0" smtClean="0">
                <a:latin typeface="Agency FB" panose="020B0503020202020204" pitchFamily="34" charset="0"/>
              </a:rPr>
              <a:t>RESULTS</a:t>
            </a:r>
            <a:endParaRPr lang="en-IN" sz="3600" b="1" cap="none" dirty="0">
              <a:latin typeface="Agency FB" panose="020B0503020202020204" pitchFamily="34" charset="0"/>
            </a:endParaRPr>
          </a:p>
        </p:txBody>
      </p:sp>
      <p:pic>
        <p:nvPicPr>
          <p:cNvPr id="5" name="Picture 4">
            <a:extLst>
              <a:ext uri="{FF2B5EF4-FFF2-40B4-BE49-F238E27FC236}">
                <a16:creationId xmlns:a16="http://schemas.microsoft.com/office/drawing/2014/main" xmlns="" id="{E41673BC-EEB1-412E-9391-A24C6544012C}"/>
              </a:ext>
            </a:extLst>
          </p:cNvPr>
          <p:cNvPicPr>
            <a:picLocks noChangeAspect="1"/>
          </p:cNvPicPr>
          <p:nvPr/>
        </p:nvPicPr>
        <p:blipFill rotWithShape="1">
          <a:blip r:embed="rId2"/>
          <a:srcRect l="8000" t="14136" b="9864"/>
          <a:stretch/>
        </p:blipFill>
        <p:spPr>
          <a:xfrm>
            <a:off x="4265612" y="457200"/>
            <a:ext cx="914400" cy="755374"/>
          </a:xfrm>
          <a:prstGeom prst="rect">
            <a:avLst/>
          </a:prstGeom>
        </p:spPr>
      </p:pic>
      <p:pic>
        <p:nvPicPr>
          <p:cNvPr id="2" name="Picture 1"/>
          <p:cNvPicPr>
            <a:picLocks noChangeAspect="1"/>
          </p:cNvPicPr>
          <p:nvPr/>
        </p:nvPicPr>
        <p:blipFill rotWithShape="1">
          <a:blip r:embed="rId3"/>
          <a:srcRect l="41667" t="19630" r="6666" b="9259"/>
          <a:stretch/>
        </p:blipFill>
        <p:spPr>
          <a:xfrm>
            <a:off x="6018211" y="1600200"/>
            <a:ext cx="5319559" cy="4800600"/>
          </a:xfrm>
          <a:prstGeom prst="rect">
            <a:avLst/>
          </a:prstGeom>
        </p:spPr>
      </p:pic>
    </p:spTree>
    <p:extLst>
      <p:ext uri="{BB962C8B-B14F-4D97-AF65-F5344CB8AC3E}">
        <p14:creationId xmlns:p14="http://schemas.microsoft.com/office/powerpoint/2010/main" val="189710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1032</TotalTime>
  <Words>587</Words>
  <Application>Microsoft Office PowerPoint</Application>
  <PresentationFormat>Custom</PresentationFormat>
  <Paragraphs>54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Arial,Sans-Serif</vt:lpstr>
      <vt:lpstr>Bahnschrift</vt:lpstr>
      <vt:lpstr>Calibri</vt:lpstr>
      <vt:lpstr>Gill Sans MT</vt:lpstr>
      <vt:lpstr>Wingdings</vt:lpstr>
      <vt:lpstr>Wingdings 2</vt:lpstr>
      <vt:lpstr>Parcel</vt:lpstr>
      <vt:lpstr>STUDENT PLACEMENT PREDICTION</vt:lpstr>
      <vt:lpstr>Our Team</vt:lpstr>
      <vt:lpstr>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FinFET TECHNOLOGY</dc:title>
  <dc:creator>ATHARVA CHAUDTHARI</dc:creator>
  <cp:lastModifiedBy>Microsoft account</cp:lastModifiedBy>
  <cp:revision>156</cp:revision>
  <dcterms:created xsi:type="dcterms:W3CDTF">2021-09-05T18:17:06Z</dcterms:created>
  <dcterms:modified xsi:type="dcterms:W3CDTF">2021-11-15T16:12:49Z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