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627" r:id="rId2"/>
    <p:sldId id="256" r:id="rId3"/>
    <p:sldId id="265" r:id="rId4"/>
    <p:sldId id="263" r:id="rId5"/>
    <p:sldId id="267" r:id="rId6"/>
    <p:sldId id="259" r:id="rId7"/>
    <p:sldId id="258" r:id="rId8"/>
    <p:sldId id="1632" r:id="rId9"/>
    <p:sldId id="1577" r:id="rId10"/>
    <p:sldId id="1639" r:id="rId11"/>
    <p:sldId id="1636" r:id="rId12"/>
    <p:sldId id="1638" r:id="rId13"/>
    <p:sldId id="27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C9F0"/>
    <a:srgbClr val="E9D8A6"/>
    <a:srgbClr val="001219"/>
    <a:srgbClr val="CAF0F8"/>
    <a:srgbClr val="7209B7"/>
    <a:srgbClr val="F72585"/>
    <a:srgbClr val="03045E"/>
    <a:srgbClr val="EE9B00"/>
    <a:srgbClr val="BB3E03"/>
    <a:srgbClr val="94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0165-F217-4EB3-8D35-63099361F20D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09A9-731B-4543-BD51-62D303C58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1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6CED4-BEFA-4FB8-9CAB-BD526E80E4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4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82271D-BC92-41FF-902C-6B7CE351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4922C9-4AB5-4604-B933-144A70382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17A594-E667-456F-97C1-02A124A1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F16F7-ACF9-4525-9B69-0082F677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397EC-2B7B-4B60-8DC0-5C7FA156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8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5DCC-B15E-4FC8-A96A-76374082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5E3C5C-F119-47FA-AC1B-EF622719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18752B-92B2-4E34-884F-24B6D4E9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5EC8E-6DEF-49CB-B7CF-C584BDF2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C8955-B7E6-488C-841C-7EE5E24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8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24BBA1-58E3-48AE-9284-B6693AC84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8C624A-887A-43DB-9481-F17BB030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BB6115-B8DA-4802-A96C-496F505A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E7071-440B-4D92-9547-45511C36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060B1-AFC5-492D-92BE-FB8A5C4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1E84C0-8165-48E1-AA43-7BB14077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70241E-F1E8-4549-BFB0-1DC84CC58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597F75-0275-4FC6-9E65-0C1F576F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47F053-1B25-494B-9991-A745D6A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C9F83C-B8F7-42EA-BB9F-941ED8FF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05962-68FF-479C-8039-04A2BBDE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9B523F-338A-4B4A-9E1B-69AA1F0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66372-0AB8-43E9-9D93-EE62FA51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CB01E-ED17-4226-8C92-D476C4DF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F640CA-62F0-48A2-8396-B82CF20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3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AA4B0-7F44-4F53-AE0A-272BA84E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A63985-C91C-4CE5-A2D4-0C746036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5C61C2-3EC5-4E9B-AA39-FD507932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A49BCC-0F02-436F-9AD4-64B4208A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404EAF-707A-4E36-A5C4-FDC8F87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449CBF-B89F-447B-A49E-3F7C978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BC70D-65AC-4BB1-AF68-F497F6C4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6C4208-C16E-4621-9791-47CBE745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BF47CF-B5E1-4325-BBF5-35C8E378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B7D93D-CE3C-419B-B80B-6D25793C7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03973A2-0D81-4682-8323-1DA830B62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1B4977-1500-4AE9-B326-9965F4C4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A9C9A6-70D3-41CE-95AF-C3EA50C8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8F0E7EB-A82E-4FCC-8BF7-5B0896FA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8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9D502-55C5-4CE2-BEA7-EB98FC42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3A847D-FD75-464B-88FB-227C4D95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A7F807-0CE6-46E5-9B5F-60CB13E7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D666F5-CEB8-4849-A02C-F97BA163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237563-DB3A-4F35-9A0A-96847807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057614-3C6C-4FCE-9123-90D2682A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51B0B-6F39-4506-A1AD-6A845B59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9F371-27E2-46FD-9884-9AF11876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94889-4CD9-4F72-A6A9-94E24BF0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CA72E80-D620-4401-BBEF-7E86F581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04F624-B444-4812-B4EB-BE77F845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68BC6D-AAE2-418C-887E-7A0C5113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945AE8-A6C0-42AD-9F66-9581697C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5B300-D8A4-4755-BA47-8CBFDFD8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BB1B77-3474-4630-A798-607E920A8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63AFD76-3D99-4589-9744-938C2F4D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8DCFA6-8FDA-4672-8E44-9309CA73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26F00D-65ED-4564-A151-73E6DC1B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F7ACAA-767B-4A7D-8BA5-804657E7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2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DF70A5-112E-4A13-A2B0-E29C6EDC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348223-DBCC-404D-872E-3F8501BC0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7F538C-F8BC-4C26-8DF9-8B5BC44C7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4114-C987-4E83-A14F-21DDBD9F5FC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C10862-4E22-4F5F-8AD9-9C78FDEFB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A15D6-6B91-4A30-8143-522F043B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28A1-8616-47CE-BEF5-0AE7D359A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4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5.svg"/><Relationship Id="rId21" Type="http://schemas.openxmlformats.org/officeDocument/2006/relationships/slide" Target="slide6.xml"/><Relationship Id="rId7" Type="http://schemas.openxmlformats.org/officeDocument/2006/relationships/image" Target="../media/image9.sv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24" Type="http://schemas.openxmlformats.org/officeDocument/2006/relationships/slide" Target="slide7.xml"/><Relationship Id="rId5" Type="http://schemas.openxmlformats.org/officeDocument/2006/relationships/image" Target="../media/image7.svg"/><Relationship Id="rId15" Type="http://schemas.openxmlformats.org/officeDocument/2006/relationships/slide" Target="slide5.xml"/><Relationship Id="rId23" Type="http://schemas.openxmlformats.org/officeDocument/2006/relationships/image" Target="../media/image21.svg"/><Relationship Id="rId28" Type="http://schemas.openxmlformats.org/officeDocument/2006/relationships/image" Target="../media/image25.sv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Relationship Id="rId22" Type="http://schemas.openxmlformats.org/officeDocument/2006/relationships/image" Target="../media/image12.png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5.svg"/><Relationship Id="rId21" Type="http://schemas.openxmlformats.org/officeDocument/2006/relationships/slide" Target="slide6.xml"/><Relationship Id="rId7" Type="http://schemas.openxmlformats.org/officeDocument/2006/relationships/image" Target="../media/image9.sv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24" Type="http://schemas.openxmlformats.org/officeDocument/2006/relationships/slide" Target="slide7.xml"/><Relationship Id="rId5" Type="http://schemas.openxmlformats.org/officeDocument/2006/relationships/image" Target="../media/image7.svg"/><Relationship Id="rId15" Type="http://schemas.openxmlformats.org/officeDocument/2006/relationships/slide" Target="slide5.xml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27.sv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5.svg"/><Relationship Id="rId21" Type="http://schemas.openxmlformats.org/officeDocument/2006/relationships/slide" Target="slide6.xml"/><Relationship Id="rId7" Type="http://schemas.openxmlformats.org/officeDocument/2006/relationships/image" Target="../media/image9.svg"/><Relationship Id="rId12" Type="http://schemas.openxmlformats.org/officeDocument/2006/relationships/slide" Target="slide3.xml"/><Relationship Id="rId17" Type="http://schemas.openxmlformats.org/officeDocument/2006/relationships/image" Target="../media/image29.svg"/><Relationship Id="rId25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24" Type="http://schemas.openxmlformats.org/officeDocument/2006/relationships/slide" Target="slide7.xml"/><Relationship Id="rId5" Type="http://schemas.openxmlformats.org/officeDocument/2006/relationships/image" Target="../media/image7.svg"/><Relationship Id="rId15" Type="http://schemas.openxmlformats.org/officeDocument/2006/relationships/slide" Target="slide5.xml"/><Relationship Id="rId23" Type="http://schemas.openxmlformats.org/officeDocument/2006/relationships/image" Target="../media/image21.svg"/><Relationship Id="rId28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27.svg"/><Relationship Id="rId22" Type="http://schemas.openxmlformats.org/officeDocument/2006/relationships/image" Target="../media/image12.png"/><Relationship Id="rId27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slide" Target="slide4.xml"/><Relationship Id="rId26" Type="http://schemas.openxmlformats.org/officeDocument/2006/relationships/image" Target="../media/image23.svg"/><Relationship Id="rId3" Type="http://schemas.openxmlformats.org/officeDocument/2006/relationships/image" Target="../media/image5.svg"/><Relationship Id="rId21" Type="http://schemas.openxmlformats.org/officeDocument/2006/relationships/slide" Target="slide6.xml"/><Relationship Id="rId7" Type="http://schemas.openxmlformats.org/officeDocument/2006/relationships/image" Target="../media/image9.sv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openxmlformats.org/officeDocument/2006/relationships/image" Target="../media/image13.png"/><Relationship Id="rId33" Type="http://schemas.openxmlformats.org/officeDocument/2006/relationships/image" Target="../media/image24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19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24" Type="http://schemas.openxmlformats.org/officeDocument/2006/relationships/slide" Target="slide7.xml"/><Relationship Id="rId32" Type="http://schemas.openxmlformats.org/officeDocument/2006/relationships/image" Target="../media/image23.jpeg"/><Relationship Id="rId5" Type="http://schemas.openxmlformats.org/officeDocument/2006/relationships/image" Target="../media/image7.svg"/><Relationship Id="rId15" Type="http://schemas.openxmlformats.org/officeDocument/2006/relationships/slide" Target="slide5.xml"/><Relationship Id="rId23" Type="http://schemas.openxmlformats.org/officeDocument/2006/relationships/image" Target="../media/image32.svg"/><Relationship Id="rId28" Type="http://schemas.openxmlformats.org/officeDocument/2006/relationships/image" Target="../media/image19.jpe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22.jpe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27.svg"/><Relationship Id="rId22" Type="http://schemas.openxmlformats.org/officeDocument/2006/relationships/image" Target="../media/image9.png"/><Relationship Id="rId27" Type="http://schemas.openxmlformats.org/officeDocument/2006/relationships/image" Target="../media/image18.jpeg"/><Relationship Id="rId30" Type="http://schemas.openxmlformats.org/officeDocument/2006/relationships/image" Target="../media/image21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18" Type="http://schemas.openxmlformats.org/officeDocument/2006/relationships/slide" Target="slide4.xml"/><Relationship Id="rId26" Type="http://schemas.openxmlformats.org/officeDocument/2006/relationships/image" Target="../media/image37.svg"/><Relationship Id="rId3" Type="http://schemas.openxmlformats.org/officeDocument/2006/relationships/image" Target="../media/image5.svg"/><Relationship Id="rId21" Type="http://schemas.openxmlformats.org/officeDocument/2006/relationships/slide" Target="slide6.xml"/><Relationship Id="rId7" Type="http://schemas.openxmlformats.org/officeDocument/2006/relationships/image" Target="../media/image9.svg"/><Relationship Id="rId12" Type="http://schemas.openxmlformats.org/officeDocument/2006/relationships/slide" Target="slide3.xml"/><Relationship Id="rId17" Type="http://schemas.openxmlformats.org/officeDocument/2006/relationships/image" Target="../media/image17.svg"/><Relationship Id="rId25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24" Type="http://schemas.openxmlformats.org/officeDocument/2006/relationships/slide" Target="slide7.xml"/><Relationship Id="rId5" Type="http://schemas.openxmlformats.org/officeDocument/2006/relationships/image" Target="../media/image7.svg"/><Relationship Id="rId15" Type="http://schemas.openxmlformats.org/officeDocument/2006/relationships/slide" Target="slide5.xml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1.svg"/><Relationship Id="rId14" Type="http://schemas.openxmlformats.org/officeDocument/2006/relationships/image" Target="../media/image27.svg"/><Relationship Id="rId22" Type="http://schemas.openxmlformats.org/officeDocument/2006/relationships/image" Target="../media/image12.png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C5FEA62-A822-4E9E-8F3E-3F37771A6BCE}"/>
              </a:ext>
            </a:extLst>
          </p:cNvPr>
          <p:cNvSpPr txBox="1">
            <a:spLocks/>
          </p:cNvSpPr>
          <p:nvPr/>
        </p:nvSpPr>
        <p:spPr>
          <a:xfrm>
            <a:off x="253829" y="277216"/>
            <a:ext cx="11683381" cy="6303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4995A84-8F53-42B3-9C31-9F02CC55944C}"/>
              </a:ext>
            </a:extLst>
          </p:cNvPr>
          <p:cNvSpPr/>
          <p:nvPr/>
        </p:nvSpPr>
        <p:spPr>
          <a:xfrm>
            <a:off x="10596319" y="1026643"/>
            <a:ext cx="930439" cy="4859486"/>
          </a:xfrm>
          <a:prstGeom prst="ellipse">
            <a:avLst/>
          </a:prstGeom>
          <a:gradFill>
            <a:gsLst>
              <a:gs pos="39000">
                <a:srgbClr val="00B0F0"/>
              </a:gs>
              <a:gs pos="98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gency FB" panose="020B0503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7FC7092-62A2-4690-88AB-26CED263D87B}"/>
              </a:ext>
            </a:extLst>
          </p:cNvPr>
          <p:cNvSpPr/>
          <p:nvPr/>
        </p:nvSpPr>
        <p:spPr>
          <a:xfrm>
            <a:off x="666808" y="1015305"/>
            <a:ext cx="930439" cy="4859486"/>
          </a:xfrm>
          <a:prstGeom prst="ellipse">
            <a:avLst/>
          </a:prstGeom>
          <a:gradFill>
            <a:gsLst>
              <a:gs pos="39000">
                <a:srgbClr val="00B0F0"/>
              </a:gs>
              <a:gs pos="98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gency FB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1F1AD5C-24D0-46C7-AF4D-BF3D39DF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781" y="1865398"/>
            <a:ext cx="9907479" cy="3181977"/>
          </a:xfr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7200" cap="none" dirty="0" smtClean="0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ESD COURSE PROJECT</a:t>
            </a:r>
            <a:endParaRPr lang="en-US" sz="7200" cap="none" dirty="0">
              <a:ln w="28575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71AD84-AFB9-42C7-9864-9C5582654CB9}"/>
              </a:ext>
            </a:extLst>
          </p:cNvPr>
          <p:cNvSpPr/>
          <p:nvPr/>
        </p:nvSpPr>
        <p:spPr>
          <a:xfrm>
            <a:off x="11011844" y="1026643"/>
            <a:ext cx="818855" cy="479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gency FB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92D7024-E265-414D-897D-3F27E3E1DD85}"/>
              </a:ext>
            </a:extLst>
          </p:cNvPr>
          <p:cNvSpPr/>
          <p:nvPr/>
        </p:nvSpPr>
        <p:spPr>
          <a:xfrm>
            <a:off x="360342" y="1026643"/>
            <a:ext cx="818855" cy="516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gency FB" panose="020B0503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E39BF9C-9544-4343-B63B-98F590794F45}"/>
              </a:ext>
            </a:extLst>
          </p:cNvPr>
          <p:cNvCxnSpPr>
            <a:cxnSpLocks/>
          </p:cNvCxnSpPr>
          <p:nvPr/>
        </p:nvCxnSpPr>
        <p:spPr>
          <a:xfrm>
            <a:off x="253829" y="2276607"/>
            <a:ext cx="11683381" cy="0"/>
          </a:xfrm>
          <a:prstGeom prst="line">
            <a:avLst/>
          </a:prstGeom>
          <a:ln w="7620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F6DBD90-BE87-49C9-8889-52A8D971ACF7}"/>
              </a:ext>
            </a:extLst>
          </p:cNvPr>
          <p:cNvCxnSpPr>
            <a:cxnSpLocks/>
          </p:cNvCxnSpPr>
          <p:nvPr/>
        </p:nvCxnSpPr>
        <p:spPr>
          <a:xfrm>
            <a:off x="253829" y="4616026"/>
            <a:ext cx="11683381" cy="0"/>
          </a:xfrm>
          <a:prstGeom prst="line">
            <a:avLst/>
          </a:prstGeom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31AF7F8-BF71-4777-8704-78706BE2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3" y="2682130"/>
            <a:ext cx="2151617" cy="1613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AFDCD00-C7D7-4D03-9999-8C71DA8D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382" y="2627599"/>
            <a:ext cx="2151616" cy="161371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A9D8-12DE-4C8B-86C2-B36B488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384916"/>
            <a:ext cx="11304234" cy="677242"/>
          </a:xfrm>
          <a:solidFill>
            <a:schemeClr val="bg1"/>
          </a:solidFill>
          <a:ln w="28575"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Output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B521094-D529-474A-9866-0E7252589467}"/>
              </a:ext>
            </a:extLst>
          </p:cNvPr>
          <p:cNvSpPr txBox="1">
            <a:spLocks/>
          </p:cNvSpPr>
          <p:nvPr/>
        </p:nvSpPr>
        <p:spPr>
          <a:xfrm>
            <a:off x="443883" y="1351957"/>
            <a:ext cx="11304234" cy="5299100"/>
          </a:xfrm>
          <a:prstGeom prst="rect">
            <a:avLst/>
          </a:prstGeom>
          <a:noFill/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DB8EC9F-74E5-45E9-AC60-26850D8ED713}"/>
              </a:ext>
            </a:extLst>
          </p:cNvPr>
          <p:cNvSpPr txBox="1"/>
          <p:nvPr/>
        </p:nvSpPr>
        <p:spPr>
          <a:xfrm>
            <a:off x="1001028" y="5149304"/>
            <a:ext cx="477413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PIR Entrance detects person LED glows , Motor </a:t>
            </a:r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Rotates</a:t>
            </a:r>
            <a:r>
              <a:rPr lang="en-US" sz="28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Visitor count increments on LCD</a:t>
            </a:r>
            <a:endParaRPr lang="en-IN" sz="2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F4716A-5EBB-44A5-AD4C-1AC06F31A173}"/>
              </a:ext>
            </a:extLst>
          </p:cNvPr>
          <p:cNvSpPr txBox="1"/>
          <p:nvPr/>
        </p:nvSpPr>
        <p:spPr>
          <a:xfrm>
            <a:off x="6777956" y="5290021"/>
            <a:ext cx="4156877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PIR 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 detects Person 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Visitor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 </a:t>
            </a:r>
            <a:r>
              <a:rPr lang="en-US" sz="2400" dirty="0" smtClean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decrements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LCD</a:t>
            </a:r>
            <a:endParaRPr lang="en-IN" sz="2400" dirty="0">
              <a:latin typeface="Agency FB" panose="020B0503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668" t="27184" b="5949"/>
          <a:stretch/>
        </p:blipFill>
        <p:spPr>
          <a:xfrm>
            <a:off x="1653716" y="1571828"/>
            <a:ext cx="3468754" cy="33373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 rotWithShape="1">
          <a:blip r:embed="rId3"/>
          <a:srcRect l="34746" t="36046" r="34303" b="10768"/>
          <a:stretch/>
        </p:blipFill>
        <p:spPr bwMode="auto">
          <a:xfrm>
            <a:off x="7067248" y="1720983"/>
            <a:ext cx="3308786" cy="3039000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 descr="The Exit Icon. Logout And Output Logo, Illustration, Vector Sign Symbol For  Design Royalty Free Cliparts, Vectors, And Stock Illustration. Image  116221721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24308" r="23565" b="26154"/>
          <a:stretch/>
        </p:blipFill>
        <p:spPr bwMode="auto">
          <a:xfrm>
            <a:off x="4784595" y="422184"/>
            <a:ext cx="675749" cy="6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A9D8-12DE-4C8B-86C2-B36B488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2" y="624613"/>
            <a:ext cx="11304234" cy="677242"/>
          </a:xfrm>
          <a:solidFill>
            <a:schemeClr val="bg1"/>
          </a:solidFill>
          <a:ln w="28575"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Conclusion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56E6E27-9D6B-45CF-BCF5-03871465AE81}"/>
              </a:ext>
            </a:extLst>
          </p:cNvPr>
          <p:cNvSpPr txBox="1">
            <a:spLocks/>
          </p:cNvSpPr>
          <p:nvPr/>
        </p:nvSpPr>
        <p:spPr>
          <a:xfrm>
            <a:off x="443884" y="1775534"/>
            <a:ext cx="11304233" cy="4697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gency FB" panose="020B0503020202020204" pitchFamily="34" charset="0"/>
              </a:rPr>
              <a:t>We were </a:t>
            </a:r>
            <a:r>
              <a:rPr lang="en-US" sz="2800" dirty="0" smtClean="0">
                <a:latin typeface="Agency FB" panose="020B0503020202020204" pitchFamily="34" charset="0"/>
              </a:rPr>
              <a:t>able to successfully </a:t>
            </a:r>
            <a:r>
              <a:rPr lang="en-US" sz="2800" dirty="0">
                <a:latin typeface="Agency FB" panose="020B0503020202020204" pitchFamily="34" charset="0"/>
              </a:rPr>
              <a:t>Stimulate a system which would automatically open door(DC Motor) after sensing through PIR Sensor at entrance and Display the number of people inside the Bank / Shop 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gency FB" panose="020B0503020202020204" pitchFamily="34" charset="0"/>
              </a:rPr>
              <a:t>The </a:t>
            </a:r>
            <a:r>
              <a:rPr lang="en-US" sz="2800" dirty="0">
                <a:latin typeface="Agency FB" panose="020B0503020202020204" pitchFamily="34" charset="0"/>
              </a:rPr>
              <a:t>result will be shown by Alert Led glowing and Rotating DC Motor(showing opening of </a:t>
            </a:r>
            <a:r>
              <a:rPr lang="en-US" sz="2800" dirty="0" smtClean="0">
                <a:latin typeface="Agency FB" panose="020B0503020202020204" pitchFamily="34" charset="0"/>
              </a:rPr>
              <a:t>door)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gency FB" panose="020B0503020202020204" pitchFamily="34" charset="0"/>
              </a:rPr>
              <a:t>Similarly </a:t>
            </a:r>
            <a:r>
              <a:rPr lang="en-US" sz="2800" dirty="0">
                <a:latin typeface="Agency FB" panose="020B0503020202020204" pitchFamily="34" charset="0"/>
              </a:rPr>
              <a:t>if a person exits Bank / Shop PIR Sensor will detect the presence of that person and update the number inside number on display at Entrance by deducing one . </a:t>
            </a:r>
            <a:endParaRPr lang="en-IN" sz="2800" dirty="0">
              <a:latin typeface="Agency FB" panose="020B0503020202020204" pitchFamily="34" charset="0"/>
            </a:endParaRPr>
          </a:p>
        </p:txBody>
      </p:sp>
      <p:pic>
        <p:nvPicPr>
          <p:cNvPr id="4098" name="Picture 2" descr="Conclusion Logo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0" t="17300" r="19222" b="21707"/>
          <a:stretch/>
        </p:blipFill>
        <p:spPr bwMode="auto">
          <a:xfrm>
            <a:off x="4610500" y="662477"/>
            <a:ext cx="558265" cy="6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8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A9D8-12DE-4C8B-86C2-B36B488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384916"/>
            <a:ext cx="11304234" cy="677242"/>
          </a:xfrm>
          <a:solidFill>
            <a:schemeClr val="bg1"/>
          </a:solidFill>
          <a:ln w="28575"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Future Scope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B521094-D529-474A-9866-0E7252589467}"/>
              </a:ext>
            </a:extLst>
          </p:cNvPr>
          <p:cNvSpPr txBox="1">
            <a:spLocks/>
          </p:cNvSpPr>
          <p:nvPr/>
        </p:nvSpPr>
        <p:spPr>
          <a:xfrm>
            <a:off x="443883" y="1351957"/>
            <a:ext cx="11304234" cy="5126841"/>
          </a:xfrm>
          <a:prstGeom prst="rect">
            <a:avLst/>
          </a:prstGeom>
          <a:noFill/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42EFDB-FDE9-4880-98F6-CF18FC04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78" y="2229321"/>
            <a:ext cx="4128106" cy="36543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92A07A2-E3D3-4F17-A9BB-B6260D665A38}"/>
              </a:ext>
            </a:extLst>
          </p:cNvPr>
          <p:cNvSpPr txBox="1">
            <a:spLocks/>
          </p:cNvSpPr>
          <p:nvPr/>
        </p:nvSpPr>
        <p:spPr>
          <a:xfrm>
            <a:off x="2009268" y="4532994"/>
            <a:ext cx="2520962" cy="64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600" dirty="0">
                <a:solidFill>
                  <a:srgbClr val="001219"/>
                </a:solidFill>
                <a:effectLst/>
                <a:latin typeface="Agency FB" panose="020B0503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Mobile App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420DBA0-587B-42A1-9C10-E7BD51846F14}"/>
              </a:ext>
            </a:extLst>
          </p:cNvPr>
          <p:cNvSpPr txBox="1">
            <a:spLocks/>
          </p:cNvSpPr>
          <p:nvPr/>
        </p:nvSpPr>
        <p:spPr>
          <a:xfrm>
            <a:off x="262994" y="1653386"/>
            <a:ext cx="4128106" cy="116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3600" dirty="0" smtClean="0">
                <a:solidFill>
                  <a:srgbClr val="001219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Adding MLX90614 </a:t>
            </a:r>
          </a:p>
          <a:p>
            <a:pPr marL="45720" indent="0" algn="ctr">
              <a:buNone/>
            </a:pPr>
            <a:r>
              <a:rPr lang="en-US" sz="3600" dirty="0" smtClean="0">
                <a:solidFill>
                  <a:srgbClr val="001219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Body </a:t>
            </a:r>
            <a:r>
              <a:rPr lang="en-US" sz="3600" dirty="0">
                <a:solidFill>
                  <a:srgbClr val="001219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Temperature detection</a:t>
            </a:r>
            <a:endParaRPr lang="en-US" sz="3600" dirty="0">
              <a:solidFill>
                <a:srgbClr val="001219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5E2A7C2-D2D9-4AD8-92D3-B16BD41B56C2}"/>
              </a:ext>
            </a:extLst>
          </p:cNvPr>
          <p:cNvSpPr txBox="1">
            <a:spLocks/>
          </p:cNvSpPr>
          <p:nvPr/>
        </p:nvSpPr>
        <p:spPr>
          <a:xfrm>
            <a:off x="7661174" y="4532388"/>
            <a:ext cx="3820703" cy="1261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600" dirty="0" smtClean="0">
                <a:solidFill>
                  <a:srgbClr val="001219"/>
                </a:solidFill>
                <a:latin typeface="Agency FB" panose="020B0503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Hardware Implementation</a:t>
            </a:r>
            <a:endParaRPr lang="en-US" sz="3600" dirty="0">
              <a:solidFill>
                <a:srgbClr val="001219"/>
              </a:solidFill>
              <a:effectLst/>
              <a:latin typeface="Agency FB" panose="020B0503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1A74430-F2A1-4DE3-8FCD-374C21F616A5}"/>
              </a:ext>
            </a:extLst>
          </p:cNvPr>
          <p:cNvSpPr txBox="1">
            <a:spLocks/>
          </p:cNvSpPr>
          <p:nvPr/>
        </p:nvSpPr>
        <p:spPr>
          <a:xfrm>
            <a:off x="7807184" y="1969036"/>
            <a:ext cx="3853661" cy="1133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600" dirty="0" smtClean="0">
                <a:solidFill>
                  <a:srgbClr val="001219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Mask Detection at Entrance</a:t>
            </a:r>
            <a:endParaRPr lang="en-US" sz="3600" dirty="0">
              <a:solidFill>
                <a:srgbClr val="001219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Jpg Royalty Free Library Binocs Dr Michael Chopyk - Man Binoculars Png  Clipart, Transparent Png - kind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17" y="409615"/>
            <a:ext cx="690466" cy="62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01F6A0C7-6904-4B5E-9349-057564A6B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6007"/>
              </p:ext>
            </p:extLst>
          </p:nvPr>
        </p:nvGraphicFramePr>
        <p:xfrm>
          <a:off x="482600" y="262212"/>
          <a:ext cx="11226800" cy="63683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26800">
                  <a:extLst>
                    <a:ext uri="{9D8B030D-6E8A-4147-A177-3AD203B41FA5}">
                      <a16:colId xmlns:a16="http://schemas.microsoft.com/office/drawing/2014/main" xmlns="" val="2202239803"/>
                    </a:ext>
                  </a:extLst>
                </a:gridCol>
              </a:tblGrid>
              <a:tr h="87579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2800" b="1" u="none" dirty="0" smtClean="0">
                          <a:latin typeface="Agency FB" panose="020B0503020202020204" pitchFamily="34" charset="0"/>
                        </a:rPr>
                        <a:t>References</a:t>
                      </a:r>
                      <a:endParaRPr lang="en-IN" sz="2800" b="1" u="none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787935"/>
                  </a:ext>
                </a:extLst>
              </a:tr>
              <a:tr h="692177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Mathur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K. S.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Nagl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"Microcontroller-based bidirectional visitor counter", Electronics for You, 78-81 (2007).</a:t>
                      </a:r>
                      <a:endParaRPr lang="en-US" sz="2800" b="0" u="none" dirty="0"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0017755"/>
                  </a:ext>
                </a:extLst>
              </a:tr>
              <a:tr h="101926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Gaurav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Waradkar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Hitesh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Ramina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Vinay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Maitry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Tejasvi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Ansurkar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Asha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Rawat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Parth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Das, "Automated room light controller with visitor counter",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Imper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J.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Interdisc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Res., 2(4): 777-780 (2016).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2800" b="0" u="none" dirty="0"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560367"/>
                  </a:ext>
                </a:extLst>
              </a:tr>
              <a:tr h="692177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A.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Dey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S.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Chakraborty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S. Islam, M.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Pramanik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Md. AH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Malick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"Design of controllable bidirectional visitor counter", Int. J.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Innov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Res. Elect Electro.,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Instru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Cont.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Engg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., 4(5): 133-136 (2016).</a:t>
                      </a:r>
                      <a:endParaRPr lang="en-IN" sz="2800" b="0" u="none" dirty="0">
                        <a:latin typeface="Agency FB" panose="020B0503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261727"/>
                  </a:ext>
                </a:extLst>
              </a:tr>
              <a:tr h="1377729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rgbClr val="000000"/>
                          </a:solidFill>
                          <a:effectLst/>
                          <a:latin typeface="Agency FB" panose="020B0503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Mohanaprakash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Sathya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Dhanabal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, "Modern multipurpose security and power management system", Int. J. </a:t>
                      </a:r>
                      <a:r>
                        <a:rPr lang="en-IN" sz="28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Engg</a:t>
                      </a:r>
                      <a:r>
                        <a:rPr lang="en-IN" sz="28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 Res. Gen. Sci., 3(2): (2015)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933227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7DDAEC3-CCD7-4A0A-93DF-55E4387AAED4}"/>
              </a:ext>
            </a:extLst>
          </p:cNvPr>
          <p:cNvGrpSpPr/>
          <p:nvPr/>
        </p:nvGrpSpPr>
        <p:grpSpPr>
          <a:xfrm>
            <a:off x="4137704" y="308079"/>
            <a:ext cx="828000" cy="828000"/>
            <a:chOff x="-828000" y="1755423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601EB6F-7AB7-4F35-A92A-4248E8BC595E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9" name="Graphic 8" descr="Checklist">
              <a:extLst>
                <a:ext uri="{FF2B5EF4-FFF2-40B4-BE49-F238E27FC236}">
                  <a16:creationId xmlns:a16="http://schemas.microsoft.com/office/drawing/2014/main" xmlns="" id="{FAB805FC-8F7E-4899-90A7-99372182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6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B7F1710-6D3D-4FF6-AC61-ED9C9AED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6" y="533585"/>
            <a:ext cx="9265328" cy="579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6391" y="1654265"/>
            <a:ext cx="6793500" cy="3461746"/>
          </a:xfr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4400" b="1" dirty="0">
                <a:latin typeface="Agency FB" panose="020B0503020202020204" pitchFamily="34" charset="0"/>
              </a:rPr>
              <a:t>Simulating Automatic door opener  and closure </a:t>
            </a:r>
            <a:r>
              <a:rPr lang="en-US" sz="4400" b="1" dirty="0" smtClean="0">
                <a:latin typeface="Agency FB" panose="020B0503020202020204" pitchFamily="34" charset="0"/>
              </a:rPr>
              <a:t>using </a:t>
            </a:r>
            <a:r>
              <a:rPr lang="en-US" sz="4400" b="1" dirty="0">
                <a:latin typeface="Agency FB" panose="020B0503020202020204" pitchFamily="34" charset="0"/>
              </a:rPr>
              <a:t>Raspberry pi </a:t>
            </a:r>
            <a:endParaRPr lang="en-IN" sz="4400" dirty="0">
              <a:latin typeface="Agency FB" panose="020B0503020202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D04B6032-D3E5-49CF-83BD-3ADCAF7E01D2}"/>
              </a:ext>
            </a:extLst>
          </p:cNvPr>
          <p:cNvSpPr txBox="1">
            <a:spLocks/>
          </p:cNvSpPr>
          <p:nvPr/>
        </p:nvSpPr>
        <p:spPr>
          <a:xfrm>
            <a:off x="5076391" y="5257461"/>
            <a:ext cx="6793499" cy="99005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Under the Guidance of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Prof.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SUNI TAYDE Sir</a:t>
            </a:r>
            <a:endParaRPr lang="en-IN" sz="2400" b="1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54E5188-4D8F-406D-8043-90E28C0DB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r="12465"/>
          <a:stretch/>
        </p:blipFill>
        <p:spPr>
          <a:xfrm>
            <a:off x="560473" y="610481"/>
            <a:ext cx="3948846" cy="56370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E1A6C79-356E-4DD7-B58E-C2F7FDB4A36D}"/>
              </a:ext>
            </a:extLst>
          </p:cNvPr>
          <p:cNvSpPr txBox="1"/>
          <p:nvPr/>
        </p:nvSpPr>
        <p:spPr>
          <a:xfrm>
            <a:off x="4933720" y="202924"/>
            <a:ext cx="571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VISHWAKARMA INSTITUTE OF TECHNOLOGY</a:t>
            </a:r>
            <a:r>
              <a:rPr lang="en-IN" sz="2800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, </a:t>
            </a:r>
            <a:r>
              <a:rPr lang="en-IN" sz="28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PUNE</a:t>
            </a:r>
            <a:endParaRPr lang="en-IN" sz="28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E7B3992-A2D3-44D9-9DDF-0C89EAEA1F1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9" b="3540"/>
          <a:stretch/>
        </p:blipFill>
        <p:spPr bwMode="auto">
          <a:xfrm>
            <a:off x="10650862" y="202924"/>
            <a:ext cx="1219029" cy="11636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48F8FE8-090C-4BF1-B1D2-013FA46FBA70}"/>
              </a:ext>
            </a:extLst>
          </p:cNvPr>
          <p:cNvSpPr txBox="1"/>
          <p:nvPr/>
        </p:nvSpPr>
        <p:spPr>
          <a:xfrm>
            <a:off x="4933719" y="726144"/>
            <a:ext cx="571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Electronics and Telecommunication Engineering Department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Bahnschrift Condensed" panose="020B0502040204020203" pitchFamily="34" charset="0"/>
              </a:rPr>
              <a:t>Academic Year 2021-22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rgbClr val="4CC9F0"/>
          </a:fgClr>
          <a:bgClr>
            <a:srgbClr val="4CC9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9F030ADC-BE95-44D7-844B-3828AA95185D}"/>
              </a:ext>
            </a:extLst>
          </p:cNvPr>
          <p:cNvGrpSpPr/>
          <p:nvPr/>
        </p:nvGrpSpPr>
        <p:grpSpPr>
          <a:xfrm>
            <a:off x="984864" y="487972"/>
            <a:ext cx="828000" cy="828000"/>
            <a:chOff x="-828000" y="487972"/>
            <a:chExt cx="828000" cy="828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86A88C8B-DD2A-4F1B-9CC6-C76D5D428ACA}"/>
                </a:ext>
              </a:extLst>
            </p:cNvPr>
            <p:cNvSpPr/>
            <p:nvPr/>
          </p:nvSpPr>
          <p:spPr>
            <a:xfrm>
              <a:off x="-828000" y="48797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83" name="Graphic 82" descr="Users">
              <a:extLst>
                <a:ext uri="{FF2B5EF4-FFF2-40B4-BE49-F238E27FC236}">
                  <a16:creationId xmlns:a16="http://schemas.microsoft.com/office/drawing/2014/main" xmlns="" id="{F6DBEA2D-B63F-44AD-BEB8-4858437B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559503"/>
              <a:ext cx="684938" cy="684938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454E077E-639E-4EBA-AE84-A7E2613005AB}"/>
              </a:ext>
            </a:extLst>
          </p:cNvPr>
          <p:cNvGrpSpPr/>
          <p:nvPr/>
        </p:nvGrpSpPr>
        <p:grpSpPr>
          <a:xfrm>
            <a:off x="-828000" y="1755423"/>
            <a:ext cx="828000" cy="828000"/>
            <a:chOff x="-828000" y="1755423"/>
            <a:chExt cx="828000" cy="828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977574AD-6293-4EDA-9EB7-F8981BF790E2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86" name="Graphic 85" descr="Checklist">
              <a:extLst>
                <a:ext uri="{FF2B5EF4-FFF2-40B4-BE49-F238E27FC236}">
                  <a16:creationId xmlns:a16="http://schemas.microsoft.com/office/drawing/2014/main" xmlns="" id="{E3630E9D-E075-4F3F-92DA-7091C8CF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322233A0-27E8-41A8-9B62-2BA040393065}"/>
              </a:ext>
            </a:extLst>
          </p:cNvPr>
          <p:cNvGrpSpPr/>
          <p:nvPr/>
        </p:nvGrpSpPr>
        <p:grpSpPr>
          <a:xfrm>
            <a:off x="-828000" y="4278514"/>
            <a:ext cx="828000" cy="828000"/>
            <a:chOff x="-828000" y="4278514"/>
            <a:chExt cx="828000" cy="828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1DA4CC08-3BA4-469B-B3BF-AB3C3A186A7D}"/>
                </a:ext>
              </a:extLst>
            </p:cNvPr>
            <p:cNvSpPr/>
            <p:nvPr/>
          </p:nvSpPr>
          <p:spPr>
            <a:xfrm>
              <a:off x="-828000" y="42785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89" name="Graphic 88" descr="Magnifying glass">
              <a:extLst>
                <a:ext uri="{FF2B5EF4-FFF2-40B4-BE49-F238E27FC236}">
                  <a16:creationId xmlns:a16="http://schemas.microsoft.com/office/drawing/2014/main" xmlns="" id="{15064796-F6D8-4244-BBF9-26709B22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756469" y="4350045"/>
              <a:ext cx="684938" cy="684938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85D7B840-ED01-4DB1-A04B-D583C9334406}"/>
              </a:ext>
            </a:extLst>
          </p:cNvPr>
          <p:cNvGrpSpPr/>
          <p:nvPr/>
        </p:nvGrpSpPr>
        <p:grpSpPr>
          <a:xfrm>
            <a:off x="-828000" y="5542028"/>
            <a:ext cx="828000" cy="828000"/>
            <a:chOff x="-828000" y="5542028"/>
            <a:chExt cx="828000" cy="828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4C740FD6-EA8B-4807-BB99-583C85C85065}"/>
                </a:ext>
              </a:extLst>
            </p:cNvPr>
            <p:cNvSpPr/>
            <p:nvPr/>
          </p:nvSpPr>
          <p:spPr>
            <a:xfrm>
              <a:off x="-828000" y="554202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92" name="Graphic 91" descr="Internet">
              <a:extLst>
                <a:ext uri="{FF2B5EF4-FFF2-40B4-BE49-F238E27FC236}">
                  <a16:creationId xmlns:a16="http://schemas.microsoft.com/office/drawing/2014/main" xmlns="" id="{0017CE89-6FA0-4A3C-B9F9-BE520050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756469" y="5613345"/>
              <a:ext cx="684938" cy="68493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335C70C-C3C2-47C8-B49A-6094E2CA6861}"/>
              </a:ext>
            </a:extLst>
          </p:cNvPr>
          <p:cNvGrpSpPr/>
          <p:nvPr/>
        </p:nvGrpSpPr>
        <p:grpSpPr>
          <a:xfrm>
            <a:off x="-828001" y="3015000"/>
            <a:ext cx="828000" cy="828000"/>
            <a:chOff x="-828000" y="3015000"/>
            <a:chExt cx="828000" cy="828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B3720C64-C2BD-4A9B-8F71-5FB83AEE657F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95" name="Graphic 94" descr="Lightbulb and gear">
              <a:extLst>
                <a:ext uri="{FF2B5EF4-FFF2-40B4-BE49-F238E27FC236}">
                  <a16:creationId xmlns:a16="http://schemas.microsoft.com/office/drawing/2014/main" xmlns="" id="{29739179-5F9C-48B7-A416-782E7817D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756469" y="3086531"/>
              <a:ext cx="684938" cy="684938"/>
            </a:xfrm>
            <a:prstGeom prst="rect">
              <a:avLst/>
            </a:prstGeom>
          </p:spPr>
        </p:pic>
      </p:grpSp>
      <p:sp>
        <p:nvSpPr>
          <p:cNvPr id="96" name="Freeform: Shape 95">
            <a:extLst>
              <a:ext uri="{FF2B5EF4-FFF2-40B4-BE49-F238E27FC236}">
                <a16:creationId xmlns:a16="http://schemas.microsoft.com/office/drawing/2014/main" xmlns="" id="{E8A4F295-59F5-4195-8034-3A393ABFA26B}"/>
              </a:ext>
            </a:extLst>
          </p:cNvPr>
          <p:cNvSpPr/>
          <p:nvPr/>
        </p:nvSpPr>
        <p:spPr>
          <a:xfrm>
            <a:off x="0" y="-10909028"/>
            <a:ext cx="1284791" cy="23621999"/>
          </a:xfrm>
          <a:custGeom>
            <a:avLst/>
            <a:gdLst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5 w 1284790"/>
              <a:gd name="connsiteY2" fmla="*/ 11810999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4791" h="23621999">
                <a:moveTo>
                  <a:pt x="1284790" y="0"/>
                </a:moveTo>
                <a:lnTo>
                  <a:pt x="1284790" y="10841979"/>
                </a:lnTo>
                <a:cubicBezTo>
                  <a:pt x="1285924" y="11387875"/>
                  <a:pt x="717825" y="11343213"/>
                  <a:pt x="718598" y="11811002"/>
                </a:cubicBezTo>
                <a:cubicBezTo>
                  <a:pt x="719371" y="12278791"/>
                  <a:pt x="1282114" y="12236034"/>
                  <a:pt x="1284790" y="12780020"/>
                </a:cubicBezTo>
                <a:lnTo>
                  <a:pt x="1284790" y="23621999"/>
                </a:lnTo>
                <a:lnTo>
                  <a:pt x="0" y="23621999"/>
                </a:lnTo>
                <a:lnTo>
                  <a:pt x="0" y="0"/>
                </a:lnTo>
                <a:lnTo>
                  <a:pt x="128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97" name="Graphic 96" descr="Users">
            <a:hlinkClick r:id="rId12" action="ppaction://hlinksldjump"/>
            <a:extLst>
              <a:ext uri="{FF2B5EF4-FFF2-40B4-BE49-F238E27FC236}">
                <a16:creationId xmlns:a16="http://schemas.microsoft.com/office/drawing/2014/main" xmlns="" id="{EFA0CAC7-F279-4BDE-A6C9-8D35B4E833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9926" y="559503"/>
            <a:ext cx="684938" cy="684938"/>
          </a:xfrm>
          <a:prstGeom prst="rect">
            <a:avLst/>
          </a:prstGeom>
        </p:spPr>
      </p:pic>
      <p:pic>
        <p:nvPicPr>
          <p:cNvPr id="98" name="Graphic 97" descr="Lightbulb and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A359BECA-65B5-465A-93FB-A6B36DB4848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926" y="3086531"/>
            <a:ext cx="684938" cy="684938"/>
          </a:xfrm>
          <a:prstGeom prst="rect">
            <a:avLst/>
          </a:prstGeom>
        </p:spPr>
      </p:pic>
      <p:pic>
        <p:nvPicPr>
          <p:cNvPr id="99" name="Graphic 98" descr="Checklist">
            <a:hlinkClick r:id="rId18" action="ppaction://hlinksldjump"/>
            <a:extLst>
              <a:ext uri="{FF2B5EF4-FFF2-40B4-BE49-F238E27FC236}">
                <a16:creationId xmlns:a16="http://schemas.microsoft.com/office/drawing/2014/main" xmlns="" id="{748C3110-ECBE-410B-84C7-942229E896D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926" y="1826954"/>
            <a:ext cx="684938" cy="684938"/>
          </a:xfrm>
          <a:prstGeom prst="rect">
            <a:avLst/>
          </a:prstGeom>
        </p:spPr>
      </p:pic>
      <p:pic>
        <p:nvPicPr>
          <p:cNvPr id="100" name="Graphic 99" descr="Magnifying glass">
            <a:hlinkClick r:id="rId21" action="ppaction://hlinksldjump"/>
            <a:extLst>
              <a:ext uri="{FF2B5EF4-FFF2-40B4-BE49-F238E27FC236}">
                <a16:creationId xmlns:a16="http://schemas.microsoft.com/office/drawing/2014/main" xmlns="" id="{74A2661D-658C-4BF0-97FC-6FF5CC6D30D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9926" y="4350045"/>
            <a:ext cx="684938" cy="684938"/>
          </a:xfrm>
          <a:prstGeom prst="rect">
            <a:avLst/>
          </a:prstGeom>
        </p:spPr>
      </p:pic>
      <p:pic>
        <p:nvPicPr>
          <p:cNvPr id="101" name="Graphic 100" descr="Internet">
            <a:hlinkClick r:id="rId24" action="ppaction://hlinksldjump"/>
            <a:extLst>
              <a:ext uri="{FF2B5EF4-FFF2-40B4-BE49-F238E27FC236}">
                <a16:creationId xmlns:a16="http://schemas.microsoft.com/office/drawing/2014/main" xmlns="" id="{62555896-CEE8-4240-8C4E-A76D8B1BD77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99926" y="5613345"/>
            <a:ext cx="684938" cy="68493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3F9E005-56A2-42DF-AF2A-CA0A92702BE7}"/>
              </a:ext>
            </a:extLst>
          </p:cNvPr>
          <p:cNvSpPr/>
          <p:nvPr/>
        </p:nvSpPr>
        <p:spPr>
          <a:xfrm>
            <a:off x="3054908" y="665170"/>
            <a:ext cx="3008505" cy="30085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Atharva Chaudhari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Roll No. 62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11910101</a:t>
            </a:r>
          </a:p>
        </p:txBody>
      </p:sp>
      <p:pic>
        <p:nvPicPr>
          <p:cNvPr id="35" name="Graphic 34" descr="School boy">
            <a:extLst>
              <a:ext uri="{FF2B5EF4-FFF2-40B4-BE49-F238E27FC236}">
                <a16:creationId xmlns:a16="http://schemas.microsoft.com/office/drawing/2014/main" xmlns="" id="{B9580695-8AE4-4D11-AA61-CE8B03169CE8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4134547" y="1033797"/>
            <a:ext cx="849228" cy="84922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B7300F4-CE81-4F3B-9036-562A5516A872}"/>
              </a:ext>
            </a:extLst>
          </p:cNvPr>
          <p:cNvSpPr/>
          <p:nvPr/>
        </p:nvSpPr>
        <p:spPr>
          <a:xfrm>
            <a:off x="3054907" y="3733863"/>
            <a:ext cx="3008505" cy="30085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Chinmay Deotale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Roll No. 71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11910759</a:t>
            </a:r>
          </a:p>
        </p:txBody>
      </p:sp>
      <p:pic>
        <p:nvPicPr>
          <p:cNvPr id="32" name="Graphic 31" descr="School boy">
            <a:extLst>
              <a:ext uri="{FF2B5EF4-FFF2-40B4-BE49-F238E27FC236}">
                <a16:creationId xmlns:a16="http://schemas.microsoft.com/office/drawing/2014/main" xmlns="" id="{01591786-132F-4491-B7B6-C53713A65B34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4134545" y="4065642"/>
            <a:ext cx="849228" cy="849228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xmlns="" id="{98B7F692-6234-4909-AFD0-61994DC6C496}"/>
              </a:ext>
            </a:extLst>
          </p:cNvPr>
          <p:cNvSpPr/>
          <p:nvPr/>
        </p:nvSpPr>
        <p:spPr>
          <a:xfrm>
            <a:off x="8140931" y="665169"/>
            <a:ext cx="3008505" cy="30085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Shubham Damale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Roll No. 68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11910803</a:t>
            </a:r>
          </a:p>
        </p:txBody>
      </p:sp>
      <p:pic>
        <p:nvPicPr>
          <p:cNvPr id="34" name="Graphic 33" descr="School boy">
            <a:extLst>
              <a:ext uri="{FF2B5EF4-FFF2-40B4-BE49-F238E27FC236}">
                <a16:creationId xmlns:a16="http://schemas.microsoft.com/office/drawing/2014/main" xmlns="" id="{F751BAC2-0F1E-4A38-A065-CE61FE75E1E7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9220569" y="977726"/>
            <a:ext cx="849228" cy="84922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CC16BD9-F968-49CB-BC6B-B5BFCB441AC6}"/>
              </a:ext>
            </a:extLst>
          </p:cNvPr>
          <p:cNvSpPr/>
          <p:nvPr/>
        </p:nvSpPr>
        <p:spPr>
          <a:xfrm>
            <a:off x="8140931" y="3733863"/>
            <a:ext cx="3008505" cy="300850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Deven Nalawade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Roll No. 77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12020067</a:t>
            </a:r>
          </a:p>
        </p:txBody>
      </p:sp>
      <p:pic>
        <p:nvPicPr>
          <p:cNvPr id="39" name="Graphic 38" descr="School boy">
            <a:extLst>
              <a:ext uri="{FF2B5EF4-FFF2-40B4-BE49-F238E27FC236}">
                <a16:creationId xmlns:a16="http://schemas.microsoft.com/office/drawing/2014/main" xmlns="" id="{9B2C0101-346C-4580-A296-D87704D93F6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9220569" y="4065642"/>
            <a:ext cx="849228" cy="84922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F097F648-EAB0-4652-BCDA-C21933755A25}"/>
              </a:ext>
            </a:extLst>
          </p:cNvPr>
          <p:cNvSpPr txBox="1">
            <a:spLocks/>
          </p:cNvSpPr>
          <p:nvPr/>
        </p:nvSpPr>
        <p:spPr>
          <a:xfrm>
            <a:off x="5968879" y="2979920"/>
            <a:ext cx="2255520" cy="1443479"/>
          </a:xfrm>
          <a:prstGeom prst="rect">
            <a:avLst/>
          </a:prstGeom>
          <a:noFill/>
          <a:ln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Division - ET-A</a:t>
            </a:r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Batch 3</a:t>
            </a:r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Group No. 3</a:t>
            </a:r>
            <a:endParaRPr lang="en-IN" sz="3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BA9DD4B2-7B50-49E7-89C3-249ECE69902A}"/>
              </a:ext>
            </a:extLst>
          </p:cNvPr>
          <p:cNvSpPr txBox="1">
            <a:spLocks/>
          </p:cNvSpPr>
          <p:nvPr/>
        </p:nvSpPr>
        <p:spPr>
          <a:xfrm>
            <a:off x="5890364" y="177905"/>
            <a:ext cx="2412550" cy="6201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Group Details</a:t>
            </a:r>
          </a:p>
        </p:txBody>
      </p:sp>
    </p:spTree>
    <p:extLst>
      <p:ext uri="{BB962C8B-B14F-4D97-AF65-F5344CB8AC3E}">
        <p14:creationId xmlns:p14="http://schemas.microsoft.com/office/powerpoint/2010/main" val="1609637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0C0C30D-B607-4987-9296-95307BCA132D}"/>
              </a:ext>
            </a:extLst>
          </p:cNvPr>
          <p:cNvGrpSpPr/>
          <p:nvPr/>
        </p:nvGrpSpPr>
        <p:grpSpPr>
          <a:xfrm>
            <a:off x="-828001" y="487972"/>
            <a:ext cx="828000" cy="828000"/>
            <a:chOff x="-828000" y="487972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6D4EB254-7A75-4C4C-A3A2-BDBD8CC2A5AD}"/>
                </a:ext>
              </a:extLst>
            </p:cNvPr>
            <p:cNvSpPr/>
            <p:nvPr/>
          </p:nvSpPr>
          <p:spPr>
            <a:xfrm>
              <a:off x="-828000" y="48797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6" name="Graphic 5" descr="Users">
              <a:extLst>
                <a:ext uri="{FF2B5EF4-FFF2-40B4-BE49-F238E27FC236}">
                  <a16:creationId xmlns:a16="http://schemas.microsoft.com/office/drawing/2014/main" xmlns="" id="{AAEA201D-6C7A-4C72-B876-F65A5AA4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559503"/>
              <a:ext cx="684938" cy="68493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7DDAEC3-CCD7-4A0A-93DF-55E4387AAED4}"/>
              </a:ext>
            </a:extLst>
          </p:cNvPr>
          <p:cNvGrpSpPr/>
          <p:nvPr/>
        </p:nvGrpSpPr>
        <p:grpSpPr>
          <a:xfrm>
            <a:off x="1056395" y="1751486"/>
            <a:ext cx="828000" cy="828000"/>
            <a:chOff x="-828000" y="1755423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601EB6F-7AB7-4F35-A92A-4248E8BC595E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9" name="Graphic 8" descr="Checklist">
              <a:extLst>
                <a:ext uri="{FF2B5EF4-FFF2-40B4-BE49-F238E27FC236}">
                  <a16:creationId xmlns:a16="http://schemas.microsoft.com/office/drawing/2014/main" xmlns="" id="{FAB805FC-8F7E-4899-90A7-99372182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99D2C4F-477B-427F-884A-4BE70A40F0FB}"/>
              </a:ext>
            </a:extLst>
          </p:cNvPr>
          <p:cNvGrpSpPr/>
          <p:nvPr/>
        </p:nvGrpSpPr>
        <p:grpSpPr>
          <a:xfrm>
            <a:off x="-828000" y="4278514"/>
            <a:ext cx="828000" cy="828000"/>
            <a:chOff x="-828000" y="4278514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11A12BAE-20D7-4A1E-9B5E-3B00E92115B4}"/>
                </a:ext>
              </a:extLst>
            </p:cNvPr>
            <p:cNvSpPr/>
            <p:nvPr/>
          </p:nvSpPr>
          <p:spPr>
            <a:xfrm>
              <a:off x="-828000" y="42785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2" name="Graphic 11" descr="Magnifying glass">
              <a:extLst>
                <a:ext uri="{FF2B5EF4-FFF2-40B4-BE49-F238E27FC236}">
                  <a16:creationId xmlns:a16="http://schemas.microsoft.com/office/drawing/2014/main" xmlns="" id="{A652E301-47DE-4D7B-BA86-55F0D0AC8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756469" y="4350045"/>
              <a:ext cx="684938" cy="68493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06E573C-3947-4E1D-A88D-02FC185D2566}"/>
              </a:ext>
            </a:extLst>
          </p:cNvPr>
          <p:cNvGrpSpPr/>
          <p:nvPr/>
        </p:nvGrpSpPr>
        <p:grpSpPr>
          <a:xfrm>
            <a:off x="-828000" y="5542028"/>
            <a:ext cx="828000" cy="828000"/>
            <a:chOff x="-828000" y="5542028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AE0C281-1E63-4348-9A21-742F8999A5AB}"/>
                </a:ext>
              </a:extLst>
            </p:cNvPr>
            <p:cNvSpPr/>
            <p:nvPr/>
          </p:nvSpPr>
          <p:spPr>
            <a:xfrm>
              <a:off x="-828000" y="554202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xmlns="" id="{66324BFD-BE61-4139-B2CC-8BDF1D84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756469" y="5613345"/>
              <a:ext cx="684938" cy="68493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AEC629-7637-48C5-B53A-8D1504C08B6A}"/>
              </a:ext>
            </a:extLst>
          </p:cNvPr>
          <p:cNvGrpSpPr/>
          <p:nvPr/>
        </p:nvGrpSpPr>
        <p:grpSpPr>
          <a:xfrm>
            <a:off x="-828001" y="3015000"/>
            <a:ext cx="828000" cy="828000"/>
            <a:chOff x="-828000" y="3015000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1507CA5-69C7-4F3F-A87E-79FB6558C8FD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8" name="Graphic 17" descr="Lightbulb and gear">
              <a:extLst>
                <a:ext uri="{FF2B5EF4-FFF2-40B4-BE49-F238E27FC236}">
                  <a16:creationId xmlns:a16="http://schemas.microsoft.com/office/drawing/2014/main" xmlns="" id="{A8CC7A05-F2BC-4505-BAD3-9A6B78767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756469" y="3086531"/>
              <a:ext cx="684938" cy="684938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1B3B233-99DB-4BE8-B2FA-947FB6BFF08E}"/>
              </a:ext>
            </a:extLst>
          </p:cNvPr>
          <p:cNvSpPr/>
          <p:nvPr/>
        </p:nvSpPr>
        <p:spPr>
          <a:xfrm>
            <a:off x="0" y="-9645514"/>
            <a:ext cx="1284791" cy="23621999"/>
          </a:xfrm>
          <a:custGeom>
            <a:avLst/>
            <a:gdLst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5 w 1284790"/>
              <a:gd name="connsiteY2" fmla="*/ 11810999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4791" h="23621999">
                <a:moveTo>
                  <a:pt x="1284790" y="0"/>
                </a:moveTo>
                <a:lnTo>
                  <a:pt x="1284790" y="10841979"/>
                </a:lnTo>
                <a:cubicBezTo>
                  <a:pt x="1285924" y="11387875"/>
                  <a:pt x="717825" y="11343213"/>
                  <a:pt x="718598" y="11811002"/>
                </a:cubicBezTo>
                <a:cubicBezTo>
                  <a:pt x="719371" y="12278791"/>
                  <a:pt x="1282114" y="12236034"/>
                  <a:pt x="1284790" y="12780020"/>
                </a:cubicBezTo>
                <a:lnTo>
                  <a:pt x="1284790" y="23621999"/>
                </a:lnTo>
                <a:lnTo>
                  <a:pt x="0" y="23621999"/>
                </a:lnTo>
                <a:lnTo>
                  <a:pt x="0" y="0"/>
                </a:lnTo>
                <a:lnTo>
                  <a:pt x="128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0" name="Graphic 19" descr="Users">
            <a:hlinkClick r:id="rId12" action="ppaction://hlinksldjump"/>
            <a:extLst>
              <a:ext uri="{FF2B5EF4-FFF2-40B4-BE49-F238E27FC236}">
                <a16:creationId xmlns:a16="http://schemas.microsoft.com/office/drawing/2014/main" xmlns="" id="{CDF607D0-43CB-4F2F-B909-E7C4BF212D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9926" y="559503"/>
            <a:ext cx="684938" cy="684938"/>
          </a:xfrm>
          <a:prstGeom prst="rect">
            <a:avLst/>
          </a:prstGeom>
        </p:spPr>
      </p:pic>
      <p:pic>
        <p:nvPicPr>
          <p:cNvPr id="21" name="Graphic 20" descr="Lightbulb and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AFA47724-63C7-48B6-AD1D-D15E0FE6D3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926" y="3086531"/>
            <a:ext cx="684938" cy="684938"/>
          </a:xfrm>
          <a:prstGeom prst="rect">
            <a:avLst/>
          </a:prstGeom>
        </p:spPr>
      </p:pic>
      <p:pic>
        <p:nvPicPr>
          <p:cNvPr id="22" name="Graphic 21" descr="Checklist">
            <a:hlinkClick r:id="rId18" action="ppaction://hlinksldjump"/>
            <a:extLst>
              <a:ext uri="{FF2B5EF4-FFF2-40B4-BE49-F238E27FC236}">
                <a16:creationId xmlns:a16="http://schemas.microsoft.com/office/drawing/2014/main" xmlns="" id="{C33D2D48-69C5-4665-9CE1-CBE56C07B00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926" y="1826954"/>
            <a:ext cx="684938" cy="684938"/>
          </a:xfrm>
          <a:prstGeom prst="rect">
            <a:avLst/>
          </a:prstGeom>
        </p:spPr>
      </p:pic>
      <p:pic>
        <p:nvPicPr>
          <p:cNvPr id="23" name="Graphic 22" descr="Magnifying glass">
            <a:hlinkClick r:id="rId21" action="ppaction://hlinksldjump"/>
            <a:extLst>
              <a:ext uri="{FF2B5EF4-FFF2-40B4-BE49-F238E27FC236}">
                <a16:creationId xmlns:a16="http://schemas.microsoft.com/office/drawing/2014/main" xmlns="" id="{C61CBCDE-563E-4825-9F57-BE085564495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9926" y="4350045"/>
            <a:ext cx="684938" cy="684938"/>
          </a:xfrm>
          <a:prstGeom prst="rect">
            <a:avLst/>
          </a:prstGeom>
        </p:spPr>
      </p:pic>
      <p:pic>
        <p:nvPicPr>
          <p:cNvPr id="24" name="Graphic 23" descr="Internet">
            <a:hlinkClick r:id="rId24" action="ppaction://hlinksldjump"/>
            <a:extLst>
              <a:ext uri="{FF2B5EF4-FFF2-40B4-BE49-F238E27FC236}">
                <a16:creationId xmlns:a16="http://schemas.microsoft.com/office/drawing/2014/main" xmlns="" id="{D8E033ED-A9D8-4F96-A5BA-EA54318C1FF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99926" y="5613345"/>
            <a:ext cx="684938" cy="68493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01F6A0C7-6904-4B5E-9349-057564A6B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0745"/>
              </p:ext>
            </p:extLst>
          </p:nvPr>
        </p:nvGraphicFramePr>
        <p:xfrm>
          <a:off x="3007605" y="168116"/>
          <a:ext cx="8056469" cy="6620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56469">
                  <a:extLst>
                    <a:ext uri="{9D8B030D-6E8A-4147-A177-3AD203B41FA5}">
                      <a16:colId xmlns:a16="http://schemas.microsoft.com/office/drawing/2014/main" xmlns="" val="2202239803"/>
                    </a:ext>
                  </a:extLst>
                </a:gridCol>
              </a:tblGrid>
              <a:tr h="57979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sz="3200" b="1" dirty="0">
                          <a:latin typeface="Agency FB" panose="020B0503020202020204" pitchFamily="34" charset="0"/>
                        </a:rPr>
                        <a:t>Contents</a:t>
                      </a:r>
                      <a:endParaRPr lang="en-IN" sz="32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5787935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>
                          <a:latin typeface="Agency FB" panose="020B0503020202020204" pitchFamily="34" charset="0"/>
                        </a:rPr>
                        <a:t>Project Objective and Introduction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0017755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j-lt"/>
                          <a:cs typeface="+mj-lt"/>
                        </a:rPr>
                        <a:t>Tools &amp; Technology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560367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j-lt"/>
                          <a:cs typeface="+mj-lt"/>
                        </a:rPr>
                        <a:t>Block Diagram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261727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j-lt"/>
                          <a:cs typeface="+mj-lt"/>
                        </a:rPr>
                        <a:t>Pin Description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7901945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j-lt"/>
                          <a:cs typeface="+mj-lt"/>
                        </a:rPr>
                        <a:t>Schematic Capture 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0392862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gency FB" panose="020B0503020202020204" pitchFamily="34" charset="0"/>
                        </a:rPr>
                        <a:t>Output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446575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j-lt"/>
                          <a:cs typeface="+mj-lt"/>
                        </a:rPr>
                        <a:t>Future Scope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247531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>
                          <a:latin typeface="Agency FB" panose="020B0503020202020204" pitchFamily="34" charset="0"/>
                        </a:rPr>
                        <a:t>Conclusion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0948097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gency FB" panose="020B0503020202020204" pitchFamily="34" charset="0"/>
                        </a:rPr>
                        <a:t>References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4832647"/>
                  </a:ext>
                </a:extLst>
              </a:tr>
              <a:tr h="579793">
                <a:tc>
                  <a:txBody>
                    <a:bodyPr/>
                    <a:lstStyle/>
                    <a:p>
                      <a:pPr marL="457200" indent="-45720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2800" b="1" dirty="0" smtClean="0">
                          <a:latin typeface="Agency FB" panose="020B0503020202020204" pitchFamily="34" charset="0"/>
                        </a:rPr>
                        <a:t>Thank-you</a:t>
                      </a:r>
                      <a:endParaRPr lang="en-IN" sz="28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8283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0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EF32746-4F5E-4693-8846-B40097AC0443}"/>
              </a:ext>
            </a:extLst>
          </p:cNvPr>
          <p:cNvGrpSpPr/>
          <p:nvPr/>
        </p:nvGrpSpPr>
        <p:grpSpPr>
          <a:xfrm>
            <a:off x="-828000" y="487972"/>
            <a:ext cx="828000" cy="828000"/>
            <a:chOff x="-828000" y="487972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0696AB8A-C2CF-47AB-92DE-42D913355B22}"/>
                </a:ext>
              </a:extLst>
            </p:cNvPr>
            <p:cNvSpPr/>
            <p:nvPr/>
          </p:nvSpPr>
          <p:spPr>
            <a:xfrm>
              <a:off x="-828000" y="48797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6" name="Graphic 5" descr="Users">
              <a:extLst>
                <a:ext uri="{FF2B5EF4-FFF2-40B4-BE49-F238E27FC236}">
                  <a16:creationId xmlns:a16="http://schemas.microsoft.com/office/drawing/2014/main" xmlns="" id="{D577308C-EE15-4A79-B9FA-6A767B55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559503"/>
              <a:ext cx="684938" cy="68493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935750D-4D40-4352-873D-F05D5810C585}"/>
              </a:ext>
            </a:extLst>
          </p:cNvPr>
          <p:cNvGrpSpPr/>
          <p:nvPr/>
        </p:nvGrpSpPr>
        <p:grpSpPr>
          <a:xfrm>
            <a:off x="-828000" y="1755423"/>
            <a:ext cx="828000" cy="828000"/>
            <a:chOff x="-828000" y="1755423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0B201FCE-0639-496B-8951-B138054E0A2B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2" name="Graphic 11" descr="Checklist">
              <a:extLst>
                <a:ext uri="{FF2B5EF4-FFF2-40B4-BE49-F238E27FC236}">
                  <a16:creationId xmlns:a16="http://schemas.microsoft.com/office/drawing/2014/main" xmlns="" id="{D7A5A1D4-FDBE-4488-A184-AB7921C8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99D04B5-09E4-4176-9FB2-1A8383B012ED}"/>
              </a:ext>
            </a:extLst>
          </p:cNvPr>
          <p:cNvGrpSpPr/>
          <p:nvPr/>
        </p:nvGrpSpPr>
        <p:grpSpPr>
          <a:xfrm>
            <a:off x="-828000" y="4278514"/>
            <a:ext cx="828000" cy="828000"/>
            <a:chOff x="-828000" y="4278514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BB2CBB90-1D60-4D64-AEB1-79E28EBB9CFA}"/>
                </a:ext>
              </a:extLst>
            </p:cNvPr>
            <p:cNvSpPr/>
            <p:nvPr/>
          </p:nvSpPr>
          <p:spPr>
            <a:xfrm>
              <a:off x="-828000" y="42785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5" name="Graphic 14" descr="Magnifying glass">
              <a:extLst>
                <a:ext uri="{FF2B5EF4-FFF2-40B4-BE49-F238E27FC236}">
                  <a16:creationId xmlns:a16="http://schemas.microsoft.com/office/drawing/2014/main" xmlns="" id="{A91F47C5-35B8-4236-B49B-11E2EEE0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756469" y="4350045"/>
              <a:ext cx="684938" cy="68493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820ED47-536A-425E-8AF4-95594020AFAC}"/>
              </a:ext>
            </a:extLst>
          </p:cNvPr>
          <p:cNvGrpSpPr/>
          <p:nvPr/>
        </p:nvGrpSpPr>
        <p:grpSpPr>
          <a:xfrm>
            <a:off x="-828000" y="5542028"/>
            <a:ext cx="828000" cy="828000"/>
            <a:chOff x="-828000" y="5542028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32A747BA-4D7C-44D7-B7E5-1513431978AC}"/>
                </a:ext>
              </a:extLst>
            </p:cNvPr>
            <p:cNvSpPr/>
            <p:nvPr/>
          </p:nvSpPr>
          <p:spPr>
            <a:xfrm>
              <a:off x="-828000" y="554202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8" name="Graphic 17" descr="Internet">
              <a:extLst>
                <a:ext uri="{FF2B5EF4-FFF2-40B4-BE49-F238E27FC236}">
                  <a16:creationId xmlns:a16="http://schemas.microsoft.com/office/drawing/2014/main" xmlns="" id="{36CD5AF3-8BF0-470A-999C-921DC4E7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756469" y="5613345"/>
              <a:ext cx="684938" cy="6849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F9998C8-795F-44C8-A6DE-5E54CFD17966}"/>
              </a:ext>
            </a:extLst>
          </p:cNvPr>
          <p:cNvGrpSpPr/>
          <p:nvPr/>
        </p:nvGrpSpPr>
        <p:grpSpPr>
          <a:xfrm>
            <a:off x="984864" y="3015000"/>
            <a:ext cx="828000" cy="828000"/>
            <a:chOff x="-828000" y="3015000"/>
            <a:chExt cx="828000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8D5544D-A16F-44A3-ADC8-1E9016CEFBD8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30" name="Graphic 29" descr="Lightbulb and gear">
              <a:extLst>
                <a:ext uri="{FF2B5EF4-FFF2-40B4-BE49-F238E27FC236}">
                  <a16:creationId xmlns:a16="http://schemas.microsoft.com/office/drawing/2014/main" xmlns="" id="{5EF17BCB-B859-4022-9F6F-CCFC2BA43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756469" y="3086531"/>
              <a:ext cx="684938" cy="684938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625273F9-5C09-4FA9-BA12-4F47C58759C4}"/>
              </a:ext>
            </a:extLst>
          </p:cNvPr>
          <p:cNvSpPr/>
          <p:nvPr/>
        </p:nvSpPr>
        <p:spPr>
          <a:xfrm>
            <a:off x="0" y="-8381999"/>
            <a:ext cx="1284791" cy="23621999"/>
          </a:xfrm>
          <a:custGeom>
            <a:avLst/>
            <a:gdLst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5 w 1284790"/>
              <a:gd name="connsiteY2" fmla="*/ 11810999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4791" h="23621999">
                <a:moveTo>
                  <a:pt x="1284790" y="0"/>
                </a:moveTo>
                <a:lnTo>
                  <a:pt x="1284790" y="10841979"/>
                </a:lnTo>
                <a:cubicBezTo>
                  <a:pt x="1285924" y="11387875"/>
                  <a:pt x="717825" y="11343213"/>
                  <a:pt x="718598" y="11811002"/>
                </a:cubicBezTo>
                <a:cubicBezTo>
                  <a:pt x="719371" y="12278791"/>
                  <a:pt x="1282114" y="12236034"/>
                  <a:pt x="1284790" y="12780020"/>
                </a:cubicBezTo>
                <a:lnTo>
                  <a:pt x="1284790" y="23621999"/>
                </a:lnTo>
                <a:lnTo>
                  <a:pt x="0" y="23621999"/>
                </a:lnTo>
                <a:lnTo>
                  <a:pt x="0" y="0"/>
                </a:lnTo>
                <a:lnTo>
                  <a:pt x="128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0" name="Graphic 19" descr="Users">
            <a:hlinkClick r:id="rId12" action="ppaction://hlinksldjump"/>
            <a:extLst>
              <a:ext uri="{FF2B5EF4-FFF2-40B4-BE49-F238E27FC236}">
                <a16:creationId xmlns:a16="http://schemas.microsoft.com/office/drawing/2014/main" xmlns="" id="{B8D2240E-AEC7-47E8-9C67-DDD862825EE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9926" y="559503"/>
            <a:ext cx="684938" cy="684938"/>
          </a:xfrm>
          <a:prstGeom prst="rect">
            <a:avLst/>
          </a:prstGeom>
        </p:spPr>
      </p:pic>
      <p:pic>
        <p:nvPicPr>
          <p:cNvPr id="21" name="Graphic 20" descr="Lightbulb and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629BD300-FCD0-4329-8528-5D0140CC1C4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926" y="3086531"/>
            <a:ext cx="684938" cy="684938"/>
          </a:xfrm>
          <a:prstGeom prst="rect">
            <a:avLst/>
          </a:prstGeom>
        </p:spPr>
      </p:pic>
      <p:pic>
        <p:nvPicPr>
          <p:cNvPr id="22" name="Graphic 21" descr="Checklist">
            <a:hlinkClick r:id="rId18" action="ppaction://hlinksldjump"/>
            <a:extLst>
              <a:ext uri="{FF2B5EF4-FFF2-40B4-BE49-F238E27FC236}">
                <a16:creationId xmlns:a16="http://schemas.microsoft.com/office/drawing/2014/main" xmlns="" id="{A298FB84-87B2-4FB6-A075-2421260DA57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926" y="1826954"/>
            <a:ext cx="684938" cy="684938"/>
          </a:xfrm>
          <a:prstGeom prst="rect">
            <a:avLst/>
          </a:prstGeom>
        </p:spPr>
      </p:pic>
      <p:pic>
        <p:nvPicPr>
          <p:cNvPr id="23" name="Graphic 22" descr="Magnifying glass">
            <a:hlinkClick r:id="rId21" action="ppaction://hlinksldjump"/>
            <a:extLst>
              <a:ext uri="{FF2B5EF4-FFF2-40B4-BE49-F238E27FC236}">
                <a16:creationId xmlns:a16="http://schemas.microsoft.com/office/drawing/2014/main" xmlns="" id="{665ED2B5-6981-4AEF-BD58-0662D343F49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9926" y="4350045"/>
            <a:ext cx="684938" cy="684938"/>
          </a:xfrm>
          <a:prstGeom prst="rect">
            <a:avLst/>
          </a:prstGeom>
        </p:spPr>
      </p:pic>
      <p:pic>
        <p:nvPicPr>
          <p:cNvPr id="24" name="Graphic 23" descr="Internet">
            <a:hlinkClick r:id="rId24" action="ppaction://hlinksldjump"/>
            <a:extLst>
              <a:ext uri="{FF2B5EF4-FFF2-40B4-BE49-F238E27FC236}">
                <a16:creationId xmlns:a16="http://schemas.microsoft.com/office/drawing/2014/main" xmlns="" id="{DA6696F1-CDE3-4642-A3A8-09D0C7CDD1FA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99926" y="5613345"/>
            <a:ext cx="684938" cy="6849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E99979-E3C1-4AE1-A2FB-D1784720E7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09" y="1306899"/>
            <a:ext cx="1815010" cy="1815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B73270B-E099-47A0-B09C-742236A42C7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58" y="3834949"/>
            <a:ext cx="1815010" cy="18150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8006E985-AEF7-48F8-9E09-0471678F3A1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17" y="928271"/>
            <a:ext cx="1815010" cy="18150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02870A8-7D58-490C-99C0-894A6CE3674D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17" y="3785009"/>
            <a:ext cx="1815010" cy="18150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30334D13-C25B-4088-89E5-B854299718F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46" y="2576461"/>
            <a:ext cx="3285630" cy="29085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E0A63A0-FFAB-4705-A94C-5643DB946EA8}"/>
              </a:ext>
            </a:extLst>
          </p:cNvPr>
          <p:cNvSpPr txBox="1"/>
          <p:nvPr/>
        </p:nvSpPr>
        <p:spPr>
          <a:xfrm>
            <a:off x="7225346" y="2721358"/>
            <a:ext cx="4096003" cy="10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 the </a:t>
            </a:r>
            <a:endParaRPr lang="en-IN" sz="28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en-I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of visitors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D49CC2C-ED89-4C25-BBFF-F426874E0FEC}"/>
              </a:ext>
            </a:extLst>
          </p:cNvPr>
          <p:cNvSpPr txBox="1"/>
          <p:nvPr/>
        </p:nvSpPr>
        <p:spPr>
          <a:xfrm>
            <a:off x="6786339" y="5311101"/>
            <a:ext cx="475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Alert using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LCD and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LEDs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B6226E4-26BD-4EC1-B651-A7210F4DAAB8}"/>
              </a:ext>
            </a:extLst>
          </p:cNvPr>
          <p:cNvSpPr txBox="1"/>
          <p:nvPr/>
        </p:nvSpPr>
        <p:spPr>
          <a:xfrm>
            <a:off x="1906090" y="5126436"/>
            <a:ext cx="406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Automatic Door 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84F9510-A7AC-40C6-A198-14C0E26749A2}"/>
              </a:ext>
            </a:extLst>
          </p:cNvPr>
          <p:cNvSpPr txBox="1"/>
          <p:nvPr/>
        </p:nvSpPr>
        <p:spPr>
          <a:xfrm>
            <a:off x="1912015" y="2327782"/>
            <a:ext cx="3813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r</a:t>
            </a:r>
            <a:r>
              <a:rPr lang="en-IN" sz="2400" dirty="0" smtClean="0"/>
              <a:t>evolutionize </a:t>
            </a:r>
            <a:r>
              <a:rPr lang="en-IN" sz="2400" dirty="0"/>
              <a:t>the traditional methods of counting visitors</a:t>
            </a:r>
            <a:endParaRPr lang="en-IN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946E61CD-68F7-412A-88E1-E5B1B141B03D}"/>
              </a:ext>
            </a:extLst>
          </p:cNvPr>
          <p:cNvSpPr txBox="1">
            <a:spLocks/>
          </p:cNvSpPr>
          <p:nvPr/>
        </p:nvSpPr>
        <p:spPr>
          <a:xfrm>
            <a:off x="2216058" y="392978"/>
            <a:ext cx="9450318" cy="67724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Project Objective and </a:t>
            </a:r>
            <a:r>
              <a:rPr lang="en-IN" sz="3600" b="1" dirty="0" smtClean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Description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6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7FE1BF5-2C9A-4FD0-BF93-854E8DDCDDC6}"/>
              </a:ext>
            </a:extLst>
          </p:cNvPr>
          <p:cNvGrpSpPr/>
          <p:nvPr/>
        </p:nvGrpSpPr>
        <p:grpSpPr>
          <a:xfrm>
            <a:off x="-828000" y="487972"/>
            <a:ext cx="828000" cy="828000"/>
            <a:chOff x="-828000" y="487972"/>
            <a:chExt cx="828000" cy="82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080CB5FF-9A63-4EFA-8CB0-5FE2EA4EC463}"/>
                </a:ext>
              </a:extLst>
            </p:cNvPr>
            <p:cNvSpPr/>
            <p:nvPr/>
          </p:nvSpPr>
          <p:spPr>
            <a:xfrm>
              <a:off x="-828000" y="48797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6" name="Graphic 5" descr="Users">
              <a:extLst>
                <a:ext uri="{FF2B5EF4-FFF2-40B4-BE49-F238E27FC236}">
                  <a16:creationId xmlns:a16="http://schemas.microsoft.com/office/drawing/2014/main" xmlns="" id="{334D6B07-1785-4E03-A844-D28A6FC36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559503"/>
              <a:ext cx="684938" cy="684938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B465595-93B9-46AC-B198-2AA5DB6E3085}"/>
              </a:ext>
            </a:extLst>
          </p:cNvPr>
          <p:cNvGrpSpPr/>
          <p:nvPr/>
        </p:nvGrpSpPr>
        <p:grpSpPr>
          <a:xfrm>
            <a:off x="-828000" y="1755423"/>
            <a:ext cx="828000" cy="828000"/>
            <a:chOff x="-828000" y="1755423"/>
            <a:chExt cx="828000" cy="828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D7F90A0-7D36-4202-85E1-C7D77E896BB9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9" name="Graphic 8" descr="Checklist">
              <a:extLst>
                <a:ext uri="{FF2B5EF4-FFF2-40B4-BE49-F238E27FC236}">
                  <a16:creationId xmlns:a16="http://schemas.microsoft.com/office/drawing/2014/main" xmlns="" id="{D4C680AF-F45D-4955-AC39-F0D9CF2E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31D916D-F1AE-448E-BDBA-F92B3854E2F1}"/>
              </a:ext>
            </a:extLst>
          </p:cNvPr>
          <p:cNvGrpSpPr/>
          <p:nvPr/>
        </p:nvGrpSpPr>
        <p:grpSpPr>
          <a:xfrm>
            <a:off x="984864" y="4278514"/>
            <a:ext cx="828000" cy="828000"/>
            <a:chOff x="-828000" y="4278514"/>
            <a:chExt cx="828000" cy="82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41F706B-F0F3-4488-B28B-DB4FEF9DD3ED}"/>
                </a:ext>
              </a:extLst>
            </p:cNvPr>
            <p:cNvSpPr/>
            <p:nvPr/>
          </p:nvSpPr>
          <p:spPr>
            <a:xfrm>
              <a:off x="-828000" y="42785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2" name="Graphic 11" descr="Magnifying glass">
              <a:extLst>
                <a:ext uri="{FF2B5EF4-FFF2-40B4-BE49-F238E27FC236}">
                  <a16:creationId xmlns:a16="http://schemas.microsoft.com/office/drawing/2014/main" xmlns="" id="{AB2580D4-4BC5-4194-ACA9-9F4E47C4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756469" y="4350045"/>
              <a:ext cx="684938" cy="68493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1907FFD-0F20-462A-AA22-1D10C86BCB8E}"/>
              </a:ext>
            </a:extLst>
          </p:cNvPr>
          <p:cNvGrpSpPr/>
          <p:nvPr/>
        </p:nvGrpSpPr>
        <p:grpSpPr>
          <a:xfrm>
            <a:off x="-828000" y="5542028"/>
            <a:ext cx="828000" cy="828000"/>
            <a:chOff x="-828000" y="5542028"/>
            <a:chExt cx="828000" cy="82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12C908F-B85A-47AD-89A8-DF6076082494}"/>
                </a:ext>
              </a:extLst>
            </p:cNvPr>
            <p:cNvSpPr/>
            <p:nvPr/>
          </p:nvSpPr>
          <p:spPr>
            <a:xfrm>
              <a:off x="-828000" y="554202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xmlns="" id="{1C2D00C0-11A4-48DA-9077-0BD4BEB31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756469" y="5613345"/>
              <a:ext cx="684938" cy="68493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78FAE741-5184-473E-A51A-6ECECC63E1C8}"/>
              </a:ext>
            </a:extLst>
          </p:cNvPr>
          <p:cNvGrpSpPr/>
          <p:nvPr/>
        </p:nvGrpSpPr>
        <p:grpSpPr>
          <a:xfrm>
            <a:off x="-828001" y="3015000"/>
            <a:ext cx="828000" cy="828000"/>
            <a:chOff x="-828000" y="3015000"/>
            <a:chExt cx="828000" cy="82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CED96BC-E308-4238-BEE0-6D5AFD9C8089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8" name="Graphic 17" descr="Lightbulb and gear">
              <a:extLst>
                <a:ext uri="{FF2B5EF4-FFF2-40B4-BE49-F238E27FC236}">
                  <a16:creationId xmlns:a16="http://schemas.microsoft.com/office/drawing/2014/main" xmlns="" id="{03B51DB7-49F8-409A-95F5-F9AE7F45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756469" y="3086531"/>
              <a:ext cx="684938" cy="684938"/>
            </a:xfrm>
            <a:prstGeom prst="rect">
              <a:avLst/>
            </a:prstGeom>
          </p:spPr>
        </p:pic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63819E-7093-4537-9428-578FD6C911D5}"/>
              </a:ext>
            </a:extLst>
          </p:cNvPr>
          <p:cNvSpPr/>
          <p:nvPr/>
        </p:nvSpPr>
        <p:spPr>
          <a:xfrm>
            <a:off x="0" y="-7118486"/>
            <a:ext cx="1284791" cy="23621999"/>
          </a:xfrm>
          <a:custGeom>
            <a:avLst/>
            <a:gdLst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5 w 1284790"/>
              <a:gd name="connsiteY2" fmla="*/ 11810999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4791" h="23621999">
                <a:moveTo>
                  <a:pt x="1284790" y="0"/>
                </a:moveTo>
                <a:lnTo>
                  <a:pt x="1284790" y="10841979"/>
                </a:lnTo>
                <a:cubicBezTo>
                  <a:pt x="1285924" y="11387875"/>
                  <a:pt x="717825" y="11343213"/>
                  <a:pt x="718598" y="11811002"/>
                </a:cubicBezTo>
                <a:cubicBezTo>
                  <a:pt x="719371" y="12278791"/>
                  <a:pt x="1282114" y="12236034"/>
                  <a:pt x="1284790" y="12780020"/>
                </a:cubicBezTo>
                <a:lnTo>
                  <a:pt x="1284790" y="23621999"/>
                </a:lnTo>
                <a:lnTo>
                  <a:pt x="0" y="23621999"/>
                </a:lnTo>
                <a:lnTo>
                  <a:pt x="0" y="0"/>
                </a:lnTo>
                <a:lnTo>
                  <a:pt x="128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0" name="Graphic 19" descr="Users">
            <a:hlinkClick r:id="rId12" action="ppaction://hlinksldjump"/>
            <a:extLst>
              <a:ext uri="{FF2B5EF4-FFF2-40B4-BE49-F238E27FC236}">
                <a16:creationId xmlns:a16="http://schemas.microsoft.com/office/drawing/2014/main" xmlns="" id="{5D777688-E37B-4669-94EB-86A94D1575A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9926" y="559503"/>
            <a:ext cx="684938" cy="684938"/>
          </a:xfrm>
          <a:prstGeom prst="rect">
            <a:avLst/>
          </a:prstGeom>
        </p:spPr>
      </p:pic>
      <p:pic>
        <p:nvPicPr>
          <p:cNvPr id="21" name="Graphic 20" descr="Lightbulb and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1C4487DB-F3A9-415C-ABD1-758D315CEFB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926" y="3086531"/>
            <a:ext cx="684938" cy="684938"/>
          </a:xfrm>
          <a:prstGeom prst="rect">
            <a:avLst/>
          </a:prstGeom>
        </p:spPr>
      </p:pic>
      <p:pic>
        <p:nvPicPr>
          <p:cNvPr id="22" name="Graphic 21" descr="Checklist">
            <a:hlinkClick r:id="rId18" action="ppaction://hlinksldjump"/>
            <a:extLst>
              <a:ext uri="{FF2B5EF4-FFF2-40B4-BE49-F238E27FC236}">
                <a16:creationId xmlns:a16="http://schemas.microsoft.com/office/drawing/2014/main" xmlns="" id="{33D0F475-C140-4E65-91A4-A17B614353D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926" y="1826954"/>
            <a:ext cx="684938" cy="684938"/>
          </a:xfrm>
          <a:prstGeom prst="rect">
            <a:avLst/>
          </a:prstGeom>
        </p:spPr>
      </p:pic>
      <p:pic>
        <p:nvPicPr>
          <p:cNvPr id="23" name="Graphic 22" descr="Magnifying glass">
            <a:hlinkClick r:id="rId21" action="ppaction://hlinksldjump"/>
            <a:extLst>
              <a:ext uri="{FF2B5EF4-FFF2-40B4-BE49-F238E27FC236}">
                <a16:creationId xmlns:a16="http://schemas.microsoft.com/office/drawing/2014/main" xmlns="" id="{1D49AD00-9355-461B-A7C6-82DB585AA2F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9926" y="4350045"/>
            <a:ext cx="684938" cy="684938"/>
          </a:xfrm>
          <a:prstGeom prst="rect">
            <a:avLst/>
          </a:prstGeom>
        </p:spPr>
      </p:pic>
      <p:pic>
        <p:nvPicPr>
          <p:cNvPr id="24" name="Graphic 23" descr="Internet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ECFF046-4409-4110-ABE9-CD7BF1B0E67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99926" y="5613345"/>
            <a:ext cx="684938" cy="68493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7F27558B-808D-4ADF-8CD4-7541352F8BFD}"/>
              </a:ext>
            </a:extLst>
          </p:cNvPr>
          <p:cNvSpPr txBox="1">
            <a:spLocks/>
          </p:cNvSpPr>
          <p:nvPr/>
        </p:nvSpPr>
        <p:spPr>
          <a:xfrm>
            <a:off x="2216058" y="392978"/>
            <a:ext cx="9450318" cy="67724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Tools &amp; Technology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7F27558B-808D-4ADF-8CD4-7541352F8BFD}"/>
              </a:ext>
            </a:extLst>
          </p:cNvPr>
          <p:cNvSpPr txBox="1">
            <a:spLocks/>
          </p:cNvSpPr>
          <p:nvPr/>
        </p:nvSpPr>
        <p:spPr>
          <a:xfrm>
            <a:off x="2216058" y="1215847"/>
            <a:ext cx="9450318" cy="535428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7" name="Picture 26" descr="5 Software Desain Rangkaian Elektronika - DosenIT.com"/>
          <p:cNvPicPr/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27" y="1485689"/>
            <a:ext cx="22606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aspberry Pi 3 Model B– The Pi Hut"/>
          <p:cNvPicPr>
            <a:picLocks noChangeAspect="1" noChangeArrowheads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/>
          <a:stretch/>
        </p:blipFill>
        <p:spPr bwMode="auto">
          <a:xfrm>
            <a:off x="5728761" y="1371600"/>
            <a:ext cx="2346325" cy="208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Liquid Crystal Display LCD 16×2 – Vijay K Jado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28" y="3961984"/>
            <a:ext cx="2223005" cy="1251462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30" name="Picture 6" descr="PIR Sensor: Overview, Applications and Projects - Latest Open Tech From  Seeed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14" y="1531596"/>
            <a:ext cx="2394161" cy="16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obu.in/wp-content/uploads/2017/09/IMG_0527.jp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758" y="3614227"/>
            <a:ext cx="2066303" cy="20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https://media.rs-online.com/t_large/F3213192-01.jpg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60" y="3785433"/>
            <a:ext cx="840735" cy="1672828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34" name="Picture 10" descr="LED 5MM 2MA GN: LED, 5 mm, low-current, 2 mA, green at reichelt elektronik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706" y="4081313"/>
            <a:ext cx="1177769" cy="113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7F27558B-808D-4ADF-8CD4-7541352F8BFD}"/>
              </a:ext>
            </a:extLst>
          </p:cNvPr>
          <p:cNvSpPr txBox="1">
            <a:spLocks/>
          </p:cNvSpPr>
          <p:nvPr/>
        </p:nvSpPr>
        <p:spPr>
          <a:xfrm>
            <a:off x="2546195" y="3192164"/>
            <a:ext cx="9084962" cy="63664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rPr>
              <a:t>Proteus(8.9)                Raspberry Pi 3                PIR Sensor</a:t>
            </a:r>
            <a:endParaRPr lang="en-I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7F27558B-808D-4ADF-8CD4-7541352F8BFD}"/>
              </a:ext>
            </a:extLst>
          </p:cNvPr>
          <p:cNvSpPr txBox="1">
            <a:spLocks/>
          </p:cNvSpPr>
          <p:nvPr/>
        </p:nvSpPr>
        <p:spPr>
          <a:xfrm>
            <a:off x="2546195" y="5542029"/>
            <a:ext cx="9084962" cy="7858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rPr>
              <a:t>    16*2 LCD                  L292D Motor        DC Motor          LEDS</a:t>
            </a:r>
          </a:p>
          <a:p>
            <a:r>
              <a:rPr lang="en-US" sz="3200" b="1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    Driver   </a:t>
            </a:r>
            <a:endParaRPr lang="en-IN" sz="32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33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B9BB598-E0EE-46BC-9BF6-81D31EC7236C}"/>
              </a:ext>
            </a:extLst>
          </p:cNvPr>
          <p:cNvGrpSpPr/>
          <p:nvPr/>
        </p:nvGrpSpPr>
        <p:grpSpPr>
          <a:xfrm>
            <a:off x="-828000" y="487972"/>
            <a:ext cx="828000" cy="828000"/>
            <a:chOff x="-828000" y="487972"/>
            <a:chExt cx="828000" cy="828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54C97435-CAC1-4197-9D7A-66DA8FB1CF65}"/>
                </a:ext>
              </a:extLst>
            </p:cNvPr>
            <p:cNvSpPr/>
            <p:nvPr/>
          </p:nvSpPr>
          <p:spPr>
            <a:xfrm>
              <a:off x="-828000" y="48797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4" name="Graphic 3" descr="Users">
              <a:extLst>
                <a:ext uri="{FF2B5EF4-FFF2-40B4-BE49-F238E27FC236}">
                  <a16:creationId xmlns:a16="http://schemas.microsoft.com/office/drawing/2014/main" xmlns="" id="{C75951C6-18C6-4DCD-9913-5F6ED0CE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-756469" y="559503"/>
              <a:ext cx="684938" cy="68493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6CFAA96-2637-42BF-BA63-E8964E4E5AB1}"/>
              </a:ext>
            </a:extLst>
          </p:cNvPr>
          <p:cNvGrpSpPr/>
          <p:nvPr/>
        </p:nvGrpSpPr>
        <p:grpSpPr>
          <a:xfrm>
            <a:off x="-828000" y="1755423"/>
            <a:ext cx="828000" cy="828000"/>
            <a:chOff x="-828000" y="1755423"/>
            <a:chExt cx="828000" cy="82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7D0697CB-C10A-4553-9AE4-139B0676F543}"/>
                </a:ext>
              </a:extLst>
            </p:cNvPr>
            <p:cNvSpPr/>
            <p:nvPr/>
          </p:nvSpPr>
          <p:spPr>
            <a:xfrm>
              <a:off x="-828000" y="1755423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7" name="Graphic 6" descr="Checklist">
              <a:extLst>
                <a:ext uri="{FF2B5EF4-FFF2-40B4-BE49-F238E27FC236}">
                  <a16:creationId xmlns:a16="http://schemas.microsoft.com/office/drawing/2014/main" xmlns="" id="{33112538-EADD-4E9E-BBD5-CBAC5B5C9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-756469" y="1826954"/>
              <a:ext cx="684938" cy="68493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9953EE9-0DD2-4799-9936-11E22F2BABF9}"/>
              </a:ext>
            </a:extLst>
          </p:cNvPr>
          <p:cNvGrpSpPr/>
          <p:nvPr/>
        </p:nvGrpSpPr>
        <p:grpSpPr>
          <a:xfrm>
            <a:off x="-828000" y="4278513"/>
            <a:ext cx="828000" cy="828000"/>
            <a:chOff x="-828000" y="4278514"/>
            <a:chExt cx="828000" cy="82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D14AC8B-366C-478C-9D90-981D80620C80}"/>
                </a:ext>
              </a:extLst>
            </p:cNvPr>
            <p:cNvSpPr/>
            <p:nvPr/>
          </p:nvSpPr>
          <p:spPr>
            <a:xfrm>
              <a:off x="-828000" y="427851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0" name="Graphic 9" descr="Magnifying glass">
              <a:extLst>
                <a:ext uri="{FF2B5EF4-FFF2-40B4-BE49-F238E27FC236}">
                  <a16:creationId xmlns:a16="http://schemas.microsoft.com/office/drawing/2014/main" xmlns="" id="{2B7D6D98-A74D-4336-8AE9-C597C1CA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-756469" y="4350045"/>
              <a:ext cx="684938" cy="68493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D7E700-9687-4615-B294-E196A96E27E4}"/>
              </a:ext>
            </a:extLst>
          </p:cNvPr>
          <p:cNvGrpSpPr/>
          <p:nvPr/>
        </p:nvGrpSpPr>
        <p:grpSpPr>
          <a:xfrm>
            <a:off x="1056395" y="5542028"/>
            <a:ext cx="828000" cy="828000"/>
            <a:chOff x="-828000" y="5542028"/>
            <a:chExt cx="828000" cy="82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360AD17-B083-4BAA-9BA8-1244513303AD}"/>
                </a:ext>
              </a:extLst>
            </p:cNvPr>
            <p:cNvSpPr/>
            <p:nvPr/>
          </p:nvSpPr>
          <p:spPr>
            <a:xfrm>
              <a:off x="-828000" y="554202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3" name="Graphic 12" descr="Internet">
              <a:extLst>
                <a:ext uri="{FF2B5EF4-FFF2-40B4-BE49-F238E27FC236}">
                  <a16:creationId xmlns:a16="http://schemas.microsoft.com/office/drawing/2014/main" xmlns="" id="{264A4FDE-A165-4592-8015-4AD7D510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756469" y="5613345"/>
              <a:ext cx="684938" cy="68493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F24C25B-DFF0-49A4-93A3-C1644C8A2D4F}"/>
              </a:ext>
            </a:extLst>
          </p:cNvPr>
          <p:cNvGrpSpPr/>
          <p:nvPr/>
        </p:nvGrpSpPr>
        <p:grpSpPr>
          <a:xfrm>
            <a:off x="-832912" y="3015000"/>
            <a:ext cx="828000" cy="828000"/>
            <a:chOff x="-828000" y="3015000"/>
            <a:chExt cx="828000" cy="82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751634AA-2477-48DE-A3AE-EB9E6FF56F8D}"/>
                </a:ext>
              </a:extLst>
            </p:cNvPr>
            <p:cNvSpPr/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IN" dirty="0"/>
            </a:p>
          </p:txBody>
        </p:sp>
        <p:pic>
          <p:nvPicPr>
            <p:cNvPr id="16" name="Graphic 15" descr="Lightbulb and gear">
              <a:extLst>
                <a:ext uri="{FF2B5EF4-FFF2-40B4-BE49-F238E27FC236}">
                  <a16:creationId xmlns:a16="http://schemas.microsoft.com/office/drawing/2014/main" xmlns="" id="{66679BC4-1108-42D8-BBA2-FCA9E357D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-756469" y="3086531"/>
              <a:ext cx="684938" cy="684938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E627EA4-35B4-44E1-A873-C5BC4B29BC5B}"/>
              </a:ext>
            </a:extLst>
          </p:cNvPr>
          <p:cNvSpPr/>
          <p:nvPr/>
        </p:nvSpPr>
        <p:spPr>
          <a:xfrm>
            <a:off x="0" y="-5855186"/>
            <a:ext cx="1284791" cy="23621999"/>
          </a:xfrm>
          <a:custGeom>
            <a:avLst/>
            <a:gdLst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5 w 1284790"/>
              <a:gd name="connsiteY2" fmla="*/ 11810999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0"/>
              <a:gd name="connsiteY0" fmla="*/ 0 h 23621999"/>
              <a:gd name="connsiteX1" fmla="*/ 1284790 w 1284790"/>
              <a:gd name="connsiteY1" fmla="*/ 10841979 h 23621999"/>
              <a:gd name="connsiteX2" fmla="*/ 642398 w 1284790"/>
              <a:gd name="connsiteY2" fmla="*/ 11811002 h 23621999"/>
              <a:gd name="connsiteX3" fmla="*/ 1284790 w 1284790"/>
              <a:gd name="connsiteY3" fmla="*/ 12780020 h 23621999"/>
              <a:gd name="connsiteX4" fmla="*/ 1284790 w 1284790"/>
              <a:gd name="connsiteY4" fmla="*/ 23621999 h 23621999"/>
              <a:gd name="connsiteX5" fmla="*/ 0 w 1284790"/>
              <a:gd name="connsiteY5" fmla="*/ 23621999 h 23621999"/>
              <a:gd name="connsiteX6" fmla="*/ 0 w 1284790"/>
              <a:gd name="connsiteY6" fmla="*/ 0 h 23621999"/>
              <a:gd name="connsiteX7" fmla="*/ 1284790 w 1284790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6423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  <a:gd name="connsiteX0" fmla="*/ 1284790 w 1284791"/>
              <a:gd name="connsiteY0" fmla="*/ 0 h 23621999"/>
              <a:gd name="connsiteX1" fmla="*/ 1284790 w 1284791"/>
              <a:gd name="connsiteY1" fmla="*/ 10841979 h 23621999"/>
              <a:gd name="connsiteX2" fmla="*/ 718598 w 1284791"/>
              <a:gd name="connsiteY2" fmla="*/ 11811002 h 23621999"/>
              <a:gd name="connsiteX3" fmla="*/ 1284790 w 1284791"/>
              <a:gd name="connsiteY3" fmla="*/ 12780020 h 23621999"/>
              <a:gd name="connsiteX4" fmla="*/ 1284790 w 1284791"/>
              <a:gd name="connsiteY4" fmla="*/ 23621999 h 23621999"/>
              <a:gd name="connsiteX5" fmla="*/ 0 w 1284791"/>
              <a:gd name="connsiteY5" fmla="*/ 23621999 h 23621999"/>
              <a:gd name="connsiteX6" fmla="*/ 0 w 1284791"/>
              <a:gd name="connsiteY6" fmla="*/ 0 h 23621999"/>
              <a:gd name="connsiteX7" fmla="*/ 1284790 w 1284791"/>
              <a:gd name="connsiteY7" fmla="*/ 0 h 236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4791" h="23621999">
                <a:moveTo>
                  <a:pt x="1284790" y="0"/>
                </a:moveTo>
                <a:lnTo>
                  <a:pt x="1284790" y="10841979"/>
                </a:lnTo>
                <a:cubicBezTo>
                  <a:pt x="1285924" y="11387875"/>
                  <a:pt x="717825" y="11343213"/>
                  <a:pt x="718598" y="11811002"/>
                </a:cubicBezTo>
                <a:cubicBezTo>
                  <a:pt x="719371" y="12278791"/>
                  <a:pt x="1282114" y="12236034"/>
                  <a:pt x="1284790" y="12780020"/>
                </a:cubicBezTo>
                <a:lnTo>
                  <a:pt x="1284790" y="23621999"/>
                </a:lnTo>
                <a:lnTo>
                  <a:pt x="0" y="23621999"/>
                </a:lnTo>
                <a:lnTo>
                  <a:pt x="0" y="0"/>
                </a:lnTo>
                <a:lnTo>
                  <a:pt x="128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8" name="Graphic 17" descr="Users">
            <a:hlinkClick r:id="rId12" action="ppaction://hlinksldjump"/>
            <a:extLst>
              <a:ext uri="{FF2B5EF4-FFF2-40B4-BE49-F238E27FC236}">
                <a16:creationId xmlns:a16="http://schemas.microsoft.com/office/drawing/2014/main" xmlns="" id="{D7FAB102-FD64-4C17-B392-26DEBD4823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99926" y="559503"/>
            <a:ext cx="684938" cy="684938"/>
          </a:xfrm>
          <a:prstGeom prst="rect">
            <a:avLst/>
          </a:prstGeom>
        </p:spPr>
      </p:pic>
      <p:pic>
        <p:nvPicPr>
          <p:cNvPr id="19" name="Graphic 18" descr="Lightbulb and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0AEADF95-F8CC-472A-9135-9AFD1694F68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99926" y="3086531"/>
            <a:ext cx="684938" cy="684938"/>
          </a:xfrm>
          <a:prstGeom prst="rect">
            <a:avLst/>
          </a:prstGeom>
        </p:spPr>
      </p:pic>
      <p:pic>
        <p:nvPicPr>
          <p:cNvPr id="20" name="Graphic 19" descr="Checklist">
            <a:hlinkClick r:id="rId18" action="ppaction://hlinksldjump"/>
            <a:extLst>
              <a:ext uri="{FF2B5EF4-FFF2-40B4-BE49-F238E27FC236}">
                <a16:creationId xmlns:a16="http://schemas.microsoft.com/office/drawing/2014/main" xmlns="" id="{A0458D12-E233-4D00-B649-4A1F377F7F5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926" y="1826954"/>
            <a:ext cx="684938" cy="684938"/>
          </a:xfrm>
          <a:prstGeom prst="rect">
            <a:avLst/>
          </a:prstGeom>
        </p:spPr>
      </p:pic>
      <p:pic>
        <p:nvPicPr>
          <p:cNvPr id="21" name="Graphic 20" descr="Magnifying glass">
            <a:hlinkClick r:id="rId21" action="ppaction://hlinksldjump"/>
            <a:extLst>
              <a:ext uri="{FF2B5EF4-FFF2-40B4-BE49-F238E27FC236}">
                <a16:creationId xmlns:a16="http://schemas.microsoft.com/office/drawing/2014/main" xmlns="" id="{2EC905D0-BB32-4318-9E35-999A78F6E70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9926" y="4350045"/>
            <a:ext cx="684938" cy="684938"/>
          </a:xfrm>
          <a:prstGeom prst="rect">
            <a:avLst/>
          </a:prstGeom>
        </p:spPr>
      </p:pic>
      <p:pic>
        <p:nvPicPr>
          <p:cNvPr id="22" name="Graphic 21" descr="Internet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8988871-6ED4-4C01-B5CD-5B8738EA3171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99926" y="5613345"/>
            <a:ext cx="684938" cy="684938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4262" b="2841"/>
          <a:stretch/>
        </p:blipFill>
        <p:spPr bwMode="auto">
          <a:xfrm>
            <a:off x="2216058" y="1306704"/>
            <a:ext cx="9450318" cy="506332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xmlns="" id="{7F27558B-808D-4ADF-8CD4-7541352F8BFD}"/>
              </a:ext>
            </a:extLst>
          </p:cNvPr>
          <p:cNvSpPr txBox="1">
            <a:spLocks/>
          </p:cNvSpPr>
          <p:nvPr/>
        </p:nvSpPr>
        <p:spPr>
          <a:xfrm>
            <a:off x="2216058" y="392978"/>
            <a:ext cx="9450318" cy="67724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1219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Block Diagram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41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A9D8-12DE-4C8B-86C2-B36B488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384916"/>
            <a:ext cx="11304234" cy="677242"/>
          </a:xfrm>
          <a:solidFill>
            <a:schemeClr val="bg1"/>
          </a:solidFill>
          <a:ln w="28575"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Pin Description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32" t="3458" b="3226"/>
          <a:stretch/>
        </p:blipFill>
        <p:spPr>
          <a:xfrm>
            <a:off x="1398871" y="1337912"/>
            <a:ext cx="9394258" cy="50006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2" descr="The Exit Icon. Logout And Output Logo, Illustration, Vector Sign Symbol For  Design Royalty Free Cliparts, Vectors, And Stock Illustration. Image  116221721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24308" r="23565" b="26154"/>
          <a:stretch/>
        </p:blipFill>
        <p:spPr bwMode="auto">
          <a:xfrm>
            <a:off x="4162295" y="409484"/>
            <a:ext cx="675749" cy="6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C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1A9D8-12DE-4C8B-86C2-B36B488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384916"/>
            <a:ext cx="11304234" cy="677242"/>
          </a:xfrm>
          <a:solidFill>
            <a:schemeClr val="bg1"/>
          </a:solidFill>
          <a:ln w="28575">
            <a:solidFill>
              <a:srgbClr val="00121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Agency FB" panose="020B0503020202020204" pitchFamily="34" charset="0"/>
                <a:ea typeface="+mj-lt"/>
                <a:cs typeface="+mj-lt"/>
              </a:rPr>
              <a:t>Schematic Capture </a:t>
            </a:r>
            <a:endParaRPr lang="en-IN" sz="36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1188" t="35417" r="19594" b="10184"/>
          <a:stretch/>
        </p:blipFill>
        <p:spPr bwMode="auto">
          <a:xfrm>
            <a:off x="1443789" y="1332705"/>
            <a:ext cx="9066998" cy="512684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" descr="The Exit Icon. Logout And Output Logo, Illustration, Vector Sign Symbol For  Design Royalty Free Cliparts, Vectors, And Stock Illustration. Image  116221721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24308" r="23565" b="26154"/>
          <a:stretch/>
        </p:blipFill>
        <p:spPr bwMode="auto">
          <a:xfrm>
            <a:off x="3895595" y="396784"/>
            <a:ext cx="675749" cy="6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450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Agency FB</vt:lpstr>
      <vt:lpstr>Arial</vt:lpstr>
      <vt:lpstr>Bahnschrift Condensed</vt:lpstr>
      <vt:lpstr>Calibri</vt:lpstr>
      <vt:lpstr>Calibri Light</vt:lpstr>
      <vt:lpstr>Corbel</vt:lpstr>
      <vt:lpstr>SimHei</vt:lpstr>
      <vt:lpstr>Times New Roman</vt:lpstr>
      <vt:lpstr>Wingdings</vt:lpstr>
      <vt:lpstr>Wingdings 2</vt:lpstr>
      <vt:lpstr>Office Theme</vt:lpstr>
      <vt:lpstr>ESD COURSE PROJECT</vt:lpstr>
      <vt:lpstr>Simulating Automatic door opener  and closure using Raspberry pi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Pin Description</vt:lpstr>
      <vt:lpstr>Schematic Capture </vt:lpstr>
      <vt:lpstr>Output</vt:lpstr>
      <vt:lpstr>Conclusion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Damale</dc:creator>
  <cp:lastModifiedBy>Microsoft account</cp:lastModifiedBy>
  <cp:revision>152</cp:revision>
  <dcterms:created xsi:type="dcterms:W3CDTF">2021-11-10T15:56:24Z</dcterms:created>
  <dcterms:modified xsi:type="dcterms:W3CDTF">2022-01-03T16:56:57Z</dcterms:modified>
</cp:coreProperties>
</file>