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7" r:id="rId29"/>
    <p:sldId id="288" r:id="rId30"/>
    <p:sldId id="289" r:id="rId31"/>
    <p:sldId id="291" r:id="rId32"/>
    <p:sldId id="292" r:id="rId33"/>
    <p:sldId id="299" r:id="rId34"/>
    <p:sldId id="298"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E61EC6-788D-409C-BA98-A602B16F776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fr-FR"/>
        </a:p>
      </dgm:t>
    </dgm:pt>
    <dgm:pt modelId="{EDAB852A-CB39-4DB5-8013-61CD678EC82F}">
      <dgm:prSet/>
      <dgm:spPr/>
      <dgm:t>
        <a:bodyPr/>
        <a:lstStyle/>
        <a:p>
          <a:pPr algn="ctr"/>
          <a:r>
            <a:rPr lang="fr-FR" b="1" dirty="0"/>
            <a:t>TABLE DES MATIÈRES </a:t>
          </a:r>
          <a:endParaRPr lang="fr-FR" dirty="0"/>
        </a:p>
      </dgm:t>
    </dgm:pt>
    <dgm:pt modelId="{0DAF8ACF-2F7C-4DD2-8A6E-19D1E18C1D3C}" type="parTrans" cxnId="{F92571D0-7F60-4913-B88C-B4B00B9AB5D1}">
      <dgm:prSet/>
      <dgm:spPr/>
      <dgm:t>
        <a:bodyPr/>
        <a:lstStyle/>
        <a:p>
          <a:endParaRPr lang="fr-FR"/>
        </a:p>
      </dgm:t>
    </dgm:pt>
    <dgm:pt modelId="{7EE45895-ADC9-4766-AE13-D9EA201A36F6}" type="sibTrans" cxnId="{F92571D0-7F60-4913-B88C-B4B00B9AB5D1}">
      <dgm:prSet/>
      <dgm:spPr/>
      <dgm:t>
        <a:bodyPr/>
        <a:lstStyle/>
        <a:p>
          <a:endParaRPr lang="fr-FR"/>
        </a:p>
      </dgm:t>
    </dgm:pt>
    <dgm:pt modelId="{90987E85-6DB0-49E3-8D2D-8562F327055B}" type="pres">
      <dgm:prSet presAssocID="{6FE61EC6-788D-409C-BA98-A602B16F7761}" presName="linear" presStyleCnt="0">
        <dgm:presLayoutVars>
          <dgm:animLvl val="lvl"/>
          <dgm:resizeHandles val="exact"/>
        </dgm:presLayoutVars>
      </dgm:prSet>
      <dgm:spPr/>
    </dgm:pt>
    <dgm:pt modelId="{6A08D234-B8DD-4CF8-B1B1-82143B45A029}" type="pres">
      <dgm:prSet presAssocID="{EDAB852A-CB39-4DB5-8013-61CD678EC82F}" presName="parentText" presStyleLbl="node1" presStyleIdx="0" presStyleCnt="1" custLinFactNeighborY="62441">
        <dgm:presLayoutVars>
          <dgm:chMax val="0"/>
          <dgm:bulletEnabled val="1"/>
        </dgm:presLayoutVars>
      </dgm:prSet>
      <dgm:spPr/>
    </dgm:pt>
  </dgm:ptLst>
  <dgm:cxnLst>
    <dgm:cxn modelId="{E88AA200-04E9-4922-84F1-68CD09AC1FB2}" type="presOf" srcId="{6FE61EC6-788D-409C-BA98-A602B16F7761}" destId="{90987E85-6DB0-49E3-8D2D-8562F327055B}" srcOrd="0" destOrd="0" presId="urn:microsoft.com/office/officeart/2005/8/layout/vList2"/>
    <dgm:cxn modelId="{2E880A27-088B-499A-B363-6C0CD61E5BAE}" type="presOf" srcId="{EDAB852A-CB39-4DB5-8013-61CD678EC82F}" destId="{6A08D234-B8DD-4CF8-B1B1-82143B45A029}" srcOrd="0" destOrd="0" presId="urn:microsoft.com/office/officeart/2005/8/layout/vList2"/>
    <dgm:cxn modelId="{F92571D0-7F60-4913-B88C-B4B00B9AB5D1}" srcId="{6FE61EC6-788D-409C-BA98-A602B16F7761}" destId="{EDAB852A-CB39-4DB5-8013-61CD678EC82F}" srcOrd="0" destOrd="0" parTransId="{0DAF8ACF-2F7C-4DD2-8A6E-19D1E18C1D3C}" sibTransId="{7EE45895-ADC9-4766-AE13-D9EA201A36F6}"/>
    <dgm:cxn modelId="{85B3BE8C-0449-4F8F-A6E4-6D31E35C2E53}" type="presParOf" srcId="{90987E85-6DB0-49E3-8D2D-8562F327055B}" destId="{6A08D234-B8DD-4CF8-B1B1-82143B45A02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E61EC6-788D-409C-BA98-A602B16F776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fr-FR"/>
        </a:p>
      </dgm:t>
    </dgm:pt>
    <dgm:pt modelId="{EDAB852A-CB39-4DB5-8013-61CD678EC82F}">
      <dgm:prSet/>
      <dgm:spPr/>
      <dgm:t>
        <a:bodyPr/>
        <a:lstStyle/>
        <a:p>
          <a:pPr algn="ctr"/>
          <a:r>
            <a:rPr lang="fr-FR" b="1" dirty="0"/>
            <a:t>TABLE DES MATIÈRES </a:t>
          </a:r>
          <a:endParaRPr lang="fr-FR" dirty="0"/>
        </a:p>
      </dgm:t>
    </dgm:pt>
    <dgm:pt modelId="{0DAF8ACF-2F7C-4DD2-8A6E-19D1E18C1D3C}" type="parTrans" cxnId="{F92571D0-7F60-4913-B88C-B4B00B9AB5D1}">
      <dgm:prSet/>
      <dgm:spPr/>
      <dgm:t>
        <a:bodyPr/>
        <a:lstStyle/>
        <a:p>
          <a:endParaRPr lang="fr-FR"/>
        </a:p>
      </dgm:t>
    </dgm:pt>
    <dgm:pt modelId="{7EE45895-ADC9-4766-AE13-D9EA201A36F6}" type="sibTrans" cxnId="{F92571D0-7F60-4913-B88C-B4B00B9AB5D1}">
      <dgm:prSet/>
      <dgm:spPr/>
      <dgm:t>
        <a:bodyPr/>
        <a:lstStyle/>
        <a:p>
          <a:endParaRPr lang="fr-FR"/>
        </a:p>
      </dgm:t>
    </dgm:pt>
    <dgm:pt modelId="{90987E85-6DB0-49E3-8D2D-8562F327055B}" type="pres">
      <dgm:prSet presAssocID="{6FE61EC6-788D-409C-BA98-A602B16F7761}" presName="linear" presStyleCnt="0">
        <dgm:presLayoutVars>
          <dgm:animLvl val="lvl"/>
          <dgm:resizeHandles val="exact"/>
        </dgm:presLayoutVars>
      </dgm:prSet>
      <dgm:spPr/>
    </dgm:pt>
    <dgm:pt modelId="{6A08D234-B8DD-4CF8-B1B1-82143B45A029}" type="pres">
      <dgm:prSet presAssocID="{EDAB852A-CB39-4DB5-8013-61CD678EC82F}" presName="parentText" presStyleLbl="node1" presStyleIdx="0" presStyleCnt="1" custLinFactNeighborY="62441">
        <dgm:presLayoutVars>
          <dgm:chMax val="0"/>
          <dgm:bulletEnabled val="1"/>
        </dgm:presLayoutVars>
      </dgm:prSet>
      <dgm:spPr/>
    </dgm:pt>
  </dgm:ptLst>
  <dgm:cxnLst>
    <dgm:cxn modelId="{E88AA200-04E9-4922-84F1-68CD09AC1FB2}" type="presOf" srcId="{6FE61EC6-788D-409C-BA98-A602B16F7761}" destId="{90987E85-6DB0-49E3-8D2D-8562F327055B}" srcOrd="0" destOrd="0" presId="urn:microsoft.com/office/officeart/2005/8/layout/vList2"/>
    <dgm:cxn modelId="{2E880A27-088B-499A-B363-6C0CD61E5BAE}" type="presOf" srcId="{EDAB852A-CB39-4DB5-8013-61CD678EC82F}" destId="{6A08D234-B8DD-4CF8-B1B1-82143B45A029}" srcOrd="0" destOrd="0" presId="urn:microsoft.com/office/officeart/2005/8/layout/vList2"/>
    <dgm:cxn modelId="{F92571D0-7F60-4913-B88C-B4B00B9AB5D1}" srcId="{6FE61EC6-788D-409C-BA98-A602B16F7761}" destId="{EDAB852A-CB39-4DB5-8013-61CD678EC82F}" srcOrd="0" destOrd="0" parTransId="{0DAF8ACF-2F7C-4DD2-8A6E-19D1E18C1D3C}" sibTransId="{7EE45895-ADC9-4766-AE13-D9EA201A36F6}"/>
    <dgm:cxn modelId="{85B3BE8C-0449-4F8F-A6E4-6D31E35C2E53}" type="presParOf" srcId="{90987E85-6DB0-49E3-8D2D-8562F327055B}" destId="{6A08D234-B8DD-4CF8-B1B1-82143B45A02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E61EC6-788D-409C-BA98-A602B16F776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fr-FR"/>
        </a:p>
      </dgm:t>
    </dgm:pt>
    <dgm:pt modelId="{EDAB852A-CB39-4DB5-8013-61CD678EC82F}">
      <dgm:prSet/>
      <dgm:spPr/>
      <dgm:t>
        <a:bodyPr/>
        <a:lstStyle/>
        <a:p>
          <a:pPr algn="ctr"/>
          <a:r>
            <a:rPr lang="fr-FR" b="1" dirty="0"/>
            <a:t>TABLE DES MATIÈRES </a:t>
          </a:r>
          <a:endParaRPr lang="fr-FR" dirty="0"/>
        </a:p>
      </dgm:t>
    </dgm:pt>
    <dgm:pt modelId="{0DAF8ACF-2F7C-4DD2-8A6E-19D1E18C1D3C}" type="parTrans" cxnId="{F92571D0-7F60-4913-B88C-B4B00B9AB5D1}">
      <dgm:prSet/>
      <dgm:spPr/>
      <dgm:t>
        <a:bodyPr/>
        <a:lstStyle/>
        <a:p>
          <a:endParaRPr lang="fr-FR"/>
        </a:p>
      </dgm:t>
    </dgm:pt>
    <dgm:pt modelId="{7EE45895-ADC9-4766-AE13-D9EA201A36F6}" type="sibTrans" cxnId="{F92571D0-7F60-4913-B88C-B4B00B9AB5D1}">
      <dgm:prSet/>
      <dgm:spPr/>
      <dgm:t>
        <a:bodyPr/>
        <a:lstStyle/>
        <a:p>
          <a:endParaRPr lang="fr-FR"/>
        </a:p>
      </dgm:t>
    </dgm:pt>
    <dgm:pt modelId="{90987E85-6DB0-49E3-8D2D-8562F327055B}" type="pres">
      <dgm:prSet presAssocID="{6FE61EC6-788D-409C-BA98-A602B16F7761}" presName="linear" presStyleCnt="0">
        <dgm:presLayoutVars>
          <dgm:animLvl val="lvl"/>
          <dgm:resizeHandles val="exact"/>
        </dgm:presLayoutVars>
      </dgm:prSet>
      <dgm:spPr/>
    </dgm:pt>
    <dgm:pt modelId="{6A08D234-B8DD-4CF8-B1B1-82143B45A029}" type="pres">
      <dgm:prSet presAssocID="{EDAB852A-CB39-4DB5-8013-61CD678EC82F}" presName="parentText" presStyleLbl="node1" presStyleIdx="0" presStyleCnt="1" custLinFactNeighborY="62441">
        <dgm:presLayoutVars>
          <dgm:chMax val="0"/>
          <dgm:bulletEnabled val="1"/>
        </dgm:presLayoutVars>
      </dgm:prSet>
      <dgm:spPr/>
    </dgm:pt>
  </dgm:ptLst>
  <dgm:cxnLst>
    <dgm:cxn modelId="{E88AA200-04E9-4922-84F1-68CD09AC1FB2}" type="presOf" srcId="{6FE61EC6-788D-409C-BA98-A602B16F7761}" destId="{90987E85-6DB0-49E3-8D2D-8562F327055B}" srcOrd="0" destOrd="0" presId="urn:microsoft.com/office/officeart/2005/8/layout/vList2"/>
    <dgm:cxn modelId="{2E880A27-088B-499A-B363-6C0CD61E5BAE}" type="presOf" srcId="{EDAB852A-CB39-4DB5-8013-61CD678EC82F}" destId="{6A08D234-B8DD-4CF8-B1B1-82143B45A029}" srcOrd="0" destOrd="0" presId="urn:microsoft.com/office/officeart/2005/8/layout/vList2"/>
    <dgm:cxn modelId="{F92571D0-7F60-4913-B88C-B4B00B9AB5D1}" srcId="{6FE61EC6-788D-409C-BA98-A602B16F7761}" destId="{EDAB852A-CB39-4DB5-8013-61CD678EC82F}" srcOrd="0" destOrd="0" parTransId="{0DAF8ACF-2F7C-4DD2-8A6E-19D1E18C1D3C}" sibTransId="{7EE45895-ADC9-4766-AE13-D9EA201A36F6}"/>
    <dgm:cxn modelId="{85B3BE8C-0449-4F8F-A6E4-6D31E35C2E53}" type="presParOf" srcId="{90987E85-6DB0-49E3-8D2D-8562F327055B}" destId="{6A08D234-B8DD-4CF8-B1B1-82143B45A02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E61EC6-788D-409C-BA98-A602B16F776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fr-FR"/>
        </a:p>
      </dgm:t>
    </dgm:pt>
    <dgm:pt modelId="{EDAB852A-CB39-4DB5-8013-61CD678EC82F}">
      <dgm:prSet/>
      <dgm:spPr/>
      <dgm:t>
        <a:bodyPr/>
        <a:lstStyle/>
        <a:p>
          <a:pPr algn="ctr"/>
          <a:r>
            <a:rPr lang="fr-FR" b="1" dirty="0"/>
            <a:t>TABLE DES MATIÈRES </a:t>
          </a:r>
          <a:endParaRPr lang="fr-FR" dirty="0"/>
        </a:p>
      </dgm:t>
    </dgm:pt>
    <dgm:pt modelId="{0DAF8ACF-2F7C-4DD2-8A6E-19D1E18C1D3C}" type="parTrans" cxnId="{F92571D0-7F60-4913-B88C-B4B00B9AB5D1}">
      <dgm:prSet/>
      <dgm:spPr/>
      <dgm:t>
        <a:bodyPr/>
        <a:lstStyle/>
        <a:p>
          <a:endParaRPr lang="fr-FR"/>
        </a:p>
      </dgm:t>
    </dgm:pt>
    <dgm:pt modelId="{7EE45895-ADC9-4766-AE13-D9EA201A36F6}" type="sibTrans" cxnId="{F92571D0-7F60-4913-B88C-B4B00B9AB5D1}">
      <dgm:prSet/>
      <dgm:spPr/>
      <dgm:t>
        <a:bodyPr/>
        <a:lstStyle/>
        <a:p>
          <a:endParaRPr lang="fr-FR"/>
        </a:p>
      </dgm:t>
    </dgm:pt>
    <dgm:pt modelId="{90987E85-6DB0-49E3-8D2D-8562F327055B}" type="pres">
      <dgm:prSet presAssocID="{6FE61EC6-788D-409C-BA98-A602B16F7761}" presName="linear" presStyleCnt="0">
        <dgm:presLayoutVars>
          <dgm:animLvl val="lvl"/>
          <dgm:resizeHandles val="exact"/>
        </dgm:presLayoutVars>
      </dgm:prSet>
      <dgm:spPr/>
    </dgm:pt>
    <dgm:pt modelId="{6A08D234-B8DD-4CF8-B1B1-82143B45A029}" type="pres">
      <dgm:prSet presAssocID="{EDAB852A-CB39-4DB5-8013-61CD678EC82F}" presName="parentText" presStyleLbl="node1" presStyleIdx="0" presStyleCnt="1" custLinFactNeighborY="62441">
        <dgm:presLayoutVars>
          <dgm:chMax val="0"/>
          <dgm:bulletEnabled val="1"/>
        </dgm:presLayoutVars>
      </dgm:prSet>
      <dgm:spPr/>
    </dgm:pt>
  </dgm:ptLst>
  <dgm:cxnLst>
    <dgm:cxn modelId="{E88AA200-04E9-4922-84F1-68CD09AC1FB2}" type="presOf" srcId="{6FE61EC6-788D-409C-BA98-A602B16F7761}" destId="{90987E85-6DB0-49E3-8D2D-8562F327055B}" srcOrd="0" destOrd="0" presId="urn:microsoft.com/office/officeart/2005/8/layout/vList2"/>
    <dgm:cxn modelId="{2E880A27-088B-499A-B363-6C0CD61E5BAE}" type="presOf" srcId="{EDAB852A-CB39-4DB5-8013-61CD678EC82F}" destId="{6A08D234-B8DD-4CF8-B1B1-82143B45A029}" srcOrd="0" destOrd="0" presId="urn:microsoft.com/office/officeart/2005/8/layout/vList2"/>
    <dgm:cxn modelId="{F92571D0-7F60-4913-B88C-B4B00B9AB5D1}" srcId="{6FE61EC6-788D-409C-BA98-A602B16F7761}" destId="{EDAB852A-CB39-4DB5-8013-61CD678EC82F}" srcOrd="0" destOrd="0" parTransId="{0DAF8ACF-2F7C-4DD2-8A6E-19D1E18C1D3C}" sibTransId="{7EE45895-ADC9-4766-AE13-D9EA201A36F6}"/>
    <dgm:cxn modelId="{85B3BE8C-0449-4F8F-A6E4-6D31E35C2E53}" type="presParOf" srcId="{90987E85-6DB0-49E3-8D2D-8562F327055B}" destId="{6A08D234-B8DD-4CF8-B1B1-82143B45A02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E61EC6-788D-409C-BA98-A602B16F776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fr-FR"/>
        </a:p>
      </dgm:t>
    </dgm:pt>
    <dgm:pt modelId="{EDAB852A-CB39-4DB5-8013-61CD678EC82F}">
      <dgm:prSet/>
      <dgm:spPr/>
      <dgm:t>
        <a:bodyPr/>
        <a:lstStyle/>
        <a:p>
          <a:pPr algn="ctr"/>
          <a:r>
            <a:rPr lang="fr-FR" b="1" dirty="0"/>
            <a:t>TABLE DES MATIÈRES </a:t>
          </a:r>
          <a:endParaRPr lang="fr-FR" dirty="0"/>
        </a:p>
      </dgm:t>
    </dgm:pt>
    <dgm:pt modelId="{0DAF8ACF-2F7C-4DD2-8A6E-19D1E18C1D3C}" type="parTrans" cxnId="{F92571D0-7F60-4913-B88C-B4B00B9AB5D1}">
      <dgm:prSet/>
      <dgm:spPr/>
      <dgm:t>
        <a:bodyPr/>
        <a:lstStyle/>
        <a:p>
          <a:endParaRPr lang="fr-FR"/>
        </a:p>
      </dgm:t>
    </dgm:pt>
    <dgm:pt modelId="{7EE45895-ADC9-4766-AE13-D9EA201A36F6}" type="sibTrans" cxnId="{F92571D0-7F60-4913-B88C-B4B00B9AB5D1}">
      <dgm:prSet/>
      <dgm:spPr/>
      <dgm:t>
        <a:bodyPr/>
        <a:lstStyle/>
        <a:p>
          <a:endParaRPr lang="fr-FR"/>
        </a:p>
      </dgm:t>
    </dgm:pt>
    <dgm:pt modelId="{90987E85-6DB0-49E3-8D2D-8562F327055B}" type="pres">
      <dgm:prSet presAssocID="{6FE61EC6-788D-409C-BA98-A602B16F7761}" presName="linear" presStyleCnt="0">
        <dgm:presLayoutVars>
          <dgm:animLvl val="lvl"/>
          <dgm:resizeHandles val="exact"/>
        </dgm:presLayoutVars>
      </dgm:prSet>
      <dgm:spPr/>
    </dgm:pt>
    <dgm:pt modelId="{6A08D234-B8DD-4CF8-B1B1-82143B45A029}" type="pres">
      <dgm:prSet presAssocID="{EDAB852A-CB39-4DB5-8013-61CD678EC82F}" presName="parentText" presStyleLbl="node1" presStyleIdx="0" presStyleCnt="1" custLinFactNeighborY="62441">
        <dgm:presLayoutVars>
          <dgm:chMax val="0"/>
          <dgm:bulletEnabled val="1"/>
        </dgm:presLayoutVars>
      </dgm:prSet>
      <dgm:spPr/>
    </dgm:pt>
  </dgm:ptLst>
  <dgm:cxnLst>
    <dgm:cxn modelId="{E88AA200-04E9-4922-84F1-68CD09AC1FB2}" type="presOf" srcId="{6FE61EC6-788D-409C-BA98-A602B16F7761}" destId="{90987E85-6DB0-49E3-8D2D-8562F327055B}" srcOrd="0" destOrd="0" presId="urn:microsoft.com/office/officeart/2005/8/layout/vList2"/>
    <dgm:cxn modelId="{2E880A27-088B-499A-B363-6C0CD61E5BAE}" type="presOf" srcId="{EDAB852A-CB39-4DB5-8013-61CD678EC82F}" destId="{6A08D234-B8DD-4CF8-B1B1-82143B45A029}" srcOrd="0" destOrd="0" presId="urn:microsoft.com/office/officeart/2005/8/layout/vList2"/>
    <dgm:cxn modelId="{F92571D0-7F60-4913-B88C-B4B00B9AB5D1}" srcId="{6FE61EC6-788D-409C-BA98-A602B16F7761}" destId="{EDAB852A-CB39-4DB5-8013-61CD678EC82F}" srcOrd="0" destOrd="0" parTransId="{0DAF8ACF-2F7C-4DD2-8A6E-19D1E18C1D3C}" sibTransId="{7EE45895-ADC9-4766-AE13-D9EA201A36F6}"/>
    <dgm:cxn modelId="{85B3BE8C-0449-4F8F-A6E4-6D31E35C2E53}" type="presParOf" srcId="{90987E85-6DB0-49E3-8D2D-8562F327055B}" destId="{6A08D234-B8DD-4CF8-B1B1-82143B45A02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E61EC6-788D-409C-BA98-A602B16F776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fr-FR"/>
        </a:p>
      </dgm:t>
    </dgm:pt>
    <dgm:pt modelId="{EDAB852A-CB39-4DB5-8013-61CD678EC82F}">
      <dgm:prSet/>
      <dgm:spPr/>
      <dgm:t>
        <a:bodyPr/>
        <a:lstStyle/>
        <a:p>
          <a:pPr algn="ctr"/>
          <a:r>
            <a:rPr lang="fr-FR" b="1" dirty="0"/>
            <a:t>TABLE DES MATIÈRES </a:t>
          </a:r>
          <a:endParaRPr lang="fr-FR" dirty="0"/>
        </a:p>
      </dgm:t>
    </dgm:pt>
    <dgm:pt modelId="{0DAF8ACF-2F7C-4DD2-8A6E-19D1E18C1D3C}" type="parTrans" cxnId="{F92571D0-7F60-4913-B88C-B4B00B9AB5D1}">
      <dgm:prSet/>
      <dgm:spPr/>
      <dgm:t>
        <a:bodyPr/>
        <a:lstStyle/>
        <a:p>
          <a:endParaRPr lang="fr-FR"/>
        </a:p>
      </dgm:t>
    </dgm:pt>
    <dgm:pt modelId="{7EE45895-ADC9-4766-AE13-D9EA201A36F6}" type="sibTrans" cxnId="{F92571D0-7F60-4913-B88C-B4B00B9AB5D1}">
      <dgm:prSet/>
      <dgm:spPr/>
      <dgm:t>
        <a:bodyPr/>
        <a:lstStyle/>
        <a:p>
          <a:endParaRPr lang="fr-FR"/>
        </a:p>
      </dgm:t>
    </dgm:pt>
    <dgm:pt modelId="{90987E85-6DB0-49E3-8D2D-8562F327055B}" type="pres">
      <dgm:prSet presAssocID="{6FE61EC6-788D-409C-BA98-A602B16F7761}" presName="linear" presStyleCnt="0">
        <dgm:presLayoutVars>
          <dgm:animLvl val="lvl"/>
          <dgm:resizeHandles val="exact"/>
        </dgm:presLayoutVars>
      </dgm:prSet>
      <dgm:spPr/>
    </dgm:pt>
    <dgm:pt modelId="{6A08D234-B8DD-4CF8-B1B1-82143B45A029}" type="pres">
      <dgm:prSet presAssocID="{EDAB852A-CB39-4DB5-8013-61CD678EC82F}" presName="parentText" presStyleLbl="node1" presStyleIdx="0" presStyleCnt="1" custLinFactNeighborY="62441">
        <dgm:presLayoutVars>
          <dgm:chMax val="0"/>
          <dgm:bulletEnabled val="1"/>
        </dgm:presLayoutVars>
      </dgm:prSet>
      <dgm:spPr/>
    </dgm:pt>
  </dgm:ptLst>
  <dgm:cxnLst>
    <dgm:cxn modelId="{E88AA200-04E9-4922-84F1-68CD09AC1FB2}" type="presOf" srcId="{6FE61EC6-788D-409C-BA98-A602B16F7761}" destId="{90987E85-6DB0-49E3-8D2D-8562F327055B}" srcOrd="0" destOrd="0" presId="urn:microsoft.com/office/officeart/2005/8/layout/vList2"/>
    <dgm:cxn modelId="{2E880A27-088B-499A-B363-6C0CD61E5BAE}" type="presOf" srcId="{EDAB852A-CB39-4DB5-8013-61CD678EC82F}" destId="{6A08D234-B8DD-4CF8-B1B1-82143B45A029}" srcOrd="0" destOrd="0" presId="urn:microsoft.com/office/officeart/2005/8/layout/vList2"/>
    <dgm:cxn modelId="{F92571D0-7F60-4913-B88C-B4B00B9AB5D1}" srcId="{6FE61EC6-788D-409C-BA98-A602B16F7761}" destId="{EDAB852A-CB39-4DB5-8013-61CD678EC82F}" srcOrd="0" destOrd="0" parTransId="{0DAF8ACF-2F7C-4DD2-8A6E-19D1E18C1D3C}" sibTransId="{7EE45895-ADC9-4766-AE13-D9EA201A36F6}"/>
    <dgm:cxn modelId="{85B3BE8C-0449-4F8F-A6E4-6D31E35C2E53}" type="presParOf" srcId="{90987E85-6DB0-49E3-8D2D-8562F327055B}" destId="{6A08D234-B8DD-4CF8-B1B1-82143B45A02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8D234-B8DD-4CF8-B1B1-82143B45A029}">
      <dsp:nvSpPr>
        <dsp:cNvPr id="0" name=""/>
        <dsp:cNvSpPr/>
      </dsp:nvSpPr>
      <dsp:spPr>
        <a:xfrm>
          <a:off x="0" y="6387"/>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fr-FR" sz="5500" b="1" kern="1200" dirty="0"/>
            <a:t>TABLE DES MATIÈRES </a:t>
          </a:r>
          <a:endParaRPr lang="fr-FR" sz="5500" kern="1200" dirty="0"/>
        </a:p>
      </dsp:txBody>
      <dsp:txXfrm>
        <a:off x="64397" y="70784"/>
        <a:ext cx="10386806" cy="11903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8D234-B8DD-4CF8-B1B1-82143B45A029}">
      <dsp:nvSpPr>
        <dsp:cNvPr id="0" name=""/>
        <dsp:cNvSpPr/>
      </dsp:nvSpPr>
      <dsp:spPr>
        <a:xfrm>
          <a:off x="0" y="6387"/>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fr-FR" sz="5500" b="1" kern="1200" dirty="0"/>
            <a:t>TABLE DES MATIÈRES </a:t>
          </a:r>
          <a:endParaRPr lang="fr-FR" sz="5500" kern="1200" dirty="0"/>
        </a:p>
      </dsp:txBody>
      <dsp:txXfrm>
        <a:off x="64397" y="70784"/>
        <a:ext cx="10386806" cy="11903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8D234-B8DD-4CF8-B1B1-82143B45A029}">
      <dsp:nvSpPr>
        <dsp:cNvPr id="0" name=""/>
        <dsp:cNvSpPr/>
      </dsp:nvSpPr>
      <dsp:spPr>
        <a:xfrm>
          <a:off x="0" y="6387"/>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fr-FR" sz="5500" b="1" kern="1200" dirty="0"/>
            <a:t>TABLE DES MATIÈRES </a:t>
          </a:r>
          <a:endParaRPr lang="fr-FR" sz="5500" kern="1200" dirty="0"/>
        </a:p>
      </dsp:txBody>
      <dsp:txXfrm>
        <a:off x="64397" y="70784"/>
        <a:ext cx="10386806" cy="11903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8D234-B8DD-4CF8-B1B1-82143B45A029}">
      <dsp:nvSpPr>
        <dsp:cNvPr id="0" name=""/>
        <dsp:cNvSpPr/>
      </dsp:nvSpPr>
      <dsp:spPr>
        <a:xfrm>
          <a:off x="0" y="6387"/>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fr-FR" sz="5500" b="1" kern="1200" dirty="0"/>
            <a:t>TABLE DES MATIÈRES </a:t>
          </a:r>
          <a:endParaRPr lang="fr-FR" sz="5500" kern="1200" dirty="0"/>
        </a:p>
      </dsp:txBody>
      <dsp:txXfrm>
        <a:off x="64397" y="70784"/>
        <a:ext cx="10386806" cy="11903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8D234-B8DD-4CF8-B1B1-82143B45A029}">
      <dsp:nvSpPr>
        <dsp:cNvPr id="0" name=""/>
        <dsp:cNvSpPr/>
      </dsp:nvSpPr>
      <dsp:spPr>
        <a:xfrm>
          <a:off x="0" y="6387"/>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fr-FR" sz="5500" b="1" kern="1200" dirty="0"/>
            <a:t>TABLE DES MATIÈRES </a:t>
          </a:r>
          <a:endParaRPr lang="fr-FR" sz="5500" kern="1200" dirty="0"/>
        </a:p>
      </dsp:txBody>
      <dsp:txXfrm>
        <a:off x="64397" y="70784"/>
        <a:ext cx="10386806" cy="11903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8D234-B8DD-4CF8-B1B1-82143B45A029}">
      <dsp:nvSpPr>
        <dsp:cNvPr id="0" name=""/>
        <dsp:cNvSpPr/>
      </dsp:nvSpPr>
      <dsp:spPr>
        <a:xfrm>
          <a:off x="0" y="6387"/>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fr-FR" sz="5500" b="1" kern="1200" dirty="0"/>
            <a:t>TABLE DES MATIÈRES </a:t>
          </a:r>
          <a:endParaRPr lang="fr-FR" sz="5500" kern="1200" dirty="0"/>
        </a:p>
      </dsp:txBody>
      <dsp:txXfrm>
        <a:off x="64397" y="70784"/>
        <a:ext cx="10386806" cy="11903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D3C70E-7993-C94A-2341-BB948743D9A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3FF22E-4274-A184-91C7-414C85240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992C237-BAC4-2823-5041-8880A0D4447F}"/>
              </a:ext>
            </a:extLst>
          </p:cNvPr>
          <p:cNvSpPr>
            <a:spLocks noGrp="1"/>
          </p:cNvSpPr>
          <p:nvPr>
            <p:ph type="dt" sz="half" idx="10"/>
          </p:nvPr>
        </p:nvSpPr>
        <p:spPr/>
        <p:txBody>
          <a:bodyPr/>
          <a:lstStyle/>
          <a:p>
            <a:fld id="{D788C3B5-B562-42B9-BD23-C38AF4FA66D8}" type="datetimeFigureOut">
              <a:rPr lang="fr-FR" smtClean="0"/>
              <a:t>15/01/2023</a:t>
            </a:fld>
            <a:endParaRPr lang="fr-FR"/>
          </a:p>
        </p:txBody>
      </p:sp>
      <p:sp>
        <p:nvSpPr>
          <p:cNvPr id="5" name="Espace réservé du pied de page 4">
            <a:extLst>
              <a:ext uri="{FF2B5EF4-FFF2-40B4-BE49-F238E27FC236}">
                <a16:creationId xmlns:a16="http://schemas.microsoft.com/office/drawing/2014/main" id="{C785E15A-B51C-AD41-D3F3-72D119433B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93A1AAD-1B3B-6A94-A741-2A9D296542C2}"/>
              </a:ext>
            </a:extLst>
          </p:cNvPr>
          <p:cNvSpPr>
            <a:spLocks noGrp="1"/>
          </p:cNvSpPr>
          <p:nvPr>
            <p:ph type="sldNum" sz="quarter" idx="12"/>
          </p:nvPr>
        </p:nvSpPr>
        <p:spPr/>
        <p:txBody>
          <a:bodyPr/>
          <a:lstStyle/>
          <a:p>
            <a:fld id="{9AECB847-62B7-4B9F-AFA1-105A83D35E17}" type="slidenum">
              <a:rPr lang="fr-FR" smtClean="0"/>
              <a:t>‹N°›</a:t>
            </a:fld>
            <a:endParaRPr lang="fr-FR"/>
          </a:p>
        </p:txBody>
      </p:sp>
    </p:spTree>
    <p:extLst>
      <p:ext uri="{BB962C8B-B14F-4D97-AF65-F5344CB8AC3E}">
        <p14:creationId xmlns:p14="http://schemas.microsoft.com/office/powerpoint/2010/main" val="3561732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A9B44-533A-6D3D-381D-37216BAF095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0161A2A-348D-D935-86E9-DB0158A26A7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D0853C9-F9B4-8078-5E0E-F43C8D3AD30A}"/>
              </a:ext>
            </a:extLst>
          </p:cNvPr>
          <p:cNvSpPr>
            <a:spLocks noGrp="1"/>
          </p:cNvSpPr>
          <p:nvPr>
            <p:ph type="dt" sz="half" idx="10"/>
          </p:nvPr>
        </p:nvSpPr>
        <p:spPr/>
        <p:txBody>
          <a:bodyPr/>
          <a:lstStyle/>
          <a:p>
            <a:fld id="{D788C3B5-B562-42B9-BD23-C38AF4FA66D8}" type="datetimeFigureOut">
              <a:rPr lang="fr-FR" smtClean="0"/>
              <a:t>15/01/2023</a:t>
            </a:fld>
            <a:endParaRPr lang="fr-FR"/>
          </a:p>
        </p:txBody>
      </p:sp>
      <p:sp>
        <p:nvSpPr>
          <p:cNvPr id="5" name="Espace réservé du pied de page 4">
            <a:extLst>
              <a:ext uri="{FF2B5EF4-FFF2-40B4-BE49-F238E27FC236}">
                <a16:creationId xmlns:a16="http://schemas.microsoft.com/office/drawing/2014/main" id="{DAF839A5-345A-21D1-7507-E3E22DF78BB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9A4539A-BD86-7DB2-CA53-E5D633083EC6}"/>
              </a:ext>
            </a:extLst>
          </p:cNvPr>
          <p:cNvSpPr>
            <a:spLocks noGrp="1"/>
          </p:cNvSpPr>
          <p:nvPr>
            <p:ph type="sldNum" sz="quarter" idx="12"/>
          </p:nvPr>
        </p:nvSpPr>
        <p:spPr/>
        <p:txBody>
          <a:bodyPr/>
          <a:lstStyle/>
          <a:p>
            <a:fld id="{9AECB847-62B7-4B9F-AFA1-105A83D35E17}" type="slidenum">
              <a:rPr lang="fr-FR" smtClean="0"/>
              <a:t>‹N°›</a:t>
            </a:fld>
            <a:endParaRPr lang="fr-FR"/>
          </a:p>
        </p:txBody>
      </p:sp>
    </p:spTree>
    <p:extLst>
      <p:ext uri="{BB962C8B-B14F-4D97-AF65-F5344CB8AC3E}">
        <p14:creationId xmlns:p14="http://schemas.microsoft.com/office/powerpoint/2010/main" val="326915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45388EE-197A-8609-06BD-CCC1176A8BE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9FC7701-42E8-7B24-5BBC-645E69D06C2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3A4E40-CC85-A4F5-369C-F45AC65F3261}"/>
              </a:ext>
            </a:extLst>
          </p:cNvPr>
          <p:cNvSpPr>
            <a:spLocks noGrp="1"/>
          </p:cNvSpPr>
          <p:nvPr>
            <p:ph type="dt" sz="half" idx="10"/>
          </p:nvPr>
        </p:nvSpPr>
        <p:spPr/>
        <p:txBody>
          <a:bodyPr/>
          <a:lstStyle/>
          <a:p>
            <a:fld id="{D788C3B5-B562-42B9-BD23-C38AF4FA66D8}" type="datetimeFigureOut">
              <a:rPr lang="fr-FR" smtClean="0"/>
              <a:t>15/01/2023</a:t>
            </a:fld>
            <a:endParaRPr lang="fr-FR"/>
          </a:p>
        </p:txBody>
      </p:sp>
      <p:sp>
        <p:nvSpPr>
          <p:cNvPr id="5" name="Espace réservé du pied de page 4">
            <a:extLst>
              <a:ext uri="{FF2B5EF4-FFF2-40B4-BE49-F238E27FC236}">
                <a16:creationId xmlns:a16="http://schemas.microsoft.com/office/drawing/2014/main" id="{7B3A147E-32DD-6897-FBE5-0E4509A9A87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937ABCD-FBBE-DC12-88DD-9A8A4DBB5B25}"/>
              </a:ext>
            </a:extLst>
          </p:cNvPr>
          <p:cNvSpPr>
            <a:spLocks noGrp="1"/>
          </p:cNvSpPr>
          <p:nvPr>
            <p:ph type="sldNum" sz="quarter" idx="12"/>
          </p:nvPr>
        </p:nvSpPr>
        <p:spPr/>
        <p:txBody>
          <a:bodyPr/>
          <a:lstStyle/>
          <a:p>
            <a:fld id="{9AECB847-62B7-4B9F-AFA1-105A83D35E17}" type="slidenum">
              <a:rPr lang="fr-FR" smtClean="0"/>
              <a:t>‹N°›</a:t>
            </a:fld>
            <a:endParaRPr lang="fr-FR"/>
          </a:p>
        </p:txBody>
      </p:sp>
    </p:spTree>
    <p:extLst>
      <p:ext uri="{BB962C8B-B14F-4D97-AF65-F5344CB8AC3E}">
        <p14:creationId xmlns:p14="http://schemas.microsoft.com/office/powerpoint/2010/main" val="13672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37E47A-A89D-0569-8324-C4422F4B82E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974D078-BA4F-D6F1-D57E-6A49086DF03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058C9DD-CEF2-E6AB-90EB-C93EC746822B}"/>
              </a:ext>
            </a:extLst>
          </p:cNvPr>
          <p:cNvSpPr>
            <a:spLocks noGrp="1"/>
          </p:cNvSpPr>
          <p:nvPr>
            <p:ph type="dt" sz="half" idx="10"/>
          </p:nvPr>
        </p:nvSpPr>
        <p:spPr/>
        <p:txBody>
          <a:bodyPr/>
          <a:lstStyle/>
          <a:p>
            <a:fld id="{D788C3B5-B562-42B9-BD23-C38AF4FA66D8}" type="datetimeFigureOut">
              <a:rPr lang="fr-FR" smtClean="0"/>
              <a:t>15/01/2023</a:t>
            </a:fld>
            <a:endParaRPr lang="fr-FR"/>
          </a:p>
        </p:txBody>
      </p:sp>
      <p:sp>
        <p:nvSpPr>
          <p:cNvPr id="5" name="Espace réservé du pied de page 4">
            <a:extLst>
              <a:ext uri="{FF2B5EF4-FFF2-40B4-BE49-F238E27FC236}">
                <a16:creationId xmlns:a16="http://schemas.microsoft.com/office/drawing/2014/main" id="{15282311-7D89-B38C-C6B9-AFD137BE308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52C0ED-C8E6-2BEA-1CE3-2E4D6CA9BE11}"/>
              </a:ext>
            </a:extLst>
          </p:cNvPr>
          <p:cNvSpPr>
            <a:spLocks noGrp="1"/>
          </p:cNvSpPr>
          <p:nvPr>
            <p:ph type="sldNum" sz="quarter" idx="12"/>
          </p:nvPr>
        </p:nvSpPr>
        <p:spPr/>
        <p:txBody>
          <a:bodyPr/>
          <a:lstStyle/>
          <a:p>
            <a:fld id="{9AECB847-62B7-4B9F-AFA1-105A83D35E17}" type="slidenum">
              <a:rPr lang="fr-FR" smtClean="0"/>
              <a:t>‹N°›</a:t>
            </a:fld>
            <a:endParaRPr lang="fr-FR"/>
          </a:p>
        </p:txBody>
      </p:sp>
    </p:spTree>
    <p:extLst>
      <p:ext uri="{BB962C8B-B14F-4D97-AF65-F5344CB8AC3E}">
        <p14:creationId xmlns:p14="http://schemas.microsoft.com/office/powerpoint/2010/main" val="252448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DB1E67-959C-0CB3-F3F7-97A871047FD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7736779-CCBF-841C-8E1D-70223D93FF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E611096-3216-D6AE-9734-3BB2C1DFEBFD}"/>
              </a:ext>
            </a:extLst>
          </p:cNvPr>
          <p:cNvSpPr>
            <a:spLocks noGrp="1"/>
          </p:cNvSpPr>
          <p:nvPr>
            <p:ph type="dt" sz="half" idx="10"/>
          </p:nvPr>
        </p:nvSpPr>
        <p:spPr/>
        <p:txBody>
          <a:bodyPr/>
          <a:lstStyle/>
          <a:p>
            <a:fld id="{D788C3B5-B562-42B9-BD23-C38AF4FA66D8}" type="datetimeFigureOut">
              <a:rPr lang="fr-FR" smtClean="0"/>
              <a:t>15/01/2023</a:t>
            </a:fld>
            <a:endParaRPr lang="fr-FR"/>
          </a:p>
        </p:txBody>
      </p:sp>
      <p:sp>
        <p:nvSpPr>
          <p:cNvPr id="5" name="Espace réservé du pied de page 4">
            <a:extLst>
              <a:ext uri="{FF2B5EF4-FFF2-40B4-BE49-F238E27FC236}">
                <a16:creationId xmlns:a16="http://schemas.microsoft.com/office/drawing/2014/main" id="{0777D2F4-D780-F199-763C-498FAF3CE18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F30CAF-92B2-5CD6-60A8-D41592E209A9}"/>
              </a:ext>
            </a:extLst>
          </p:cNvPr>
          <p:cNvSpPr>
            <a:spLocks noGrp="1"/>
          </p:cNvSpPr>
          <p:nvPr>
            <p:ph type="sldNum" sz="quarter" idx="12"/>
          </p:nvPr>
        </p:nvSpPr>
        <p:spPr/>
        <p:txBody>
          <a:bodyPr/>
          <a:lstStyle/>
          <a:p>
            <a:fld id="{9AECB847-62B7-4B9F-AFA1-105A83D35E17}" type="slidenum">
              <a:rPr lang="fr-FR" smtClean="0"/>
              <a:t>‹N°›</a:t>
            </a:fld>
            <a:endParaRPr lang="fr-FR"/>
          </a:p>
        </p:txBody>
      </p:sp>
    </p:spTree>
    <p:extLst>
      <p:ext uri="{BB962C8B-B14F-4D97-AF65-F5344CB8AC3E}">
        <p14:creationId xmlns:p14="http://schemas.microsoft.com/office/powerpoint/2010/main" val="199290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44EE91-040B-55EA-FEEA-AE9E03A9993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4F8985B-BA4F-C4AD-81EC-015CC61A8B3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1BB0ABC-E329-47FD-06ED-7FD22143E44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FEF1C66-B803-B36F-38DA-7B942B9C4466}"/>
              </a:ext>
            </a:extLst>
          </p:cNvPr>
          <p:cNvSpPr>
            <a:spLocks noGrp="1"/>
          </p:cNvSpPr>
          <p:nvPr>
            <p:ph type="dt" sz="half" idx="10"/>
          </p:nvPr>
        </p:nvSpPr>
        <p:spPr/>
        <p:txBody>
          <a:bodyPr/>
          <a:lstStyle/>
          <a:p>
            <a:fld id="{D788C3B5-B562-42B9-BD23-C38AF4FA66D8}" type="datetimeFigureOut">
              <a:rPr lang="fr-FR" smtClean="0"/>
              <a:t>15/01/2023</a:t>
            </a:fld>
            <a:endParaRPr lang="fr-FR"/>
          </a:p>
        </p:txBody>
      </p:sp>
      <p:sp>
        <p:nvSpPr>
          <p:cNvPr id="6" name="Espace réservé du pied de page 5">
            <a:extLst>
              <a:ext uri="{FF2B5EF4-FFF2-40B4-BE49-F238E27FC236}">
                <a16:creationId xmlns:a16="http://schemas.microsoft.com/office/drawing/2014/main" id="{D2C1A19C-6FFD-0FC2-E29E-41762701F44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3E12BBA-D34E-1788-3758-B2B5B41CC1E9}"/>
              </a:ext>
            </a:extLst>
          </p:cNvPr>
          <p:cNvSpPr>
            <a:spLocks noGrp="1"/>
          </p:cNvSpPr>
          <p:nvPr>
            <p:ph type="sldNum" sz="quarter" idx="12"/>
          </p:nvPr>
        </p:nvSpPr>
        <p:spPr/>
        <p:txBody>
          <a:bodyPr/>
          <a:lstStyle/>
          <a:p>
            <a:fld id="{9AECB847-62B7-4B9F-AFA1-105A83D35E17}" type="slidenum">
              <a:rPr lang="fr-FR" smtClean="0"/>
              <a:t>‹N°›</a:t>
            </a:fld>
            <a:endParaRPr lang="fr-FR"/>
          </a:p>
        </p:txBody>
      </p:sp>
    </p:spTree>
    <p:extLst>
      <p:ext uri="{BB962C8B-B14F-4D97-AF65-F5344CB8AC3E}">
        <p14:creationId xmlns:p14="http://schemas.microsoft.com/office/powerpoint/2010/main" val="78364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5427FD-EF1E-C990-E666-718B645598C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188E776-04E0-6F1C-63B7-970F2297EF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16295DA-9242-EB93-CD9F-2B995F978FA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FBEED03-6191-12A7-E533-7F33660FD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DCD9770-2744-AB82-1F2D-AEA4E547590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B428518-41F4-2CF2-9C4E-D19EB46032D8}"/>
              </a:ext>
            </a:extLst>
          </p:cNvPr>
          <p:cNvSpPr>
            <a:spLocks noGrp="1"/>
          </p:cNvSpPr>
          <p:nvPr>
            <p:ph type="dt" sz="half" idx="10"/>
          </p:nvPr>
        </p:nvSpPr>
        <p:spPr/>
        <p:txBody>
          <a:bodyPr/>
          <a:lstStyle/>
          <a:p>
            <a:fld id="{D788C3B5-B562-42B9-BD23-C38AF4FA66D8}" type="datetimeFigureOut">
              <a:rPr lang="fr-FR" smtClean="0"/>
              <a:t>15/01/2023</a:t>
            </a:fld>
            <a:endParaRPr lang="fr-FR"/>
          </a:p>
        </p:txBody>
      </p:sp>
      <p:sp>
        <p:nvSpPr>
          <p:cNvPr id="8" name="Espace réservé du pied de page 7">
            <a:extLst>
              <a:ext uri="{FF2B5EF4-FFF2-40B4-BE49-F238E27FC236}">
                <a16:creationId xmlns:a16="http://schemas.microsoft.com/office/drawing/2014/main" id="{24A3B502-D95A-A99D-7FB7-43D394CE8CC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F0321A0-6BF1-8B68-9625-B5CC64212326}"/>
              </a:ext>
            </a:extLst>
          </p:cNvPr>
          <p:cNvSpPr>
            <a:spLocks noGrp="1"/>
          </p:cNvSpPr>
          <p:nvPr>
            <p:ph type="sldNum" sz="quarter" idx="12"/>
          </p:nvPr>
        </p:nvSpPr>
        <p:spPr/>
        <p:txBody>
          <a:bodyPr/>
          <a:lstStyle/>
          <a:p>
            <a:fld id="{9AECB847-62B7-4B9F-AFA1-105A83D35E17}" type="slidenum">
              <a:rPr lang="fr-FR" smtClean="0"/>
              <a:t>‹N°›</a:t>
            </a:fld>
            <a:endParaRPr lang="fr-FR"/>
          </a:p>
        </p:txBody>
      </p:sp>
    </p:spTree>
    <p:extLst>
      <p:ext uri="{BB962C8B-B14F-4D97-AF65-F5344CB8AC3E}">
        <p14:creationId xmlns:p14="http://schemas.microsoft.com/office/powerpoint/2010/main" val="754809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0AD5DE-FD59-1A5D-E573-8352D24AED5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E25629E-5DD7-3676-4DF9-A63D8E4F87C9}"/>
              </a:ext>
            </a:extLst>
          </p:cNvPr>
          <p:cNvSpPr>
            <a:spLocks noGrp="1"/>
          </p:cNvSpPr>
          <p:nvPr>
            <p:ph type="dt" sz="half" idx="10"/>
          </p:nvPr>
        </p:nvSpPr>
        <p:spPr/>
        <p:txBody>
          <a:bodyPr/>
          <a:lstStyle/>
          <a:p>
            <a:fld id="{D788C3B5-B562-42B9-BD23-C38AF4FA66D8}" type="datetimeFigureOut">
              <a:rPr lang="fr-FR" smtClean="0"/>
              <a:t>15/01/2023</a:t>
            </a:fld>
            <a:endParaRPr lang="fr-FR"/>
          </a:p>
        </p:txBody>
      </p:sp>
      <p:sp>
        <p:nvSpPr>
          <p:cNvPr id="4" name="Espace réservé du pied de page 3">
            <a:extLst>
              <a:ext uri="{FF2B5EF4-FFF2-40B4-BE49-F238E27FC236}">
                <a16:creationId xmlns:a16="http://schemas.microsoft.com/office/drawing/2014/main" id="{8496B6F8-C8E6-3339-37FC-3A4C6195F96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8C335E4-E157-79BF-2E0B-D3E56A5F1A15}"/>
              </a:ext>
            </a:extLst>
          </p:cNvPr>
          <p:cNvSpPr>
            <a:spLocks noGrp="1"/>
          </p:cNvSpPr>
          <p:nvPr>
            <p:ph type="sldNum" sz="quarter" idx="12"/>
          </p:nvPr>
        </p:nvSpPr>
        <p:spPr/>
        <p:txBody>
          <a:bodyPr/>
          <a:lstStyle/>
          <a:p>
            <a:fld id="{9AECB847-62B7-4B9F-AFA1-105A83D35E17}" type="slidenum">
              <a:rPr lang="fr-FR" smtClean="0"/>
              <a:t>‹N°›</a:t>
            </a:fld>
            <a:endParaRPr lang="fr-FR"/>
          </a:p>
        </p:txBody>
      </p:sp>
    </p:spTree>
    <p:extLst>
      <p:ext uri="{BB962C8B-B14F-4D97-AF65-F5344CB8AC3E}">
        <p14:creationId xmlns:p14="http://schemas.microsoft.com/office/powerpoint/2010/main" val="420278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16C63C6-9390-2370-FBA0-FD6A34B87D35}"/>
              </a:ext>
            </a:extLst>
          </p:cNvPr>
          <p:cNvSpPr>
            <a:spLocks noGrp="1"/>
          </p:cNvSpPr>
          <p:nvPr>
            <p:ph type="dt" sz="half" idx="10"/>
          </p:nvPr>
        </p:nvSpPr>
        <p:spPr/>
        <p:txBody>
          <a:bodyPr/>
          <a:lstStyle/>
          <a:p>
            <a:fld id="{D788C3B5-B562-42B9-BD23-C38AF4FA66D8}" type="datetimeFigureOut">
              <a:rPr lang="fr-FR" smtClean="0"/>
              <a:t>15/01/2023</a:t>
            </a:fld>
            <a:endParaRPr lang="fr-FR"/>
          </a:p>
        </p:txBody>
      </p:sp>
      <p:sp>
        <p:nvSpPr>
          <p:cNvPr id="3" name="Espace réservé du pied de page 2">
            <a:extLst>
              <a:ext uri="{FF2B5EF4-FFF2-40B4-BE49-F238E27FC236}">
                <a16:creationId xmlns:a16="http://schemas.microsoft.com/office/drawing/2014/main" id="{E48B67B0-4568-5F47-2ACE-FDF2465A4AB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90B3220-F911-4F66-72E9-DAA9C11BF0EA}"/>
              </a:ext>
            </a:extLst>
          </p:cNvPr>
          <p:cNvSpPr>
            <a:spLocks noGrp="1"/>
          </p:cNvSpPr>
          <p:nvPr>
            <p:ph type="sldNum" sz="quarter" idx="12"/>
          </p:nvPr>
        </p:nvSpPr>
        <p:spPr/>
        <p:txBody>
          <a:bodyPr/>
          <a:lstStyle/>
          <a:p>
            <a:fld id="{9AECB847-62B7-4B9F-AFA1-105A83D35E17}" type="slidenum">
              <a:rPr lang="fr-FR" smtClean="0"/>
              <a:t>‹N°›</a:t>
            </a:fld>
            <a:endParaRPr lang="fr-FR"/>
          </a:p>
        </p:txBody>
      </p:sp>
    </p:spTree>
    <p:extLst>
      <p:ext uri="{BB962C8B-B14F-4D97-AF65-F5344CB8AC3E}">
        <p14:creationId xmlns:p14="http://schemas.microsoft.com/office/powerpoint/2010/main" val="324414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098CC2-0DBA-0FB0-A4EB-1A9D313A158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C54A259-AA8D-41E8-73C8-2B79231E3F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03C26E1-67E1-AFDD-D89F-53EFEC46C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B101A94-ED8F-C083-C682-E4310D1BE896}"/>
              </a:ext>
            </a:extLst>
          </p:cNvPr>
          <p:cNvSpPr>
            <a:spLocks noGrp="1"/>
          </p:cNvSpPr>
          <p:nvPr>
            <p:ph type="dt" sz="half" idx="10"/>
          </p:nvPr>
        </p:nvSpPr>
        <p:spPr/>
        <p:txBody>
          <a:bodyPr/>
          <a:lstStyle/>
          <a:p>
            <a:fld id="{D788C3B5-B562-42B9-BD23-C38AF4FA66D8}" type="datetimeFigureOut">
              <a:rPr lang="fr-FR" smtClean="0"/>
              <a:t>15/01/2023</a:t>
            </a:fld>
            <a:endParaRPr lang="fr-FR"/>
          </a:p>
        </p:txBody>
      </p:sp>
      <p:sp>
        <p:nvSpPr>
          <p:cNvPr id="6" name="Espace réservé du pied de page 5">
            <a:extLst>
              <a:ext uri="{FF2B5EF4-FFF2-40B4-BE49-F238E27FC236}">
                <a16:creationId xmlns:a16="http://schemas.microsoft.com/office/drawing/2014/main" id="{3AAEF6A0-80C3-719D-ECF8-D6B16DAA087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47B61F1-7A3B-FFEF-3F95-D4B14E509EF3}"/>
              </a:ext>
            </a:extLst>
          </p:cNvPr>
          <p:cNvSpPr>
            <a:spLocks noGrp="1"/>
          </p:cNvSpPr>
          <p:nvPr>
            <p:ph type="sldNum" sz="quarter" idx="12"/>
          </p:nvPr>
        </p:nvSpPr>
        <p:spPr/>
        <p:txBody>
          <a:bodyPr/>
          <a:lstStyle/>
          <a:p>
            <a:fld id="{9AECB847-62B7-4B9F-AFA1-105A83D35E17}" type="slidenum">
              <a:rPr lang="fr-FR" smtClean="0"/>
              <a:t>‹N°›</a:t>
            </a:fld>
            <a:endParaRPr lang="fr-FR"/>
          </a:p>
        </p:txBody>
      </p:sp>
    </p:spTree>
    <p:extLst>
      <p:ext uri="{BB962C8B-B14F-4D97-AF65-F5344CB8AC3E}">
        <p14:creationId xmlns:p14="http://schemas.microsoft.com/office/powerpoint/2010/main" val="3178482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80B5B2-E351-4C93-FF17-9561EDE10B2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BD95740-656D-C5D8-4E68-0E33BEBE8A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EFA2297-7FF0-4C4E-381B-5B73DE373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2446319-C98E-5CD6-B163-592CBE67E6E9}"/>
              </a:ext>
            </a:extLst>
          </p:cNvPr>
          <p:cNvSpPr>
            <a:spLocks noGrp="1"/>
          </p:cNvSpPr>
          <p:nvPr>
            <p:ph type="dt" sz="half" idx="10"/>
          </p:nvPr>
        </p:nvSpPr>
        <p:spPr/>
        <p:txBody>
          <a:bodyPr/>
          <a:lstStyle/>
          <a:p>
            <a:fld id="{D788C3B5-B562-42B9-BD23-C38AF4FA66D8}" type="datetimeFigureOut">
              <a:rPr lang="fr-FR" smtClean="0"/>
              <a:t>15/01/2023</a:t>
            </a:fld>
            <a:endParaRPr lang="fr-FR"/>
          </a:p>
        </p:txBody>
      </p:sp>
      <p:sp>
        <p:nvSpPr>
          <p:cNvPr id="6" name="Espace réservé du pied de page 5">
            <a:extLst>
              <a:ext uri="{FF2B5EF4-FFF2-40B4-BE49-F238E27FC236}">
                <a16:creationId xmlns:a16="http://schemas.microsoft.com/office/drawing/2014/main" id="{510B85CA-6724-2F46-0F57-96CEB788514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ADD3861-9241-4D71-29A0-4FDCD29AEBA3}"/>
              </a:ext>
            </a:extLst>
          </p:cNvPr>
          <p:cNvSpPr>
            <a:spLocks noGrp="1"/>
          </p:cNvSpPr>
          <p:nvPr>
            <p:ph type="sldNum" sz="quarter" idx="12"/>
          </p:nvPr>
        </p:nvSpPr>
        <p:spPr/>
        <p:txBody>
          <a:bodyPr/>
          <a:lstStyle/>
          <a:p>
            <a:fld id="{9AECB847-62B7-4B9F-AFA1-105A83D35E17}" type="slidenum">
              <a:rPr lang="fr-FR" smtClean="0"/>
              <a:t>‹N°›</a:t>
            </a:fld>
            <a:endParaRPr lang="fr-FR"/>
          </a:p>
        </p:txBody>
      </p:sp>
    </p:spTree>
    <p:extLst>
      <p:ext uri="{BB962C8B-B14F-4D97-AF65-F5344CB8AC3E}">
        <p14:creationId xmlns:p14="http://schemas.microsoft.com/office/powerpoint/2010/main" val="1768196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82A4C73-FAE8-85E1-0895-55B29CF407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047E299-D16B-C7AE-7A33-1E0E9CC7B4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5F71C82-DC9E-14FA-EB64-0A37D5ED8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8C3B5-B562-42B9-BD23-C38AF4FA66D8}" type="datetimeFigureOut">
              <a:rPr lang="fr-FR" smtClean="0"/>
              <a:t>15/01/2023</a:t>
            </a:fld>
            <a:endParaRPr lang="fr-FR"/>
          </a:p>
        </p:txBody>
      </p:sp>
      <p:sp>
        <p:nvSpPr>
          <p:cNvPr id="5" name="Espace réservé du pied de page 4">
            <a:extLst>
              <a:ext uri="{FF2B5EF4-FFF2-40B4-BE49-F238E27FC236}">
                <a16:creationId xmlns:a16="http://schemas.microsoft.com/office/drawing/2014/main" id="{C20D9E1D-BDC3-691A-D5D9-026F9AF50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4B19B50-CAF6-A573-DCCE-53F4FC35CE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CB847-62B7-4B9F-AFA1-105A83D35E17}" type="slidenum">
              <a:rPr lang="fr-FR" smtClean="0"/>
              <a:t>‹N°›</a:t>
            </a:fld>
            <a:endParaRPr lang="fr-FR"/>
          </a:p>
        </p:txBody>
      </p:sp>
    </p:spTree>
    <p:extLst>
      <p:ext uri="{BB962C8B-B14F-4D97-AF65-F5344CB8AC3E}">
        <p14:creationId xmlns:p14="http://schemas.microsoft.com/office/powerpoint/2010/main" val="3353956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184 Reverse Engineering Cliparts, Stock Vector and Royalty Free Reverse  Engineering Illustrations">
            <a:extLst>
              <a:ext uri="{FF2B5EF4-FFF2-40B4-BE49-F238E27FC236}">
                <a16:creationId xmlns:a16="http://schemas.microsoft.com/office/drawing/2014/main" id="{E2648B69-92B8-A309-F0FA-C51ABD8B1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893" y="485818"/>
            <a:ext cx="2349107" cy="2349107"/>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F0EC81A0-3936-551B-9ED7-5AE3979FEBFC}"/>
              </a:ext>
            </a:extLst>
          </p:cNvPr>
          <p:cNvSpPr>
            <a:spLocks noGrp="1"/>
          </p:cNvSpPr>
          <p:nvPr>
            <p:ph type="ctrTitle"/>
          </p:nvPr>
        </p:nvSpPr>
        <p:spPr>
          <a:xfrm>
            <a:off x="1524000" y="1866353"/>
            <a:ext cx="9144000" cy="1338449"/>
          </a:xfrm>
        </p:spPr>
        <p:txBody>
          <a:bodyPr>
            <a:noAutofit/>
          </a:bodyPr>
          <a:lstStyle/>
          <a:p>
            <a:r>
              <a:rPr lang="fr-FR" sz="5400" b="0" i="0" dirty="0">
                <a:solidFill>
                  <a:srgbClr val="00B050"/>
                </a:solidFill>
                <a:effectLst/>
                <a:latin typeface="Constantia" panose="02030602050306030303" pitchFamily="18" charset="0"/>
              </a:rPr>
              <a:t>Evolution des systèmes</a:t>
            </a:r>
            <a:br>
              <a:rPr lang="fr-FR" sz="5400" b="0" i="0" dirty="0">
                <a:solidFill>
                  <a:srgbClr val="00B050"/>
                </a:solidFill>
                <a:effectLst/>
                <a:latin typeface="Constantia" panose="02030602050306030303" pitchFamily="18" charset="0"/>
              </a:rPr>
            </a:br>
            <a:r>
              <a:rPr lang="fr-FR" sz="5400" b="0" i="0" dirty="0">
                <a:solidFill>
                  <a:srgbClr val="00B050"/>
                </a:solidFill>
                <a:effectLst/>
                <a:latin typeface="Constantia" panose="02030602050306030303" pitchFamily="18" charset="0"/>
              </a:rPr>
              <a:t>logiciels</a:t>
            </a:r>
            <a:br>
              <a:rPr lang="fr-FR" sz="5400" b="0" i="0" dirty="0">
                <a:solidFill>
                  <a:srgbClr val="00B050"/>
                </a:solidFill>
                <a:effectLst/>
                <a:latin typeface="Constantia" panose="02030602050306030303" pitchFamily="18" charset="0"/>
              </a:rPr>
            </a:br>
            <a:r>
              <a:rPr lang="fr-FR" sz="5400" b="1" i="0" dirty="0">
                <a:solidFill>
                  <a:srgbClr val="0070C0"/>
                </a:solidFill>
                <a:effectLst/>
                <a:latin typeface="SegoeUI-Bold"/>
              </a:rPr>
              <a:t>PROJET FEDILAB</a:t>
            </a:r>
            <a:r>
              <a:rPr lang="fr-FR" sz="5400" dirty="0">
                <a:solidFill>
                  <a:srgbClr val="0070C0"/>
                </a:solidFill>
              </a:rPr>
              <a:t> </a:t>
            </a:r>
            <a:br>
              <a:rPr lang="fr-FR" sz="4800" dirty="0"/>
            </a:br>
            <a:endParaRPr lang="fr-FR" sz="4800" dirty="0"/>
          </a:p>
        </p:txBody>
      </p:sp>
      <p:sp>
        <p:nvSpPr>
          <p:cNvPr id="3" name="Sous-titre 2">
            <a:extLst>
              <a:ext uri="{FF2B5EF4-FFF2-40B4-BE49-F238E27FC236}">
                <a16:creationId xmlns:a16="http://schemas.microsoft.com/office/drawing/2014/main" id="{86F4C897-2AAA-814E-2EB3-A6E2AF73DF9E}"/>
              </a:ext>
            </a:extLst>
          </p:cNvPr>
          <p:cNvSpPr>
            <a:spLocks noGrp="1"/>
          </p:cNvSpPr>
          <p:nvPr>
            <p:ph type="subTitle" idx="1"/>
          </p:nvPr>
        </p:nvSpPr>
        <p:spPr>
          <a:xfrm>
            <a:off x="268941" y="3042650"/>
            <a:ext cx="11622725" cy="4129873"/>
          </a:xfrm>
        </p:spPr>
        <p:txBody>
          <a:bodyPr>
            <a:normAutofit fontScale="25000" lnSpcReduction="20000"/>
          </a:bodyPr>
          <a:lstStyle/>
          <a:p>
            <a:pPr algn="l"/>
            <a:r>
              <a:rPr lang="fr-FR" sz="12800" b="1" i="0" dirty="0">
                <a:effectLst/>
              </a:rPr>
              <a:t>Professeur : </a:t>
            </a:r>
            <a:r>
              <a:rPr lang="fr-FR" sz="12800" i="0" dirty="0">
                <a:effectLst/>
              </a:rPr>
              <a:t>Mr Anthony </a:t>
            </a:r>
            <a:r>
              <a:rPr lang="fr-FR" sz="12800" i="0" dirty="0" err="1">
                <a:effectLst/>
              </a:rPr>
              <a:t>Cleve</a:t>
            </a:r>
            <a:r>
              <a:rPr lang="fr-FR" sz="12800" dirty="0"/>
              <a:t> </a:t>
            </a:r>
          </a:p>
          <a:p>
            <a:pPr algn="l"/>
            <a:r>
              <a:rPr lang="fr-FR" sz="12800" b="1" dirty="0"/>
              <a:t>présenté</a:t>
            </a:r>
            <a:r>
              <a:rPr lang="fr-FR" sz="12800" b="1" i="0" dirty="0">
                <a:effectLst/>
              </a:rPr>
              <a:t> par :               </a:t>
            </a:r>
            <a:r>
              <a:rPr lang="fr-FR" sz="12800" b="0" i="0" dirty="0">
                <a:effectLst/>
              </a:rPr>
              <a:t> </a:t>
            </a:r>
          </a:p>
          <a:p>
            <a:r>
              <a:rPr lang="fr-FR" sz="12800" i="0" dirty="0">
                <a:effectLst/>
              </a:rPr>
              <a:t>Adrian DEPAEPE</a:t>
            </a:r>
            <a:br>
              <a:rPr lang="fr-FR" sz="12800" i="0" dirty="0">
                <a:effectLst/>
              </a:rPr>
            </a:br>
            <a:r>
              <a:rPr lang="fr-FR" sz="12800" i="0" dirty="0">
                <a:effectLst/>
              </a:rPr>
              <a:t>Kouakou KOUADIO</a:t>
            </a:r>
            <a:br>
              <a:rPr lang="fr-FR" sz="12800" i="0" dirty="0">
                <a:effectLst/>
              </a:rPr>
            </a:br>
            <a:r>
              <a:rPr lang="fr-FR" sz="12800" i="0" dirty="0">
                <a:effectLst/>
              </a:rPr>
              <a:t>Mamadou DIOP</a:t>
            </a:r>
            <a:br>
              <a:rPr lang="fr-FR" sz="12800" i="0" dirty="0">
                <a:effectLst/>
              </a:rPr>
            </a:br>
            <a:r>
              <a:rPr lang="fr-FR" sz="12800" i="0" dirty="0">
                <a:effectLst/>
              </a:rPr>
              <a:t>Rodrigue FOBASSO KONLACK</a:t>
            </a:r>
          </a:p>
          <a:p>
            <a:r>
              <a:rPr lang="fr-FR" sz="12800" i="0" dirty="0">
                <a:effectLst/>
              </a:rPr>
              <a:t>INFOM218 | Groupe 1</a:t>
            </a:r>
          </a:p>
          <a:p>
            <a:endParaRPr lang="fr-FR" sz="2600" i="0" dirty="0">
              <a:effectLst/>
            </a:endParaRPr>
          </a:p>
          <a:p>
            <a:endParaRPr lang="fr-FR" sz="2600" i="0" dirty="0">
              <a:effectLst/>
            </a:endParaRPr>
          </a:p>
          <a:p>
            <a:endParaRPr lang="fr-FR" sz="2600" i="0" dirty="0">
              <a:effectLst/>
            </a:endParaRPr>
          </a:p>
          <a:p>
            <a:r>
              <a:rPr lang="fr-FR" sz="7200" i="0" dirty="0">
                <a:effectLst/>
              </a:rPr>
              <a:t>Année académique 2022 -2023</a:t>
            </a:r>
          </a:p>
          <a:p>
            <a:br>
              <a:rPr lang="fr-FR" sz="2600" dirty="0"/>
            </a:br>
            <a:endParaRPr lang="fr-FR" sz="2600" dirty="0"/>
          </a:p>
        </p:txBody>
      </p:sp>
      <p:pic>
        <p:nvPicPr>
          <p:cNvPr id="1026" name="Picture 2" descr="Fedilab - Fedilab">
            <a:extLst>
              <a:ext uri="{FF2B5EF4-FFF2-40B4-BE49-F238E27FC236}">
                <a16:creationId xmlns:a16="http://schemas.microsoft.com/office/drawing/2014/main" id="{6A72C0AE-5BBE-5724-C445-370DDB49A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6437" y="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88E5FF9A-C17B-CB82-8614-1E309E0551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6829" cy="1750413"/>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91F7D901-69A8-A373-D6BC-838420F3066E}"/>
              </a:ext>
            </a:extLst>
          </p:cNvPr>
          <p:cNvSpPr txBox="1"/>
          <p:nvPr/>
        </p:nvSpPr>
        <p:spPr>
          <a:xfrm>
            <a:off x="10367666" y="1454389"/>
            <a:ext cx="1524000" cy="861774"/>
          </a:xfrm>
          <a:prstGeom prst="rect">
            <a:avLst/>
          </a:prstGeom>
          <a:noFill/>
        </p:spPr>
        <p:txBody>
          <a:bodyPr wrap="square" rtlCol="0">
            <a:spAutoFit/>
          </a:bodyPr>
          <a:lstStyle/>
          <a:p>
            <a:r>
              <a:rPr lang="fr-FR" sz="3200" b="0" i="0" dirty="0" err="1">
                <a:solidFill>
                  <a:srgbClr val="212121"/>
                </a:solidFill>
                <a:effectLst/>
                <a:latin typeface="Roboto" panose="020B0604020202020204" pitchFamily="2" charset="0"/>
              </a:rPr>
              <a:t>Fedilab</a:t>
            </a:r>
            <a:endParaRPr lang="fr-FR" sz="3200" b="0" i="0" dirty="0">
              <a:solidFill>
                <a:srgbClr val="212121"/>
              </a:solidFill>
              <a:effectLst/>
              <a:latin typeface="Roboto" panose="020B0604020202020204" pitchFamily="2" charset="0"/>
            </a:endParaRPr>
          </a:p>
          <a:p>
            <a:endParaRPr lang="fr-FR" dirty="0"/>
          </a:p>
        </p:txBody>
      </p:sp>
    </p:spTree>
    <p:extLst>
      <p:ext uri="{BB962C8B-B14F-4D97-AF65-F5344CB8AC3E}">
        <p14:creationId xmlns:p14="http://schemas.microsoft.com/office/powerpoint/2010/main" val="376829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18CA2E35-C9A2-81F8-1907-5E707D251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0"/>
            <a:ext cx="1159033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FBB38977-DA4D-E1E1-9AD4-75A0AF722762}"/>
              </a:ext>
            </a:extLst>
          </p:cNvPr>
          <p:cNvSpPr>
            <a:spLocks noGrp="1"/>
          </p:cNvSpPr>
          <p:nvPr>
            <p:ph idx="1"/>
          </p:nvPr>
        </p:nvSpPr>
        <p:spPr>
          <a:xfrm>
            <a:off x="2607424" y="623453"/>
            <a:ext cx="9584576" cy="5133109"/>
          </a:xfrm>
        </p:spPr>
        <p:txBody>
          <a:bodyPr/>
          <a:lstStyle/>
          <a:p>
            <a:pPr marL="0" indent="0">
              <a:buNone/>
            </a:pPr>
            <a:endParaRPr lang="fr-FR" sz="3600" b="1" dirty="0"/>
          </a:p>
          <a:p>
            <a:pPr marL="0" indent="0">
              <a:buNone/>
            </a:pPr>
            <a:endParaRPr lang="fr-FR" sz="3600" b="1" dirty="0"/>
          </a:p>
          <a:p>
            <a:pPr marL="0" indent="0">
              <a:buNone/>
            </a:pPr>
            <a:r>
              <a:rPr lang="fr-FR" sz="3600" b="1" dirty="0"/>
              <a:t>                </a:t>
            </a:r>
            <a:r>
              <a:rPr lang="fr-FR" b="1" dirty="0"/>
              <a:t>5-</a:t>
            </a:r>
            <a:r>
              <a:rPr lang="fr-FR" b="1" i="0" dirty="0">
                <a:effectLst/>
                <a:latin typeface="Constantia" panose="02030602050306030303" pitchFamily="18" charset="0"/>
              </a:rPr>
              <a:t>Création du schéma</a:t>
            </a:r>
          </a:p>
          <a:p>
            <a:pPr marL="0" indent="0">
              <a:buNone/>
            </a:pPr>
            <a:r>
              <a:rPr lang="fr-FR" b="1" i="0" dirty="0">
                <a:effectLst/>
                <a:latin typeface="Constantia" panose="02030602050306030303" pitchFamily="18" charset="0"/>
              </a:rPr>
              <a:t>                 logique enrichi</a:t>
            </a:r>
            <a:r>
              <a:rPr lang="fr-FR" b="1" dirty="0"/>
              <a:t> </a:t>
            </a:r>
            <a:br>
              <a:rPr lang="fr-FR" dirty="0"/>
            </a:br>
            <a:endParaRPr lang="fr-FR" dirty="0"/>
          </a:p>
        </p:txBody>
      </p:sp>
    </p:spTree>
    <p:extLst>
      <p:ext uri="{BB962C8B-B14F-4D97-AF65-F5344CB8AC3E}">
        <p14:creationId xmlns:p14="http://schemas.microsoft.com/office/powerpoint/2010/main" val="53558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9A8CDFB-3986-8896-1B2B-D7A5CC7F5BF3}"/>
              </a:ext>
            </a:extLst>
          </p:cNvPr>
          <p:cNvSpPr>
            <a:spLocks noGrp="1"/>
          </p:cNvSpPr>
          <p:nvPr>
            <p:ph idx="1"/>
          </p:nvPr>
        </p:nvSpPr>
        <p:spPr>
          <a:xfrm>
            <a:off x="474518" y="145473"/>
            <a:ext cx="11242964" cy="6172200"/>
          </a:xfrm>
        </p:spPr>
        <p:txBody>
          <a:bodyPr>
            <a:normAutofit fontScale="85000" lnSpcReduction="20000"/>
          </a:bodyPr>
          <a:lstStyle/>
          <a:p>
            <a:pPr marL="0" indent="0">
              <a:buNone/>
            </a:pPr>
            <a:r>
              <a:rPr lang="fr-FR" sz="5200" b="1" dirty="0"/>
              <a:t>6-</a:t>
            </a:r>
            <a:r>
              <a:rPr lang="fr-FR" sz="5200" b="1" i="0" dirty="0">
                <a:effectLst/>
                <a:latin typeface="Constantia" panose="02030602050306030303" pitchFamily="18" charset="0"/>
              </a:rPr>
              <a:t>Création du fichier PML</a:t>
            </a:r>
          </a:p>
          <a:p>
            <a:pPr marL="0" indent="0">
              <a:buNone/>
            </a:pPr>
            <a:endParaRPr lang="fr-FR" sz="3600" b="1" i="0" dirty="0">
              <a:effectLst/>
              <a:latin typeface="Constantia" panose="02030602050306030303" pitchFamily="18" charset="0"/>
            </a:endParaRPr>
          </a:p>
          <a:p>
            <a:pPr marL="0" indent="0" algn="just">
              <a:buNone/>
            </a:pPr>
            <a:r>
              <a:rPr lang="fr-FR" sz="3900" b="0" i="0" dirty="0">
                <a:effectLst/>
                <a:latin typeface="Constantia" panose="02030602050306030303" pitchFamily="18" charset="0"/>
              </a:rPr>
              <a:t>Celui-ci a été créé dans un but théorique. Le code n'a pas pu être testé pour </a:t>
            </a:r>
            <a:r>
              <a:rPr lang="fr-FR" sz="3900" b="0" i="0" dirty="0" err="1">
                <a:effectLst/>
                <a:latin typeface="Constantia" panose="02030602050306030303" pitchFamily="18" charset="0"/>
              </a:rPr>
              <a:t>Fedilab</a:t>
            </a:r>
            <a:r>
              <a:rPr lang="fr-FR" sz="3900" b="0" i="0" dirty="0">
                <a:effectLst/>
                <a:latin typeface="Constantia" panose="02030602050306030303" pitchFamily="18" charset="0"/>
              </a:rPr>
              <a:t> car nous avons eu des difficultés a implémenter </a:t>
            </a:r>
            <a:r>
              <a:rPr lang="fr-FR" sz="3900" b="0" i="0" dirty="0" err="1">
                <a:effectLst/>
                <a:latin typeface="Constantia" panose="02030602050306030303" pitchFamily="18" charset="0"/>
              </a:rPr>
              <a:t>HyDRa</a:t>
            </a:r>
            <a:r>
              <a:rPr lang="fr-FR" sz="3900" b="0" i="0" dirty="0">
                <a:effectLst/>
                <a:latin typeface="Constantia" panose="02030602050306030303" pitchFamily="18" charset="0"/>
              </a:rPr>
              <a:t>.</a:t>
            </a:r>
          </a:p>
          <a:p>
            <a:pPr marL="0" indent="0" algn="just">
              <a:buNone/>
            </a:pPr>
            <a:br>
              <a:rPr lang="fr-FR" sz="3900" b="0" i="0" dirty="0">
                <a:effectLst/>
                <a:latin typeface="Constantia" panose="02030602050306030303" pitchFamily="18" charset="0"/>
              </a:rPr>
            </a:br>
            <a:r>
              <a:rPr lang="fr-FR" sz="3900" b="0" i="0" dirty="0">
                <a:effectLst/>
                <a:latin typeface="Constantia" panose="02030602050306030303" pitchFamily="18" charset="0"/>
              </a:rPr>
              <a:t>Par contre, la syntaxe a pu être vérifiée à l'aide d'un projet use case disponible sur le GitHub de </a:t>
            </a:r>
            <a:r>
              <a:rPr lang="fr-FR" sz="3900" b="0" i="0" dirty="0" err="1">
                <a:effectLst/>
                <a:latin typeface="Constantia" panose="02030602050306030303" pitchFamily="18" charset="0"/>
              </a:rPr>
              <a:t>HyDRa</a:t>
            </a:r>
            <a:r>
              <a:rPr lang="fr-FR" sz="3900" b="0" i="0" dirty="0">
                <a:effectLst/>
                <a:latin typeface="Constantia" panose="02030602050306030303" pitchFamily="18" charset="0"/>
              </a:rPr>
              <a:t>.</a:t>
            </a:r>
          </a:p>
          <a:p>
            <a:pPr marL="0" indent="0">
              <a:buNone/>
            </a:pPr>
            <a:br>
              <a:rPr lang="fr-FR" sz="3900" b="0" i="0" dirty="0">
                <a:effectLst/>
                <a:latin typeface="Constantia" panose="02030602050306030303" pitchFamily="18" charset="0"/>
              </a:rPr>
            </a:br>
            <a:r>
              <a:rPr lang="fr-FR" sz="3900" b="0" i="0" dirty="0">
                <a:effectLst/>
                <a:latin typeface="Constantia" panose="02030602050306030303" pitchFamily="18" charset="0"/>
              </a:rPr>
              <a:t>La création de ce fichier a été l'étape la plus longue de ce projet, cela est fortement lié à la longueur de ce fichier. Chaque table, chaque relation et chaque clé a dû être exprimées dans la syntaxe PML.</a:t>
            </a:r>
            <a:r>
              <a:rPr lang="fr-FR" sz="3900" dirty="0"/>
              <a:t> </a:t>
            </a:r>
            <a:br>
              <a:rPr lang="fr-FR" sz="3900" dirty="0"/>
            </a:br>
            <a:r>
              <a:rPr lang="fr-FR" sz="3900" b="1" dirty="0"/>
              <a:t> </a:t>
            </a:r>
            <a:br>
              <a:rPr lang="fr-FR" dirty="0"/>
            </a:br>
            <a:endParaRPr lang="fr-FR" dirty="0"/>
          </a:p>
        </p:txBody>
      </p:sp>
    </p:spTree>
    <p:extLst>
      <p:ext uri="{BB962C8B-B14F-4D97-AF65-F5344CB8AC3E}">
        <p14:creationId xmlns:p14="http://schemas.microsoft.com/office/powerpoint/2010/main" val="105191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8CD6E84-8ECC-6E3A-7089-5B6150295614}"/>
              </a:ext>
            </a:extLst>
          </p:cNvPr>
          <p:cNvSpPr>
            <a:spLocks noGrp="1"/>
          </p:cNvSpPr>
          <p:nvPr>
            <p:ph sz="half" idx="1"/>
          </p:nvPr>
        </p:nvSpPr>
        <p:spPr>
          <a:xfrm>
            <a:off x="187036" y="311727"/>
            <a:ext cx="5832764" cy="5865236"/>
          </a:xfrm>
        </p:spPr>
        <p:txBody>
          <a:bodyPr>
            <a:normAutofit fontScale="85000" lnSpcReduction="20000"/>
          </a:bodyPr>
          <a:lstStyle/>
          <a:p>
            <a:pPr marL="0" indent="0">
              <a:buNone/>
            </a:pPr>
            <a:r>
              <a:rPr lang="fr-FR" dirty="0" err="1"/>
              <a:t>entity</a:t>
            </a:r>
            <a:r>
              <a:rPr lang="fr-FR" dirty="0"/>
              <a:t> type CUSTOM_EMOJI {</a:t>
            </a:r>
          </a:p>
          <a:p>
            <a:pPr marL="0" indent="0">
              <a:buNone/>
            </a:pPr>
            <a:r>
              <a:rPr lang="fr-FR" dirty="0"/>
              <a:t>id : </a:t>
            </a:r>
            <a:r>
              <a:rPr lang="fr-FR" dirty="0" err="1"/>
              <a:t>int</a:t>
            </a:r>
            <a:r>
              <a:rPr lang="fr-FR" dirty="0"/>
              <a:t>,</a:t>
            </a:r>
          </a:p>
          <a:p>
            <a:pPr marL="0" indent="0">
              <a:buNone/>
            </a:pPr>
            <a:r>
              <a:rPr lang="fr-FR" dirty="0" err="1"/>
              <a:t>date_creation</a:t>
            </a:r>
            <a:r>
              <a:rPr lang="fr-FR" dirty="0"/>
              <a:t> : </a:t>
            </a:r>
            <a:r>
              <a:rPr lang="fr-FR" dirty="0" err="1"/>
              <a:t>text</a:t>
            </a:r>
            <a:r>
              <a:rPr lang="fr-FR" dirty="0"/>
              <a:t> ,</a:t>
            </a:r>
          </a:p>
          <a:p>
            <a:pPr marL="0" indent="0">
              <a:buNone/>
            </a:pPr>
            <a:r>
              <a:rPr lang="fr-FR" dirty="0" err="1"/>
              <a:t>shoertcode</a:t>
            </a:r>
            <a:r>
              <a:rPr lang="fr-FR" dirty="0"/>
              <a:t> : </a:t>
            </a:r>
            <a:r>
              <a:rPr lang="fr-FR" dirty="0" err="1"/>
              <a:t>text</a:t>
            </a:r>
            <a:r>
              <a:rPr lang="fr-FR" dirty="0"/>
              <a:t> ,</a:t>
            </a:r>
          </a:p>
          <a:p>
            <a:pPr marL="0" indent="0">
              <a:buNone/>
            </a:pPr>
            <a:r>
              <a:rPr lang="fr-FR" dirty="0"/>
              <a:t>url : </a:t>
            </a:r>
            <a:r>
              <a:rPr lang="fr-FR" dirty="0" err="1"/>
              <a:t>text</a:t>
            </a:r>
            <a:r>
              <a:rPr lang="fr-FR" dirty="0"/>
              <a:t> ,</a:t>
            </a:r>
          </a:p>
          <a:p>
            <a:pPr marL="0" indent="0">
              <a:buNone/>
            </a:pPr>
            <a:r>
              <a:rPr lang="fr-FR" dirty="0" err="1"/>
              <a:t>url_static</a:t>
            </a:r>
            <a:r>
              <a:rPr lang="fr-FR" dirty="0"/>
              <a:t> : </a:t>
            </a:r>
            <a:r>
              <a:rPr lang="fr-FR" dirty="0" err="1"/>
              <a:t>text</a:t>
            </a:r>
            <a:endParaRPr lang="fr-FR" dirty="0"/>
          </a:p>
          <a:p>
            <a:pPr marL="0" indent="0">
              <a:buNone/>
            </a:pPr>
            <a:r>
              <a:rPr lang="fr-FR" dirty="0"/>
              <a:t>		identifier {</a:t>
            </a:r>
          </a:p>
          <a:p>
            <a:pPr marL="0" indent="0">
              <a:buNone/>
            </a:pPr>
            <a:r>
              <a:rPr lang="fr-FR" dirty="0"/>
              <a:t>			id</a:t>
            </a:r>
          </a:p>
          <a:p>
            <a:pPr marL="0" indent="0">
              <a:buNone/>
            </a:pPr>
            <a:r>
              <a:rPr lang="fr-FR" dirty="0"/>
              <a:t>		}</a:t>
            </a:r>
          </a:p>
          <a:p>
            <a:pPr marL="0" indent="0">
              <a:buNone/>
            </a:pPr>
            <a:r>
              <a:rPr lang="fr-FR" dirty="0"/>
              <a:t>	}</a:t>
            </a:r>
          </a:p>
          <a:p>
            <a:pPr marL="0" indent="0">
              <a:buNone/>
            </a:pPr>
            <a:r>
              <a:rPr lang="fr-FR" dirty="0" err="1"/>
              <a:t>relationship</a:t>
            </a:r>
            <a:r>
              <a:rPr lang="fr-FR" dirty="0"/>
              <a:t> type </a:t>
            </a:r>
            <a:r>
              <a:rPr lang="fr-FR" dirty="0" err="1"/>
              <a:t>instance_notification</a:t>
            </a:r>
            <a:r>
              <a:rPr lang="fr-FR" dirty="0"/>
              <a:t>{</a:t>
            </a:r>
          </a:p>
          <a:p>
            <a:pPr marL="0" indent="0">
              <a:buNone/>
            </a:pPr>
            <a:r>
              <a:rPr lang="fr-FR" dirty="0"/>
              <a:t>		instance[0-N]: INSTANCES,</a:t>
            </a:r>
          </a:p>
          <a:p>
            <a:pPr marL="0" indent="0">
              <a:buNone/>
            </a:pPr>
            <a:r>
              <a:rPr lang="fr-FR" dirty="0"/>
              <a:t>		notification[1]: NOTIFICATION_CACHE</a:t>
            </a:r>
          </a:p>
          <a:p>
            <a:pPr marL="0" indent="0">
              <a:buNone/>
            </a:pPr>
            <a:r>
              <a:rPr lang="fr-FR" dirty="0"/>
              <a:t>	}</a:t>
            </a:r>
          </a:p>
        </p:txBody>
      </p:sp>
      <p:sp>
        <p:nvSpPr>
          <p:cNvPr id="4" name="Espace réservé du contenu 3">
            <a:extLst>
              <a:ext uri="{FF2B5EF4-FFF2-40B4-BE49-F238E27FC236}">
                <a16:creationId xmlns:a16="http://schemas.microsoft.com/office/drawing/2014/main" id="{F82ECA48-5A5D-9CD6-493D-45768A89AF74}"/>
              </a:ext>
            </a:extLst>
          </p:cNvPr>
          <p:cNvSpPr>
            <a:spLocks noGrp="1"/>
          </p:cNvSpPr>
          <p:nvPr>
            <p:ph sz="half" idx="2"/>
          </p:nvPr>
        </p:nvSpPr>
        <p:spPr>
          <a:xfrm>
            <a:off x="5832764" y="311727"/>
            <a:ext cx="6172200" cy="6546273"/>
          </a:xfrm>
        </p:spPr>
        <p:txBody>
          <a:bodyPr>
            <a:normAutofit fontScale="85000" lnSpcReduction="20000"/>
          </a:bodyPr>
          <a:lstStyle/>
          <a:p>
            <a:pPr marL="0" indent="0">
              <a:buNone/>
            </a:pPr>
            <a:r>
              <a:rPr lang="fr-FR" dirty="0"/>
              <a:t>mapping </a:t>
            </a:r>
            <a:r>
              <a:rPr lang="fr-FR" dirty="0" err="1"/>
              <a:t>rules</a:t>
            </a:r>
            <a:r>
              <a:rPr lang="fr-FR" dirty="0"/>
              <a:t>{</a:t>
            </a:r>
          </a:p>
          <a:p>
            <a:pPr marL="0" indent="0">
              <a:buNone/>
            </a:pPr>
            <a:r>
              <a:rPr lang="fr-FR" dirty="0"/>
              <a:t>	</a:t>
            </a:r>
            <a:r>
              <a:rPr lang="fr-FR" dirty="0" err="1"/>
              <a:t>cs.USER_ACCOUNT</a:t>
            </a:r>
            <a:r>
              <a:rPr lang="fr-FR" dirty="0"/>
              <a:t>(</a:t>
            </a:r>
            <a:r>
              <a:rPr lang="fr-FR" dirty="0" err="1"/>
              <a:t>user_id,username</a:t>
            </a:r>
            <a:r>
              <a:rPr lang="fr-FR" dirty="0"/>
              <a:t>  ,</a:t>
            </a:r>
            <a:r>
              <a:rPr lang="fr-FR" dirty="0" err="1"/>
              <a:t>acct</a:t>
            </a:r>
            <a:r>
              <a:rPr lang="fr-FR" dirty="0"/>
              <a:t> ,</a:t>
            </a:r>
            <a:r>
              <a:rPr lang="fr-FR" dirty="0" err="1"/>
              <a:t>displayed_name</a:t>
            </a:r>
            <a:r>
              <a:rPr lang="fr-FR" dirty="0"/>
              <a:t>  ,</a:t>
            </a:r>
            <a:r>
              <a:rPr lang="fr-FR" dirty="0" err="1"/>
              <a:t>locked</a:t>
            </a:r>
            <a:r>
              <a:rPr lang="fr-FR" dirty="0"/>
              <a:t>  ,</a:t>
            </a:r>
            <a:r>
              <a:rPr lang="fr-FR" dirty="0" err="1"/>
              <a:t>followers_count</a:t>
            </a:r>
            <a:r>
              <a:rPr lang="fr-FR" dirty="0"/>
              <a:t>  ,</a:t>
            </a:r>
            <a:r>
              <a:rPr lang="fr-FR" dirty="0" err="1"/>
              <a:t>following_count</a:t>
            </a:r>
            <a:r>
              <a:rPr lang="fr-FR" dirty="0"/>
              <a:t>  ,</a:t>
            </a:r>
            <a:r>
              <a:rPr lang="fr-FR" dirty="0" err="1"/>
              <a:t>statuses_count</a:t>
            </a:r>
            <a:r>
              <a:rPr lang="fr-FR" dirty="0"/>
              <a:t>  ,note  ,url  ,avatar  ,</a:t>
            </a:r>
            <a:r>
              <a:rPr lang="fr-FR" dirty="0" err="1"/>
              <a:t>avatar_static</a:t>
            </a:r>
            <a:r>
              <a:rPr lang="fr-FR" dirty="0"/>
              <a:t>  ,header  ,</a:t>
            </a:r>
            <a:r>
              <a:rPr lang="fr-FR" dirty="0" err="1"/>
              <a:t>header_static</a:t>
            </a:r>
            <a:r>
              <a:rPr lang="fr-FR" dirty="0"/>
              <a:t> ,social ,</a:t>
            </a:r>
            <a:r>
              <a:rPr lang="fr-FR" dirty="0" err="1"/>
              <a:t>is_moderator</a:t>
            </a:r>
            <a:r>
              <a:rPr lang="fr-FR" dirty="0"/>
              <a:t>  ,</a:t>
            </a:r>
            <a:r>
              <a:rPr lang="fr-FR" dirty="0" err="1"/>
              <a:t>is_admin</a:t>
            </a:r>
            <a:r>
              <a:rPr lang="fr-FR" dirty="0"/>
              <a:t>  ,</a:t>
            </a:r>
            <a:r>
              <a:rPr lang="fr-FR" dirty="0" err="1"/>
              <a:t>client_id</a:t>
            </a:r>
            <a:r>
              <a:rPr lang="fr-FR" dirty="0"/>
              <a:t> ,</a:t>
            </a:r>
            <a:r>
              <a:rPr lang="fr-FR" dirty="0" err="1"/>
              <a:t>client_secret</a:t>
            </a:r>
            <a:r>
              <a:rPr lang="fr-FR" dirty="0"/>
              <a:t> ,</a:t>
            </a:r>
            <a:r>
              <a:rPr lang="fr-FR" dirty="0" err="1"/>
              <a:t>refresh_token</a:t>
            </a:r>
            <a:r>
              <a:rPr lang="fr-FR" dirty="0"/>
              <a:t> ,</a:t>
            </a:r>
            <a:r>
              <a:rPr lang="fr-FR" dirty="0" err="1"/>
              <a:t>updated_at</a:t>
            </a:r>
            <a:r>
              <a:rPr lang="fr-FR" dirty="0"/>
              <a:t> ,</a:t>
            </a:r>
            <a:r>
              <a:rPr lang="fr-FR" dirty="0" err="1"/>
              <a:t>privacy</a:t>
            </a:r>
            <a:r>
              <a:rPr lang="fr-FR" dirty="0"/>
              <a:t> ,</a:t>
            </a:r>
            <a:r>
              <a:rPr lang="fr-FR" dirty="0" err="1"/>
              <a:t>sensitiv</a:t>
            </a:r>
            <a:r>
              <a:rPr lang="fr-FR" dirty="0"/>
              <a:t>  ,</a:t>
            </a:r>
            <a:r>
              <a:rPr lang="fr-FR" dirty="0" err="1"/>
              <a:t>oauth_token</a:t>
            </a:r>
            <a:r>
              <a:rPr lang="fr-FR" dirty="0"/>
              <a:t>  ,</a:t>
            </a:r>
            <a:r>
              <a:rPr lang="fr-FR" dirty="0" err="1"/>
              <a:t>created_at</a:t>
            </a:r>
            <a:r>
              <a:rPr lang="fr-FR" dirty="0"/>
              <a:t>) -&gt; </a:t>
            </a:r>
            <a:r>
              <a:rPr lang="fr-FR" dirty="0" err="1"/>
              <a:t>myRelSchema.USER_ACCOUNT</a:t>
            </a:r>
            <a:r>
              <a:rPr lang="fr-FR" dirty="0"/>
              <a:t>(USER_ID,USERNAME  ,ACCT ,DISPLAYED_NAME  ,LOCKED  ,FOLLOWERS_COUNT  ,FOLLOWING_COUNT  ,STATUSES_COUNT  ,NOTE  ,URL  ,AVATAR  ,AVATAR_STATIC  ,HEADER  ,HEADER_STATIC ,SOCIAL ,IS_MODERATOR  ,IS_ADMIN  ,CLIENT_ID ,CLIENT_SECRET ,REFRESH_TOKEN ,UPDATED_AT ,PRIVACY ,SENSITIV  ,OAUTH_TOKEN  ,CREATED_AT),</a:t>
            </a:r>
          </a:p>
          <a:p>
            <a:pPr marL="0" indent="0">
              <a:buNone/>
            </a:pPr>
            <a:r>
              <a:rPr lang="fr-FR" dirty="0"/>
              <a:t>	</a:t>
            </a:r>
            <a:r>
              <a:rPr lang="fr-FR" dirty="0" err="1"/>
              <a:t>cs.instances_user.user</a:t>
            </a:r>
            <a:r>
              <a:rPr lang="fr-FR" dirty="0"/>
              <a:t> -&gt; </a:t>
            </a:r>
            <a:r>
              <a:rPr lang="fr-FR" dirty="0" err="1"/>
              <a:t>myRelSchema.USER_ACCOUNT.instance_by</a:t>
            </a:r>
            <a:r>
              <a:rPr lang="fr-FR" dirty="0"/>
              <a:t>,</a:t>
            </a:r>
          </a:p>
          <a:p>
            <a:pPr marL="0" indent="0">
              <a:buNone/>
            </a:pPr>
            <a:r>
              <a:rPr lang="fr-FR" dirty="0"/>
              <a:t>	</a:t>
            </a:r>
            <a:r>
              <a:rPr lang="fr-FR" dirty="0" err="1"/>
              <a:t>cs.emoji_user.user</a:t>
            </a:r>
            <a:r>
              <a:rPr lang="fr-FR" dirty="0"/>
              <a:t> -&gt; </a:t>
            </a:r>
            <a:r>
              <a:rPr lang="fr-FR" dirty="0" err="1"/>
              <a:t>myRelSchema.USER_ACCOUNT.emoji_used</a:t>
            </a:r>
            <a:r>
              <a:rPr lang="fr-FR" dirty="0"/>
              <a:t>,</a:t>
            </a:r>
          </a:p>
        </p:txBody>
      </p:sp>
    </p:spTree>
    <p:extLst>
      <p:ext uri="{BB962C8B-B14F-4D97-AF65-F5344CB8AC3E}">
        <p14:creationId xmlns:p14="http://schemas.microsoft.com/office/powerpoint/2010/main" val="3709853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69F9DC28-6157-98B3-958D-82681FAD84D8}"/>
              </a:ext>
            </a:extLst>
          </p:cNvPr>
          <p:cNvGraphicFramePr/>
          <p:nvPr/>
        </p:nvGraphicFramePr>
        <p:xfrm>
          <a:off x="838200" y="1825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contenu 2">
            <a:extLst>
              <a:ext uri="{FF2B5EF4-FFF2-40B4-BE49-F238E27FC236}">
                <a16:creationId xmlns:a16="http://schemas.microsoft.com/office/drawing/2014/main" id="{4692F82F-B792-25E0-12F3-BE0492636C86}"/>
              </a:ext>
            </a:extLst>
          </p:cNvPr>
          <p:cNvSpPr>
            <a:spLocks noGrp="1"/>
          </p:cNvSpPr>
          <p:nvPr>
            <p:ph idx="1"/>
          </p:nvPr>
        </p:nvSpPr>
        <p:spPr>
          <a:xfrm>
            <a:off x="838200" y="1614673"/>
            <a:ext cx="10515600" cy="4585447"/>
          </a:xfrm>
        </p:spPr>
        <p:txBody>
          <a:bodyPr>
            <a:noAutofit/>
          </a:bodyPr>
          <a:lstStyle/>
          <a:p>
            <a:pPr marL="342900" indent="-342900">
              <a:lnSpc>
                <a:spcPct val="150000"/>
              </a:lnSpc>
              <a:buFont typeface="+mj-lt"/>
              <a:buAutoNum type="arabicPeriod"/>
            </a:pPr>
            <a:r>
              <a:rPr lang="fr-FR" sz="3200" b="1" i="0" dirty="0">
                <a:effectLst/>
                <a:latin typeface="Constantia" panose="02030602050306030303" pitchFamily="18" charset="0"/>
              </a:rPr>
              <a:t>Introduction</a:t>
            </a:r>
            <a:r>
              <a:rPr lang="fr-FR" sz="3200" b="1" dirty="0"/>
              <a:t> </a:t>
            </a:r>
          </a:p>
          <a:p>
            <a:pPr marL="514350" indent="-514350">
              <a:lnSpc>
                <a:spcPct val="150000"/>
              </a:lnSpc>
              <a:buFont typeface="+mj-lt"/>
              <a:buAutoNum type="arabicPeriod"/>
            </a:pPr>
            <a:r>
              <a:rPr lang="fr-FR" sz="3200" b="1" i="0" dirty="0">
                <a:effectLst/>
                <a:latin typeface="Constantia" panose="02030602050306030303" pitchFamily="18" charset="0"/>
              </a:rPr>
              <a:t>Step1:</a:t>
            </a:r>
            <a:r>
              <a:rPr lang="fr-FR" sz="3200" b="1" dirty="0"/>
              <a:t> </a:t>
            </a:r>
            <a:r>
              <a:rPr lang="fr-FR" sz="3200" b="1" i="0" dirty="0">
                <a:effectLst/>
                <a:latin typeface="Constantia" panose="02030602050306030303" pitchFamily="18" charset="0"/>
              </a:rPr>
              <a:t>Schémas, rétro ingénierie et fichier PML</a:t>
            </a:r>
            <a:r>
              <a:rPr lang="fr-FR" sz="3200" b="1" dirty="0"/>
              <a:t> </a:t>
            </a:r>
          </a:p>
          <a:p>
            <a:pPr marL="514350" indent="-514350">
              <a:lnSpc>
                <a:spcPct val="150000"/>
              </a:lnSpc>
              <a:buFont typeface="+mj-lt"/>
              <a:buAutoNum type="arabicPeriod"/>
            </a:pPr>
            <a:r>
              <a:rPr lang="fr-FR" sz="3200" b="1" i="0" dirty="0">
                <a:effectLst/>
                <a:highlight>
                  <a:srgbClr val="FFFF00"/>
                </a:highlight>
                <a:latin typeface="Constantia" panose="02030602050306030303" pitchFamily="18" charset="0"/>
              </a:rPr>
              <a:t>Step2: Analyse des requêtes</a:t>
            </a:r>
            <a:r>
              <a:rPr lang="fr-FR" sz="3200" b="1" dirty="0">
                <a:highlight>
                  <a:srgbClr val="FFFF00"/>
                </a:highlight>
              </a:rPr>
              <a:t> </a:t>
            </a:r>
          </a:p>
          <a:p>
            <a:pPr marL="514350" indent="-514350">
              <a:lnSpc>
                <a:spcPct val="150000"/>
              </a:lnSpc>
              <a:buFont typeface="+mj-lt"/>
              <a:buAutoNum type="arabicPeriod"/>
            </a:pPr>
            <a:r>
              <a:rPr lang="fr-FR" sz="3200" b="1" i="0" dirty="0">
                <a:effectLst/>
                <a:latin typeface="Constantia" panose="02030602050306030303" pitchFamily="18" charset="0"/>
              </a:rPr>
              <a:t>Step3:</a:t>
            </a:r>
            <a:r>
              <a:rPr lang="en-US" sz="3200" b="1" i="0" dirty="0">
                <a:effectLst/>
                <a:latin typeface="Constantia" panose="02030602050306030303" pitchFamily="18" charset="0"/>
              </a:rPr>
              <a:t> What if ? 10 </a:t>
            </a:r>
            <a:r>
              <a:rPr lang="en-US" sz="3200" b="1" i="0" dirty="0" err="1">
                <a:effectLst/>
                <a:latin typeface="Constantia" panose="02030602050306030303" pitchFamily="18" charset="0"/>
              </a:rPr>
              <a:t>scénarios</a:t>
            </a:r>
            <a:r>
              <a:rPr lang="en-US" sz="3200" b="1" i="0" dirty="0">
                <a:effectLst/>
                <a:latin typeface="Constantia" panose="02030602050306030303" pitchFamily="18" charset="0"/>
              </a:rPr>
              <a:t> </a:t>
            </a:r>
            <a:r>
              <a:rPr lang="en-US" sz="3200" b="1" i="0" dirty="0" err="1">
                <a:effectLst/>
                <a:latin typeface="Constantia" panose="02030602050306030303" pitchFamily="18" charset="0"/>
              </a:rPr>
              <a:t>possibles</a:t>
            </a:r>
            <a:r>
              <a:rPr lang="en-US" sz="3200" b="1" dirty="0"/>
              <a:t> </a:t>
            </a:r>
            <a:endParaRPr lang="fr-FR" sz="3200" b="1" i="0" dirty="0">
              <a:effectLst/>
              <a:latin typeface="Constantia" panose="02030602050306030303" pitchFamily="18" charset="0"/>
            </a:endParaRPr>
          </a:p>
          <a:p>
            <a:pPr marL="514350" indent="-514350">
              <a:lnSpc>
                <a:spcPct val="150000"/>
              </a:lnSpc>
              <a:buFont typeface="+mj-lt"/>
              <a:buAutoNum type="arabicPeriod"/>
            </a:pPr>
            <a:r>
              <a:rPr lang="fr-FR" sz="3200" b="1" i="0" dirty="0">
                <a:effectLst/>
                <a:latin typeface="Constantia" panose="02030602050306030303" pitchFamily="18" charset="0"/>
              </a:rPr>
              <a:t>Step4: Critiques sur la DB et le projet</a:t>
            </a:r>
            <a:r>
              <a:rPr lang="fr-FR" sz="3200" b="1" dirty="0"/>
              <a:t> </a:t>
            </a:r>
            <a:endParaRPr lang="fr-FR" sz="3200" b="1" i="0" dirty="0">
              <a:effectLst/>
              <a:latin typeface="Constantia" panose="02030602050306030303" pitchFamily="18" charset="0"/>
            </a:endParaRPr>
          </a:p>
          <a:p>
            <a:pPr marL="514350" indent="-514350">
              <a:lnSpc>
                <a:spcPct val="150000"/>
              </a:lnSpc>
              <a:buFont typeface="+mj-lt"/>
              <a:buAutoNum type="arabicPeriod"/>
            </a:pPr>
            <a:r>
              <a:rPr lang="fr-FR" sz="3200" b="1" i="0" dirty="0">
                <a:effectLst/>
                <a:latin typeface="Constantia" panose="02030602050306030303" pitchFamily="18" charset="0"/>
              </a:rPr>
              <a:t>Conclusion</a:t>
            </a:r>
            <a:r>
              <a:rPr lang="fr-FR" sz="3200" b="1" dirty="0"/>
              <a:t> </a:t>
            </a:r>
            <a:br>
              <a:rPr lang="fr-FR" sz="3200" b="1" dirty="0"/>
            </a:br>
            <a:br>
              <a:rPr lang="fr-FR" sz="3200" dirty="0"/>
            </a:br>
            <a:br>
              <a:rPr lang="fr-FR" sz="3200" b="1" dirty="0"/>
            </a:br>
            <a:endParaRPr lang="fr-FR" sz="3200" b="1" dirty="0"/>
          </a:p>
          <a:p>
            <a:pPr marL="0" indent="0">
              <a:buNone/>
            </a:pPr>
            <a:br>
              <a:rPr lang="fr-FR" sz="3200" dirty="0"/>
            </a:br>
            <a:br>
              <a:rPr lang="fr-FR" sz="3200" dirty="0"/>
            </a:br>
            <a:endParaRPr lang="fr-FR" sz="3200" dirty="0"/>
          </a:p>
        </p:txBody>
      </p:sp>
    </p:spTree>
    <p:extLst>
      <p:ext uri="{BB962C8B-B14F-4D97-AF65-F5344CB8AC3E}">
        <p14:creationId xmlns:p14="http://schemas.microsoft.com/office/powerpoint/2010/main" val="2859539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D93DABC-C1B7-3D6B-0196-ACE3D7EFA54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b="1" i="0" kern="1200">
                <a:solidFill>
                  <a:schemeClr val="tx1"/>
                </a:solidFill>
                <a:effectLst/>
                <a:latin typeface="+mj-lt"/>
                <a:ea typeface="+mj-ea"/>
                <a:cs typeface="+mj-cs"/>
              </a:rPr>
              <a:t>Step2: Analyse des requêtes</a:t>
            </a:r>
            <a:r>
              <a:rPr lang="en-US" sz="5600" b="1" kern="1200">
                <a:solidFill>
                  <a:schemeClr val="tx1"/>
                </a:solidFill>
                <a:latin typeface="+mj-lt"/>
                <a:ea typeface="+mj-ea"/>
                <a:cs typeface="+mj-cs"/>
              </a:rPr>
              <a:t> </a:t>
            </a:r>
            <a:br>
              <a:rPr lang="en-US" sz="5600" b="1" kern="1200">
                <a:solidFill>
                  <a:schemeClr val="tx1"/>
                </a:solidFill>
                <a:highlight>
                  <a:srgbClr val="FFFF00"/>
                </a:highlight>
                <a:latin typeface="+mj-lt"/>
                <a:ea typeface="+mj-ea"/>
                <a:cs typeface="+mj-cs"/>
              </a:rPr>
            </a:br>
            <a:endParaRPr lang="en-US" sz="5600" kern="1200">
              <a:solidFill>
                <a:schemeClr val="tx1"/>
              </a:solidFill>
              <a:latin typeface="+mj-lt"/>
              <a:ea typeface="+mj-ea"/>
              <a:cs typeface="+mj-cs"/>
            </a:endParaRP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AB31AFE6-564E-B18D-698A-E7D5DFA5A5EB}"/>
              </a:ext>
            </a:extLst>
          </p:cNvPr>
          <p:cNvPicPr>
            <a:picLocks noGrp="1" noChangeAspect="1"/>
          </p:cNvPicPr>
          <p:nvPr>
            <p:ph idx="1"/>
          </p:nvPr>
        </p:nvPicPr>
        <p:blipFill>
          <a:blip r:embed="rId2"/>
          <a:stretch>
            <a:fillRect/>
          </a:stretch>
        </p:blipFill>
        <p:spPr>
          <a:xfrm>
            <a:off x="2975791" y="99230"/>
            <a:ext cx="8893121" cy="6758770"/>
          </a:xfrm>
          <a:prstGeom prst="rect">
            <a:avLst/>
          </a:prstGeom>
        </p:spPr>
      </p:pic>
    </p:spTree>
    <p:extLst>
      <p:ext uri="{BB962C8B-B14F-4D97-AF65-F5344CB8AC3E}">
        <p14:creationId xmlns:p14="http://schemas.microsoft.com/office/powerpoint/2010/main" val="261695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Espace réservé du contenu 4">
            <a:extLst>
              <a:ext uri="{FF2B5EF4-FFF2-40B4-BE49-F238E27FC236}">
                <a16:creationId xmlns:a16="http://schemas.microsoft.com/office/drawing/2014/main" id="{EEFD98AD-E8AF-78D8-63F5-3920AFF0D135}"/>
              </a:ext>
            </a:extLst>
          </p:cNvPr>
          <p:cNvPicPr>
            <a:picLocks noGrp="1" noChangeAspect="1"/>
          </p:cNvPicPr>
          <p:nvPr>
            <p:ph idx="1"/>
          </p:nvPr>
        </p:nvPicPr>
        <p:blipFill rotWithShape="1">
          <a:blip r:embed="rId2"/>
          <a:srcRect t="461"/>
          <a:stretch/>
        </p:blipFill>
        <p:spPr>
          <a:xfrm>
            <a:off x="20" y="1282"/>
            <a:ext cx="12191980" cy="6856718"/>
          </a:xfrm>
          <a:prstGeom prst="rect">
            <a:avLst/>
          </a:prstGeom>
        </p:spPr>
      </p:pic>
    </p:spTree>
    <p:extLst>
      <p:ext uri="{BB962C8B-B14F-4D97-AF65-F5344CB8AC3E}">
        <p14:creationId xmlns:p14="http://schemas.microsoft.com/office/powerpoint/2010/main" val="3719256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1C2E7610-8E97-B939-EA08-A4D23A8EA26A}"/>
              </a:ext>
            </a:extLst>
          </p:cNvPr>
          <p:cNvPicPr>
            <a:picLocks noGrp="1" noChangeAspect="1"/>
          </p:cNvPicPr>
          <p:nvPr>
            <p:ph idx="1"/>
          </p:nvPr>
        </p:nvPicPr>
        <p:blipFill>
          <a:blip r:embed="rId2"/>
          <a:stretch>
            <a:fillRect/>
          </a:stretch>
        </p:blipFill>
        <p:spPr>
          <a:xfrm>
            <a:off x="530396" y="187036"/>
            <a:ext cx="11107421" cy="6470074"/>
          </a:xfrm>
          <a:prstGeom prst="rect">
            <a:avLst/>
          </a:prstGeom>
        </p:spPr>
      </p:pic>
    </p:spTree>
    <p:extLst>
      <p:ext uri="{BB962C8B-B14F-4D97-AF65-F5344CB8AC3E}">
        <p14:creationId xmlns:p14="http://schemas.microsoft.com/office/powerpoint/2010/main" val="3592664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69F9DC28-6157-98B3-958D-82681FAD84D8}"/>
              </a:ext>
            </a:extLst>
          </p:cNvPr>
          <p:cNvGraphicFramePr/>
          <p:nvPr/>
        </p:nvGraphicFramePr>
        <p:xfrm>
          <a:off x="838200" y="1825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contenu 2">
            <a:extLst>
              <a:ext uri="{FF2B5EF4-FFF2-40B4-BE49-F238E27FC236}">
                <a16:creationId xmlns:a16="http://schemas.microsoft.com/office/drawing/2014/main" id="{4692F82F-B792-25E0-12F3-BE0492636C86}"/>
              </a:ext>
            </a:extLst>
          </p:cNvPr>
          <p:cNvSpPr>
            <a:spLocks noGrp="1"/>
          </p:cNvSpPr>
          <p:nvPr>
            <p:ph idx="1"/>
          </p:nvPr>
        </p:nvSpPr>
        <p:spPr>
          <a:xfrm>
            <a:off x="838200" y="1614673"/>
            <a:ext cx="10515600" cy="4585447"/>
          </a:xfrm>
        </p:spPr>
        <p:txBody>
          <a:bodyPr>
            <a:noAutofit/>
          </a:bodyPr>
          <a:lstStyle/>
          <a:p>
            <a:pPr marL="342900" indent="-342900">
              <a:lnSpc>
                <a:spcPct val="150000"/>
              </a:lnSpc>
              <a:buFont typeface="+mj-lt"/>
              <a:buAutoNum type="arabicPeriod"/>
            </a:pPr>
            <a:r>
              <a:rPr lang="fr-FR" sz="3200" b="1" i="0" dirty="0">
                <a:effectLst/>
                <a:latin typeface="Constantia" panose="02030602050306030303" pitchFamily="18" charset="0"/>
              </a:rPr>
              <a:t>Introduction</a:t>
            </a:r>
            <a:r>
              <a:rPr lang="fr-FR" sz="3200" b="1" dirty="0"/>
              <a:t> </a:t>
            </a:r>
          </a:p>
          <a:p>
            <a:pPr marL="514350" indent="-514350">
              <a:lnSpc>
                <a:spcPct val="150000"/>
              </a:lnSpc>
              <a:buFont typeface="+mj-lt"/>
              <a:buAutoNum type="arabicPeriod"/>
            </a:pPr>
            <a:r>
              <a:rPr lang="fr-FR" sz="3200" b="1" i="0" dirty="0">
                <a:effectLst/>
                <a:latin typeface="Constantia" panose="02030602050306030303" pitchFamily="18" charset="0"/>
              </a:rPr>
              <a:t>Step1:</a:t>
            </a:r>
            <a:r>
              <a:rPr lang="fr-FR" sz="3200" b="1" dirty="0"/>
              <a:t> </a:t>
            </a:r>
            <a:r>
              <a:rPr lang="fr-FR" sz="3200" b="1" i="0" dirty="0">
                <a:effectLst/>
                <a:latin typeface="Constantia" panose="02030602050306030303" pitchFamily="18" charset="0"/>
              </a:rPr>
              <a:t>Schémas, rétro ingénierie et fichier PML</a:t>
            </a:r>
            <a:r>
              <a:rPr lang="fr-FR" sz="3200" b="1" dirty="0"/>
              <a:t> </a:t>
            </a:r>
          </a:p>
          <a:p>
            <a:pPr marL="514350" indent="-514350">
              <a:lnSpc>
                <a:spcPct val="150000"/>
              </a:lnSpc>
              <a:buFont typeface="+mj-lt"/>
              <a:buAutoNum type="arabicPeriod"/>
            </a:pPr>
            <a:r>
              <a:rPr lang="fr-FR" sz="3200" b="1" i="0" dirty="0">
                <a:effectLst/>
                <a:latin typeface="Constantia" panose="02030602050306030303" pitchFamily="18" charset="0"/>
              </a:rPr>
              <a:t>Step2: Analyse des requêtes</a:t>
            </a:r>
            <a:r>
              <a:rPr lang="fr-FR" sz="3200" b="1" dirty="0"/>
              <a:t> </a:t>
            </a:r>
          </a:p>
          <a:p>
            <a:pPr marL="514350" indent="-514350">
              <a:lnSpc>
                <a:spcPct val="150000"/>
              </a:lnSpc>
              <a:buFont typeface="+mj-lt"/>
              <a:buAutoNum type="arabicPeriod"/>
            </a:pPr>
            <a:r>
              <a:rPr lang="fr-FR" sz="3200" b="1" i="0" dirty="0">
                <a:effectLst/>
                <a:highlight>
                  <a:srgbClr val="FFFF00"/>
                </a:highlight>
                <a:latin typeface="Constantia" panose="02030602050306030303" pitchFamily="18" charset="0"/>
              </a:rPr>
              <a:t>Step3:</a:t>
            </a:r>
            <a:r>
              <a:rPr lang="en-US" sz="3200" b="1" i="0" dirty="0">
                <a:effectLst/>
                <a:highlight>
                  <a:srgbClr val="FFFF00"/>
                </a:highlight>
                <a:latin typeface="Constantia" panose="02030602050306030303" pitchFamily="18" charset="0"/>
              </a:rPr>
              <a:t> What if ? 10 </a:t>
            </a:r>
            <a:r>
              <a:rPr lang="en-US" sz="3200" b="1" i="0" dirty="0" err="1">
                <a:effectLst/>
                <a:highlight>
                  <a:srgbClr val="FFFF00"/>
                </a:highlight>
                <a:latin typeface="Constantia" panose="02030602050306030303" pitchFamily="18" charset="0"/>
              </a:rPr>
              <a:t>scénarios</a:t>
            </a:r>
            <a:r>
              <a:rPr lang="en-US" sz="3200" b="1" i="0" dirty="0">
                <a:effectLst/>
                <a:highlight>
                  <a:srgbClr val="FFFF00"/>
                </a:highlight>
                <a:latin typeface="Constantia" panose="02030602050306030303" pitchFamily="18" charset="0"/>
              </a:rPr>
              <a:t> </a:t>
            </a:r>
            <a:r>
              <a:rPr lang="en-US" sz="3200" b="1" i="0" dirty="0" err="1">
                <a:effectLst/>
                <a:highlight>
                  <a:srgbClr val="FFFF00"/>
                </a:highlight>
                <a:latin typeface="Constantia" panose="02030602050306030303" pitchFamily="18" charset="0"/>
              </a:rPr>
              <a:t>possibles</a:t>
            </a:r>
            <a:r>
              <a:rPr lang="en-US" sz="3200" b="1" dirty="0">
                <a:highlight>
                  <a:srgbClr val="FFFF00"/>
                </a:highlight>
              </a:rPr>
              <a:t> </a:t>
            </a:r>
            <a:endParaRPr lang="fr-FR" sz="3200" b="1" i="0" dirty="0">
              <a:effectLst/>
              <a:highlight>
                <a:srgbClr val="FFFF00"/>
              </a:highlight>
              <a:latin typeface="Constantia" panose="02030602050306030303" pitchFamily="18" charset="0"/>
            </a:endParaRPr>
          </a:p>
          <a:p>
            <a:pPr marL="514350" indent="-514350">
              <a:lnSpc>
                <a:spcPct val="150000"/>
              </a:lnSpc>
              <a:buFont typeface="+mj-lt"/>
              <a:buAutoNum type="arabicPeriod"/>
            </a:pPr>
            <a:r>
              <a:rPr lang="fr-FR" sz="3200" b="1" i="0" dirty="0">
                <a:effectLst/>
                <a:latin typeface="Constantia" panose="02030602050306030303" pitchFamily="18" charset="0"/>
              </a:rPr>
              <a:t>Step4: Critiques sur la DB et le projet</a:t>
            </a:r>
            <a:r>
              <a:rPr lang="fr-FR" sz="3200" b="1" dirty="0"/>
              <a:t> </a:t>
            </a:r>
            <a:endParaRPr lang="fr-FR" sz="3200" b="1" i="0" dirty="0">
              <a:effectLst/>
              <a:latin typeface="Constantia" panose="02030602050306030303" pitchFamily="18" charset="0"/>
            </a:endParaRPr>
          </a:p>
          <a:p>
            <a:pPr marL="514350" indent="-514350">
              <a:lnSpc>
                <a:spcPct val="150000"/>
              </a:lnSpc>
              <a:buFont typeface="+mj-lt"/>
              <a:buAutoNum type="arabicPeriod"/>
            </a:pPr>
            <a:r>
              <a:rPr lang="fr-FR" sz="3200" b="1" i="0" dirty="0">
                <a:effectLst/>
                <a:latin typeface="Constantia" panose="02030602050306030303" pitchFamily="18" charset="0"/>
              </a:rPr>
              <a:t>Conclusion</a:t>
            </a:r>
            <a:r>
              <a:rPr lang="fr-FR" sz="3200" b="1" dirty="0"/>
              <a:t> </a:t>
            </a:r>
            <a:br>
              <a:rPr lang="fr-FR" sz="3200" b="1" dirty="0"/>
            </a:br>
            <a:br>
              <a:rPr lang="fr-FR" sz="3200" dirty="0"/>
            </a:br>
            <a:br>
              <a:rPr lang="fr-FR" sz="3200" b="1" dirty="0"/>
            </a:br>
            <a:endParaRPr lang="fr-FR" sz="3200" b="1" dirty="0"/>
          </a:p>
          <a:p>
            <a:pPr marL="0" indent="0">
              <a:buNone/>
            </a:pPr>
            <a:br>
              <a:rPr lang="fr-FR" sz="3200" dirty="0"/>
            </a:br>
            <a:br>
              <a:rPr lang="fr-FR" sz="3200" dirty="0"/>
            </a:br>
            <a:endParaRPr lang="fr-FR" sz="3200" dirty="0"/>
          </a:p>
        </p:txBody>
      </p:sp>
    </p:spTree>
    <p:extLst>
      <p:ext uri="{BB962C8B-B14F-4D97-AF65-F5344CB8AC3E}">
        <p14:creationId xmlns:p14="http://schemas.microsoft.com/office/powerpoint/2010/main" val="1790179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6F69942-31EA-9378-B27B-64F57C2A9A0D}"/>
              </a:ext>
            </a:extLst>
          </p:cNvPr>
          <p:cNvSpPr>
            <a:spLocks noGrp="1"/>
          </p:cNvSpPr>
          <p:nvPr>
            <p:ph type="title"/>
          </p:nvPr>
        </p:nvSpPr>
        <p:spPr>
          <a:xfrm>
            <a:off x="838200" y="365125"/>
            <a:ext cx="10515600" cy="1325563"/>
          </a:xfrm>
        </p:spPr>
        <p:txBody>
          <a:bodyPr>
            <a:normAutofit/>
          </a:bodyPr>
          <a:lstStyle/>
          <a:p>
            <a:r>
              <a:rPr lang="fr-FR" sz="4200" b="1" i="0" dirty="0">
                <a:effectLst/>
                <a:latin typeface="Constantia" panose="02030602050306030303" pitchFamily="18" charset="0"/>
              </a:rPr>
              <a:t>Step3:</a:t>
            </a:r>
            <a:r>
              <a:rPr lang="en-US" sz="4200" b="1" i="0" dirty="0">
                <a:effectLst/>
                <a:latin typeface="Constantia" panose="02030602050306030303" pitchFamily="18" charset="0"/>
              </a:rPr>
              <a:t> What if ? 10 </a:t>
            </a:r>
            <a:r>
              <a:rPr lang="en-US" sz="4200" b="1" i="0">
                <a:effectLst/>
                <a:latin typeface="Constantia" panose="02030602050306030303" pitchFamily="18" charset="0"/>
              </a:rPr>
              <a:t>scénarios</a:t>
            </a:r>
            <a:r>
              <a:rPr lang="en-US" sz="4200" b="1" i="0" dirty="0">
                <a:effectLst/>
                <a:latin typeface="Constantia" panose="02030602050306030303" pitchFamily="18" charset="0"/>
              </a:rPr>
              <a:t> </a:t>
            </a:r>
            <a:r>
              <a:rPr lang="en-US" sz="4200" b="1" i="0">
                <a:effectLst/>
                <a:latin typeface="Constantia" panose="02030602050306030303" pitchFamily="18" charset="0"/>
              </a:rPr>
              <a:t>possibles</a:t>
            </a:r>
            <a:r>
              <a:rPr lang="en-US" sz="4200" b="1" dirty="0"/>
              <a:t> </a:t>
            </a:r>
            <a:br>
              <a:rPr lang="fr-FR" sz="4200" b="1" i="0" dirty="0">
                <a:effectLst/>
                <a:highlight>
                  <a:srgbClr val="FFFF00"/>
                </a:highlight>
                <a:latin typeface="Constantia" panose="02030602050306030303" pitchFamily="18" charset="0"/>
              </a:rPr>
            </a:br>
            <a:endParaRPr lang="fr-FR" sz="42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71DB4B-DAD3-973F-90C0-A03DA1D8460D}"/>
              </a:ext>
            </a:extLst>
          </p:cNvPr>
          <p:cNvSpPr>
            <a:spLocks noGrp="1"/>
          </p:cNvSpPr>
          <p:nvPr>
            <p:ph idx="1"/>
          </p:nvPr>
        </p:nvSpPr>
        <p:spPr>
          <a:xfrm>
            <a:off x="669036" y="1807549"/>
            <a:ext cx="11111345" cy="4928616"/>
          </a:xfrm>
        </p:spPr>
        <p:txBody>
          <a:bodyPr>
            <a:normAutofit/>
          </a:bodyPr>
          <a:lstStyle/>
          <a:p>
            <a:pPr marL="0" indent="0">
              <a:buNone/>
            </a:pPr>
            <a:r>
              <a:rPr lang="fr-FR" sz="4000" b="1" i="0" dirty="0">
                <a:effectLst/>
                <a:latin typeface="Constantia" panose="02030602050306030303" pitchFamily="18" charset="0"/>
              </a:rPr>
              <a:t>Scenario 1</a:t>
            </a:r>
            <a:r>
              <a:rPr lang="fr-FR" sz="2200" dirty="0">
                <a:latin typeface="Constantia" panose="02030602050306030303" pitchFamily="18" charset="0"/>
              </a:rPr>
              <a:t>: </a:t>
            </a:r>
            <a:r>
              <a:rPr lang="fr-FR" sz="2400" b="1" i="0" dirty="0">
                <a:effectLst/>
                <a:latin typeface="Constantia-Bold"/>
              </a:rPr>
              <a:t>Supprimer la table USER_ACCOUNT_TEMP</a:t>
            </a:r>
          </a:p>
          <a:p>
            <a:pPr marL="0" indent="0">
              <a:buNone/>
            </a:pPr>
            <a:br>
              <a:rPr lang="fr-FR" sz="2400" b="1" i="0" dirty="0">
                <a:effectLst/>
                <a:latin typeface="Constantia-Bold"/>
              </a:rPr>
            </a:br>
            <a:r>
              <a:rPr lang="fr-FR" sz="2400" b="0" i="0" dirty="0">
                <a:effectLst/>
                <a:latin typeface="Constantia" panose="02030602050306030303" pitchFamily="18" charset="0"/>
              </a:rPr>
              <a:t>La suppression de la table USER_ACCOUNT_TEMP ne change rien sur le</a:t>
            </a:r>
            <a:br>
              <a:rPr lang="fr-FR" sz="2400" b="0" i="0" dirty="0">
                <a:effectLst/>
                <a:latin typeface="Constantia" panose="02030602050306030303" pitchFamily="18" charset="0"/>
              </a:rPr>
            </a:br>
            <a:r>
              <a:rPr lang="fr-FR" sz="2400" b="0" i="0" dirty="0">
                <a:effectLst/>
                <a:latin typeface="Constantia" panose="02030602050306030303" pitchFamily="18" charset="0"/>
              </a:rPr>
              <a:t>fonctionnement de l'application</a:t>
            </a:r>
            <a:r>
              <a:rPr lang="fr-FR" sz="2400" dirty="0">
                <a:latin typeface="Constantia" panose="02030602050306030303" pitchFamily="18" charset="0"/>
              </a:rPr>
              <a:t>.</a:t>
            </a:r>
            <a:endParaRPr lang="fr-FR" sz="2400" b="0" i="0" dirty="0">
              <a:effectLst/>
              <a:latin typeface="Constantia" panose="02030602050306030303" pitchFamily="18" charset="0"/>
            </a:endParaRPr>
          </a:p>
          <a:p>
            <a:pPr marL="0" indent="0">
              <a:buNone/>
            </a:pPr>
            <a:r>
              <a:rPr lang="fr-FR" sz="2400" b="0" i="0" dirty="0">
                <a:effectLst/>
                <a:latin typeface="Constantia" panose="02030602050306030303" pitchFamily="18" charset="0"/>
              </a:rPr>
              <a:t>car elle a été créé pour faire une mise à jour de l'application à un moment donné.</a:t>
            </a:r>
          </a:p>
          <a:p>
            <a:pPr marL="0" indent="0">
              <a:buNone/>
            </a:pPr>
            <a:br>
              <a:rPr lang="fr-FR" sz="2400" b="0" i="0" dirty="0">
                <a:effectLst/>
                <a:latin typeface="Constantia" panose="02030602050306030303" pitchFamily="18" charset="0"/>
              </a:rPr>
            </a:br>
            <a:r>
              <a:rPr lang="fr-FR" sz="2400" b="0" i="0" dirty="0">
                <a:effectLst/>
                <a:latin typeface="Constantia" panose="02030602050306030303" pitchFamily="18" charset="0"/>
              </a:rPr>
              <a:t>1) création de la table USER_ACCOUNT et ajout des colonnes</a:t>
            </a:r>
            <a:br>
              <a:rPr lang="fr-FR" sz="2400" b="0" i="0" dirty="0">
                <a:effectLst/>
                <a:latin typeface="Constantia" panose="02030602050306030303" pitchFamily="18" charset="0"/>
              </a:rPr>
            </a:br>
            <a:r>
              <a:rPr lang="fr-FR" sz="2400" b="0" i="0" dirty="0">
                <a:effectLst/>
                <a:latin typeface="Constantia" panose="02030602050306030303" pitchFamily="18" charset="0"/>
              </a:rPr>
              <a:t>2) création de la table USER_ACCOUNT_TEMP et ajout de colonnes à partir de la</a:t>
            </a:r>
            <a:br>
              <a:rPr lang="fr-FR" sz="2400" b="0" i="0" dirty="0">
                <a:effectLst/>
                <a:latin typeface="Constantia" panose="02030602050306030303" pitchFamily="18" charset="0"/>
              </a:rPr>
            </a:br>
            <a:r>
              <a:rPr lang="fr-FR" sz="2400" b="0" i="0" dirty="0">
                <a:effectLst/>
                <a:latin typeface="Constantia" panose="02030602050306030303" pitchFamily="18" charset="0"/>
              </a:rPr>
              <a:t>table USER_ACCOUNT</a:t>
            </a:r>
            <a:br>
              <a:rPr lang="fr-FR" sz="2400" b="0" i="0" dirty="0">
                <a:effectLst/>
                <a:latin typeface="Constantia" panose="02030602050306030303" pitchFamily="18" charset="0"/>
              </a:rPr>
            </a:br>
            <a:r>
              <a:rPr lang="fr-FR" sz="2400" b="0" i="0" dirty="0">
                <a:effectLst/>
                <a:latin typeface="Constantia" panose="02030602050306030303" pitchFamily="18" charset="0"/>
              </a:rPr>
              <a:t>3) suppression de la table USER_ACCOUNT</a:t>
            </a:r>
            <a:br>
              <a:rPr lang="fr-FR" sz="2400" b="0" i="0" dirty="0">
                <a:effectLst/>
                <a:latin typeface="Constantia" panose="02030602050306030303" pitchFamily="18" charset="0"/>
              </a:rPr>
            </a:br>
            <a:r>
              <a:rPr lang="fr-FR" sz="2400" b="0" i="0" dirty="0">
                <a:effectLst/>
                <a:latin typeface="Constantia" panose="02030602050306030303" pitchFamily="18" charset="0"/>
              </a:rPr>
              <a:t>4) renommage de la table USER_ACCOUNT_TEMP en USER_ACCOUNT</a:t>
            </a:r>
            <a:r>
              <a:rPr lang="fr-FR" sz="2400" dirty="0"/>
              <a:t> </a:t>
            </a:r>
            <a:br>
              <a:rPr lang="fr-FR" sz="2400" dirty="0"/>
            </a:br>
            <a:endParaRPr lang="fr-FR" sz="2400" dirty="0"/>
          </a:p>
        </p:txBody>
      </p:sp>
    </p:spTree>
    <p:extLst>
      <p:ext uri="{BB962C8B-B14F-4D97-AF65-F5344CB8AC3E}">
        <p14:creationId xmlns:p14="http://schemas.microsoft.com/office/powerpoint/2010/main" val="149692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5DEDC02-DB05-9D79-64FB-107A3C3EC970}"/>
              </a:ext>
            </a:extLst>
          </p:cNvPr>
          <p:cNvSpPr>
            <a:spLocks noGrp="1"/>
          </p:cNvSpPr>
          <p:nvPr>
            <p:ph idx="1"/>
          </p:nvPr>
        </p:nvSpPr>
        <p:spPr>
          <a:xfrm>
            <a:off x="407963" y="182880"/>
            <a:ext cx="11183815" cy="6675120"/>
          </a:xfrm>
        </p:spPr>
        <p:txBody>
          <a:bodyPr>
            <a:normAutofit fontScale="85000" lnSpcReduction="10000"/>
          </a:bodyPr>
          <a:lstStyle/>
          <a:p>
            <a:pPr marL="0" indent="0">
              <a:buNone/>
            </a:pPr>
            <a:r>
              <a:rPr lang="fr-FR" sz="3900" b="1" u="sng" dirty="0"/>
              <a:t>Scenario 2</a:t>
            </a:r>
          </a:p>
          <a:p>
            <a:pPr marL="0" indent="0">
              <a:buNone/>
            </a:pPr>
            <a:r>
              <a:rPr lang="fr-FR" dirty="0"/>
              <a:t>Supprimer une colonne liée à une autre table  (suppression de la colonne</a:t>
            </a:r>
          </a:p>
          <a:p>
            <a:pPr marL="0" indent="0">
              <a:buNone/>
            </a:pPr>
            <a:r>
              <a:rPr lang="fr-FR" dirty="0"/>
              <a:t>USER_ID de la table USER_ACCOUNT)</a:t>
            </a:r>
          </a:p>
          <a:p>
            <a:pPr marL="0" indent="0">
              <a:buNone/>
            </a:pPr>
            <a:endParaRPr lang="fr-FR" dirty="0"/>
          </a:p>
          <a:p>
            <a:pPr marL="0" indent="0">
              <a:buNone/>
            </a:pPr>
            <a:r>
              <a:rPr lang="fr-FR" dirty="0"/>
              <a:t>La suppression de la colonne USER_ID de la table USER_ACCOUNT provoquerait une</a:t>
            </a:r>
          </a:p>
          <a:p>
            <a:pPr marL="0" indent="0">
              <a:buNone/>
            </a:pPr>
            <a:r>
              <a:rPr lang="fr-FR" dirty="0"/>
              <a:t>panne de l'application car elle est la clé primaire de la table USER_ACCOUNT et elle</a:t>
            </a:r>
          </a:p>
          <a:p>
            <a:pPr marL="0" indent="0">
              <a:buNone/>
            </a:pPr>
            <a:r>
              <a:rPr lang="fr-FR" dirty="0"/>
              <a:t>sert aussi de clé étrangère pour référencer d'autres tables comme</a:t>
            </a:r>
          </a:p>
          <a:p>
            <a:pPr marL="0" indent="0">
              <a:buNone/>
            </a:pPr>
            <a:r>
              <a:rPr lang="fr-FR" dirty="0"/>
              <a:t>NOTIFICATION_CACHE, MAIN_MENU_ITEMS, BOOST_SCHEDULED,</a:t>
            </a:r>
          </a:p>
          <a:p>
            <a:pPr marL="0" indent="0">
              <a:buNone/>
            </a:pPr>
            <a:r>
              <a:rPr lang="fr-FR" dirty="0"/>
              <a:t>TIMELINE_CACHE,INSTANCES, STATUSES_STORES, STATUSES_CACHE,</a:t>
            </a:r>
          </a:p>
          <a:p>
            <a:pPr marL="0" indent="0">
              <a:buNone/>
            </a:pPr>
            <a:r>
              <a:rPr lang="fr-FR" dirty="0"/>
              <a:t>TIMELINE, SEARCH.</a:t>
            </a:r>
          </a:p>
          <a:p>
            <a:pPr marL="0" indent="0">
              <a:buNone/>
            </a:pPr>
            <a:endParaRPr lang="fr-FR" dirty="0"/>
          </a:p>
          <a:p>
            <a:pPr marL="0" indent="0">
              <a:buNone/>
            </a:pPr>
            <a:r>
              <a:rPr lang="fr-FR" dirty="0"/>
              <a:t>En plus il est noté dans le code SQL comme NOT NULL ce qui révèle son importance</a:t>
            </a:r>
          </a:p>
          <a:p>
            <a:pPr marL="0" indent="0">
              <a:buNone/>
            </a:pPr>
            <a:r>
              <a:rPr lang="fr-FR" dirty="0"/>
              <a:t>pour l'application, si elle est supprimée les comptes des utilisateurs ne pourront plus</a:t>
            </a:r>
          </a:p>
          <a:p>
            <a:pPr marL="0" indent="0">
              <a:buNone/>
            </a:pPr>
            <a:r>
              <a:rPr lang="fr-FR" dirty="0"/>
              <a:t>être identifiés.</a:t>
            </a:r>
          </a:p>
        </p:txBody>
      </p:sp>
    </p:spTree>
    <p:extLst>
      <p:ext uri="{BB962C8B-B14F-4D97-AF65-F5344CB8AC3E}">
        <p14:creationId xmlns:p14="http://schemas.microsoft.com/office/powerpoint/2010/main" val="829547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69F9DC28-6157-98B3-958D-82681FAD84D8}"/>
              </a:ext>
            </a:extLst>
          </p:cNvPr>
          <p:cNvGraphicFramePr/>
          <p:nvPr>
            <p:extLst>
              <p:ext uri="{D42A27DB-BD31-4B8C-83A1-F6EECF244321}">
                <p14:modId xmlns:p14="http://schemas.microsoft.com/office/powerpoint/2010/main" val="3567465941"/>
              </p:ext>
            </p:extLst>
          </p:nvPr>
        </p:nvGraphicFramePr>
        <p:xfrm>
          <a:off x="838200" y="1825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contenu 2">
            <a:extLst>
              <a:ext uri="{FF2B5EF4-FFF2-40B4-BE49-F238E27FC236}">
                <a16:creationId xmlns:a16="http://schemas.microsoft.com/office/drawing/2014/main" id="{4692F82F-B792-25E0-12F3-BE0492636C86}"/>
              </a:ext>
            </a:extLst>
          </p:cNvPr>
          <p:cNvSpPr>
            <a:spLocks noGrp="1"/>
          </p:cNvSpPr>
          <p:nvPr>
            <p:ph idx="1"/>
          </p:nvPr>
        </p:nvSpPr>
        <p:spPr>
          <a:xfrm>
            <a:off x="838200" y="1614673"/>
            <a:ext cx="10515600" cy="4585447"/>
          </a:xfrm>
        </p:spPr>
        <p:txBody>
          <a:bodyPr>
            <a:noAutofit/>
          </a:bodyPr>
          <a:lstStyle/>
          <a:p>
            <a:pPr marL="342900" indent="-342900">
              <a:lnSpc>
                <a:spcPct val="150000"/>
              </a:lnSpc>
              <a:buFont typeface="+mj-lt"/>
              <a:buAutoNum type="arabicPeriod"/>
            </a:pPr>
            <a:r>
              <a:rPr lang="fr-FR" sz="3200" b="1" i="0" dirty="0">
                <a:effectLst/>
                <a:latin typeface="Constantia" panose="02030602050306030303" pitchFamily="18" charset="0"/>
              </a:rPr>
              <a:t>Introduction</a:t>
            </a:r>
            <a:r>
              <a:rPr lang="fr-FR" sz="3200" b="1" dirty="0"/>
              <a:t> </a:t>
            </a:r>
          </a:p>
          <a:p>
            <a:pPr marL="514350" indent="-514350">
              <a:lnSpc>
                <a:spcPct val="150000"/>
              </a:lnSpc>
              <a:buFont typeface="+mj-lt"/>
              <a:buAutoNum type="arabicPeriod"/>
            </a:pPr>
            <a:r>
              <a:rPr lang="fr-FR" sz="3200" b="1" i="0" dirty="0">
                <a:effectLst/>
                <a:latin typeface="Constantia" panose="02030602050306030303" pitchFamily="18" charset="0"/>
              </a:rPr>
              <a:t>Step1:</a:t>
            </a:r>
            <a:r>
              <a:rPr lang="fr-FR" sz="3200" b="1" dirty="0"/>
              <a:t> </a:t>
            </a:r>
            <a:r>
              <a:rPr lang="fr-FR" sz="3200" b="1" i="0" dirty="0">
                <a:effectLst/>
                <a:latin typeface="Constantia" panose="02030602050306030303" pitchFamily="18" charset="0"/>
              </a:rPr>
              <a:t>Schémas, rétro ingénierie et fichier PML</a:t>
            </a:r>
            <a:r>
              <a:rPr lang="fr-FR" sz="3200" b="1" dirty="0"/>
              <a:t> </a:t>
            </a:r>
          </a:p>
          <a:p>
            <a:pPr marL="514350" indent="-514350">
              <a:lnSpc>
                <a:spcPct val="150000"/>
              </a:lnSpc>
              <a:buFont typeface="+mj-lt"/>
              <a:buAutoNum type="arabicPeriod"/>
            </a:pPr>
            <a:r>
              <a:rPr lang="fr-FR" sz="3200" b="1" i="0" dirty="0">
                <a:effectLst/>
                <a:latin typeface="Constantia" panose="02030602050306030303" pitchFamily="18" charset="0"/>
              </a:rPr>
              <a:t>Step2: Analyse des requêtes</a:t>
            </a:r>
            <a:r>
              <a:rPr lang="fr-FR" sz="3200" b="1" dirty="0"/>
              <a:t> </a:t>
            </a:r>
          </a:p>
          <a:p>
            <a:pPr marL="514350" indent="-514350">
              <a:lnSpc>
                <a:spcPct val="150000"/>
              </a:lnSpc>
              <a:buFont typeface="+mj-lt"/>
              <a:buAutoNum type="arabicPeriod"/>
            </a:pPr>
            <a:r>
              <a:rPr lang="fr-FR" sz="3200" b="1" i="0" dirty="0">
                <a:effectLst/>
                <a:latin typeface="Constantia" panose="02030602050306030303" pitchFamily="18" charset="0"/>
              </a:rPr>
              <a:t>Step3:</a:t>
            </a:r>
            <a:r>
              <a:rPr lang="en-US" sz="3200" b="1" i="0" dirty="0">
                <a:effectLst/>
                <a:latin typeface="Constantia" panose="02030602050306030303" pitchFamily="18" charset="0"/>
              </a:rPr>
              <a:t> What if ? 10 </a:t>
            </a:r>
            <a:r>
              <a:rPr lang="en-US" sz="3200" b="1" i="0" dirty="0" err="1">
                <a:effectLst/>
                <a:latin typeface="Constantia" panose="02030602050306030303" pitchFamily="18" charset="0"/>
              </a:rPr>
              <a:t>scénarios</a:t>
            </a:r>
            <a:r>
              <a:rPr lang="en-US" sz="3200" b="1" i="0" dirty="0">
                <a:effectLst/>
                <a:latin typeface="Constantia" panose="02030602050306030303" pitchFamily="18" charset="0"/>
              </a:rPr>
              <a:t> </a:t>
            </a:r>
            <a:r>
              <a:rPr lang="en-US" sz="3200" b="1" i="0" dirty="0" err="1">
                <a:effectLst/>
                <a:latin typeface="Constantia" panose="02030602050306030303" pitchFamily="18" charset="0"/>
              </a:rPr>
              <a:t>possibles</a:t>
            </a:r>
            <a:r>
              <a:rPr lang="en-US" sz="3200" b="1" dirty="0"/>
              <a:t> </a:t>
            </a:r>
            <a:endParaRPr lang="fr-FR" sz="3200" b="1" i="0" dirty="0">
              <a:effectLst/>
              <a:latin typeface="Constantia" panose="02030602050306030303" pitchFamily="18" charset="0"/>
            </a:endParaRPr>
          </a:p>
          <a:p>
            <a:pPr marL="514350" indent="-514350">
              <a:lnSpc>
                <a:spcPct val="150000"/>
              </a:lnSpc>
              <a:buFont typeface="+mj-lt"/>
              <a:buAutoNum type="arabicPeriod"/>
            </a:pPr>
            <a:r>
              <a:rPr lang="fr-FR" sz="3200" b="1" i="0" dirty="0">
                <a:effectLst/>
                <a:latin typeface="Constantia" panose="02030602050306030303" pitchFamily="18" charset="0"/>
              </a:rPr>
              <a:t>Step4: Critiques sur la DB et le projet</a:t>
            </a:r>
            <a:r>
              <a:rPr lang="fr-FR" sz="3200" b="1" dirty="0"/>
              <a:t> </a:t>
            </a:r>
            <a:endParaRPr lang="fr-FR" sz="3200" b="1" i="0" dirty="0">
              <a:effectLst/>
              <a:latin typeface="Constantia" panose="02030602050306030303" pitchFamily="18" charset="0"/>
            </a:endParaRPr>
          </a:p>
          <a:p>
            <a:pPr marL="514350" indent="-514350">
              <a:lnSpc>
                <a:spcPct val="150000"/>
              </a:lnSpc>
              <a:buFont typeface="+mj-lt"/>
              <a:buAutoNum type="arabicPeriod"/>
            </a:pPr>
            <a:r>
              <a:rPr lang="fr-FR" sz="3200" b="1" i="0" dirty="0">
                <a:effectLst/>
                <a:latin typeface="Constantia" panose="02030602050306030303" pitchFamily="18" charset="0"/>
              </a:rPr>
              <a:t>Conclusion</a:t>
            </a:r>
            <a:r>
              <a:rPr lang="fr-FR" sz="3200" b="1" dirty="0"/>
              <a:t> </a:t>
            </a:r>
            <a:br>
              <a:rPr lang="fr-FR" sz="3200" b="1" dirty="0"/>
            </a:br>
            <a:br>
              <a:rPr lang="fr-FR" sz="3200" dirty="0"/>
            </a:br>
            <a:br>
              <a:rPr lang="fr-FR" sz="3200" b="1" dirty="0"/>
            </a:br>
            <a:endParaRPr lang="fr-FR" sz="3200" b="1" dirty="0"/>
          </a:p>
          <a:p>
            <a:pPr marL="0" indent="0">
              <a:buNone/>
            </a:pPr>
            <a:br>
              <a:rPr lang="fr-FR" sz="3200" dirty="0"/>
            </a:br>
            <a:br>
              <a:rPr lang="fr-FR" sz="3200" dirty="0"/>
            </a:br>
            <a:endParaRPr lang="fr-FR" sz="3200" dirty="0"/>
          </a:p>
        </p:txBody>
      </p:sp>
    </p:spTree>
    <p:extLst>
      <p:ext uri="{BB962C8B-B14F-4D97-AF65-F5344CB8AC3E}">
        <p14:creationId xmlns:p14="http://schemas.microsoft.com/office/powerpoint/2010/main" val="4274323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0961037-66C6-3D57-D9A9-92D4CDE06E5D}"/>
              </a:ext>
            </a:extLst>
          </p:cNvPr>
          <p:cNvSpPr>
            <a:spLocks noGrp="1"/>
          </p:cNvSpPr>
          <p:nvPr>
            <p:ph idx="1"/>
          </p:nvPr>
        </p:nvSpPr>
        <p:spPr>
          <a:xfrm>
            <a:off x="584981" y="700208"/>
            <a:ext cx="11077135" cy="6157791"/>
          </a:xfrm>
        </p:spPr>
        <p:txBody>
          <a:bodyPr/>
          <a:lstStyle/>
          <a:p>
            <a:pPr marL="0" indent="0">
              <a:buNone/>
            </a:pPr>
            <a:r>
              <a:rPr lang="fr-FR" sz="3200" b="1" u="sng" dirty="0"/>
              <a:t>Scenario 3:</a:t>
            </a:r>
            <a:r>
              <a:rPr lang="fr-FR" sz="3200" b="1" dirty="0"/>
              <a:t>  </a:t>
            </a:r>
            <a:r>
              <a:rPr lang="fr-FR" sz="3200" dirty="0"/>
              <a:t>ajouter une colonne à la table USER_ACCOUNT</a:t>
            </a:r>
          </a:p>
          <a:p>
            <a:pPr marL="0" indent="0">
              <a:buNone/>
            </a:pPr>
            <a:endParaRPr lang="fr-FR" dirty="0"/>
          </a:p>
          <a:p>
            <a:pPr marL="0" indent="0">
              <a:buNone/>
            </a:pPr>
            <a:r>
              <a:rPr lang="fr-FR" dirty="0"/>
              <a:t>L'ajout d'une colonne à table USER_ACCOUNT constitue l'ajout d'une information supplémentaire dans la base de donnée de l'application;</a:t>
            </a:r>
          </a:p>
          <a:p>
            <a:pPr marL="0" indent="0">
              <a:buNone/>
            </a:pPr>
            <a:endParaRPr lang="fr-FR" dirty="0"/>
          </a:p>
          <a:p>
            <a:pPr marL="0" indent="0">
              <a:buNone/>
            </a:pPr>
            <a:r>
              <a:rPr lang="fr-FR" dirty="0"/>
              <a:t>dans le cas où elle est mappée dans le programme elle servira d'ajout d'une nouvelle fonctionnalité.</a:t>
            </a:r>
          </a:p>
        </p:txBody>
      </p:sp>
    </p:spTree>
    <p:extLst>
      <p:ext uri="{BB962C8B-B14F-4D97-AF65-F5344CB8AC3E}">
        <p14:creationId xmlns:p14="http://schemas.microsoft.com/office/powerpoint/2010/main" val="3760061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917978B-3EFC-9FB4-5752-AA2717206CD5}"/>
              </a:ext>
            </a:extLst>
          </p:cNvPr>
          <p:cNvSpPr>
            <a:spLocks noGrp="1"/>
          </p:cNvSpPr>
          <p:nvPr>
            <p:ph idx="1"/>
          </p:nvPr>
        </p:nvSpPr>
        <p:spPr>
          <a:xfrm>
            <a:off x="683455" y="348517"/>
            <a:ext cx="10964594" cy="6389908"/>
          </a:xfrm>
        </p:spPr>
        <p:txBody>
          <a:bodyPr>
            <a:normAutofit/>
          </a:bodyPr>
          <a:lstStyle/>
          <a:p>
            <a:pPr marL="0" indent="0">
              <a:buNone/>
            </a:pPr>
            <a:r>
              <a:rPr lang="fr-FR" sz="4000" b="1" u="sng" dirty="0"/>
              <a:t>Scenario 4 :</a:t>
            </a:r>
            <a:r>
              <a:rPr lang="fr-FR" sz="4000" b="1" dirty="0"/>
              <a:t>  </a:t>
            </a:r>
            <a:r>
              <a:rPr lang="fr-FR" sz="4000" dirty="0"/>
              <a:t>Supprimer la table STATUSES_CACHE</a:t>
            </a:r>
          </a:p>
          <a:p>
            <a:pPr marL="0" indent="0">
              <a:buNone/>
            </a:pPr>
            <a:endParaRPr lang="fr-FR" dirty="0"/>
          </a:p>
          <a:p>
            <a:pPr marL="0" indent="0">
              <a:buNone/>
            </a:pPr>
            <a:r>
              <a:rPr lang="fr-FR" sz="3600" dirty="0"/>
              <a:t>La suppression de la table STATUSES_CACHE va entrainer un disfonctionnement au niveau de l'application car son ID est utilisé dans la création d'autres tables.</a:t>
            </a:r>
          </a:p>
          <a:p>
            <a:pPr marL="0" indent="0">
              <a:buNone/>
            </a:pPr>
            <a:endParaRPr lang="fr-FR" sz="3600" dirty="0"/>
          </a:p>
          <a:p>
            <a:pPr marL="0" indent="0">
              <a:buNone/>
            </a:pPr>
            <a:r>
              <a:rPr lang="fr-FR" sz="3600" dirty="0"/>
              <a:t>Pour remédier à ces conséquences il faudra procéder à un </a:t>
            </a:r>
            <a:r>
              <a:rPr lang="fr-FR" sz="3600" dirty="0" err="1"/>
              <a:t>refactoring</a:t>
            </a:r>
            <a:r>
              <a:rPr lang="fr-FR" sz="3600" dirty="0"/>
              <a:t> au niveau de certaines tables de la base de données et aussi au niveau du code en supprimant toutes les références à cette table.</a:t>
            </a:r>
          </a:p>
        </p:txBody>
      </p:sp>
    </p:spTree>
    <p:extLst>
      <p:ext uri="{BB962C8B-B14F-4D97-AF65-F5344CB8AC3E}">
        <p14:creationId xmlns:p14="http://schemas.microsoft.com/office/powerpoint/2010/main" val="1995834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D5F62CF-B232-6E04-F20E-01ED3A0F99DB}"/>
              </a:ext>
            </a:extLst>
          </p:cNvPr>
          <p:cNvSpPr>
            <a:spLocks noGrp="1"/>
          </p:cNvSpPr>
          <p:nvPr>
            <p:ph idx="1"/>
          </p:nvPr>
        </p:nvSpPr>
        <p:spPr>
          <a:xfrm>
            <a:off x="534571" y="211015"/>
            <a:ext cx="11380763" cy="5965948"/>
          </a:xfrm>
        </p:spPr>
        <p:txBody>
          <a:bodyPr>
            <a:normAutofit/>
          </a:bodyPr>
          <a:lstStyle/>
          <a:p>
            <a:pPr marL="0" indent="0">
              <a:buNone/>
            </a:pPr>
            <a:r>
              <a:rPr lang="fr-FR" sz="3200" b="1" u="sng" dirty="0"/>
              <a:t>Scenario 5:</a:t>
            </a:r>
            <a:r>
              <a:rPr lang="fr-FR" sz="3200" b="1" dirty="0"/>
              <a:t>  </a:t>
            </a:r>
            <a:r>
              <a:rPr lang="fr-FR" sz="3200" dirty="0"/>
              <a:t>Supprimer la colonne URI de la table STATUSES_CACHE</a:t>
            </a:r>
          </a:p>
          <a:p>
            <a:pPr marL="0" indent="0">
              <a:buNone/>
            </a:pPr>
            <a:endParaRPr lang="fr-FR" dirty="0"/>
          </a:p>
          <a:p>
            <a:pPr marL="0" indent="0" algn="just">
              <a:buNone/>
            </a:pPr>
            <a:r>
              <a:rPr lang="fr-FR" sz="3200" dirty="0"/>
              <a:t>La suppression de cette colonne n'aura aucune conséquence au niveau du schéma courant de la base de données, cependant il faudra procéder à des adaptations au niveau du code dans la classe StatusCacheDAO.java.</a:t>
            </a:r>
          </a:p>
          <a:p>
            <a:pPr marL="0" indent="0" algn="just">
              <a:buNone/>
            </a:pPr>
            <a:endParaRPr lang="fr-FR" sz="3200" dirty="0"/>
          </a:p>
          <a:p>
            <a:pPr marL="0" indent="0" algn="just">
              <a:buNone/>
            </a:pPr>
            <a:r>
              <a:rPr lang="fr-FR" sz="3200" dirty="0"/>
              <a:t>Toutes les références à cette colonnes devront être supprimées pour éviter des erreurs du genre </a:t>
            </a:r>
            <a:r>
              <a:rPr lang="fr-FR" sz="3200" dirty="0" err="1"/>
              <a:t>NullpointerException</a:t>
            </a:r>
            <a:r>
              <a:rPr lang="fr-FR" sz="3200" dirty="0"/>
              <a:t>.</a:t>
            </a:r>
          </a:p>
        </p:txBody>
      </p:sp>
    </p:spTree>
    <p:extLst>
      <p:ext uri="{BB962C8B-B14F-4D97-AF65-F5344CB8AC3E}">
        <p14:creationId xmlns:p14="http://schemas.microsoft.com/office/powerpoint/2010/main" val="96474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639D213-45FC-42ED-02C5-1E23A4070D67}"/>
              </a:ext>
            </a:extLst>
          </p:cNvPr>
          <p:cNvSpPr>
            <a:spLocks noGrp="1"/>
          </p:cNvSpPr>
          <p:nvPr>
            <p:ph idx="1"/>
          </p:nvPr>
        </p:nvSpPr>
        <p:spPr>
          <a:xfrm>
            <a:off x="323557" y="196948"/>
            <a:ext cx="11030243" cy="5980015"/>
          </a:xfrm>
        </p:spPr>
        <p:txBody>
          <a:bodyPr/>
          <a:lstStyle/>
          <a:p>
            <a:pPr marL="0" indent="0">
              <a:buNone/>
            </a:pPr>
            <a:r>
              <a:rPr lang="fr-FR" b="1" u="sng" dirty="0"/>
              <a:t>Scenario 6:</a:t>
            </a:r>
            <a:r>
              <a:rPr lang="fr-FR" b="1" dirty="0"/>
              <a:t>   </a:t>
            </a:r>
            <a:r>
              <a:rPr lang="fr-FR" dirty="0"/>
              <a:t>Ajouter une nouvelle colonne dans la table STATUSES_CACHE</a:t>
            </a:r>
          </a:p>
          <a:p>
            <a:pPr marL="0" indent="0">
              <a:buNone/>
            </a:pPr>
            <a:endParaRPr lang="fr-FR" dirty="0"/>
          </a:p>
          <a:p>
            <a:pPr marL="0" indent="0">
              <a:buNone/>
            </a:pPr>
            <a:endParaRPr lang="fr-FR" dirty="0"/>
          </a:p>
          <a:p>
            <a:pPr marL="0" indent="0">
              <a:buNone/>
            </a:pPr>
            <a:r>
              <a:rPr lang="fr-FR" dirty="0"/>
              <a:t>L'ajout d'une nouvelle colonne se fera par un nouveau script DDL pour cette table.</a:t>
            </a:r>
          </a:p>
          <a:p>
            <a:pPr marL="0" indent="0">
              <a:buNone/>
            </a:pPr>
            <a:endParaRPr lang="fr-FR" dirty="0"/>
          </a:p>
          <a:p>
            <a:pPr marL="0" indent="0" algn="just">
              <a:buNone/>
            </a:pPr>
            <a:r>
              <a:rPr lang="fr-FR" dirty="0"/>
              <a:t>Une adaptation sera aussi nécessaire au niveau de la table StatusCacheDAO.java afin de définir la valeur de l'attribut qui va représenter cette colonne lors de la création d'une instance de cette table.</a:t>
            </a:r>
          </a:p>
        </p:txBody>
      </p:sp>
    </p:spTree>
    <p:extLst>
      <p:ext uri="{BB962C8B-B14F-4D97-AF65-F5344CB8AC3E}">
        <p14:creationId xmlns:p14="http://schemas.microsoft.com/office/powerpoint/2010/main" val="4279617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B66F9B8-D689-D286-AB54-107A64B0DE30}"/>
              </a:ext>
            </a:extLst>
          </p:cNvPr>
          <p:cNvSpPr>
            <a:spLocks noGrp="1"/>
          </p:cNvSpPr>
          <p:nvPr>
            <p:ph idx="1"/>
          </p:nvPr>
        </p:nvSpPr>
        <p:spPr>
          <a:xfrm>
            <a:off x="675249" y="239151"/>
            <a:ext cx="10678551" cy="5937812"/>
          </a:xfrm>
        </p:spPr>
        <p:txBody>
          <a:bodyPr>
            <a:normAutofit/>
          </a:bodyPr>
          <a:lstStyle/>
          <a:p>
            <a:pPr marL="0" indent="0">
              <a:buNone/>
            </a:pPr>
            <a:r>
              <a:rPr lang="fr-FR" b="1" u="sng" dirty="0"/>
              <a:t>Scenario 7:</a:t>
            </a:r>
            <a:r>
              <a:rPr lang="fr-FR" b="1" dirty="0"/>
              <a:t>  </a:t>
            </a:r>
            <a:r>
              <a:rPr lang="fr-FR" dirty="0"/>
              <a:t>Renommer la table TIMELINES</a:t>
            </a:r>
          </a:p>
          <a:p>
            <a:pPr marL="0" indent="0">
              <a:buNone/>
            </a:pPr>
            <a:endParaRPr lang="fr-FR" dirty="0"/>
          </a:p>
          <a:p>
            <a:pPr marL="0" indent="0" algn="just">
              <a:buNone/>
            </a:pPr>
            <a:r>
              <a:rPr lang="fr-FR" dirty="0"/>
              <a:t>Le renommage de la table TIMELINES n'aura pas de conséquences directes sur le schéma actuel de la base de données car celle-ci ne contient aucune référence explicite.</a:t>
            </a:r>
          </a:p>
          <a:p>
            <a:pPr marL="0" indent="0" algn="just">
              <a:buNone/>
            </a:pPr>
            <a:endParaRPr lang="fr-FR" dirty="0"/>
          </a:p>
          <a:p>
            <a:pPr marL="0" indent="0" algn="just">
              <a:buNone/>
            </a:pPr>
            <a:r>
              <a:rPr lang="fr-FR" dirty="0"/>
              <a:t>Cependant il faudra forcément répercuter le changement sans le code principalement dans les tables Sqlite.java et TimelinesDAO.java, ainsi que toutes autres références existantes dans le code.</a:t>
            </a:r>
          </a:p>
        </p:txBody>
      </p:sp>
    </p:spTree>
    <p:extLst>
      <p:ext uri="{BB962C8B-B14F-4D97-AF65-F5344CB8AC3E}">
        <p14:creationId xmlns:p14="http://schemas.microsoft.com/office/powerpoint/2010/main" val="3502095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25681E9-9395-BA4B-D8DB-94676F31E7E4}"/>
              </a:ext>
            </a:extLst>
          </p:cNvPr>
          <p:cNvSpPr>
            <a:spLocks noGrp="1"/>
          </p:cNvSpPr>
          <p:nvPr>
            <p:ph idx="1"/>
          </p:nvPr>
        </p:nvSpPr>
        <p:spPr>
          <a:xfrm>
            <a:off x="773722" y="379828"/>
            <a:ext cx="11015003" cy="5797135"/>
          </a:xfrm>
        </p:spPr>
        <p:txBody>
          <a:bodyPr>
            <a:normAutofit/>
          </a:bodyPr>
          <a:lstStyle/>
          <a:p>
            <a:pPr marL="0" indent="0">
              <a:buNone/>
            </a:pPr>
            <a:r>
              <a:rPr lang="fr-FR" sz="3200" b="1" u="sng" dirty="0"/>
              <a:t>Scenario 8:</a:t>
            </a:r>
            <a:r>
              <a:rPr lang="fr-FR" sz="3200" b="1" dirty="0"/>
              <a:t>  </a:t>
            </a:r>
            <a:r>
              <a:rPr lang="fr-FR" sz="3200" dirty="0"/>
              <a:t>Supprimer la colonne USER_ID de la table TIMELINES</a:t>
            </a:r>
          </a:p>
          <a:p>
            <a:pPr marL="0" indent="0">
              <a:buNone/>
            </a:pPr>
            <a:endParaRPr lang="fr-FR" dirty="0"/>
          </a:p>
          <a:p>
            <a:pPr marL="0" indent="0" algn="just">
              <a:buNone/>
            </a:pPr>
            <a:r>
              <a:rPr lang="fr-FR" dirty="0"/>
              <a:t>Supprimer la colonne USER_ID de la table TIMELINES est possible sans impact direct sur la base de données. Cependant cela va entrainer un dysfonctionnement dans l'application.</a:t>
            </a:r>
          </a:p>
          <a:p>
            <a:pPr marL="0" indent="0" algn="just">
              <a:buNone/>
            </a:pPr>
            <a:endParaRPr lang="fr-FR" dirty="0"/>
          </a:p>
          <a:p>
            <a:pPr marL="0" indent="0" algn="just">
              <a:buNone/>
            </a:pPr>
            <a:r>
              <a:rPr lang="fr-FR" dirty="0"/>
              <a:t>Pour y remédier il faudra procéder à une mise à jour au niveau du code de toutes les références liées à cette colonne (Sqlite.java et TimelinesDAO.java)</a:t>
            </a:r>
          </a:p>
        </p:txBody>
      </p:sp>
    </p:spTree>
    <p:extLst>
      <p:ext uri="{BB962C8B-B14F-4D97-AF65-F5344CB8AC3E}">
        <p14:creationId xmlns:p14="http://schemas.microsoft.com/office/powerpoint/2010/main" val="2253803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1F27005-91A8-F2B8-7656-1FA294256B4D}"/>
              </a:ext>
            </a:extLst>
          </p:cNvPr>
          <p:cNvSpPr>
            <a:spLocks noGrp="1"/>
          </p:cNvSpPr>
          <p:nvPr>
            <p:ph idx="1"/>
          </p:nvPr>
        </p:nvSpPr>
        <p:spPr>
          <a:xfrm>
            <a:off x="604911" y="309489"/>
            <a:ext cx="11099409" cy="6414868"/>
          </a:xfrm>
        </p:spPr>
        <p:txBody>
          <a:bodyPr>
            <a:normAutofit/>
          </a:bodyPr>
          <a:lstStyle/>
          <a:p>
            <a:pPr marL="0" indent="0">
              <a:buNone/>
            </a:pPr>
            <a:r>
              <a:rPr lang="fr-FR" sz="4000" b="1" u="sng" dirty="0"/>
              <a:t>Scenario 9:</a:t>
            </a:r>
            <a:r>
              <a:rPr lang="fr-FR" sz="4000" b="1" dirty="0"/>
              <a:t>  </a:t>
            </a:r>
            <a:r>
              <a:rPr lang="fr-FR" sz="4000" dirty="0"/>
              <a:t>Suppression de la table INSTANCES</a:t>
            </a:r>
          </a:p>
          <a:p>
            <a:pPr marL="0" indent="0">
              <a:buNone/>
            </a:pPr>
            <a:endParaRPr lang="fr-FR" sz="4000" dirty="0"/>
          </a:p>
          <a:p>
            <a:pPr marL="0" indent="0" algn="just">
              <a:buNone/>
            </a:pPr>
            <a:r>
              <a:rPr lang="fr-FR" sz="3200" dirty="0"/>
              <a:t>La suppression d'une table supprimera définitivement la table et toutes ses données de la base de données.</a:t>
            </a:r>
          </a:p>
          <a:p>
            <a:pPr marL="0" indent="0" algn="just">
              <a:buNone/>
            </a:pPr>
            <a:endParaRPr lang="fr-FR" sz="3200" dirty="0"/>
          </a:p>
          <a:p>
            <a:pPr marL="0" indent="0" algn="just">
              <a:buNone/>
            </a:pPr>
            <a:r>
              <a:rPr lang="fr-FR" sz="3200" dirty="0"/>
              <a:t>Au niveau du code la table a des contraintes de clés étrangères qui la référencent (12 tables). Cette table semble donc être cruciale pour le fonctionnement de l'application, compte tenu du code SQLite. Il est donc inenvisageable de supprimer cette table pour le bon fonctionnement de l’application.</a:t>
            </a:r>
          </a:p>
        </p:txBody>
      </p:sp>
    </p:spTree>
    <p:extLst>
      <p:ext uri="{BB962C8B-B14F-4D97-AF65-F5344CB8AC3E}">
        <p14:creationId xmlns:p14="http://schemas.microsoft.com/office/powerpoint/2010/main" val="2936921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A3BB8C3-0A1D-F9CC-1B20-D30657B821A8}"/>
              </a:ext>
            </a:extLst>
          </p:cNvPr>
          <p:cNvSpPr>
            <a:spLocks noGrp="1"/>
          </p:cNvSpPr>
          <p:nvPr>
            <p:ph idx="1"/>
          </p:nvPr>
        </p:nvSpPr>
        <p:spPr>
          <a:xfrm>
            <a:off x="618977" y="281354"/>
            <a:ext cx="11029071" cy="6414868"/>
          </a:xfrm>
        </p:spPr>
        <p:txBody>
          <a:bodyPr>
            <a:normAutofit/>
          </a:bodyPr>
          <a:lstStyle/>
          <a:p>
            <a:pPr marL="0" indent="0">
              <a:buNone/>
            </a:pPr>
            <a:r>
              <a:rPr lang="fr-FR" sz="3600" b="1" u="sng" dirty="0"/>
              <a:t>Scenario 10:</a:t>
            </a:r>
            <a:r>
              <a:rPr lang="fr-FR" sz="3600" b="1" dirty="0"/>
              <a:t>  </a:t>
            </a:r>
            <a:r>
              <a:rPr lang="fr-FR" sz="3600" dirty="0"/>
              <a:t>Modification de la Table CUSTOM_EMOJI</a:t>
            </a:r>
          </a:p>
          <a:p>
            <a:pPr marL="0" indent="0">
              <a:buNone/>
            </a:pPr>
            <a:endParaRPr lang="fr-FR" dirty="0"/>
          </a:p>
          <a:p>
            <a:pPr marL="0" indent="0" algn="just">
              <a:buNone/>
            </a:pPr>
            <a:r>
              <a:rPr lang="fr-FR" sz="3200" dirty="0"/>
              <a:t>Les modifications des colonnes sur la table CUSTOM_EMOJI sont possibles, mais des modifications de la colonne INSTANCE et USER_ID seront nuisible au bon fonctionnement. </a:t>
            </a:r>
          </a:p>
          <a:p>
            <a:pPr marL="0" indent="0" algn="just">
              <a:buNone/>
            </a:pPr>
            <a:endParaRPr lang="fr-FR" sz="3200" dirty="0"/>
          </a:p>
          <a:p>
            <a:pPr marL="0" indent="0" algn="just">
              <a:buNone/>
            </a:pPr>
            <a:r>
              <a:rPr lang="fr-FR" sz="3200" dirty="0"/>
              <a:t>Toutes modifications de ces colonnes n'ont aucun impact sur le fonctionnement de la table et de la base de données. </a:t>
            </a:r>
          </a:p>
          <a:p>
            <a:pPr marL="0" indent="0" algn="just">
              <a:buNone/>
            </a:pPr>
            <a:endParaRPr lang="fr-FR" sz="3200" dirty="0"/>
          </a:p>
          <a:p>
            <a:pPr marL="0" indent="0" algn="just">
              <a:buNone/>
            </a:pPr>
            <a:r>
              <a:rPr lang="fr-FR" sz="3200" dirty="0"/>
              <a:t>Par contre l'insertion ou la mise à jour d'une valeur de ces colonnes doit prendre en compte l'existence de cette valeur dans la table INSTANCES et USER_ACCOUNT.</a:t>
            </a:r>
          </a:p>
        </p:txBody>
      </p:sp>
    </p:spTree>
    <p:extLst>
      <p:ext uri="{BB962C8B-B14F-4D97-AF65-F5344CB8AC3E}">
        <p14:creationId xmlns:p14="http://schemas.microsoft.com/office/powerpoint/2010/main" val="2497638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69F9DC28-6157-98B3-958D-82681FAD84D8}"/>
              </a:ext>
            </a:extLst>
          </p:cNvPr>
          <p:cNvGraphicFramePr/>
          <p:nvPr/>
        </p:nvGraphicFramePr>
        <p:xfrm>
          <a:off x="838200" y="1825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contenu 2">
            <a:extLst>
              <a:ext uri="{FF2B5EF4-FFF2-40B4-BE49-F238E27FC236}">
                <a16:creationId xmlns:a16="http://schemas.microsoft.com/office/drawing/2014/main" id="{4692F82F-B792-25E0-12F3-BE0492636C86}"/>
              </a:ext>
            </a:extLst>
          </p:cNvPr>
          <p:cNvSpPr>
            <a:spLocks noGrp="1"/>
          </p:cNvSpPr>
          <p:nvPr>
            <p:ph idx="1"/>
          </p:nvPr>
        </p:nvSpPr>
        <p:spPr>
          <a:xfrm>
            <a:off x="838200" y="1614673"/>
            <a:ext cx="10515600" cy="4585447"/>
          </a:xfrm>
        </p:spPr>
        <p:txBody>
          <a:bodyPr>
            <a:noAutofit/>
          </a:bodyPr>
          <a:lstStyle/>
          <a:p>
            <a:pPr marL="342900" indent="-342900">
              <a:lnSpc>
                <a:spcPct val="150000"/>
              </a:lnSpc>
              <a:buFont typeface="+mj-lt"/>
              <a:buAutoNum type="arabicPeriod"/>
            </a:pPr>
            <a:r>
              <a:rPr lang="fr-FR" sz="3200" b="1" i="0" dirty="0">
                <a:effectLst/>
                <a:latin typeface="Constantia" panose="02030602050306030303" pitchFamily="18" charset="0"/>
              </a:rPr>
              <a:t>Introduction</a:t>
            </a:r>
            <a:r>
              <a:rPr lang="fr-FR" sz="3200" b="1" dirty="0"/>
              <a:t> </a:t>
            </a:r>
          </a:p>
          <a:p>
            <a:pPr marL="514350" indent="-514350">
              <a:lnSpc>
                <a:spcPct val="150000"/>
              </a:lnSpc>
              <a:buFont typeface="+mj-lt"/>
              <a:buAutoNum type="arabicPeriod"/>
            </a:pPr>
            <a:r>
              <a:rPr lang="fr-FR" sz="3200" b="1" i="0" dirty="0">
                <a:effectLst/>
                <a:latin typeface="Constantia" panose="02030602050306030303" pitchFamily="18" charset="0"/>
              </a:rPr>
              <a:t>Step1:</a:t>
            </a:r>
            <a:r>
              <a:rPr lang="fr-FR" sz="3200" b="1" dirty="0"/>
              <a:t> </a:t>
            </a:r>
            <a:r>
              <a:rPr lang="fr-FR" sz="3200" b="1" i="0" dirty="0">
                <a:effectLst/>
                <a:latin typeface="Constantia" panose="02030602050306030303" pitchFamily="18" charset="0"/>
              </a:rPr>
              <a:t>Schémas, rétro ingénierie et fichier PML</a:t>
            </a:r>
            <a:r>
              <a:rPr lang="fr-FR" sz="3200" b="1" dirty="0"/>
              <a:t> </a:t>
            </a:r>
          </a:p>
          <a:p>
            <a:pPr marL="514350" indent="-514350">
              <a:lnSpc>
                <a:spcPct val="150000"/>
              </a:lnSpc>
              <a:buFont typeface="+mj-lt"/>
              <a:buAutoNum type="arabicPeriod"/>
            </a:pPr>
            <a:r>
              <a:rPr lang="fr-FR" sz="3200" b="1" i="0" dirty="0">
                <a:effectLst/>
                <a:latin typeface="Constantia" panose="02030602050306030303" pitchFamily="18" charset="0"/>
              </a:rPr>
              <a:t>Step2: Analyse des requêtes</a:t>
            </a:r>
            <a:r>
              <a:rPr lang="fr-FR" sz="3200" b="1" dirty="0"/>
              <a:t> </a:t>
            </a:r>
          </a:p>
          <a:p>
            <a:pPr marL="514350" indent="-514350">
              <a:lnSpc>
                <a:spcPct val="150000"/>
              </a:lnSpc>
              <a:buFont typeface="+mj-lt"/>
              <a:buAutoNum type="arabicPeriod"/>
            </a:pPr>
            <a:r>
              <a:rPr lang="fr-FR" sz="3200" b="1" i="0" dirty="0">
                <a:effectLst/>
                <a:latin typeface="Constantia" panose="02030602050306030303" pitchFamily="18" charset="0"/>
              </a:rPr>
              <a:t>Step3:</a:t>
            </a:r>
            <a:r>
              <a:rPr lang="en-US" sz="3200" b="1" i="0" dirty="0">
                <a:effectLst/>
                <a:latin typeface="Constantia" panose="02030602050306030303" pitchFamily="18" charset="0"/>
              </a:rPr>
              <a:t> What if ? 10 </a:t>
            </a:r>
            <a:r>
              <a:rPr lang="en-US" sz="3200" b="1" i="0" dirty="0" err="1">
                <a:effectLst/>
                <a:latin typeface="Constantia" panose="02030602050306030303" pitchFamily="18" charset="0"/>
              </a:rPr>
              <a:t>scénarios</a:t>
            </a:r>
            <a:r>
              <a:rPr lang="en-US" sz="3200" b="1" i="0" dirty="0">
                <a:effectLst/>
                <a:latin typeface="Constantia" panose="02030602050306030303" pitchFamily="18" charset="0"/>
              </a:rPr>
              <a:t> </a:t>
            </a:r>
            <a:r>
              <a:rPr lang="en-US" sz="3200" b="1" i="0" dirty="0" err="1">
                <a:effectLst/>
                <a:latin typeface="Constantia" panose="02030602050306030303" pitchFamily="18" charset="0"/>
              </a:rPr>
              <a:t>possibles</a:t>
            </a:r>
            <a:r>
              <a:rPr lang="en-US" sz="3200" b="1" dirty="0"/>
              <a:t> </a:t>
            </a:r>
            <a:endParaRPr lang="fr-FR" sz="3200" b="1" i="0" dirty="0">
              <a:effectLst/>
              <a:latin typeface="Constantia" panose="02030602050306030303" pitchFamily="18" charset="0"/>
            </a:endParaRPr>
          </a:p>
          <a:p>
            <a:pPr marL="514350" indent="-514350">
              <a:lnSpc>
                <a:spcPct val="150000"/>
              </a:lnSpc>
              <a:buFont typeface="+mj-lt"/>
              <a:buAutoNum type="arabicPeriod"/>
            </a:pPr>
            <a:r>
              <a:rPr lang="fr-FR" sz="3200" b="1" i="0" dirty="0">
                <a:effectLst/>
                <a:highlight>
                  <a:srgbClr val="FFFF00"/>
                </a:highlight>
                <a:latin typeface="Constantia" panose="02030602050306030303" pitchFamily="18" charset="0"/>
              </a:rPr>
              <a:t>Step4: Critiques sur la DB et le projet</a:t>
            </a:r>
            <a:r>
              <a:rPr lang="fr-FR" sz="3200" b="1" dirty="0">
                <a:highlight>
                  <a:srgbClr val="FFFF00"/>
                </a:highlight>
              </a:rPr>
              <a:t> </a:t>
            </a:r>
            <a:endParaRPr lang="fr-FR" sz="3200" b="1" i="0" dirty="0">
              <a:effectLst/>
              <a:highlight>
                <a:srgbClr val="FFFF00"/>
              </a:highlight>
              <a:latin typeface="Constantia" panose="02030602050306030303" pitchFamily="18" charset="0"/>
            </a:endParaRPr>
          </a:p>
          <a:p>
            <a:pPr marL="514350" indent="-514350">
              <a:lnSpc>
                <a:spcPct val="150000"/>
              </a:lnSpc>
              <a:buFont typeface="+mj-lt"/>
              <a:buAutoNum type="arabicPeriod"/>
            </a:pPr>
            <a:r>
              <a:rPr lang="fr-FR" sz="3200" b="1" i="0" dirty="0">
                <a:effectLst/>
                <a:latin typeface="Constantia" panose="02030602050306030303" pitchFamily="18" charset="0"/>
              </a:rPr>
              <a:t>Conclusion</a:t>
            </a:r>
            <a:r>
              <a:rPr lang="fr-FR" sz="3200" b="1" dirty="0"/>
              <a:t> </a:t>
            </a:r>
            <a:br>
              <a:rPr lang="fr-FR" sz="3200" b="1" dirty="0"/>
            </a:br>
            <a:br>
              <a:rPr lang="fr-FR" sz="3200" dirty="0"/>
            </a:br>
            <a:br>
              <a:rPr lang="fr-FR" sz="3200" b="1" dirty="0"/>
            </a:br>
            <a:endParaRPr lang="fr-FR" sz="3200" b="1" dirty="0"/>
          </a:p>
          <a:p>
            <a:pPr marL="0" indent="0">
              <a:buNone/>
            </a:pPr>
            <a:br>
              <a:rPr lang="fr-FR" sz="3200" dirty="0"/>
            </a:br>
            <a:br>
              <a:rPr lang="fr-FR" sz="3200" dirty="0"/>
            </a:br>
            <a:endParaRPr lang="fr-FR" sz="3200" dirty="0"/>
          </a:p>
        </p:txBody>
      </p:sp>
    </p:spTree>
    <p:extLst>
      <p:ext uri="{BB962C8B-B14F-4D97-AF65-F5344CB8AC3E}">
        <p14:creationId xmlns:p14="http://schemas.microsoft.com/office/powerpoint/2010/main" val="2621993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08713B-AC38-C675-8DED-B0EB6CD7A30F}"/>
              </a:ext>
            </a:extLst>
          </p:cNvPr>
          <p:cNvSpPr>
            <a:spLocks noGrp="1"/>
          </p:cNvSpPr>
          <p:nvPr>
            <p:ph type="title"/>
          </p:nvPr>
        </p:nvSpPr>
        <p:spPr/>
        <p:txBody>
          <a:bodyPr>
            <a:noAutofit/>
          </a:bodyPr>
          <a:lstStyle/>
          <a:p>
            <a:pPr marL="514350" marR="0" lvl="0" indent="-514350" defTabSz="914400" rtl="0" eaLnBrk="1" fontAlgn="auto" latinLnBrk="0" hangingPunct="1">
              <a:lnSpc>
                <a:spcPct val="150000"/>
              </a:lnSpc>
              <a:spcBef>
                <a:spcPts val="1000"/>
              </a:spcBef>
              <a:spcAft>
                <a:spcPts val="0"/>
              </a:spcAft>
              <a:tabLst/>
              <a:defRPr/>
            </a:pPr>
            <a:r>
              <a:rPr kumimoji="0" lang="fr-FR" b="1"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Step4: Critiques sur la DB et le projet</a:t>
            </a:r>
            <a:r>
              <a:rPr kumimoji="0" lang="fr-FR" b="1"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fr-FR" b="1" i="0" u="none" strike="noStrike" kern="1200" cap="none" spc="0" normalizeH="0" baseline="0" noProof="0" dirty="0">
                <a:ln>
                  <a:noFill/>
                </a:ln>
                <a:solidFill>
                  <a:prstClr val="black"/>
                </a:solidFill>
                <a:effectLst/>
                <a:highlight>
                  <a:srgbClr val="FFFF00"/>
                </a:highlight>
                <a:uLnTx/>
                <a:uFillTx/>
                <a:latin typeface="Constantia" panose="02030602050306030303" pitchFamily="18" charset="0"/>
                <a:ea typeface="+mn-ea"/>
                <a:cs typeface="+mn-cs"/>
              </a:rPr>
            </a:br>
            <a:endParaRPr lang="fr-FR" dirty="0"/>
          </a:p>
        </p:txBody>
      </p:sp>
      <p:sp>
        <p:nvSpPr>
          <p:cNvPr id="3" name="Espace réservé du contenu 2">
            <a:extLst>
              <a:ext uri="{FF2B5EF4-FFF2-40B4-BE49-F238E27FC236}">
                <a16:creationId xmlns:a16="http://schemas.microsoft.com/office/drawing/2014/main" id="{A0407CEE-159D-9078-9941-23A12FEE5A9E}"/>
              </a:ext>
            </a:extLst>
          </p:cNvPr>
          <p:cNvSpPr>
            <a:spLocks noGrp="1"/>
          </p:cNvSpPr>
          <p:nvPr>
            <p:ph idx="1"/>
          </p:nvPr>
        </p:nvSpPr>
        <p:spPr>
          <a:xfrm>
            <a:off x="576775" y="1234781"/>
            <a:ext cx="10930597" cy="5405169"/>
          </a:xfrm>
        </p:spPr>
        <p:txBody>
          <a:bodyPr>
            <a:normAutofit/>
          </a:bodyPr>
          <a:lstStyle/>
          <a:p>
            <a:pPr marL="514350" indent="-514350">
              <a:buFont typeface="+mj-lt"/>
              <a:buAutoNum type="arabicPeriod"/>
            </a:pPr>
            <a:r>
              <a:rPr lang="fr-FR" sz="3600" b="1" u="sng" dirty="0"/>
              <a:t>Points positifs</a:t>
            </a:r>
          </a:p>
          <a:p>
            <a:pPr marL="0" indent="0" algn="just">
              <a:buNone/>
            </a:pPr>
            <a:r>
              <a:rPr lang="fr-FR" dirty="0"/>
              <a:t>- La DB est globalement bien écrite, les noms des tables et colonnes sont très explicites.</a:t>
            </a:r>
          </a:p>
          <a:p>
            <a:pPr marL="0" indent="0" algn="just">
              <a:buNone/>
            </a:pPr>
            <a:r>
              <a:rPr lang="fr-FR" dirty="0"/>
              <a:t>- La nomenclature est globalement bien respectée. Une clé primaire est reconnaissable facilement car il y a toujours un complément ID dans le nom de l’attribut. </a:t>
            </a:r>
          </a:p>
          <a:p>
            <a:pPr marL="0" indent="0" algn="just">
              <a:buNone/>
            </a:pPr>
            <a:r>
              <a:rPr lang="fr-FR" dirty="0"/>
              <a:t>- De plus, les attributs reliés d’une table à l’autre avec une FK ont le même nom ou presque le même.</a:t>
            </a:r>
          </a:p>
          <a:p>
            <a:pPr marL="0" indent="0" algn="just">
              <a:buNone/>
            </a:pPr>
            <a:r>
              <a:rPr lang="fr-FR" dirty="0"/>
              <a:t>- Les requêtes sont regroupées dans 3 classes principales ce qui permet de gérer plus facilement la gestion de la </a:t>
            </a:r>
            <a:r>
              <a:rPr lang="fr-FR" dirty="0" err="1"/>
              <a:t>database</a:t>
            </a:r>
            <a:r>
              <a:rPr lang="fr-FR" dirty="0"/>
              <a:t>.</a:t>
            </a:r>
          </a:p>
        </p:txBody>
      </p:sp>
    </p:spTree>
    <p:extLst>
      <p:ext uri="{BB962C8B-B14F-4D97-AF65-F5344CB8AC3E}">
        <p14:creationId xmlns:p14="http://schemas.microsoft.com/office/powerpoint/2010/main" val="3792706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606663-F48C-02E9-A5C0-7E40D9E23941}"/>
              </a:ext>
            </a:extLst>
          </p:cNvPr>
          <p:cNvSpPr>
            <a:spLocks noGrp="1"/>
          </p:cNvSpPr>
          <p:nvPr>
            <p:ph type="title"/>
          </p:nvPr>
        </p:nvSpPr>
        <p:spPr>
          <a:xfrm>
            <a:off x="838200" y="163419"/>
            <a:ext cx="10515600" cy="1325563"/>
          </a:xfrm>
        </p:spPr>
        <p:txBody>
          <a:bodyPr/>
          <a:lstStyle/>
          <a:p>
            <a:pPr marL="742950" indent="-742950" algn="ctr">
              <a:buFont typeface="+mj-lt"/>
              <a:buAutoNum type="arabicPeriod"/>
            </a:pPr>
            <a:r>
              <a:rPr lang="fr-FR" sz="4400" b="1" i="0" dirty="0">
                <a:effectLst/>
                <a:latin typeface="Constantia" panose="02030602050306030303" pitchFamily="18" charset="0"/>
              </a:rPr>
              <a:t>Introduction</a:t>
            </a:r>
            <a:r>
              <a:rPr lang="fr-FR" sz="4400" b="1" dirty="0"/>
              <a:t> </a:t>
            </a:r>
            <a:br>
              <a:rPr lang="fr-FR" sz="4400" b="1" dirty="0"/>
            </a:br>
            <a:endParaRPr lang="fr-FR" dirty="0"/>
          </a:p>
        </p:txBody>
      </p:sp>
      <p:sp>
        <p:nvSpPr>
          <p:cNvPr id="3" name="Espace réservé du contenu 2">
            <a:extLst>
              <a:ext uri="{FF2B5EF4-FFF2-40B4-BE49-F238E27FC236}">
                <a16:creationId xmlns:a16="http://schemas.microsoft.com/office/drawing/2014/main" id="{CAA62861-972F-F9D6-ADBA-AA2FB566EE36}"/>
              </a:ext>
            </a:extLst>
          </p:cNvPr>
          <p:cNvSpPr>
            <a:spLocks noGrp="1"/>
          </p:cNvSpPr>
          <p:nvPr>
            <p:ph idx="1"/>
          </p:nvPr>
        </p:nvSpPr>
        <p:spPr>
          <a:xfrm>
            <a:off x="838199" y="1035424"/>
            <a:ext cx="10726271" cy="5659157"/>
          </a:xfrm>
        </p:spPr>
        <p:txBody>
          <a:bodyPr>
            <a:noAutofit/>
          </a:bodyPr>
          <a:lstStyle/>
          <a:p>
            <a:pPr marL="0" indent="0" algn="just">
              <a:buNone/>
            </a:pPr>
            <a:r>
              <a:rPr lang="fr-FR" b="0" i="0" dirty="0">
                <a:effectLst/>
                <a:latin typeface="Constantia" panose="02030602050306030303" pitchFamily="18" charset="0"/>
              </a:rPr>
              <a:t>Le but de ce projet est d’analyser </a:t>
            </a:r>
            <a:r>
              <a:rPr lang="fr-FR" dirty="0">
                <a:latin typeface="Constantia" panose="02030602050306030303" pitchFamily="18" charset="0"/>
              </a:rPr>
              <a:t>l’</a:t>
            </a:r>
            <a:r>
              <a:rPr lang="fr-FR" b="0" i="0" dirty="0">
                <a:effectLst/>
                <a:latin typeface="Constantia" panose="02030602050306030303" pitchFamily="18" charset="0"/>
              </a:rPr>
              <a:t>application </a:t>
            </a:r>
            <a:r>
              <a:rPr lang="fr-FR" b="0" i="0" dirty="0" err="1">
                <a:effectLst/>
                <a:latin typeface="Constantia" panose="02030602050306030303" pitchFamily="18" charset="0"/>
              </a:rPr>
              <a:t>Fedilab</a:t>
            </a:r>
            <a:r>
              <a:rPr lang="fr-FR" b="0" i="0" dirty="0">
                <a:effectLst/>
                <a:latin typeface="Constantia" panose="02030602050306030303" pitchFamily="18" charset="0"/>
              </a:rPr>
              <a:t> </a:t>
            </a:r>
            <a:r>
              <a:rPr lang="fr-FR" dirty="0">
                <a:latin typeface="Constantia" panose="02030602050306030303" pitchFamily="18" charset="0"/>
              </a:rPr>
              <a:t>a</a:t>
            </a:r>
            <a:r>
              <a:rPr lang="fr-FR" b="0" i="0" dirty="0">
                <a:effectLst/>
                <a:latin typeface="Constantia" panose="02030602050306030303" pitchFamily="18" charset="0"/>
              </a:rPr>
              <a:t>fin de s'exercer à la rétro ingénierie logicielle.</a:t>
            </a:r>
          </a:p>
          <a:p>
            <a:pPr marL="0" indent="0" algn="just">
              <a:lnSpc>
                <a:spcPct val="100000"/>
              </a:lnSpc>
              <a:buNone/>
            </a:pPr>
            <a:endParaRPr lang="fr-FR" b="0" i="0" dirty="0">
              <a:effectLst/>
              <a:latin typeface="Constantia" panose="02030602050306030303" pitchFamily="18" charset="0"/>
            </a:endParaRPr>
          </a:p>
          <a:p>
            <a:pPr marL="0" indent="0" algn="just">
              <a:buNone/>
            </a:pPr>
            <a:r>
              <a:rPr lang="fr-FR" dirty="0">
                <a:latin typeface="Constantia" panose="02030602050306030303" pitchFamily="18" charset="0"/>
              </a:rPr>
              <a:t>n</a:t>
            </a:r>
            <a:r>
              <a:rPr lang="fr-FR" b="0" i="0" dirty="0">
                <a:effectLst/>
                <a:latin typeface="Constantia" panose="02030602050306030303" pitchFamily="18" charset="0"/>
              </a:rPr>
              <a:t>otre démarche contient les grandes étapes suivantes:</a:t>
            </a:r>
          </a:p>
          <a:p>
            <a:pPr marL="514350" indent="-514350" algn="just">
              <a:buFont typeface="+mj-lt"/>
              <a:buAutoNum type="arabicPeriod"/>
            </a:pPr>
            <a:r>
              <a:rPr lang="fr-FR" b="0" i="0" dirty="0">
                <a:effectLst/>
                <a:latin typeface="Constantia" panose="02030602050306030303" pitchFamily="18" charset="0"/>
              </a:rPr>
              <a:t>- La création du schéma physique et logique enrichi.</a:t>
            </a:r>
          </a:p>
          <a:p>
            <a:pPr marL="514350" indent="-514350" algn="just">
              <a:buFont typeface="+mj-lt"/>
              <a:buAutoNum type="arabicPeriod"/>
            </a:pPr>
            <a:r>
              <a:rPr lang="fr-FR" b="0" i="0" dirty="0">
                <a:effectLst/>
                <a:latin typeface="Constantia" panose="02030602050306030303" pitchFamily="18" charset="0"/>
              </a:rPr>
              <a:t>- découverte des différentes clés étrangères implicites à l'aide de diverses techniques.</a:t>
            </a:r>
          </a:p>
          <a:p>
            <a:pPr marL="514350" indent="-514350" algn="just">
              <a:buFont typeface="+mj-lt"/>
              <a:buAutoNum type="arabicPeriod"/>
            </a:pPr>
            <a:r>
              <a:rPr lang="fr-FR" b="0" i="0" dirty="0">
                <a:effectLst/>
                <a:latin typeface="Constantia" panose="02030602050306030303" pitchFamily="18" charset="0"/>
              </a:rPr>
              <a:t>- Les statistiques relatives aux requêtes SQL se trouvant dans le code et critiquer la complexité de celles-ci .</a:t>
            </a:r>
          </a:p>
          <a:p>
            <a:pPr marL="514350" indent="-514350" algn="just">
              <a:buFont typeface="+mj-lt"/>
              <a:buAutoNum type="arabicPeriod"/>
            </a:pPr>
            <a:r>
              <a:rPr lang="fr-FR" b="0" i="0" dirty="0">
                <a:effectLst/>
                <a:latin typeface="Constantia" panose="02030602050306030303" pitchFamily="18" charset="0"/>
              </a:rPr>
              <a:t>- Les 10 scénarios ‘’</a:t>
            </a:r>
            <a:r>
              <a:rPr lang="fr-FR" b="0" i="0" dirty="0" err="1">
                <a:effectLst/>
                <a:latin typeface="Constantia" panose="02030602050306030303" pitchFamily="18" charset="0"/>
              </a:rPr>
              <a:t>What</a:t>
            </a:r>
            <a:r>
              <a:rPr lang="fr-FR" b="0" i="0" dirty="0">
                <a:effectLst/>
                <a:latin typeface="Constantia" panose="02030602050306030303" pitchFamily="18" charset="0"/>
              </a:rPr>
              <a:t>-if ’’ .</a:t>
            </a:r>
          </a:p>
          <a:p>
            <a:pPr marL="514350" indent="-514350" algn="just">
              <a:buFont typeface="+mj-lt"/>
              <a:buAutoNum type="arabicPeriod"/>
            </a:pPr>
            <a:r>
              <a:rPr lang="fr-FR" b="0" i="0" dirty="0">
                <a:effectLst/>
                <a:latin typeface="Constantia" panose="02030602050306030303" pitchFamily="18" charset="0"/>
              </a:rPr>
              <a:t>- Une critique générale du schéma de la DB .</a:t>
            </a:r>
          </a:p>
          <a:p>
            <a:pPr marL="0" indent="0" algn="just">
              <a:buNone/>
            </a:pPr>
            <a:r>
              <a:rPr lang="fr-FR" dirty="0"/>
              <a:t> </a:t>
            </a:r>
            <a:br>
              <a:rPr lang="fr-FR" dirty="0"/>
            </a:br>
            <a:endParaRPr lang="fr-FR" dirty="0"/>
          </a:p>
        </p:txBody>
      </p:sp>
    </p:spTree>
    <p:extLst>
      <p:ext uri="{BB962C8B-B14F-4D97-AF65-F5344CB8AC3E}">
        <p14:creationId xmlns:p14="http://schemas.microsoft.com/office/powerpoint/2010/main" val="1911866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474D468-2EFB-B15B-4639-72B816D64CA7}"/>
              </a:ext>
            </a:extLst>
          </p:cNvPr>
          <p:cNvSpPr>
            <a:spLocks noGrp="1"/>
          </p:cNvSpPr>
          <p:nvPr>
            <p:ph idx="1"/>
          </p:nvPr>
        </p:nvSpPr>
        <p:spPr>
          <a:xfrm>
            <a:off x="365759" y="239150"/>
            <a:ext cx="11211951" cy="6457071"/>
          </a:xfrm>
        </p:spPr>
        <p:txBody>
          <a:bodyPr>
            <a:normAutofit fontScale="40000" lnSpcReduction="20000"/>
          </a:bodyPr>
          <a:lstStyle/>
          <a:p>
            <a:pPr marL="0" indent="0">
              <a:buNone/>
            </a:pPr>
            <a:r>
              <a:rPr lang="fr-FR" sz="11100" b="1" u="sng" dirty="0"/>
              <a:t>2. Points négatifs</a:t>
            </a:r>
          </a:p>
          <a:p>
            <a:pPr marL="0" indent="0" algn="just">
              <a:lnSpc>
                <a:spcPct val="170000"/>
              </a:lnSpc>
              <a:buNone/>
            </a:pPr>
            <a:r>
              <a:rPr lang="fr-FR" sz="6200" dirty="0"/>
              <a:t>- La non-spécification explicite des clés étrangères dans les tables.</a:t>
            </a:r>
          </a:p>
          <a:p>
            <a:pPr marL="0" indent="0" algn="just">
              <a:lnSpc>
                <a:spcPct val="170000"/>
              </a:lnSpc>
              <a:buNone/>
            </a:pPr>
            <a:r>
              <a:rPr lang="fr-FR" sz="6200" dirty="0"/>
              <a:t>- Le Code n'est pas trop commenté en général.</a:t>
            </a:r>
          </a:p>
          <a:p>
            <a:pPr marL="0" indent="0" algn="just">
              <a:lnSpc>
                <a:spcPct val="170000"/>
              </a:lnSpc>
              <a:buNone/>
            </a:pPr>
            <a:r>
              <a:rPr lang="fr-FR" sz="6200" dirty="0"/>
              <a:t>-Mots réservés du langage SQL et/ou SQLite utilisés comme nom de table ou Attribut.</a:t>
            </a:r>
          </a:p>
          <a:p>
            <a:pPr marL="0" indent="0" algn="just">
              <a:lnSpc>
                <a:spcPct val="170000"/>
              </a:lnSpc>
              <a:buNone/>
            </a:pPr>
            <a:r>
              <a:rPr lang="fr-FR" sz="6200" dirty="0"/>
              <a:t>-Le code n'est pas facilement portable.</a:t>
            </a:r>
          </a:p>
          <a:p>
            <a:pPr algn="just">
              <a:lnSpc>
                <a:spcPct val="120000"/>
              </a:lnSpc>
              <a:buFontTx/>
              <a:buChar char="-"/>
            </a:pPr>
            <a:r>
              <a:rPr lang="fr-FR" sz="6200" dirty="0"/>
              <a:t>L'utilisation de "TEXT" comme type des dates dans plusieurs tables. Il serait peut-être plus approprié d'utiliser le type de données "DATETIME" pour cette colonne.</a:t>
            </a:r>
          </a:p>
          <a:p>
            <a:pPr algn="just">
              <a:lnSpc>
                <a:spcPct val="120000"/>
              </a:lnSpc>
              <a:buFontTx/>
              <a:buChar char="-"/>
            </a:pPr>
            <a:endParaRPr lang="fr-FR" sz="6200" dirty="0"/>
          </a:p>
          <a:p>
            <a:pPr marL="0" indent="0" algn="just">
              <a:lnSpc>
                <a:spcPct val="120000"/>
              </a:lnSpc>
              <a:buNone/>
            </a:pPr>
            <a:r>
              <a:rPr lang="fr-FR" sz="6200" dirty="0"/>
              <a:t>-La gestion des jointures au niveau du code fait que la </a:t>
            </a:r>
            <a:r>
              <a:rPr lang="fr-FR" sz="6200" dirty="0" err="1"/>
              <a:t>database</a:t>
            </a:r>
            <a:r>
              <a:rPr lang="fr-FR" sz="6200" dirty="0"/>
              <a:t> n'est ni exploitable, ni compréhensible sans le code applicatif. Ceci peut créer des soucis. </a:t>
            </a:r>
          </a:p>
          <a:p>
            <a:pPr marL="0" indent="0" algn="just">
              <a:lnSpc>
                <a:spcPct val="120000"/>
              </a:lnSpc>
              <a:buNone/>
            </a:pPr>
            <a:endParaRPr lang="fr-FR" sz="6200" dirty="0"/>
          </a:p>
        </p:txBody>
      </p:sp>
    </p:spTree>
    <p:extLst>
      <p:ext uri="{BB962C8B-B14F-4D97-AF65-F5344CB8AC3E}">
        <p14:creationId xmlns:p14="http://schemas.microsoft.com/office/powerpoint/2010/main" val="2540992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69F9DC28-6157-98B3-958D-82681FAD84D8}"/>
              </a:ext>
            </a:extLst>
          </p:cNvPr>
          <p:cNvGraphicFramePr/>
          <p:nvPr/>
        </p:nvGraphicFramePr>
        <p:xfrm>
          <a:off x="838200" y="1825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contenu 2">
            <a:extLst>
              <a:ext uri="{FF2B5EF4-FFF2-40B4-BE49-F238E27FC236}">
                <a16:creationId xmlns:a16="http://schemas.microsoft.com/office/drawing/2014/main" id="{4692F82F-B792-25E0-12F3-BE0492636C86}"/>
              </a:ext>
            </a:extLst>
          </p:cNvPr>
          <p:cNvSpPr>
            <a:spLocks noGrp="1"/>
          </p:cNvSpPr>
          <p:nvPr>
            <p:ph idx="1"/>
          </p:nvPr>
        </p:nvSpPr>
        <p:spPr>
          <a:xfrm>
            <a:off x="838200" y="1614673"/>
            <a:ext cx="10515600" cy="4585447"/>
          </a:xfrm>
        </p:spPr>
        <p:txBody>
          <a:bodyPr>
            <a:noAutofit/>
          </a:bodyPr>
          <a:lstStyle/>
          <a:p>
            <a:pPr marL="342900" indent="-342900">
              <a:lnSpc>
                <a:spcPct val="150000"/>
              </a:lnSpc>
              <a:buFont typeface="+mj-lt"/>
              <a:buAutoNum type="arabicPeriod"/>
            </a:pPr>
            <a:r>
              <a:rPr lang="fr-FR" sz="3200" b="1" i="0" dirty="0">
                <a:effectLst/>
                <a:latin typeface="Constantia" panose="02030602050306030303" pitchFamily="18" charset="0"/>
              </a:rPr>
              <a:t>Introduction</a:t>
            </a:r>
            <a:r>
              <a:rPr lang="fr-FR" sz="3200" b="1" dirty="0"/>
              <a:t> </a:t>
            </a:r>
          </a:p>
          <a:p>
            <a:pPr marL="514350" indent="-514350">
              <a:lnSpc>
                <a:spcPct val="150000"/>
              </a:lnSpc>
              <a:buFont typeface="+mj-lt"/>
              <a:buAutoNum type="arabicPeriod"/>
            </a:pPr>
            <a:r>
              <a:rPr lang="fr-FR" sz="3200" b="1" i="0" dirty="0">
                <a:effectLst/>
                <a:latin typeface="Constantia" panose="02030602050306030303" pitchFamily="18" charset="0"/>
              </a:rPr>
              <a:t>Step1:</a:t>
            </a:r>
            <a:r>
              <a:rPr lang="fr-FR" sz="3200" b="1" dirty="0"/>
              <a:t> </a:t>
            </a:r>
            <a:r>
              <a:rPr lang="fr-FR" sz="3200" b="1" i="0" dirty="0">
                <a:effectLst/>
                <a:latin typeface="Constantia" panose="02030602050306030303" pitchFamily="18" charset="0"/>
              </a:rPr>
              <a:t>Schémas, rétro ingénierie et fichier PML</a:t>
            </a:r>
            <a:r>
              <a:rPr lang="fr-FR" sz="3200" b="1" dirty="0"/>
              <a:t> </a:t>
            </a:r>
          </a:p>
          <a:p>
            <a:pPr marL="514350" indent="-514350">
              <a:lnSpc>
                <a:spcPct val="150000"/>
              </a:lnSpc>
              <a:buFont typeface="+mj-lt"/>
              <a:buAutoNum type="arabicPeriod"/>
            </a:pPr>
            <a:r>
              <a:rPr lang="fr-FR" sz="3200" b="1" i="0" dirty="0">
                <a:effectLst/>
                <a:latin typeface="Constantia" panose="02030602050306030303" pitchFamily="18" charset="0"/>
              </a:rPr>
              <a:t>Step2: Analyse des requêtes</a:t>
            </a:r>
            <a:r>
              <a:rPr lang="fr-FR" sz="3200" b="1" dirty="0"/>
              <a:t> </a:t>
            </a:r>
          </a:p>
          <a:p>
            <a:pPr marL="514350" indent="-514350">
              <a:lnSpc>
                <a:spcPct val="150000"/>
              </a:lnSpc>
              <a:buFont typeface="+mj-lt"/>
              <a:buAutoNum type="arabicPeriod"/>
            </a:pPr>
            <a:r>
              <a:rPr lang="fr-FR" sz="3200" b="1" i="0" dirty="0">
                <a:effectLst/>
                <a:latin typeface="Constantia" panose="02030602050306030303" pitchFamily="18" charset="0"/>
              </a:rPr>
              <a:t>Step3:</a:t>
            </a:r>
            <a:r>
              <a:rPr lang="en-US" sz="3200" b="1" i="0" dirty="0">
                <a:effectLst/>
                <a:latin typeface="Constantia" panose="02030602050306030303" pitchFamily="18" charset="0"/>
              </a:rPr>
              <a:t> What if ? 10 </a:t>
            </a:r>
            <a:r>
              <a:rPr lang="en-US" sz="3200" b="1" i="0" dirty="0" err="1">
                <a:effectLst/>
                <a:latin typeface="Constantia" panose="02030602050306030303" pitchFamily="18" charset="0"/>
              </a:rPr>
              <a:t>scénarios</a:t>
            </a:r>
            <a:r>
              <a:rPr lang="en-US" sz="3200" b="1" i="0" dirty="0">
                <a:effectLst/>
                <a:latin typeface="Constantia" panose="02030602050306030303" pitchFamily="18" charset="0"/>
              </a:rPr>
              <a:t> </a:t>
            </a:r>
            <a:r>
              <a:rPr lang="en-US" sz="3200" b="1" i="0" dirty="0" err="1">
                <a:effectLst/>
                <a:latin typeface="Constantia" panose="02030602050306030303" pitchFamily="18" charset="0"/>
              </a:rPr>
              <a:t>possibles</a:t>
            </a:r>
            <a:r>
              <a:rPr lang="en-US" sz="3200" b="1" dirty="0"/>
              <a:t> </a:t>
            </a:r>
            <a:endParaRPr lang="fr-FR" sz="3200" b="1" i="0" dirty="0">
              <a:effectLst/>
              <a:latin typeface="Constantia" panose="02030602050306030303" pitchFamily="18" charset="0"/>
            </a:endParaRPr>
          </a:p>
          <a:p>
            <a:pPr marL="514350" indent="-514350">
              <a:lnSpc>
                <a:spcPct val="150000"/>
              </a:lnSpc>
              <a:buFont typeface="+mj-lt"/>
              <a:buAutoNum type="arabicPeriod"/>
            </a:pPr>
            <a:r>
              <a:rPr lang="fr-FR" sz="3200" b="1" i="0" dirty="0">
                <a:effectLst/>
                <a:latin typeface="Constantia" panose="02030602050306030303" pitchFamily="18" charset="0"/>
              </a:rPr>
              <a:t>Step4: Critiques sur la DB et le projet</a:t>
            </a:r>
            <a:r>
              <a:rPr lang="fr-FR" sz="3200" b="1" dirty="0"/>
              <a:t> </a:t>
            </a:r>
            <a:endParaRPr lang="fr-FR" sz="3200" b="1" i="0" dirty="0">
              <a:effectLst/>
              <a:latin typeface="Constantia" panose="02030602050306030303" pitchFamily="18" charset="0"/>
            </a:endParaRPr>
          </a:p>
          <a:p>
            <a:pPr marL="514350" indent="-514350">
              <a:lnSpc>
                <a:spcPct val="150000"/>
              </a:lnSpc>
              <a:buFont typeface="+mj-lt"/>
              <a:buAutoNum type="arabicPeriod"/>
            </a:pPr>
            <a:r>
              <a:rPr lang="fr-FR" sz="3200" b="1" i="0" dirty="0">
                <a:effectLst/>
                <a:highlight>
                  <a:srgbClr val="FFFF00"/>
                </a:highlight>
                <a:latin typeface="Constantia" panose="02030602050306030303" pitchFamily="18" charset="0"/>
              </a:rPr>
              <a:t>Conclusion</a:t>
            </a:r>
            <a:r>
              <a:rPr lang="fr-FR" sz="3200" b="1" dirty="0">
                <a:highlight>
                  <a:srgbClr val="FFFF00"/>
                </a:highlight>
              </a:rPr>
              <a:t> </a:t>
            </a:r>
            <a:br>
              <a:rPr lang="fr-FR" sz="3200" b="1" dirty="0"/>
            </a:br>
            <a:br>
              <a:rPr lang="fr-FR" sz="3200" dirty="0"/>
            </a:br>
            <a:br>
              <a:rPr lang="fr-FR" sz="3200" b="1" dirty="0"/>
            </a:br>
            <a:endParaRPr lang="fr-FR" sz="3200" b="1" dirty="0"/>
          </a:p>
          <a:p>
            <a:pPr marL="0" indent="0">
              <a:buNone/>
            </a:pPr>
            <a:br>
              <a:rPr lang="fr-FR" sz="3200" dirty="0"/>
            </a:br>
            <a:br>
              <a:rPr lang="fr-FR" sz="3200" dirty="0"/>
            </a:br>
            <a:endParaRPr lang="fr-FR" sz="3200" dirty="0"/>
          </a:p>
        </p:txBody>
      </p:sp>
    </p:spTree>
    <p:extLst>
      <p:ext uri="{BB962C8B-B14F-4D97-AF65-F5344CB8AC3E}">
        <p14:creationId xmlns:p14="http://schemas.microsoft.com/office/powerpoint/2010/main" val="163214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149FDB-2E99-CBC3-0134-CBE1DB7017FE}"/>
              </a:ext>
            </a:extLst>
          </p:cNvPr>
          <p:cNvSpPr>
            <a:spLocks noGrp="1"/>
          </p:cNvSpPr>
          <p:nvPr>
            <p:ph type="title"/>
          </p:nvPr>
        </p:nvSpPr>
        <p:spPr>
          <a:xfrm>
            <a:off x="838200" y="18255"/>
            <a:ext cx="10515600" cy="966483"/>
          </a:xfrm>
        </p:spPr>
        <p:txBody>
          <a:bodyPr>
            <a:normAutofit/>
          </a:bodyPr>
          <a:lstStyle/>
          <a:p>
            <a:pPr algn="ctr"/>
            <a:r>
              <a:rPr kumimoji="0" lang="fr-FR" sz="4800" b="1" i="0" u="sng" strike="noStrike" kern="1200" cap="none" spc="0" normalizeH="0" baseline="0" noProof="0" dirty="0">
                <a:ln>
                  <a:noFill/>
                </a:ln>
                <a:solidFill>
                  <a:prstClr val="black"/>
                </a:solidFill>
                <a:effectLst/>
                <a:uLnTx/>
                <a:uFillTx/>
                <a:latin typeface="Constantia" panose="02030602050306030303" pitchFamily="18" charset="0"/>
                <a:ea typeface="+mn-ea"/>
                <a:cs typeface="+mn-cs"/>
              </a:rPr>
              <a:t>Conclusion</a:t>
            </a:r>
            <a:endParaRPr lang="fr-FR" sz="4800" u="sng" dirty="0"/>
          </a:p>
        </p:txBody>
      </p:sp>
      <p:sp>
        <p:nvSpPr>
          <p:cNvPr id="3" name="Espace réservé du contenu 2">
            <a:extLst>
              <a:ext uri="{FF2B5EF4-FFF2-40B4-BE49-F238E27FC236}">
                <a16:creationId xmlns:a16="http://schemas.microsoft.com/office/drawing/2014/main" id="{7269221C-34A6-200E-3D38-6D0848E85C50}"/>
              </a:ext>
            </a:extLst>
          </p:cNvPr>
          <p:cNvSpPr>
            <a:spLocks noGrp="1"/>
          </p:cNvSpPr>
          <p:nvPr>
            <p:ph idx="1"/>
          </p:nvPr>
        </p:nvSpPr>
        <p:spPr>
          <a:xfrm>
            <a:off x="464235" y="1083212"/>
            <a:ext cx="11366694" cy="5655213"/>
          </a:xfrm>
        </p:spPr>
        <p:txBody>
          <a:bodyPr/>
          <a:lstStyle/>
          <a:p>
            <a:pPr marL="0" indent="0">
              <a:buNone/>
            </a:pPr>
            <a:r>
              <a:rPr lang="fr-FR" dirty="0"/>
              <a:t>Ce travail nous a permis de faire la rétro-engineering d’une application en utilisation les outils vus en cours tels que </a:t>
            </a:r>
            <a:r>
              <a:rPr lang="fr-FR" dirty="0" err="1"/>
              <a:t>SQLInspect</a:t>
            </a:r>
            <a:r>
              <a:rPr lang="fr-FR" dirty="0"/>
              <a:t>, </a:t>
            </a:r>
            <a:r>
              <a:rPr lang="fr-FR" dirty="0" err="1"/>
              <a:t>HyDRa</a:t>
            </a:r>
            <a:r>
              <a:rPr lang="fr-FR" dirty="0"/>
              <a:t> et DB-main.</a:t>
            </a:r>
          </a:p>
          <a:p>
            <a:pPr marL="0" indent="0">
              <a:buNone/>
            </a:pPr>
            <a:endParaRPr lang="fr-FR" dirty="0"/>
          </a:p>
          <a:p>
            <a:pPr marL="0" indent="0">
              <a:buNone/>
            </a:pPr>
            <a:r>
              <a:rPr lang="fr-FR" dirty="0"/>
              <a:t>retrouver la base de données complète avec ses spécifications.</a:t>
            </a:r>
          </a:p>
          <a:p>
            <a:pPr marL="0" indent="0">
              <a:buNone/>
            </a:pPr>
            <a:r>
              <a:rPr lang="fr-FR" dirty="0"/>
              <a:t>Ce projet est un bon exemple pour démontrer l’importance des clés étrangères explicites. L’absence de ces clés nous a été fortement chronophage. </a:t>
            </a:r>
          </a:p>
          <a:p>
            <a:pPr marL="0" indent="0">
              <a:buNone/>
            </a:pPr>
            <a:r>
              <a:rPr lang="fr-FR" dirty="0"/>
              <a:t>Mais la bonne nomenclature nous a permis, a contrario, de gagner un temps considérable dans notre démarche de rétro-engineering.</a:t>
            </a:r>
          </a:p>
          <a:p>
            <a:pPr marL="0" indent="0">
              <a:buNone/>
            </a:pPr>
            <a:endParaRPr lang="fr-FR" dirty="0"/>
          </a:p>
          <a:p>
            <a:pPr marL="0" indent="0">
              <a:buNone/>
            </a:pPr>
            <a:r>
              <a:rPr lang="fr-FR" dirty="0"/>
              <a:t>travailler en groupe nous a permis de confronter nos idées et développer des</a:t>
            </a:r>
          </a:p>
          <a:p>
            <a:pPr marL="0" indent="0">
              <a:buNone/>
            </a:pPr>
            <a:r>
              <a:rPr lang="fr-FR" dirty="0"/>
              <a:t>techniques de travail en groupe qui nous seront certainement utiles à l’avenir</a:t>
            </a:r>
          </a:p>
        </p:txBody>
      </p:sp>
    </p:spTree>
    <p:extLst>
      <p:ext uri="{BB962C8B-B14F-4D97-AF65-F5344CB8AC3E}">
        <p14:creationId xmlns:p14="http://schemas.microsoft.com/office/powerpoint/2010/main" val="861189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2199A2-F5D3-A12D-E57D-39092C0D09D4}"/>
              </a:ext>
            </a:extLst>
          </p:cNvPr>
          <p:cNvSpPr>
            <a:spLocks noGrp="1"/>
          </p:cNvSpPr>
          <p:nvPr>
            <p:ph type="title"/>
          </p:nvPr>
        </p:nvSpPr>
        <p:spPr>
          <a:xfrm>
            <a:off x="838200" y="118314"/>
            <a:ext cx="10515600" cy="715403"/>
          </a:xfrm>
        </p:spPr>
        <p:txBody>
          <a:bodyPr>
            <a:normAutofit/>
          </a:bodyPr>
          <a:lstStyle/>
          <a:p>
            <a:pPr algn="ctr"/>
            <a:r>
              <a:rPr lang="fr-FR" b="1" dirty="0">
                <a:latin typeface="+mn-lt"/>
              </a:rPr>
              <a:t>Perspectives d’ évolution du projet </a:t>
            </a:r>
          </a:p>
        </p:txBody>
      </p:sp>
      <p:sp>
        <p:nvSpPr>
          <p:cNvPr id="3" name="Espace réservé du contenu 2">
            <a:extLst>
              <a:ext uri="{FF2B5EF4-FFF2-40B4-BE49-F238E27FC236}">
                <a16:creationId xmlns:a16="http://schemas.microsoft.com/office/drawing/2014/main" id="{B5A1747B-D446-0E80-AD5C-76AA7A57BB69}"/>
              </a:ext>
            </a:extLst>
          </p:cNvPr>
          <p:cNvSpPr>
            <a:spLocks noGrp="1"/>
          </p:cNvSpPr>
          <p:nvPr>
            <p:ph idx="1"/>
          </p:nvPr>
        </p:nvSpPr>
        <p:spPr>
          <a:xfrm>
            <a:off x="932330" y="1110222"/>
            <a:ext cx="10515600" cy="5629464"/>
          </a:xfrm>
        </p:spPr>
        <p:txBody>
          <a:bodyPr/>
          <a:lstStyle/>
          <a:p>
            <a:pPr marL="0" indent="0" algn="just">
              <a:buNone/>
            </a:pPr>
            <a:r>
              <a:rPr lang="fr-FR" dirty="0"/>
              <a:t>Puisque la base de données a été conçu avec des clés étrangères implicites dans le programme, on suppose qu’elle a été construite sans liaison comme une base de données NoSQL .</a:t>
            </a:r>
          </a:p>
          <a:p>
            <a:pPr marL="0" indent="0" algn="just">
              <a:buNone/>
            </a:pPr>
            <a:endParaRPr lang="fr-FR" dirty="0"/>
          </a:p>
          <a:p>
            <a:pPr marL="0" indent="0" algn="just">
              <a:buNone/>
            </a:pPr>
            <a:r>
              <a:rPr lang="fr-FR" dirty="0"/>
              <a:t>Notre base de données pourrait facilement évoluer vers une base de données NoSQL en particulier MongoDB pour le stockage des données et Neo4j parce que notre application est un réseau social, un graphe serait approprié pour implémenter le réseau .</a:t>
            </a:r>
          </a:p>
        </p:txBody>
      </p:sp>
    </p:spTree>
    <p:extLst>
      <p:ext uri="{BB962C8B-B14F-4D97-AF65-F5344CB8AC3E}">
        <p14:creationId xmlns:p14="http://schemas.microsoft.com/office/powerpoint/2010/main" val="128823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3 questions à se poser pour déterminer un bon sujet de mémoire">
            <a:extLst>
              <a:ext uri="{FF2B5EF4-FFF2-40B4-BE49-F238E27FC236}">
                <a16:creationId xmlns:a16="http://schemas.microsoft.com/office/drawing/2014/main" id="{9AFE9699-7955-BDA5-AF60-1FA219269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13649901-C9B7-FAAB-40FC-08466311D9EB}"/>
              </a:ext>
            </a:extLst>
          </p:cNvPr>
          <p:cNvSpPr>
            <a:spLocks noGrp="1"/>
          </p:cNvSpPr>
          <p:nvPr>
            <p:ph type="title"/>
          </p:nvPr>
        </p:nvSpPr>
        <p:spPr>
          <a:xfrm>
            <a:off x="838200" y="0"/>
            <a:ext cx="10515600" cy="1144587"/>
          </a:xfrm>
        </p:spPr>
        <p:txBody>
          <a:bodyPr>
            <a:normAutofit fontScale="90000"/>
          </a:bodyPr>
          <a:lstStyle/>
          <a:p>
            <a:pPr algn="ctr"/>
            <a:r>
              <a:rPr lang="fr-FR" sz="8000" b="1" dirty="0"/>
              <a:t>QUESTIONS</a:t>
            </a:r>
          </a:p>
        </p:txBody>
      </p:sp>
      <p:sp>
        <p:nvSpPr>
          <p:cNvPr id="3" name="Espace réservé du contenu 2">
            <a:extLst>
              <a:ext uri="{FF2B5EF4-FFF2-40B4-BE49-F238E27FC236}">
                <a16:creationId xmlns:a16="http://schemas.microsoft.com/office/drawing/2014/main" id="{E9F72A6D-2AE9-170F-4777-FCE1C5E73D19}"/>
              </a:ext>
            </a:extLst>
          </p:cNvPr>
          <p:cNvSpPr>
            <a:spLocks noGrp="1"/>
          </p:cNvSpPr>
          <p:nvPr>
            <p:ph idx="1"/>
          </p:nvPr>
        </p:nvSpPr>
        <p:spPr/>
        <p:txBody>
          <a:bodyPr/>
          <a:lstStyle/>
          <a:p>
            <a:pPr marL="0" indent="0">
              <a:buNone/>
            </a:pPr>
            <a:r>
              <a:rPr lang="fr-FR" dirty="0"/>
              <a:t>.</a:t>
            </a:r>
          </a:p>
        </p:txBody>
      </p:sp>
    </p:spTree>
    <p:extLst>
      <p:ext uri="{BB962C8B-B14F-4D97-AF65-F5344CB8AC3E}">
        <p14:creationId xmlns:p14="http://schemas.microsoft.com/office/powerpoint/2010/main" val="118595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69F9DC28-6157-98B3-958D-82681FAD84D8}"/>
              </a:ext>
            </a:extLst>
          </p:cNvPr>
          <p:cNvGraphicFramePr/>
          <p:nvPr/>
        </p:nvGraphicFramePr>
        <p:xfrm>
          <a:off x="838200" y="1825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contenu 2">
            <a:extLst>
              <a:ext uri="{FF2B5EF4-FFF2-40B4-BE49-F238E27FC236}">
                <a16:creationId xmlns:a16="http://schemas.microsoft.com/office/drawing/2014/main" id="{4692F82F-B792-25E0-12F3-BE0492636C86}"/>
              </a:ext>
            </a:extLst>
          </p:cNvPr>
          <p:cNvSpPr>
            <a:spLocks noGrp="1"/>
          </p:cNvSpPr>
          <p:nvPr>
            <p:ph idx="1"/>
          </p:nvPr>
        </p:nvSpPr>
        <p:spPr>
          <a:xfrm>
            <a:off x="838200" y="1614673"/>
            <a:ext cx="10515600" cy="4585447"/>
          </a:xfrm>
        </p:spPr>
        <p:txBody>
          <a:bodyPr>
            <a:noAutofit/>
          </a:bodyPr>
          <a:lstStyle/>
          <a:p>
            <a:pPr marL="342900" indent="-342900">
              <a:lnSpc>
                <a:spcPct val="150000"/>
              </a:lnSpc>
              <a:buFont typeface="+mj-lt"/>
              <a:buAutoNum type="arabicPeriod"/>
            </a:pPr>
            <a:r>
              <a:rPr lang="fr-FR" sz="3200" b="1" i="0" dirty="0">
                <a:effectLst/>
                <a:latin typeface="Constantia" panose="02030602050306030303" pitchFamily="18" charset="0"/>
              </a:rPr>
              <a:t>Introduction</a:t>
            </a:r>
            <a:r>
              <a:rPr lang="fr-FR" sz="3200" b="1" dirty="0"/>
              <a:t> </a:t>
            </a:r>
          </a:p>
          <a:p>
            <a:pPr marL="514350" indent="-514350">
              <a:lnSpc>
                <a:spcPct val="150000"/>
              </a:lnSpc>
              <a:buFont typeface="+mj-lt"/>
              <a:buAutoNum type="arabicPeriod"/>
            </a:pPr>
            <a:r>
              <a:rPr lang="fr-FR" sz="3200" b="1" i="0" dirty="0">
                <a:effectLst/>
                <a:highlight>
                  <a:srgbClr val="FFFF00"/>
                </a:highlight>
                <a:latin typeface="Constantia" panose="02030602050306030303" pitchFamily="18" charset="0"/>
              </a:rPr>
              <a:t>Step1:</a:t>
            </a:r>
            <a:r>
              <a:rPr lang="fr-FR" sz="3200" b="1" dirty="0">
                <a:highlight>
                  <a:srgbClr val="FFFF00"/>
                </a:highlight>
              </a:rPr>
              <a:t> </a:t>
            </a:r>
            <a:r>
              <a:rPr lang="fr-FR" sz="3200" b="1" i="0" dirty="0">
                <a:effectLst/>
                <a:highlight>
                  <a:srgbClr val="FFFF00"/>
                </a:highlight>
                <a:latin typeface="Constantia" panose="02030602050306030303" pitchFamily="18" charset="0"/>
              </a:rPr>
              <a:t>Schémas, rétro ingénierie et fichier PML</a:t>
            </a:r>
            <a:r>
              <a:rPr lang="fr-FR" sz="3200" b="1" dirty="0">
                <a:highlight>
                  <a:srgbClr val="FFFF00"/>
                </a:highlight>
              </a:rPr>
              <a:t> </a:t>
            </a:r>
          </a:p>
          <a:p>
            <a:pPr marL="514350" indent="-514350">
              <a:lnSpc>
                <a:spcPct val="150000"/>
              </a:lnSpc>
              <a:buFont typeface="+mj-lt"/>
              <a:buAutoNum type="arabicPeriod"/>
            </a:pPr>
            <a:r>
              <a:rPr lang="fr-FR" sz="3200" b="1" i="0" dirty="0">
                <a:effectLst/>
                <a:latin typeface="Constantia" panose="02030602050306030303" pitchFamily="18" charset="0"/>
              </a:rPr>
              <a:t>Step2: Analyse des requêtes</a:t>
            </a:r>
            <a:r>
              <a:rPr lang="fr-FR" sz="3200" b="1" dirty="0"/>
              <a:t> </a:t>
            </a:r>
          </a:p>
          <a:p>
            <a:pPr marL="514350" indent="-514350">
              <a:lnSpc>
                <a:spcPct val="150000"/>
              </a:lnSpc>
              <a:buFont typeface="+mj-lt"/>
              <a:buAutoNum type="arabicPeriod"/>
            </a:pPr>
            <a:r>
              <a:rPr lang="fr-FR" sz="3200" b="1" i="0" dirty="0">
                <a:effectLst/>
                <a:latin typeface="Constantia" panose="02030602050306030303" pitchFamily="18" charset="0"/>
              </a:rPr>
              <a:t>Step3:</a:t>
            </a:r>
            <a:r>
              <a:rPr lang="en-US" sz="3200" b="1" i="0" dirty="0">
                <a:effectLst/>
                <a:latin typeface="Constantia" panose="02030602050306030303" pitchFamily="18" charset="0"/>
              </a:rPr>
              <a:t> What if ? 10 </a:t>
            </a:r>
            <a:r>
              <a:rPr lang="en-US" sz="3200" b="1" i="0" dirty="0" err="1">
                <a:effectLst/>
                <a:latin typeface="Constantia" panose="02030602050306030303" pitchFamily="18" charset="0"/>
              </a:rPr>
              <a:t>scénarios</a:t>
            </a:r>
            <a:r>
              <a:rPr lang="en-US" sz="3200" b="1" i="0" dirty="0">
                <a:effectLst/>
                <a:latin typeface="Constantia" panose="02030602050306030303" pitchFamily="18" charset="0"/>
              </a:rPr>
              <a:t> </a:t>
            </a:r>
            <a:r>
              <a:rPr lang="en-US" sz="3200" b="1" i="0" dirty="0" err="1">
                <a:effectLst/>
                <a:latin typeface="Constantia" panose="02030602050306030303" pitchFamily="18" charset="0"/>
              </a:rPr>
              <a:t>possibles</a:t>
            </a:r>
            <a:r>
              <a:rPr lang="en-US" sz="3200" b="1" dirty="0"/>
              <a:t> </a:t>
            </a:r>
            <a:endParaRPr lang="fr-FR" sz="3200" b="1" i="0" dirty="0">
              <a:effectLst/>
              <a:latin typeface="Constantia" panose="02030602050306030303" pitchFamily="18" charset="0"/>
            </a:endParaRPr>
          </a:p>
          <a:p>
            <a:pPr marL="514350" indent="-514350">
              <a:lnSpc>
                <a:spcPct val="150000"/>
              </a:lnSpc>
              <a:buFont typeface="+mj-lt"/>
              <a:buAutoNum type="arabicPeriod"/>
            </a:pPr>
            <a:r>
              <a:rPr lang="fr-FR" sz="3200" b="1" i="0" dirty="0">
                <a:effectLst/>
                <a:latin typeface="Constantia" panose="02030602050306030303" pitchFamily="18" charset="0"/>
              </a:rPr>
              <a:t>Step4: Critiques sur la DB et le projet</a:t>
            </a:r>
            <a:r>
              <a:rPr lang="fr-FR" sz="3200" b="1" dirty="0"/>
              <a:t> </a:t>
            </a:r>
            <a:endParaRPr lang="fr-FR" sz="3200" b="1" i="0" dirty="0">
              <a:effectLst/>
              <a:latin typeface="Constantia" panose="02030602050306030303" pitchFamily="18" charset="0"/>
            </a:endParaRPr>
          </a:p>
          <a:p>
            <a:pPr marL="514350" indent="-514350">
              <a:lnSpc>
                <a:spcPct val="150000"/>
              </a:lnSpc>
              <a:buFont typeface="+mj-lt"/>
              <a:buAutoNum type="arabicPeriod"/>
            </a:pPr>
            <a:r>
              <a:rPr lang="fr-FR" sz="3200" b="1" i="0" dirty="0">
                <a:effectLst/>
                <a:latin typeface="Constantia" panose="02030602050306030303" pitchFamily="18" charset="0"/>
              </a:rPr>
              <a:t>Conclusion</a:t>
            </a:r>
            <a:r>
              <a:rPr lang="fr-FR" sz="3200" b="1" dirty="0"/>
              <a:t> </a:t>
            </a:r>
            <a:br>
              <a:rPr lang="fr-FR" sz="3200" b="1" dirty="0"/>
            </a:br>
            <a:br>
              <a:rPr lang="fr-FR" sz="3200" dirty="0"/>
            </a:br>
            <a:br>
              <a:rPr lang="fr-FR" sz="3200" b="1" dirty="0"/>
            </a:br>
            <a:endParaRPr lang="fr-FR" sz="3200" b="1" dirty="0"/>
          </a:p>
          <a:p>
            <a:pPr marL="0" indent="0">
              <a:buNone/>
            </a:pPr>
            <a:br>
              <a:rPr lang="fr-FR" sz="3200" dirty="0"/>
            </a:br>
            <a:br>
              <a:rPr lang="fr-FR" sz="3200" dirty="0"/>
            </a:br>
            <a:endParaRPr lang="fr-FR" sz="3200" dirty="0"/>
          </a:p>
        </p:txBody>
      </p:sp>
    </p:spTree>
    <p:extLst>
      <p:ext uri="{BB962C8B-B14F-4D97-AF65-F5344CB8AC3E}">
        <p14:creationId xmlns:p14="http://schemas.microsoft.com/office/powerpoint/2010/main" val="20844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2EDC8C-9B1C-D74D-BB8C-A51CD6119FC8}"/>
              </a:ext>
            </a:extLst>
          </p:cNvPr>
          <p:cNvSpPr>
            <a:spLocks noGrp="1"/>
          </p:cNvSpPr>
          <p:nvPr>
            <p:ph type="title"/>
          </p:nvPr>
        </p:nvSpPr>
        <p:spPr>
          <a:xfrm>
            <a:off x="838200" y="166174"/>
            <a:ext cx="10515600" cy="1259216"/>
          </a:xfrm>
        </p:spPr>
        <p:txBody>
          <a:bodyPr>
            <a:normAutofit fontScale="90000"/>
          </a:bodyPr>
          <a:lstStyle/>
          <a:p>
            <a:r>
              <a:rPr lang="fr-FR" sz="3600" b="1" i="0" dirty="0">
                <a:effectLst/>
                <a:latin typeface="Constantia" panose="02030602050306030303" pitchFamily="18" charset="0"/>
              </a:rPr>
              <a:t>2. Step1:</a:t>
            </a:r>
            <a:r>
              <a:rPr lang="fr-FR" sz="3600" b="1" dirty="0"/>
              <a:t> </a:t>
            </a:r>
            <a:r>
              <a:rPr lang="fr-FR" sz="3600" b="1" i="0" dirty="0">
                <a:effectLst/>
                <a:latin typeface="Constantia" panose="02030602050306030303" pitchFamily="18" charset="0"/>
              </a:rPr>
              <a:t>Schémas, rétro ingénierie et fichier PML</a:t>
            </a:r>
            <a:r>
              <a:rPr lang="fr-FR" sz="3600" b="1" dirty="0"/>
              <a:t> </a:t>
            </a:r>
            <a:br>
              <a:rPr lang="fr-FR" sz="4400" b="1" dirty="0">
                <a:highlight>
                  <a:srgbClr val="FFFF00"/>
                </a:highlight>
              </a:rPr>
            </a:br>
            <a:endParaRPr lang="fr-FR" dirty="0"/>
          </a:p>
        </p:txBody>
      </p:sp>
      <p:sp>
        <p:nvSpPr>
          <p:cNvPr id="3" name="Espace réservé du contenu 2">
            <a:extLst>
              <a:ext uri="{FF2B5EF4-FFF2-40B4-BE49-F238E27FC236}">
                <a16:creationId xmlns:a16="http://schemas.microsoft.com/office/drawing/2014/main" id="{DDED5F0C-A65F-751B-D5C6-A6EBE09A9F6F}"/>
              </a:ext>
            </a:extLst>
          </p:cNvPr>
          <p:cNvSpPr>
            <a:spLocks noGrp="1"/>
          </p:cNvSpPr>
          <p:nvPr>
            <p:ph idx="1"/>
          </p:nvPr>
        </p:nvSpPr>
        <p:spPr/>
        <p:txBody>
          <a:bodyPr/>
          <a:lstStyle/>
          <a:p>
            <a:pPr marL="0" indent="0">
              <a:buNone/>
            </a:pPr>
            <a:r>
              <a:rPr lang="fr-FR" b="1" dirty="0"/>
              <a:t>1- utilisation du logiciel </a:t>
            </a:r>
            <a:r>
              <a:rPr lang="fr-FR" b="1" dirty="0" err="1"/>
              <a:t>SQLInspect</a:t>
            </a:r>
            <a:r>
              <a:rPr lang="fr-FR" b="1" dirty="0"/>
              <a:t> pour extraire différents fichiers tels que: </a:t>
            </a:r>
          </a:p>
          <a:p>
            <a:pPr marL="0" indent="0">
              <a:buNone/>
            </a:pPr>
            <a:endParaRPr lang="fr-FR" dirty="0"/>
          </a:p>
          <a:p>
            <a:pPr>
              <a:buFont typeface="Wingdings" panose="05000000000000000000" pitchFamily="2" charset="2"/>
              <a:buChar char="§"/>
            </a:pPr>
            <a:r>
              <a:rPr lang="fr-FR" dirty="0"/>
              <a:t> Fediverse-quieries.xml</a:t>
            </a:r>
          </a:p>
          <a:p>
            <a:pPr>
              <a:buFont typeface="Wingdings" panose="05000000000000000000" pitchFamily="2" charset="2"/>
              <a:buChar char="§"/>
            </a:pPr>
            <a:r>
              <a:rPr lang="fr-FR" dirty="0"/>
              <a:t> </a:t>
            </a:r>
            <a:r>
              <a:rPr lang="fr-FR" dirty="0" err="1"/>
              <a:t>Fediverse-schéma.json</a:t>
            </a:r>
            <a:endParaRPr lang="fr-FR" dirty="0"/>
          </a:p>
          <a:p>
            <a:pPr>
              <a:buFont typeface="Wingdings" panose="05000000000000000000" pitchFamily="2" charset="2"/>
              <a:buChar char="§"/>
            </a:pPr>
            <a:r>
              <a:rPr lang="fr-FR" dirty="0"/>
              <a:t> Fediverse-smells.xml</a:t>
            </a:r>
          </a:p>
          <a:p>
            <a:pPr>
              <a:buFont typeface="Wingdings" panose="05000000000000000000" pitchFamily="2" charset="2"/>
              <a:buChar char="§"/>
            </a:pPr>
            <a:r>
              <a:rPr lang="fr-FR" dirty="0"/>
              <a:t> Fediverse-javaMetrics.xml </a:t>
            </a:r>
          </a:p>
          <a:p>
            <a:pPr>
              <a:buFont typeface="Wingdings" panose="05000000000000000000" pitchFamily="2" charset="2"/>
              <a:buChar char="§"/>
            </a:pPr>
            <a:r>
              <a:rPr lang="fr-FR" dirty="0" err="1"/>
              <a:t>quieries.sql</a:t>
            </a:r>
            <a:endParaRPr lang="fr-FR" dirty="0"/>
          </a:p>
          <a:p>
            <a:pPr marL="0" indent="0">
              <a:buNone/>
            </a:pPr>
            <a:endParaRPr lang="fr-FR" dirty="0"/>
          </a:p>
        </p:txBody>
      </p:sp>
    </p:spTree>
    <p:extLst>
      <p:ext uri="{BB962C8B-B14F-4D97-AF65-F5344CB8AC3E}">
        <p14:creationId xmlns:p14="http://schemas.microsoft.com/office/powerpoint/2010/main" val="3513142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D4CC32-C302-9776-90FE-733E01AFCEAE}"/>
              </a:ext>
            </a:extLst>
          </p:cNvPr>
          <p:cNvSpPr>
            <a:spLocks noGrp="1"/>
          </p:cNvSpPr>
          <p:nvPr>
            <p:ph idx="1"/>
          </p:nvPr>
        </p:nvSpPr>
        <p:spPr>
          <a:xfrm>
            <a:off x="932329" y="457200"/>
            <a:ext cx="11048999" cy="4536422"/>
          </a:xfrm>
        </p:spPr>
        <p:txBody>
          <a:bodyPr/>
          <a:lstStyle/>
          <a:p>
            <a:pPr marL="0" indent="0">
              <a:buNone/>
            </a:pPr>
            <a:r>
              <a:rPr lang="fr-FR" b="1" dirty="0"/>
              <a:t>2- Création du schéma physique à partir du DDL</a:t>
            </a:r>
          </a:p>
          <a:p>
            <a:pPr marL="0" indent="0">
              <a:buNone/>
            </a:pPr>
            <a:r>
              <a:rPr lang="fr-FR" dirty="0"/>
              <a:t>Création  du schéma physique à partir du fichier </a:t>
            </a:r>
            <a:r>
              <a:rPr lang="fr-FR" b="1" dirty="0" err="1"/>
              <a:t>Fediverse-schéma.json</a:t>
            </a:r>
            <a:endParaRPr lang="fr-FR" b="1" dirty="0"/>
          </a:p>
          <a:p>
            <a:pPr marL="0" indent="0">
              <a:buNone/>
            </a:pPr>
            <a:r>
              <a:rPr lang="fr-FR" b="1" dirty="0"/>
              <a:t> </a:t>
            </a:r>
          </a:p>
          <a:p>
            <a:pPr marL="0" indent="0">
              <a:buNone/>
            </a:pPr>
            <a:endParaRPr lang="fr-FR" dirty="0"/>
          </a:p>
        </p:txBody>
      </p:sp>
      <p:pic>
        <p:nvPicPr>
          <p:cNvPr id="5" name="Image 4">
            <a:extLst>
              <a:ext uri="{FF2B5EF4-FFF2-40B4-BE49-F238E27FC236}">
                <a16:creationId xmlns:a16="http://schemas.microsoft.com/office/drawing/2014/main" id="{91BD6F21-200B-86E6-FBDD-2E4893A6A471}"/>
              </a:ext>
            </a:extLst>
          </p:cNvPr>
          <p:cNvPicPr>
            <a:picLocks noChangeAspect="1"/>
          </p:cNvPicPr>
          <p:nvPr/>
        </p:nvPicPr>
        <p:blipFill>
          <a:blip r:embed="rId2"/>
          <a:stretch>
            <a:fillRect/>
          </a:stretch>
        </p:blipFill>
        <p:spPr>
          <a:xfrm>
            <a:off x="2633515" y="1764176"/>
            <a:ext cx="7527540" cy="5093824"/>
          </a:xfrm>
          <a:prstGeom prst="rect">
            <a:avLst/>
          </a:prstGeom>
        </p:spPr>
      </p:pic>
    </p:spTree>
    <p:extLst>
      <p:ext uri="{BB962C8B-B14F-4D97-AF65-F5344CB8AC3E}">
        <p14:creationId xmlns:p14="http://schemas.microsoft.com/office/powerpoint/2010/main" val="4215397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0170E22B-31D0-91AB-01BF-EBE5118D6E45}"/>
              </a:ext>
            </a:extLst>
          </p:cNvPr>
          <p:cNvSpPr>
            <a:spLocks noGrp="1"/>
          </p:cNvSpPr>
          <p:nvPr>
            <p:ph idx="1"/>
          </p:nvPr>
        </p:nvSpPr>
        <p:spPr>
          <a:xfrm>
            <a:off x="630936" y="2807208"/>
            <a:ext cx="3429000" cy="3410712"/>
          </a:xfrm>
        </p:spPr>
        <p:txBody>
          <a:bodyPr anchor="t">
            <a:normAutofit/>
          </a:bodyPr>
          <a:lstStyle/>
          <a:p>
            <a:pPr marL="0" indent="0">
              <a:buNone/>
            </a:pPr>
            <a:r>
              <a:rPr lang="fr-FR" sz="2200" b="1" i="0" dirty="0">
                <a:effectLst/>
                <a:latin typeface="Constantia" panose="02030602050306030303" pitchFamily="18" charset="0"/>
              </a:rPr>
              <a:t>3-Modèle </a:t>
            </a:r>
            <a:r>
              <a:rPr lang="fr-FR" sz="2200" b="1" dirty="0">
                <a:latin typeface="Constantia" panose="02030602050306030303" pitchFamily="18" charset="0"/>
              </a:rPr>
              <a:t>logique  basique</a:t>
            </a:r>
            <a:r>
              <a:rPr lang="fr-FR" sz="2200" b="1" i="0" dirty="0">
                <a:effectLst/>
                <a:latin typeface="Constantia" panose="02030602050306030303" pitchFamily="18" charset="0"/>
              </a:rPr>
              <a:t> du schéma de la base</a:t>
            </a:r>
            <a:r>
              <a:rPr lang="fr-FR" sz="2200" b="1" dirty="0"/>
              <a:t> de données </a:t>
            </a:r>
            <a:br>
              <a:rPr lang="fr-FR" sz="2200" dirty="0"/>
            </a:br>
            <a:endParaRPr lang="fr-FR" sz="2200" dirty="0"/>
          </a:p>
        </p:txBody>
      </p:sp>
      <p:pic>
        <p:nvPicPr>
          <p:cNvPr id="2050" name="Picture 2">
            <a:extLst>
              <a:ext uri="{FF2B5EF4-FFF2-40B4-BE49-F238E27FC236}">
                <a16:creationId xmlns:a16="http://schemas.microsoft.com/office/drawing/2014/main" id="{02013EF7-CAE2-BE19-F9CF-4F44B2D025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9065" y="20859"/>
            <a:ext cx="6799629" cy="673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641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E9F1189-B7F1-729B-CBC3-F7AFFF71CE7A}"/>
              </a:ext>
            </a:extLst>
          </p:cNvPr>
          <p:cNvSpPr>
            <a:spLocks noGrp="1"/>
          </p:cNvSpPr>
          <p:nvPr>
            <p:ph idx="1"/>
          </p:nvPr>
        </p:nvSpPr>
        <p:spPr>
          <a:xfrm>
            <a:off x="838200" y="255494"/>
            <a:ext cx="10515600" cy="6468035"/>
          </a:xfrm>
        </p:spPr>
        <p:txBody>
          <a:bodyPr>
            <a:normAutofit fontScale="62500" lnSpcReduction="20000"/>
          </a:bodyPr>
          <a:lstStyle/>
          <a:p>
            <a:pPr marL="0" indent="0">
              <a:buNone/>
            </a:pPr>
            <a:r>
              <a:rPr lang="fr-FR" sz="6400" b="1" dirty="0"/>
              <a:t>4- </a:t>
            </a:r>
            <a:r>
              <a:rPr lang="fr-FR" sz="6400" b="1" i="0" dirty="0">
                <a:effectLst/>
                <a:latin typeface="Constantia" panose="02030602050306030303" pitchFamily="18" charset="0"/>
              </a:rPr>
              <a:t>Recherches des </a:t>
            </a:r>
            <a:r>
              <a:rPr lang="fr-FR" sz="6400" b="1" i="0" dirty="0" err="1">
                <a:effectLst/>
                <a:latin typeface="Constantia" panose="02030602050306030303" pitchFamily="18" charset="0"/>
              </a:rPr>
              <a:t>foreign</a:t>
            </a:r>
            <a:r>
              <a:rPr lang="fr-FR" sz="6400" b="1" i="0" dirty="0">
                <a:effectLst/>
                <a:latin typeface="Constantia" panose="02030602050306030303" pitchFamily="18" charset="0"/>
              </a:rPr>
              <a:t> keys implicites</a:t>
            </a:r>
          </a:p>
          <a:p>
            <a:pPr marL="0" indent="0">
              <a:buNone/>
            </a:pPr>
            <a:endParaRPr lang="fr-FR" b="1" dirty="0">
              <a:latin typeface="Constantia" panose="02030602050306030303" pitchFamily="18" charset="0"/>
            </a:endParaRPr>
          </a:p>
          <a:p>
            <a:pPr marL="0" indent="0">
              <a:buNone/>
            </a:pPr>
            <a:endParaRPr lang="fr-FR" b="1" dirty="0">
              <a:latin typeface="Constantia" panose="02030602050306030303" pitchFamily="18" charset="0"/>
            </a:endParaRPr>
          </a:p>
          <a:p>
            <a:pPr marL="0" indent="0">
              <a:buNone/>
            </a:pPr>
            <a:r>
              <a:rPr lang="fr-FR" sz="4000" i="0" dirty="0">
                <a:effectLst/>
                <a:latin typeface="Constantia" panose="02030602050306030303" pitchFamily="18" charset="0"/>
              </a:rPr>
              <a:t>Le schéma de base de données du projet </a:t>
            </a:r>
            <a:r>
              <a:rPr lang="fr-FR" sz="4000" i="0" dirty="0" err="1">
                <a:effectLst/>
                <a:latin typeface="Constantia" panose="02030602050306030303" pitchFamily="18" charset="0"/>
              </a:rPr>
              <a:t>Fedilab</a:t>
            </a:r>
            <a:r>
              <a:rPr lang="fr-FR" sz="4000" i="0" dirty="0">
                <a:effectLst/>
                <a:latin typeface="Constantia" panose="02030602050306030303" pitchFamily="18" charset="0"/>
              </a:rPr>
              <a:t> ne contient aucune clé étrangère explicite.</a:t>
            </a:r>
          </a:p>
          <a:p>
            <a:pPr marL="0" indent="0">
              <a:buNone/>
            </a:pPr>
            <a:br>
              <a:rPr lang="fr-FR" sz="4000" i="0" dirty="0">
                <a:effectLst/>
                <a:latin typeface="Constantia" panose="02030602050306030303" pitchFamily="18" charset="0"/>
              </a:rPr>
            </a:br>
            <a:r>
              <a:rPr lang="fr-FR" sz="4000" i="0" dirty="0">
                <a:effectLst/>
                <a:latin typeface="Constantia" panose="02030602050306030303" pitchFamily="18" charset="0"/>
              </a:rPr>
              <a:t>-Pour trouver des clés étrangères </a:t>
            </a:r>
            <a:r>
              <a:rPr lang="fr-FR" sz="4000" dirty="0">
                <a:latin typeface="Constantia" panose="02030602050306030303" pitchFamily="18" charset="0"/>
              </a:rPr>
              <a:t>implicites</a:t>
            </a:r>
            <a:r>
              <a:rPr lang="fr-FR" sz="4000" i="0" dirty="0">
                <a:effectLst/>
                <a:latin typeface="Constantia" panose="02030602050306030303" pitchFamily="18" charset="0"/>
              </a:rPr>
              <a:t> nous avons dans un premier temps procédé par une détection visuelle depuis le schéma de base et ensuite </a:t>
            </a:r>
          </a:p>
          <a:p>
            <a:pPr>
              <a:buFontTx/>
              <a:buChar char="-"/>
            </a:pPr>
            <a:r>
              <a:rPr lang="fr-FR" sz="4000" i="0" dirty="0">
                <a:effectLst/>
                <a:latin typeface="Constantia" panose="02030602050306030303" pitchFamily="18" charset="0"/>
              </a:rPr>
              <a:t>par la recherche au niveau des requêtes dans le code.</a:t>
            </a:r>
            <a:r>
              <a:rPr lang="fr-FR" sz="4000" dirty="0"/>
              <a:t> </a:t>
            </a:r>
            <a:br>
              <a:rPr lang="fr-FR" sz="4000" dirty="0"/>
            </a:br>
            <a:endParaRPr lang="fr-FR" sz="4000" dirty="0"/>
          </a:p>
          <a:p>
            <a:pPr marL="0" indent="0" algn="just">
              <a:buNone/>
            </a:pPr>
            <a:r>
              <a:rPr lang="fr-FR" sz="4000" b="0" i="0" dirty="0">
                <a:effectLst/>
                <a:latin typeface="Constantia" panose="02030602050306030303" pitchFamily="18" charset="0"/>
              </a:rPr>
              <a:t>À cause des faux négatifs l'investigation dans le code a permis de confirmer que ce ne sont pas des clés</a:t>
            </a:r>
            <a:r>
              <a:rPr lang="fr-FR" sz="4000" dirty="0">
                <a:latin typeface="Constantia" panose="02030602050306030303" pitchFamily="18" charset="0"/>
              </a:rPr>
              <a:t> </a:t>
            </a:r>
            <a:r>
              <a:rPr lang="fr-FR" sz="4000" b="0" i="0" dirty="0">
                <a:effectLst/>
                <a:latin typeface="Constantia" panose="02030602050306030303" pitchFamily="18" charset="0"/>
              </a:rPr>
              <a:t>étrangères.</a:t>
            </a:r>
          </a:p>
          <a:p>
            <a:pPr marL="0" indent="0" algn="just">
              <a:buNone/>
            </a:pPr>
            <a:endParaRPr lang="fr-FR" sz="4000" b="0" i="0" dirty="0">
              <a:effectLst/>
              <a:latin typeface="Constantia" panose="02030602050306030303" pitchFamily="18" charset="0"/>
            </a:endParaRPr>
          </a:p>
          <a:p>
            <a:pPr marL="0" indent="0">
              <a:buNone/>
            </a:pPr>
            <a:r>
              <a:rPr lang="fr-FR" sz="4000" b="0" i="0" dirty="0">
                <a:effectLst/>
                <a:latin typeface="Constantia" panose="02030602050306030303" pitchFamily="18" charset="0"/>
              </a:rPr>
              <a:t>c'est le cas par exemple d'attributs de type Boolean SENSITIVE qu’on retrouve dans les tables STATUSES_CACHE, USER_ACCOUNT et USER_ACCOUNT_TEMP.</a:t>
            </a:r>
            <a:r>
              <a:rPr lang="fr-FR" sz="4000" dirty="0"/>
              <a:t> </a:t>
            </a:r>
            <a:br>
              <a:rPr lang="fr-FR" sz="4000" dirty="0"/>
            </a:br>
            <a:endParaRPr lang="fr-FR" sz="4000" i="0" dirty="0">
              <a:effectLst/>
              <a:latin typeface="Constantia" panose="02030602050306030303" pitchFamily="18" charset="0"/>
            </a:endParaRPr>
          </a:p>
          <a:p>
            <a:pPr marL="0" indent="0">
              <a:buNone/>
            </a:pPr>
            <a:r>
              <a:rPr lang="fr-FR" b="1" dirty="0"/>
              <a:t> </a:t>
            </a:r>
            <a:br>
              <a:rPr lang="fr-FR" dirty="0"/>
            </a:br>
            <a:endParaRPr lang="fr-FR" dirty="0"/>
          </a:p>
        </p:txBody>
      </p:sp>
    </p:spTree>
    <p:extLst>
      <p:ext uri="{BB962C8B-B14F-4D97-AF65-F5344CB8AC3E}">
        <p14:creationId xmlns:p14="http://schemas.microsoft.com/office/powerpoint/2010/main" val="386543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E643DB4-62B5-E0A1-691B-79F31BF683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0227" y="-483325"/>
            <a:ext cx="6422436" cy="785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95282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TotalTime>
  <Words>2188</Words>
  <Application>Microsoft Office PowerPoint</Application>
  <PresentationFormat>Grand écran</PresentationFormat>
  <Paragraphs>210</Paragraphs>
  <Slides>34</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34</vt:i4>
      </vt:variant>
    </vt:vector>
  </HeadingPairs>
  <TitlesOfParts>
    <vt:vector size="43" baseType="lpstr">
      <vt:lpstr>Arial</vt:lpstr>
      <vt:lpstr>Calibri</vt:lpstr>
      <vt:lpstr>Calibri Light</vt:lpstr>
      <vt:lpstr>Constantia</vt:lpstr>
      <vt:lpstr>Constantia-Bold</vt:lpstr>
      <vt:lpstr>Roboto</vt:lpstr>
      <vt:lpstr>SegoeUI-Bold</vt:lpstr>
      <vt:lpstr>Wingdings</vt:lpstr>
      <vt:lpstr>Thème Office</vt:lpstr>
      <vt:lpstr>Evolution des systèmes logiciels PROJET FEDILAB  </vt:lpstr>
      <vt:lpstr>Présentation PowerPoint</vt:lpstr>
      <vt:lpstr>Introduction  </vt:lpstr>
      <vt:lpstr>Présentation PowerPoint</vt:lpstr>
      <vt:lpstr>2. Step1: Schémas, rétro ingénierie et fichier PML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Step2: Analyse des requêtes  </vt:lpstr>
      <vt:lpstr>Présentation PowerPoint</vt:lpstr>
      <vt:lpstr>Présentation PowerPoint</vt:lpstr>
      <vt:lpstr>Présentation PowerPoint</vt:lpstr>
      <vt:lpstr>Step3: What if ? 10 scénarios possibles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Step4: Critiques sur la DB et le projet  </vt:lpstr>
      <vt:lpstr>Présentation PowerPoint</vt:lpstr>
      <vt:lpstr>Présentation PowerPoint</vt:lpstr>
      <vt:lpstr>Conclusion</vt:lpstr>
      <vt:lpstr>Perspectives d’ évolution du projet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des systèmes logiciels PROJET FEDILAB  </dc:title>
  <dc:creator>Rodrigue FOBASSO KONLACK</dc:creator>
  <cp:lastModifiedBy>Rodrigue FOBASSO KONLACK</cp:lastModifiedBy>
  <cp:revision>8</cp:revision>
  <dcterms:created xsi:type="dcterms:W3CDTF">2023-01-11T22:01:16Z</dcterms:created>
  <dcterms:modified xsi:type="dcterms:W3CDTF">2023-01-15T17:03:43Z</dcterms:modified>
</cp:coreProperties>
</file>