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ofe\Desktop\PhD\1.%20Courses\(-)%20NUS%20-%202%20ECTS\2.%20Group%20work\results\GW%20-%20LCA%20&amp;%20MFA%20-%20over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'B s'!$C$1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'B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'B s'!$C$2:$C$51</c:f>
              <c:numCache>
                <c:formatCode>General</c:formatCode>
                <c:ptCount val="50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49</c:v>
                </c:pt>
                <c:pt idx="16">
                  <c:v>49</c:v>
                </c:pt>
                <c:pt idx="17">
                  <c:v>49</c:v>
                </c:pt>
                <c:pt idx="18">
                  <c:v>47</c:v>
                </c:pt>
                <c:pt idx="19">
                  <c:v>44</c:v>
                </c:pt>
                <c:pt idx="20">
                  <c:v>40</c:v>
                </c:pt>
                <c:pt idx="21">
                  <c:v>38</c:v>
                </c:pt>
                <c:pt idx="22">
                  <c:v>35</c:v>
                </c:pt>
                <c:pt idx="23">
                  <c:v>32</c:v>
                </c:pt>
                <c:pt idx="24">
                  <c:v>28</c:v>
                </c:pt>
                <c:pt idx="25">
                  <c:v>26</c:v>
                </c:pt>
                <c:pt idx="26">
                  <c:v>23</c:v>
                </c:pt>
                <c:pt idx="27">
                  <c:v>17</c:v>
                </c:pt>
                <c:pt idx="28">
                  <c:v>15</c:v>
                </c:pt>
                <c:pt idx="29">
                  <c:v>12</c:v>
                </c:pt>
                <c:pt idx="30">
                  <c:v>9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5-47A4-A49A-826B84919338}"/>
            </c:ext>
          </c:extLst>
        </c:ser>
        <c:ser>
          <c:idx val="2"/>
          <c:order val="2"/>
          <c:tx>
            <c:strRef>
              <c:f>'B s'!$D$1</c:f>
              <c:strCache>
                <c:ptCount val="1"/>
                <c:pt idx="0">
                  <c:v>gen x1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'B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'B s'!$D$2:$D$51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6</c:v>
                </c:pt>
                <c:pt idx="20">
                  <c:v>10</c:v>
                </c:pt>
                <c:pt idx="21">
                  <c:v>12</c:v>
                </c:pt>
                <c:pt idx="22">
                  <c:v>15</c:v>
                </c:pt>
                <c:pt idx="23">
                  <c:v>18</c:v>
                </c:pt>
                <c:pt idx="24">
                  <c:v>22</c:v>
                </c:pt>
                <c:pt idx="25">
                  <c:v>24</c:v>
                </c:pt>
                <c:pt idx="26">
                  <c:v>27</c:v>
                </c:pt>
                <c:pt idx="27">
                  <c:v>33</c:v>
                </c:pt>
                <c:pt idx="28">
                  <c:v>35</c:v>
                </c:pt>
                <c:pt idx="29">
                  <c:v>38</c:v>
                </c:pt>
                <c:pt idx="30">
                  <c:v>41</c:v>
                </c:pt>
                <c:pt idx="31">
                  <c:v>44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49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49</c:v>
                </c:pt>
                <c:pt idx="40">
                  <c:v>47</c:v>
                </c:pt>
                <c:pt idx="41">
                  <c:v>46</c:v>
                </c:pt>
                <c:pt idx="42">
                  <c:v>44</c:v>
                </c:pt>
                <c:pt idx="43">
                  <c:v>42</c:v>
                </c:pt>
                <c:pt idx="44">
                  <c:v>41</c:v>
                </c:pt>
                <c:pt idx="45">
                  <c:v>39</c:v>
                </c:pt>
                <c:pt idx="46">
                  <c:v>36</c:v>
                </c:pt>
                <c:pt idx="47">
                  <c:v>33</c:v>
                </c:pt>
                <c:pt idx="48">
                  <c:v>32</c:v>
                </c:pt>
                <c:pt idx="4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5-47A4-A49A-826B84919338}"/>
            </c:ext>
          </c:extLst>
        </c:ser>
        <c:ser>
          <c:idx val="3"/>
          <c:order val="3"/>
          <c:tx>
            <c:strRef>
              <c:f>'B s'!$E$1</c:f>
              <c:strCache>
                <c:ptCount val="1"/>
                <c:pt idx="0">
                  <c:v>gen x2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'B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'B s'!$E$2:$E$51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3</c:v>
                </c:pt>
                <c:pt idx="41">
                  <c:v>4</c:v>
                </c:pt>
                <c:pt idx="42">
                  <c:v>6</c:v>
                </c:pt>
                <c:pt idx="43">
                  <c:v>8</c:v>
                </c:pt>
                <c:pt idx="44">
                  <c:v>9</c:v>
                </c:pt>
                <c:pt idx="45">
                  <c:v>11</c:v>
                </c:pt>
                <c:pt idx="46">
                  <c:v>14</c:v>
                </c:pt>
                <c:pt idx="47">
                  <c:v>17</c:v>
                </c:pt>
                <c:pt idx="48">
                  <c:v>18</c:v>
                </c:pt>
                <c:pt idx="4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5-47A4-A49A-826B84919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8946032"/>
        <c:axId val="14189493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'B s'!$B$1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'B s'!$B$2:$B$51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2025</c:v>
                      </c:pt>
                      <c:pt idx="1">
                        <c:v>2026</c:v>
                      </c:pt>
                      <c:pt idx="2">
                        <c:v>2027</c:v>
                      </c:pt>
                      <c:pt idx="3">
                        <c:v>2028</c:v>
                      </c:pt>
                      <c:pt idx="4">
                        <c:v>2029</c:v>
                      </c:pt>
                      <c:pt idx="5">
                        <c:v>2030</c:v>
                      </c:pt>
                      <c:pt idx="6">
                        <c:v>2031</c:v>
                      </c:pt>
                      <c:pt idx="7">
                        <c:v>2032</c:v>
                      </c:pt>
                      <c:pt idx="8">
                        <c:v>2033</c:v>
                      </c:pt>
                      <c:pt idx="9">
                        <c:v>2034</c:v>
                      </c:pt>
                      <c:pt idx="10">
                        <c:v>2035</c:v>
                      </c:pt>
                      <c:pt idx="11">
                        <c:v>2036</c:v>
                      </c:pt>
                      <c:pt idx="12">
                        <c:v>2037</c:v>
                      </c:pt>
                      <c:pt idx="13">
                        <c:v>2038</c:v>
                      </c:pt>
                      <c:pt idx="14">
                        <c:v>2039</c:v>
                      </c:pt>
                      <c:pt idx="15">
                        <c:v>2040</c:v>
                      </c:pt>
                      <c:pt idx="16">
                        <c:v>2041</c:v>
                      </c:pt>
                      <c:pt idx="17">
                        <c:v>2042</c:v>
                      </c:pt>
                      <c:pt idx="18">
                        <c:v>2043</c:v>
                      </c:pt>
                      <c:pt idx="19">
                        <c:v>2044</c:v>
                      </c:pt>
                      <c:pt idx="20">
                        <c:v>2045</c:v>
                      </c:pt>
                      <c:pt idx="21">
                        <c:v>2046</c:v>
                      </c:pt>
                      <c:pt idx="22">
                        <c:v>2047</c:v>
                      </c:pt>
                      <c:pt idx="23">
                        <c:v>2048</c:v>
                      </c:pt>
                      <c:pt idx="24">
                        <c:v>2049</c:v>
                      </c:pt>
                      <c:pt idx="25">
                        <c:v>2050</c:v>
                      </c:pt>
                      <c:pt idx="26">
                        <c:v>2051</c:v>
                      </c:pt>
                      <c:pt idx="27">
                        <c:v>2052</c:v>
                      </c:pt>
                      <c:pt idx="28">
                        <c:v>2053</c:v>
                      </c:pt>
                      <c:pt idx="29">
                        <c:v>2054</c:v>
                      </c:pt>
                      <c:pt idx="30">
                        <c:v>2055</c:v>
                      </c:pt>
                      <c:pt idx="31">
                        <c:v>2056</c:v>
                      </c:pt>
                      <c:pt idx="32">
                        <c:v>2057</c:v>
                      </c:pt>
                      <c:pt idx="33">
                        <c:v>2058</c:v>
                      </c:pt>
                      <c:pt idx="34">
                        <c:v>2059</c:v>
                      </c:pt>
                      <c:pt idx="35">
                        <c:v>2060</c:v>
                      </c:pt>
                      <c:pt idx="36">
                        <c:v>2061</c:v>
                      </c:pt>
                      <c:pt idx="37">
                        <c:v>2062</c:v>
                      </c:pt>
                      <c:pt idx="38">
                        <c:v>2063</c:v>
                      </c:pt>
                      <c:pt idx="39">
                        <c:v>2064</c:v>
                      </c:pt>
                      <c:pt idx="40">
                        <c:v>2065</c:v>
                      </c:pt>
                      <c:pt idx="41">
                        <c:v>2066</c:v>
                      </c:pt>
                      <c:pt idx="42">
                        <c:v>2067</c:v>
                      </c:pt>
                      <c:pt idx="43">
                        <c:v>2068</c:v>
                      </c:pt>
                      <c:pt idx="44">
                        <c:v>2069</c:v>
                      </c:pt>
                      <c:pt idx="45">
                        <c:v>2070</c:v>
                      </c:pt>
                      <c:pt idx="46">
                        <c:v>2071</c:v>
                      </c:pt>
                      <c:pt idx="47">
                        <c:v>2072</c:v>
                      </c:pt>
                      <c:pt idx="48">
                        <c:v>2073</c:v>
                      </c:pt>
                      <c:pt idx="49">
                        <c:v>2074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'B s'!$B$2:$B$51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2025</c:v>
                      </c:pt>
                      <c:pt idx="1">
                        <c:v>2026</c:v>
                      </c:pt>
                      <c:pt idx="2">
                        <c:v>2027</c:v>
                      </c:pt>
                      <c:pt idx="3">
                        <c:v>2028</c:v>
                      </c:pt>
                      <c:pt idx="4">
                        <c:v>2029</c:v>
                      </c:pt>
                      <c:pt idx="5">
                        <c:v>2030</c:v>
                      </c:pt>
                      <c:pt idx="6">
                        <c:v>2031</c:v>
                      </c:pt>
                      <c:pt idx="7">
                        <c:v>2032</c:v>
                      </c:pt>
                      <c:pt idx="8">
                        <c:v>2033</c:v>
                      </c:pt>
                      <c:pt idx="9">
                        <c:v>2034</c:v>
                      </c:pt>
                      <c:pt idx="10">
                        <c:v>2035</c:v>
                      </c:pt>
                      <c:pt idx="11">
                        <c:v>2036</c:v>
                      </c:pt>
                      <c:pt idx="12">
                        <c:v>2037</c:v>
                      </c:pt>
                      <c:pt idx="13">
                        <c:v>2038</c:v>
                      </c:pt>
                      <c:pt idx="14">
                        <c:v>2039</c:v>
                      </c:pt>
                      <c:pt idx="15">
                        <c:v>2040</c:v>
                      </c:pt>
                      <c:pt idx="16">
                        <c:v>2041</c:v>
                      </c:pt>
                      <c:pt idx="17">
                        <c:v>2042</c:v>
                      </c:pt>
                      <c:pt idx="18">
                        <c:v>2043</c:v>
                      </c:pt>
                      <c:pt idx="19">
                        <c:v>2044</c:v>
                      </c:pt>
                      <c:pt idx="20">
                        <c:v>2045</c:v>
                      </c:pt>
                      <c:pt idx="21">
                        <c:v>2046</c:v>
                      </c:pt>
                      <c:pt idx="22">
                        <c:v>2047</c:v>
                      </c:pt>
                      <c:pt idx="23">
                        <c:v>2048</c:v>
                      </c:pt>
                      <c:pt idx="24">
                        <c:v>2049</c:v>
                      </c:pt>
                      <c:pt idx="25">
                        <c:v>2050</c:v>
                      </c:pt>
                      <c:pt idx="26">
                        <c:v>2051</c:v>
                      </c:pt>
                      <c:pt idx="27">
                        <c:v>2052</c:v>
                      </c:pt>
                      <c:pt idx="28">
                        <c:v>2053</c:v>
                      </c:pt>
                      <c:pt idx="29">
                        <c:v>2054</c:v>
                      </c:pt>
                      <c:pt idx="30">
                        <c:v>2055</c:v>
                      </c:pt>
                      <c:pt idx="31">
                        <c:v>2056</c:v>
                      </c:pt>
                      <c:pt idx="32">
                        <c:v>2057</c:v>
                      </c:pt>
                      <c:pt idx="33">
                        <c:v>2058</c:v>
                      </c:pt>
                      <c:pt idx="34">
                        <c:v>2059</c:v>
                      </c:pt>
                      <c:pt idx="35">
                        <c:v>2060</c:v>
                      </c:pt>
                      <c:pt idx="36">
                        <c:v>2061</c:v>
                      </c:pt>
                      <c:pt idx="37">
                        <c:v>2062</c:v>
                      </c:pt>
                      <c:pt idx="38">
                        <c:v>2063</c:v>
                      </c:pt>
                      <c:pt idx="39">
                        <c:v>2064</c:v>
                      </c:pt>
                      <c:pt idx="40">
                        <c:v>2065</c:v>
                      </c:pt>
                      <c:pt idx="41">
                        <c:v>2066</c:v>
                      </c:pt>
                      <c:pt idx="42">
                        <c:v>2067</c:v>
                      </c:pt>
                      <c:pt idx="43">
                        <c:v>2068</c:v>
                      </c:pt>
                      <c:pt idx="44">
                        <c:v>2069</c:v>
                      </c:pt>
                      <c:pt idx="45">
                        <c:v>2070</c:v>
                      </c:pt>
                      <c:pt idx="46">
                        <c:v>2071</c:v>
                      </c:pt>
                      <c:pt idx="47">
                        <c:v>2072</c:v>
                      </c:pt>
                      <c:pt idx="48">
                        <c:v>2073</c:v>
                      </c:pt>
                      <c:pt idx="49">
                        <c:v>2074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1D5-47A4-A49A-826B84919338}"/>
                  </c:ext>
                </c:extLst>
              </c15:ser>
            </c15:filteredBarSeries>
          </c:ext>
        </c:extLst>
      </c:barChart>
      <c:catAx>
        <c:axId val="1418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9392"/>
        <c:crosses val="autoZero"/>
        <c:auto val="1"/>
        <c:lblAlgn val="ctr"/>
        <c:lblOffset val="100"/>
        <c:noMultiLvlLbl val="0"/>
      </c:catAx>
      <c:valAx>
        <c:axId val="1418949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F0502020204030204" pitchFamily="18" charset="0"/>
                    <a:ea typeface="+mn-ea"/>
                    <a:cs typeface="+mn-cs"/>
                  </a:defRPr>
                </a:pPr>
                <a:r>
                  <a:rPr lang="da-DK" sz="2000"/>
                  <a:t>Number of Wind turbines</a:t>
                </a:r>
              </a:p>
            </c:rich>
          </c:tx>
          <c:layout>
            <c:manualLayout>
              <c:xMode val="edge"/>
              <c:yMode val="edge"/>
              <c:x val="1.3303616390878728E-2"/>
              <c:y val="6.8980726566333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F05020202040302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F0502020204030204" pitchFamily="18" charset="0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1">
          <a:latin typeface="Amasis MT Pro Black" panose="020F0502020204030204" pitchFamily="18" charset="0"/>
        </a:defRPr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r>
              <a:rPr lang="en-US" sz="1800"/>
              <a:t>Baseline scenario - electricity generated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'B s'!$U$1</c:f>
              <c:strCache>
                <c:ptCount val="1"/>
                <c:pt idx="0">
                  <c:v>electricity generated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'B s'!$T$2:$T$51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'B s'!$U$2:$U$51</c:f>
              <c:numCache>
                <c:formatCode>0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530197.94468873122</c:v>
                </c:pt>
                <c:pt idx="11">
                  <c:v>528077.1529099755</c:v>
                </c:pt>
                <c:pt idx="12">
                  <c:v>525964.84429833631</c:v>
                </c:pt>
                <c:pt idx="13">
                  <c:v>523860.98492114281</c:v>
                </c:pt>
                <c:pt idx="14">
                  <c:v>521765.54098145856</c:v>
                </c:pt>
                <c:pt idx="15">
                  <c:v>520322.50924118143</c:v>
                </c:pt>
                <c:pt idx="16">
                  <c:v>518241.21920421731</c:v>
                </c:pt>
                <c:pt idx="17">
                  <c:v>516168.25432739948</c:v>
                </c:pt>
                <c:pt idx="18">
                  <c:v>515640.09137491859</c:v>
                </c:pt>
                <c:pt idx="19">
                  <c:v>516005.52824627311</c:v>
                </c:pt>
                <c:pt idx="20">
                  <c:v>517342.4880638303</c:v>
                </c:pt>
                <c:pt idx="21">
                  <c:v>517055.10791298514</c:v>
                </c:pt>
                <c:pt idx="22">
                  <c:v>517781.63144463964</c:v>
                </c:pt>
                <c:pt idx="23">
                  <c:v>518626.52110631444</c:v>
                </c:pt>
                <c:pt idx="24">
                  <c:v>520601.08611882722</c:v>
                </c:pt>
                <c:pt idx="25">
                  <c:v>520623.41998062737</c:v>
                </c:pt>
                <c:pt idx="26">
                  <c:v>521817.85638087976</c:v>
                </c:pt>
                <c:pt idx="27">
                  <c:v>526523.1320750647</c:v>
                </c:pt>
                <c:pt idx="28">
                  <c:v>526760.46599050798</c:v>
                </c:pt>
                <c:pt idx="29">
                  <c:v>528286.95443349832</c:v>
                </c:pt>
                <c:pt idx="30">
                  <c:v>529925.25400148914</c:v>
                </c:pt>
                <c:pt idx="31">
                  <c:v>531674.44578166481</c:v>
                </c:pt>
                <c:pt idx="32">
                  <c:v>532204.99361520307</c:v>
                </c:pt>
                <c:pt idx="33">
                  <c:v>530076.17364074232</c:v>
                </c:pt>
                <c:pt idx="34">
                  <c:v>527955.86894617963</c:v>
                </c:pt>
                <c:pt idx="35">
                  <c:v>530178.04084569972</c:v>
                </c:pt>
                <c:pt idx="36">
                  <c:v>529540.36554691836</c:v>
                </c:pt>
                <c:pt idx="37">
                  <c:v>527422.20408473094</c:v>
                </c:pt>
                <c:pt idx="38">
                  <c:v>525312.51526839193</c:v>
                </c:pt>
                <c:pt idx="39">
                  <c:v>512305.58730892447</c:v>
                </c:pt>
                <c:pt idx="40">
                  <c:v>499656.75102758297</c:v>
                </c:pt>
                <c:pt idx="41">
                  <c:v>508957.99148528394</c:v>
                </c:pt>
                <c:pt idx="42">
                  <c:v>496751.8417317936</c:v>
                </c:pt>
                <c:pt idx="43">
                  <c:v>495801.4405929331</c:v>
                </c:pt>
                <c:pt idx="44">
                  <c:v>505416.21513213858</c:v>
                </c:pt>
                <c:pt idx="45">
                  <c:v>493645.01111890865</c:v>
                </c:pt>
                <c:pt idx="46">
                  <c:v>482772.46114268166</c:v>
                </c:pt>
                <c:pt idx="47">
                  <c:v>483228.29115509475</c:v>
                </c:pt>
                <c:pt idx="48">
                  <c:v>504261.57289117936</c:v>
                </c:pt>
                <c:pt idx="49">
                  <c:v>513282.12659961462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2-4ABD-9E25-3C8B9C275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5826528"/>
        <c:axId val="859177376"/>
      </c:areaChart>
      <c:catAx>
        <c:axId val="10158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859177376"/>
        <c:crosses val="autoZero"/>
        <c:auto val="1"/>
        <c:lblAlgn val="ctr"/>
        <c:lblOffset val="100"/>
        <c:noMultiLvlLbl val="0"/>
      </c:catAx>
      <c:valAx>
        <c:axId val="859177376"/>
        <c:scaling>
          <c:orientation val="minMax"/>
          <c:max val="600000"/>
          <c:min val="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40A04050005020304" pitchFamily="18" charset="0"/>
                    <a:ea typeface="+mn-ea"/>
                    <a:cs typeface="+mn-cs"/>
                  </a:defRPr>
                </a:pPr>
                <a:r>
                  <a:rPr lang="da-DK" sz="1400"/>
                  <a:t>[MWh]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1015826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1">
          <a:latin typeface="Amasis MT Pro Black" panose="02040A04050005020304" pitchFamily="18" charset="0"/>
        </a:defRPr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r>
              <a:rPr lang="en-US" sz="1800"/>
              <a:t>Refurbishment-based scenario - electricity generated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'R s'!$AC$1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'R s'!$AC$2:$AC$51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0-4089-9785-13684E3CF5EE}"/>
            </c:ext>
          </c:extLst>
        </c:ser>
        <c:ser>
          <c:idx val="1"/>
          <c:order val="1"/>
          <c:tx>
            <c:strRef>
              <c:f>'R s'!$AD$1</c:f>
              <c:strCache>
                <c:ptCount val="1"/>
                <c:pt idx="0">
                  <c:v>el prod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val>
            <c:numRef>
              <c:f>'R s'!$AD$2:$AD$51</c:f>
              <c:numCache>
                <c:formatCode>General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530197.94468873122</c:v>
                </c:pt>
                <c:pt idx="11">
                  <c:v>528077.1529099755</c:v>
                </c:pt>
                <c:pt idx="12">
                  <c:v>525964.84429833631</c:v>
                </c:pt>
                <c:pt idx="13">
                  <c:v>524421.36522271985</c:v>
                </c:pt>
                <c:pt idx="14">
                  <c:v>522925.96894220018</c:v>
                </c:pt>
                <c:pt idx="15">
                  <c:v>521478.29549008026</c:v>
                </c:pt>
                <c:pt idx="16">
                  <c:v>519392.38230812026</c:v>
                </c:pt>
                <c:pt idx="17">
                  <c:v>518768.8381451809</c:v>
                </c:pt>
                <c:pt idx="18">
                  <c:v>518998.52788984333</c:v>
                </c:pt>
                <c:pt idx="19">
                  <c:v>517731.86619056866</c:v>
                </c:pt>
                <c:pt idx="20">
                  <c:v>517361.4296910775</c:v>
                </c:pt>
                <c:pt idx="21">
                  <c:v>519746.95847583842</c:v>
                </c:pt>
                <c:pt idx="22">
                  <c:v>523257.45856854809</c:v>
                </c:pt>
                <c:pt idx="23">
                  <c:v>525140.57451594528</c:v>
                </c:pt>
                <c:pt idx="24">
                  <c:v>526076.81554058485</c:v>
                </c:pt>
                <c:pt idx="25">
                  <c:v>528181.98469097295</c:v>
                </c:pt>
                <c:pt idx="26">
                  <c:v>529346.18683238409</c:v>
                </c:pt>
                <c:pt idx="27">
                  <c:v>528669.24037167884</c:v>
                </c:pt>
                <c:pt idx="28">
                  <c:v>530464.2409229544</c:v>
                </c:pt>
                <c:pt idx="29">
                  <c:v>531289.27242085384</c:v>
                </c:pt>
                <c:pt idx="30">
                  <c:v>533220.93150885915</c:v>
                </c:pt>
                <c:pt idx="31">
                  <c:v>534102.51497287385</c:v>
                </c:pt>
                <c:pt idx="32">
                  <c:v>534623.35052964697</c:v>
                </c:pt>
                <c:pt idx="33">
                  <c:v>535800.69401182933</c:v>
                </c:pt>
                <c:pt idx="34">
                  <c:v>535384.85575296951</c:v>
                </c:pt>
                <c:pt idx="35">
                  <c:v>534109.97810552851</c:v>
                </c:pt>
                <c:pt idx="36">
                  <c:v>533740.98559372209</c:v>
                </c:pt>
                <c:pt idx="37">
                  <c:v>534760.86726182862</c:v>
                </c:pt>
                <c:pt idx="38">
                  <c:v>534484.82408930408</c:v>
                </c:pt>
                <c:pt idx="39">
                  <c:v>534532.47292343888</c:v>
                </c:pt>
                <c:pt idx="40">
                  <c:v>533864.76002937951</c:v>
                </c:pt>
                <c:pt idx="41">
                  <c:v>533410.44189399353</c:v>
                </c:pt>
                <c:pt idx="42">
                  <c:v>532576.10109380144</c:v>
                </c:pt>
                <c:pt idx="43">
                  <c:v>533832.24592089443</c:v>
                </c:pt>
                <c:pt idx="44">
                  <c:v>532729.01758282562</c:v>
                </c:pt>
                <c:pt idx="45">
                  <c:v>532298.5924777654</c:v>
                </c:pt>
                <c:pt idx="46">
                  <c:v>532559.27765239053</c:v>
                </c:pt>
                <c:pt idx="47">
                  <c:v>535273.9249609845</c:v>
                </c:pt>
                <c:pt idx="48">
                  <c:v>533825.66076271771</c:v>
                </c:pt>
                <c:pt idx="49">
                  <c:v>533071.18487720855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60-4089-9785-13684E3CF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5826528"/>
        <c:axId val="859177376"/>
      </c:areaChart>
      <c:catAx>
        <c:axId val="10158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859177376"/>
        <c:crosses val="autoZero"/>
        <c:auto val="1"/>
        <c:lblAlgn val="ctr"/>
        <c:lblOffset val="100"/>
        <c:noMultiLvlLbl val="0"/>
      </c:catAx>
      <c:valAx>
        <c:axId val="859177376"/>
        <c:scaling>
          <c:orientation val="minMax"/>
          <c:max val="600000"/>
          <c:min val="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40A04050005020304" pitchFamily="18" charset="0"/>
                    <a:ea typeface="+mn-ea"/>
                    <a:cs typeface="+mn-cs"/>
                  </a:defRPr>
                </a:pPr>
                <a:r>
                  <a:rPr lang="da-DK" sz="1400"/>
                  <a:t>[MWh]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1015826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1">
          <a:latin typeface="Amasis MT Pro Black" panose="02040A04050005020304" pitchFamily="18" charset="0"/>
        </a:defRPr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 s'!$C$1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s'!$C$2:$C$51</c:f>
              <c:numCache>
                <c:formatCode>General</c:formatCode>
                <c:ptCount val="50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49</c:v>
                </c:pt>
                <c:pt idx="14">
                  <c:v>48</c:v>
                </c:pt>
                <c:pt idx="15">
                  <c:v>47</c:v>
                </c:pt>
                <c:pt idx="16">
                  <c:v>47</c:v>
                </c:pt>
                <c:pt idx="17">
                  <c:v>45</c:v>
                </c:pt>
                <c:pt idx="18">
                  <c:v>42</c:v>
                </c:pt>
                <c:pt idx="19">
                  <c:v>41</c:v>
                </c:pt>
                <c:pt idx="20">
                  <c:v>39</c:v>
                </c:pt>
                <c:pt idx="21">
                  <c:v>34</c:v>
                </c:pt>
                <c:pt idx="22">
                  <c:v>28</c:v>
                </c:pt>
                <c:pt idx="23">
                  <c:v>24</c:v>
                </c:pt>
                <c:pt idx="24">
                  <c:v>21</c:v>
                </c:pt>
                <c:pt idx="25">
                  <c:v>17</c:v>
                </c:pt>
                <c:pt idx="26">
                  <c:v>14</c:v>
                </c:pt>
                <c:pt idx="27">
                  <c:v>13</c:v>
                </c:pt>
                <c:pt idx="28">
                  <c:v>10</c:v>
                </c:pt>
                <c:pt idx="29">
                  <c:v>8</c:v>
                </c:pt>
                <c:pt idx="30">
                  <c:v>5</c:v>
                </c:pt>
                <c:pt idx="31">
                  <c:v>3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E-4BEE-8586-09512F27D120}"/>
            </c:ext>
          </c:extLst>
        </c:ser>
        <c:ser>
          <c:idx val="1"/>
          <c:order val="1"/>
          <c:tx>
            <c:strRef>
              <c:f>'R s'!$D$1</c:f>
              <c:strCache>
                <c:ptCount val="1"/>
                <c:pt idx="0">
                  <c:v>Refurbished 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9</c:v>
                </c:pt>
                <c:pt idx="21">
                  <c:v>13</c:v>
                </c:pt>
                <c:pt idx="22">
                  <c:v>19</c:v>
                </c:pt>
                <c:pt idx="23">
                  <c:v>23</c:v>
                </c:pt>
                <c:pt idx="24">
                  <c:v>25</c:v>
                </c:pt>
                <c:pt idx="25">
                  <c:v>26</c:v>
                </c:pt>
                <c:pt idx="26">
                  <c:v>28</c:v>
                </c:pt>
                <c:pt idx="27">
                  <c:v>24</c:v>
                </c:pt>
                <c:pt idx="28">
                  <c:v>22</c:v>
                </c:pt>
                <c:pt idx="29">
                  <c:v>20</c:v>
                </c:pt>
                <c:pt idx="30">
                  <c:v>19</c:v>
                </c:pt>
                <c:pt idx="31">
                  <c:v>18</c:v>
                </c:pt>
                <c:pt idx="32">
                  <c:v>19</c:v>
                </c:pt>
                <c:pt idx="33">
                  <c:v>14</c:v>
                </c:pt>
                <c:pt idx="34">
                  <c:v>11</c:v>
                </c:pt>
                <c:pt idx="35">
                  <c:v>10</c:v>
                </c:pt>
                <c:pt idx="36">
                  <c:v>8</c:v>
                </c:pt>
                <c:pt idx="37">
                  <c:v>4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E-4BEE-8586-09512F27D120}"/>
            </c:ext>
          </c:extLst>
        </c:ser>
        <c:ser>
          <c:idx val="2"/>
          <c:order val="2"/>
          <c:tx>
            <c:strRef>
              <c:f>'R s'!$E$1</c:f>
              <c:strCache>
                <c:ptCount val="1"/>
                <c:pt idx="0">
                  <c:v>Refurbished 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6</c:v>
                </c:pt>
                <c:pt idx="26">
                  <c:v>7</c:v>
                </c:pt>
                <c:pt idx="27">
                  <c:v>11</c:v>
                </c:pt>
                <c:pt idx="28">
                  <c:v>16</c:v>
                </c:pt>
                <c:pt idx="29">
                  <c:v>19</c:v>
                </c:pt>
                <c:pt idx="30">
                  <c:v>22</c:v>
                </c:pt>
                <c:pt idx="31">
                  <c:v>21</c:v>
                </c:pt>
                <c:pt idx="32">
                  <c:v>22</c:v>
                </c:pt>
                <c:pt idx="33">
                  <c:v>27</c:v>
                </c:pt>
                <c:pt idx="34">
                  <c:v>25</c:v>
                </c:pt>
                <c:pt idx="35">
                  <c:v>22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18</c:v>
                </c:pt>
                <c:pt idx="40">
                  <c:v>15</c:v>
                </c:pt>
                <c:pt idx="41">
                  <c:v>12</c:v>
                </c:pt>
                <c:pt idx="42">
                  <c:v>12</c:v>
                </c:pt>
                <c:pt idx="43">
                  <c:v>7</c:v>
                </c:pt>
                <c:pt idx="44">
                  <c:v>6</c:v>
                </c:pt>
                <c:pt idx="45">
                  <c:v>4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E-4BEE-8586-09512F27D120}"/>
            </c:ext>
          </c:extLst>
        </c:ser>
        <c:ser>
          <c:idx val="3"/>
          <c:order val="3"/>
          <c:tx>
            <c:strRef>
              <c:f>'R s'!$F$1</c:f>
              <c:strCache>
                <c:ptCount val="1"/>
                <c:pt idx="0">
                  <c:v>Refurbished x3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s'!$F$2:$F$51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2</c:v>
                </c:pt>
                <c:pt idx="29">
                  <c:v>3</c:v>
                </c:pt>
                <c:pt idx="30">
                  <c:v>4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10</c:v>
                </c:pt>
                <c:pt idx="35">
                  <c:v>14</c:v>
                </c:pt>
                <c:pt idx="36">
                  <c:v>18</c:v>
                </c:pt>
                <c:pt idx="37">
                  <c:v>22</c:v>
                </c:pt>
                <c:pt idx="38">
                  <c:v>22</c:v>
                </c:pt>
                <c:pt idx="39">
                  <c:v>19</c:v>
                </c:pt>
                <c:pt idx="40">
                  <c:v>21</c:v>
                </c:pt>
                <c:pt idx="41">
                  <c:v>21</c:v>
                </c:pt>
                <c:pt idx="42">
                  <c:v>20</c:v>
                </c:pt>
                <c:pt idx="43">
                  <c:v>22</c:v>
                </c:pt>
                <c:pt idx="44">
                  <c:v>19</c:v>
                </c:pt>
                <c:pt idx="45">
                  <c:v>19</c:v>
                </c:pt>
                <c:pt idx="46">
                  <c:v>18</c:v>
                </c:pt>
                <c:pt idx="47">
                  <c:v>13</c:v>
                </c:pt>
                <c:pt idx="48">
                  <c:v>12</c:v>
                </c:pt>
                <c:pt idx="4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0E-4BEE-8586-09512F27D120}"/>
            </c:ext>
          </c:extLst>
        </c:ser>
        <c:ser>
          <c:idx val="4"/>
          <c:order val="4"/>
          <c:tx>
            <c:strRef>
              <c:f>'R s'!$G$1</c:f>
              <c:strCache>
                <c:ptCount val="1"/>
                <c:pt idx="0">
                  <c:v>Refurbished x4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s'!$G$2:$G$51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12</c:v>
                </c:pt>
                <c:pt idx="40">
                  <c:v>12</c:v>
                </c:pt>
                <c:pt idx="41">
                  <c:v>14</c:v>
                </c:pt>
                <c:pt idx="42">
                  <c:v>15</c:v>
                </c:pt>
                <c:pt idx="43">
                  <c:v>17</c:v>
                </c:pt>
                <c:pt idx="44">
                  <c:v>21</c:v>
                </c:pt>
                <c:pt idx="45">
                  <c:v>21</c:v>
                </c:pt>
                <c:pt idx="46">
                  <c:v>19</c:v>
                </c:pt>
                <c:pt idx="47">
                  <c:v>24</c:v>
                </c:pt>
                <c:pt idx="48">
                  <c:v>21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E-4BEE-8586-09512F27D120}"/>
            </c:ext>
          </c:extLst>
        </c:ser>
        <c:ser>
          <c:idx val="5"/>
          <c:order val="5"/>
          <c:tx>
            <c:strRef>
              <c:f>'R s'!$H$1</c:f>
              <c:strCache>
                <c:ptCount val="1"/>
                <c:pt idx="0">
                  <c:v>Refurbished x5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s'!$H$2:$H$51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6</c:v>
                </c:pt>
                <c:pt idx="46">
                  <c:v>11</c:v>
                </c:pt>
                <c:pt idx="47">
                  <c:v>12</c:v>
                </c:pt>
                <c:pt idx="48">
                  <c:v>15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0E-4BEE-8586-09512F27D120}"/>
            </c:ext>
          </c:extLst>
        </c:ser>
        <c:ser>
          <c:idx val="6"/>
          <c:order val="6"/>
          <c:tx>
            <c:strRef>
              <c:f>'R s'!$I$1</c:f>
              <c:strCache>
                <c:ptCount val="1"/>
                <c:pt idx="0">
                  <c:v>Refurbished x6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'R s'!$I$2:$I$51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0E-4BEE-8586-09512F27D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8946032"/>
        <c:axId val="1418949392"/>
      </c:barChart>
      <c:catAx>
        <c:axId val="1418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9392"/>
        <c:crosses val="autoZero"/>
        <c:auto val="1"/>
        <c:lblAlgn val="ctr"/>
        <c:lblOffset val="100"/>
        <c:noMultiLvlLbl val="0"/>
      </c:catAx>
      <c:valAx>
        <c:axId val="1418949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F0502020204030204" pitchFamily="18" charset="0"/>
                    <a:ea typeface="+mn-ea"/>
                    <a:cs typeface="+mn-cs"/>
                  </a:defRPr>
                </a:pPr>
                <a:r>
                  <a:rPr lang="da-DK" sz="1800"/>
                  <a:t>Number of Wind turbines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F05020202040302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343019782373752E-2"/>
          <c:y val="0.89274945175438591"/>
          <c:w val="0.8999999619765936"/>
          <c:h val="9.7098291373117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F0502020204030204" pitchFamily="18" charset="0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1">
          <a:latin typeface="Amasis MT Pro Black" panose="020F0502020204030204" pitchFamily="18" charset="0"/>
        </a:defRPr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 s'!$C$1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'P s'!$C$2:$C$51</c:f>
              <c:numCache>
                <c:formatCode>General</c:formatCode>
                <c:ptCount val="50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49</c:v>
                </c:pt>
                <c:pt idx="11">
                  <c:v>49</c:v>
                </c:pt>
                <c:pt idx="12">
                  <c:v>49</c:v>
                </c:pt>
                <c:pt idx="13">
                  <c:v>49</c:v>
                </c:pt>
                <c:pt idx="14">
                  <c:v>48</c:v>
                </c:pt>
                <c:pt idx="15">
                  <c:v>46</c:v>
                </c:pt>
                <c:pt idx="16">
                  <c:v>43</c:v>
                </c:pt>
                <c:pt idx="17">
                  <c:v>42</c:v>
                </c:pt>
                <c:pt idx="18">
                  <c:v>40</c:v>
                </c:pt>
                <c:pt idx="19">
                  <c:v>40</c:v>
                </c:pt>
                <c:pt idx="20">
                  <c:v>37</c:v>
                </c:pt>
                <c:pt idx="21">
                  <c:v>34</c:v>
                </c:pt>
                <c:pt idx="22">
                  <c:v>32</c:v>
                </c:pt>
                <c:pt idx="23">
                  <c:v>32</c:v>
                </c:pt>
                <c:pt idx="24">
                  <c:v>29</c:v>
                </c:pt>
                <c:pt idx="25">
                  <c:v>27</c:v>
                </c:pt>
                <c:pt idx="26">
                  <c:v>21</c:v>
                </c:pt>
                <c:pt idx="27">
                  <c:v>17</c:v>
                </c:pt>
                <c:pt idx="28">
                  <c:v>15</c:v>
                </c:pt>
                <c:pt idx="29">
                  <c:v>8</c:v>
                </c:pt>
                <c:pt idx="30">
                  <c:v>7</c:v>
                </c:pt>
                <c:pt idx="31">
                  <c:v>6</c:v>
                </c:pt>
                <c:pt idx="32">
                  <c:v>5</c:v>
                </c:pt>
                <c:pt idx="33">
                  <c:v>4</c:v>
                </c:pt>
                <c:pt idx="34">
                  <c:v>3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8-4D0C-92E3-FF45969607D9}"/>
            </c:ext>
          </c:extLst>
        </c:ser>
        <c:ser>
          <c:idx val="1"/>
          <c:order val="1"/>
          <c:tx>
            <c:strRef>
              <c:f>'P s'!$D$1</c:f>
              <c:strCache>
                <c:ptCount val="1"/>
                <c:pt idx="0">
                  <c:v>Repowering x1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'P s'!$D$2:$D$51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4</c:v>
                </c:pt>
                <c:pt idx="16">
                  <c:v>7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13</c:v>
                </c:pt>
                <c:pt idx="21">
                  <c:v>16</c:v>
                </c:pt>
                <c:pt idx="22">
                  <c:v>18</c:v>
                </c:pt>
                <c:pt idx="23">
                  <c:v>18</c:v>
                </c:pt>
                <c:pt idx="24">
                  <c:v>21</c:v>
                </c:pt>
                <c:pt idx="25">
                  <c:v>23</c:v>
                </c:pt>
                <c:pt idx="26">
                  <c:v>29</c:v>
                </c:pt>
                <c:pt idx="27">
                  <c:v>33</c:v>
                </c:pt>
                <c:pt idx="28">
                  <c:v>35</c:v>
                </c:pt>
                <c:pt idx="29">
                  <c:v>42</c:v>
                </c:pt>
                <c:pt idx="30">
                  <c:v>42</c:v>
                </c:pt>
                <c:pt idx="31">
                  <c:v>43</c:v>
                </c:pt>
                <c:pt idx="32">
                  <c:v>44</c:v>
                </c:pt>
                <c:pt idx="33">
                  <c:v>44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45</c:v>
                </c:pt>
                <c:pt idx="38">
                  <c:v>42</c:v>
                </c:pt>
                <c:pt idx="39">
                  <c:v>43</c:v>
                </c:pt>
                <c:pt idx="40">
                  <c:v>42</c:v>
                </c:pt>
                <c:pt idx="41">
                  <c:v>39</c:v>
                </c:pt>
                <c:pt idx="42">
                  <c:v>38</c:v>
                </c:pt>
                <c:pt idx="43">
                  <c:v>37</c:v>
                </c:pt>
                <c:pt idx="44">
                  <c:v>37</c:v>
                </c:pt>
                <c:pt idx="45">
                  <c:v>36</c:v>
                </c:pt>
                <c:pt idx="46">
                  <c:v>31</c:v>
                </c:pt>
                <c:pt idx="47">
                  <c:v>31</c:v>
                </c:pt>
                <c:pt idx="48">
                  <c:v>30</c:v>
                </c:pt>
                <c:pt idx="4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8-4D0C-92E3-FF45969607D9}"/>
            </c:ext>
          </c:extLst>
        </c:ser>
        <c:ser>
          <c:idx val="2"/>
          <c:order val="2"/>
          <c:tx>
            <c:strRef>
              <c:f>'P s'!$E$1</c:f>
              <c:strCache>
                <c:ptCount val="1"/>
                <c:pt idx="0">
                  <c:v>Repowering x2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 s'!$B$2:$B$51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'P s'!$E$2:$E$51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7</c:v>
                </c:pt>
                <c:pt idx="39">
                  <c:v>7</c:v>
                </c:pt>
                <c:pt idx="40">
                  <c:v>8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14</c:v>
                </c:pt>
                <c:pt idx="46">
                  <c:v>19</c:v>
                </c:pt>
                <c:pt idx="47">
                  <c:v>19</c:v>
                </c:pt>
                <c:pt idx="48">
                  <c:v>20</c:v>
                </c:pt>
                <c:pt idx="4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8-4D0C-92E3-FF4596960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8946032"/>
        <c:axId val="1418949392"/>
      </c:barChart>
      <c:catAx>
        <c:axId val="1418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9392"/>
        <c:crosses val="autoZero"/>
        <c:auto val="1"/>
        <c:lblAlgn val="ctr"/>
        <c:lblOffset val="100"/>
        <c:noMultiLvlLbl val="0"/>
      </c:catAx>
      <c:valAx>
        <c:axId val="1418949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F0502020204030204" pitchFamily="18" charset="0"/>
                    <a:ea typeface="+mn-ea"/>
                    <a:cs typeface="+mn-cs"/>
                  </a:defRPr>
                </a:pPr>
                <a:r>
                  <a:rPr lang="da-DK" sz="1800"/>
                  <a:t>Number of Wind turbines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F05020202040302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F0502020204030204" pitchFamily="18" charset="0"/>
                <a:ea typeface="+mn-ea"/>
                <a:cs typeface="+mn-cs"/>
              </a:defRPr>
            </a:pPr>
            <a:endParaRPr lang="da-DK"/>
          </a:p>
        </c:txPr>
        <c:crossAx val="1418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F0502020204030204" pitchFamily="18" charset="0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1">
          <a:latin typeface="Amasis MT Pro Black" panose="020F0502020204030204" pitchFamily="18" charset="0"/>
        </a:defRPr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r>
              <a:rPr lang="en-US" sz="1800"/>
              <a:t>Repowering-based scenario - electricity generated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'P s'!$W$1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'P s'!$W$2:$W$51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'P s'!$W$2:$W$51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1-4E04-9D32-0965BD2EDBD5}"/>
            </c:ext>
          </c:extLst>
        </c:ser>
        <c:ser>
          <c:idx val="1"/>
          <c:order val="1"/>
          <c:tx>
            <c:strRef>
              <c:f>'P s'!$X$1</c:f>
              <c:strCache>
                <c:ptCount val="1"/>
                <c:pt idx="0">
                  <c:v>el prod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'P s'!$W$2:$W$51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'P s'!$X$2:$X$51</c:f>
              <c:numCache>
                <c:formatCode>General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531682.78579495673</c:v>
                </c:pt>
                <c:pt idx="11">
                  <c:v>529556.0546517761</c:v>
                </c:pt>
                <c:pt idx="12">
                  <c:v>527437.83043316961</c:v>
                </c:pt>
                <c:pt idx="13">
                  <c:v>525328.07911143696</c:v>
                </c:pt>
                <c:pt idx="14">
                  <c:v>524880.25597536215</c:v>
                </c:pt>
                <c:pt idx="15">
                  <c:v>526171.195798759</c:v>
                </c:pt>
                <c:pt idx="16">
                  <c:v>529276.92512142844</c:v>
                </c:pt>
                <c:pt idx="17">
                  <c:v>528938.03010408906</c:v>
                </c:pt>
                <c:pt idx="18">
                  <c:v>530461.18804850162</c:v>
                </c:pt>
                <c:pt idx="19">
                  <c:v>528339.34329630749</c:v>
                </c:pt>
                <c:pt idx="20">
                  <c:v>531930.32237102871</c:v>
                </c:pt>
                <c:pt idx="21">
                  <c:v>535629.18578365992</c:v>
                </c:pt>
                <c:pt idx="22">
                  <c:v>537452.23168272967</c:v>
                </c:pt>
                <c:pt idx="23">
                  <c:v>535302.42275599844</c:v>
                </c:pt>
                <c:pt idx="24">
                  <c:v>539351.61638767831</c:v>
                </c:pt>
                <c:pt idx="25">
                  <c:v>541401.34812840284</c:v>
                </c:pt>
                <c:pt idx="26">
                  <c:v>552096.80289623921</c:v>
                </c:pt>
                <c:pt idx="27">
                  <c:v>558621.58043112699</c:v>
                </c:pt>
                <c:pt idx="28">
                  <c:v>560832.92055314581</c:v>
                </c:pt>
                <c:pt idx="29">
                  <c:v>574426.22625382233</c:v>
                </c:pt>
                <c:pt idx="30">
                  <c:v>574430.20381071547</c:v>
                </c:pt>
                <c:pt idx="31">
                  <c:v>574473.31392753287</c:v>
                </c:pt>
                <c:pt idx="32">
                  <c:v>574555.24348015513</c:v>
                </c:pt>
                <c:pt idx="33">
                  <c:v>574675.68122333335</c:v>
                </c:pt>
                <c:pt idx="34">
                  <c:v>574834.31778067048</c:v>
                </c:pt>
                <c:pt idx="35">
                  <c:v>575030.84563464939</c:v>
                </c:pt>
                <c:pt idx="36">
                  <c:v>575264.95911671221</c:v>
                </c:pt>
                <c:pt idx="37">
                  <c:v>573012.25448024529</c:v>
                </c:pt>
                <c:pt idx="38">
                  <c:v>571486.38842298102</c:v>
                </c:pt>
                <c:pt idx="39">
                  <c:v>571848.87648397672</c:v>
                </c:pt>
                <c:pt idx="40">
                  <c:v>569609.83617804083</c:v>
                </c:pt>
                <c:pt idx="41">
                  <c:v>569034.39277943806</c:v>
                </c:pt>
                <c:pt idx="42">
                  <c:v>567372.00506242877</c:v>
                </c:pt>
                <c:pt idx="43">
                  <c:v>565762.16709687072</c:v>
                </c:pt>
                <c:pt idx="44">
                  <c:v>563499.11842848337</c:v>
                </c:pt>
                <c:pt idx="45">
                  <c:v>561996.02234262438</c:v>
                </c:pt>
                <c:pt idx="46">
                  <c:v>563999.95797556511</c:v>
                </c:pt>
                <c:pt idx="47">
                  <c:v>561743.95814366301</c:v>
                </c:pt>
                <c:pt idx="48">
                  <c:v>560472.83386900299</c:v>
                </c:pt>
                <c:pt idx="49">
                  <c:v>560315.82322348724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1-4E04-9D32-0965BD2ED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5826528"/>
        <c:axId val="859177376"/>
      </c:areaChart>
      <c:catAx>
        <c:axId val="10158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859177376"/>
        <c:crosses val="autoZero"/>
        <c:auto val="1"/>
        <c:lblAlgn val="ctr"/>
        <c:lblOffset val="100"/>
        <c:noMultiLvlLbl val="0"/>
      </c:catAx>
      <c:valAx>
        <c:axId val="859177376"/>
        <c:scaling>
          <c:orientation val="minMax"/>
          <c:max val="600000"/>
          <c:min val="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40A04050005020304" pitchFamily="18" charset="0"/>
                    <a:ea typeface="+mn-ea"/>
                    <a:cs typeface="+mn-cs"/>
                  </a:defRPr>
                </a:pPr>
                <a:r>
                  <a:rPr lang="da-DK" sz="1400"/>
                  <a:t>[MWh]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1015826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1">
          <a:latin typeface="Amasis MT Pro Black" panose="02040A04050005020304" pitchFamily="18" charset="0"/>
        </a:defRPr>
      </a:pPr>
      <a:endParaRPr lang="da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r>
              <a:rPr lang="en-US" sz="1800" dirty="0"/>
              <a:t>Electricity generated by the wind farm</a:t>
            </a:r>
            <a:r>
              <a:rPr lang="en-US" sz="1800" baseline="0" dirty="0"/>
              <a:t> </a:t>
            </a:r>
            <a:br>
              <a:rPr lang="en-US" sz="1800" baseline="0" dirty="0"/>
            </a:br>
            <a:r>
              <a:rPr lang="en-US" sz="1800" baseline="0" dirty="0"/>
              <a:t>2025 - 2074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overall!$A$2:$A$51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overall!$B$2:$B$51</c:f>
              <c:numCache>
                <c:formatCode>General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530197.94468873122</c:v>
                </c:pt>
                <c:pt idx="11">
                  <c:v>528077.1529099755</c:v>
                </c:pt>
                <c:pt idx="12">
                  <c:v>525964.84429833631</c:v>
                </c:pt>
                <c:pt idx="13">
                  <c:v>523860.98492114281</c:v>
                </c:pt>
                <c:pt idx="14">
                  <c:v>521765.54098145856</c:v>
                </c:pt>
                <c:pt idx="15">
                  <c:v>520322.50924118143</c:v>
                </c:pt>
                <c:pt idx="16">
                  <c:v>518241.21920421731</c:v>
                </c:pt>
                <c:pt idx="17">
                  <c:v>516168.25432739948</c:v>
                </c:pt>
                <c:pt idx="18">
                  <c:v>515640.09137491859</c:v>
                </c:pt>
                <c:pt idx="19">
                  <c:v>516005.52824627311</c:v>
                </c:pt>
                <c:pt idx="20">
                  <c:v>517342.4880638303</c:v>
                </c:pt>
                <c:pt idx="21">
                  <c:v>517055.10791298514</c:v>
                </c:pt>
                <c:pt idx="22">
                  <c:v>517781.63144463964</c:v>
                </c:pt>
                <c:pt idx="23">
                  <c:v>518626.52110631444</c:v>
                </c:pt>
                <c:pt idx="24">
                  <c:v>520601.08611882722</c:v>
                </c:pt>
                <c:pt idx="25">
                  <c:v>520623.41998062737</c:v>
                </c:pt>
                <c:pt idx="26">
                  <c:v>521817.85638087976</c:v>
                </c:pt>
                <c:pt idx="27">
                  <c:v>526523.1320750647</c:v>
                </c:pt>
                <c:pt idx="28">
                  <c:v>526760.46599050798</c:v>
                </c:pt>
                <c:pt idx="29">
                  <c:v>528286.95443349832</c:v>
                </c:pt>
                <c:pt idx="30">
                  <c:v>529925.25400148914</c:v>
                </c:pt>
                <c:pt idx="31">
                  <c:v>531674.44578166481</c:v>
                </c:pt>
                <c:pt idx="32">
                  <c:v>532204.99361520307</c:v>
                </c:pt>
                <c:pt idx="33">
                  <c:v>530076.17364074232</c:v>
                </c:pt>
                <c:pt idx="34">
                  <c:v>527955.86894617963</c:v>
                </c:pt>
                <c:pt idx="35">
                  <c:v>530178.04084569972</c:v>
                </c:pt>
                <c:pt idx="36">
                  <c:v>529540.36554691836</c:v>
                </c:pt>
                <c:pt idx="37">
                  <c:v>527422.20408473094</c:v>
                </c:pt>
                <c:pt idx="38">
                  <c:v>525312.51526839193</c:v>
                </c:pt>
                <c:pt idx="39">
                  <c:v>512305.58730892447</c:v>
                </c:pt>
                <c:pt idx="40">
                  <c:v>499656.75102758297</c:v>
                </c:pt>
                <c:pt idx="41">
                  <c:v>508957.99148528394</c:v>
                </c:pt>
                <c:pt idx="42">
                  <c:v>496751.8417317936</c:v>
                </c:pt>
                <c:pt idx="43">
                  <c:v>495801.4405929331</c:v>
                </c:pt>
                <c:pt idx="44">
                  <c:v>505416.21513213858</c:v>
                </c:pt>
                <c:pt idx="45">
                  <c:v>493645.01111890865</c:v>
                </c:pt>
                <c:pt idx="46">
                  <c:v>482772.46114268166</c:v>
                </c:pt>
                <c:pt idx="47">
                  <c:v>483228.29115509475</c:v>
                </c:pt>
                <c:pt idx="48">
                  <c:v>504261.57289117936</c:v>
                </c:pt>
                <c:pt idx="49">
                  <c:v>513282.12659961462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6E-4CB9-961A-95D088D38949}"/>
            </c:ext>
          </c:extLst>
        </c:ser>
        <c:ser>
          <c:idx val="1"/>
          <c:order val="1"/>
          <c:tx>
            <c:strRef>
              <c:f>overall!$C$1</c:f>
              <c:strCache>
                <c:ptCount val="1"/>
                <c:pt idx="0">
                  <c:v>Refurbishment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overall!$A$2:$A$51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overall!$C$2:$C$51</c:f>
              <c:numCache>
                <c:formatCode>General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530197.94468873122</c:v>
                </c:pt>
                <c:pt idx="11">
                  <c:v>528077.1529099755</c:v>
                </c:pt>
                <c:pt idx="12">
                  <c:v>525964.84429833631</c:v>
                </c:pt>
                <c:pt idx="13">
                  <c:v>524421.36522271985</c:v>
                </c:pt>
                <c:pt idx="14">
                  <c:v>522925.96894220018</c:v>
                </c:pt>
                <c:pt idx="15">
                  <c:v>521478.29549008026</c:v>
                </c:pt>
                <c:pt idx="16">
                  <c:v>519392.38230812026</c:v>
                </c:pt>
                <c:pt idx="17">
                  <c:v>518768.8381451809</c:v>
                </c:pt>
                <c:pt idx="18">
                  <c:v>518998.52788984333</c:v>
                </c:pt>
                <c:pt idx="19">
                  <c:v>517731.86619056866</c:v>
                </c:pt>
                <c:pt idx="20">
                  <c:v>517361.4296910775</c:v>
                </c:pt>
                <c:pt idx="21">
                  <c:v>519746.95847583842</c:v>
                </c:pt>
                <c:pt idx="22">
                  <c:v>523257.45856854809</c:v>
                </c:pt>
                <c:pt idx="23">
                  <c:v>525140.57451594528</c:v>
                </c:pt>
                <c:pt idx="24">
                  <c:v>526076.81554058485</c:v>
                </c:pt>
                <c:pt idx="25">
                  <c:v>528181.98469097295</c:v>
                </c:pt>
                <c:pt idx="26">
                  <c:v>529346.18683238409</c:v>
                </c:pt>
                <c:pt idx="27">
                  <c:v>528669.24037167884</c:v>
                </c:pt>
                <c:pt idx="28">
                  <c:v>530464.2409229544</c:v>
                </c:pt>
                <c:pt idx="29">
                  <c:v>531289.27242085384</c:v>
                </c:pt>
                <c:pt idx="30">
                  <c:v>533220.93150885915</c:v>
                </c:pt>
                <c:pt idx="31">
                  <c:v>534102.51497287385</c:v>
                </c:pt>
                <c:pt idx="32">
                  <c:v>534623.35052964697</c:v>
                </c:pt>
                <c:pt idx="33">
                  <c:v>535800.69401182933</c:v>
                </c:pt>
                <c:pt idx="34">
                  <c:v>535384.85575296951</c:v>
                </c:pt>
                <c:pt idx="35">
                  <c:v>534109.97810552851</c:v>
                </c:pt>
                <c:pt idx="36">
                  <c:v>533740.98559372209</c:v>
                </c:pt>
                <c:pt idx="37">
                  <c:v>534760.86726182862</c:v>
                </c:pt>
                <c:pt idx="38">
                  <c:v>534484.82408930408</c:v>
                </c:pt>
                <c:pt idx="39">
                  <c:v>534532.47292343888</c:v>
                </c:pt>
                <c:pt idx="40">
                  <c:v>533864.76002937951</c:v>
                </c:pt>
                <c:pt idx="41">
                  <c:v>533410.44189399353</c:v>
                </c:pt>
                <c:pt idx="42">
                  <c:v>532576.10109380144</c:v>
                </c:pt>
                <c:pt idx="43">
                  <c:v>533832.24592089443</c:v>
                </c:pt>
                <c:pt idx="44">
                  <c:v>532729.01758282562</c:v>
                </c:pt>
                <c:pt idx="45">
                  <c:v>532298.5924777654</c:v>
                </c:pt>
                <c:pt idx="46">
                  <c:v>532559.27765239053</c:v>
                </c:pt>
                <c:pt idx="47">
                  <c:v>535273.9249609845</c:v>
                </c:pt>
                <c:pt idx="48">
                  <c:v>533825.66076271771</c:v>
                </c:pt>
                <c:pt idx="49">
                  <c:v>533071.18487720855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6E-4CB9-961A-95D088D38949}"/>
            </c:ext>
          </c:extLst>
        </c:ser>
        <c:ser>
          <c:idx val="2"/>
          <c:order val="2"/>
          <c:tx>
            <c:strRef>
              <c:f>overall!$D$1</c:f>
              <c:strCache>
                <c:ptCount val="1"/>
                <c:pt idx="0">
                  <c:v>Repowering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overall!$A$2:$A$51</c:f>
              <c:numCache>
                <c:formatCode>General</c:formatCode>
                <c:ptCount val="5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  <c:pt idx="20">
                  <c:v>2045</c:v>
                </c:pt>
                <c:pt idx="21">
                  <c:v>2046</c:v>
                </c:pt>
                <c:pt idx="22">
                  <c:v>2047</c:v>
                </c:pt>
                <c:pt idx="23">
                  <c:v>2048</c:v>
                </c:pt>
                <c:pt idx="24">
                  <c:v>2049</c:v>
                </c:pt>
                <c:pt idx="25">
                  <c:v>2050</c:v>
                </c:pt>
                <c:pt idx="26">
                  <c:v>2051</c:v>
                </c:pt>
                <c:pt idx="27">
                  <c:v>2052</c:v>
                </c:pt>
                <c:pt idx="28">
                  <c:v>2053</c:v>
                </c:pt>
                <c:pt idx="29">
                  <c:v>2054</c:v>
                </c:pt>
                <c:pt idx="30">
                  <c:v>2055</c:v>
                </c:pt>
                <c:pt idx="31">
                  <c:v>2056</c:v>
                </c:pt>
                <c:pt idx="32">
                  <c:v>2057</c:v>
                </c:pt>
                <c:pt idx="33">
                  <c:v>2058</c:v>
                </c:pt>
                <c:pt idx="34">
                  <c:v>2059</c:v>
                </c:pt>
                <c:pt idx="35">
                  <c:v>2060</c:v>
                </c:pt>
                <c:pt idx="36">
                  <c:v>2061</c:v>
                </c:pt>
                <c:pt idx="37">
                  <c:v>2062</c:v>
                </c:pt>
                <c:pt idx="38">
                  <c:v>2063</c:v>
                </c:pt>
                <c:pt idx="39">
                  <c:v>2064</c:v>
                </c:pt>
                <c:pt idx="40">
                  <c:v>2065</c:v>
                </c:pt>
                <c:pt idx="41">
                  <c:v>2066</c:v>
                </c:pt>
                <c:pt idx="42">
                  <c:v>2067</c:v>
                </c:pt>
                <c:pt idx="43">
                  <c:v>2068</c:v>
                </c:pt>
                <c:pt idx="44">
                  <c:v>2069</c:v>
                </c:pt>
                <c:pt idx="45">
                  <c:v>2070</c:v>
                </c:pt>
                <c:pt idx="46">
                  <c:v>2071</c:v>
                </c:pt>
                <c:pt idx="47">
                  <c:v>2072</c:v>
                </c:pt>
                <c:pt idx="48">
                  <c:v>2073</c:v>
                </c:pt>
                <c:pt idx="49">
                  <c:v>2074</c:v>
                </c:pt>
              </c:numCache>
            </c:numRef>
          </c:cat>
          <c:val>
            <c:numRef>
              <c:f>overall!$D$2:$D$51</c:f>
              <c:numCache>
                <c:formatCode>General</c:formatCode>
                <c:ptCount val="50"/>
                <c:pt idx="0">
                  <c:v>551879.99999999953</c:v>
                </c:pt>
                <c:pt idx="1">
                  <c:v>549672.48</c:v>
                </c:pt>
                <c:pt idx="2">
                  <c:v>547473.79007999995</c:v>
                </c:pt>
                <c:pt idx="3">
                  <c:v>545283.89491967973</c:v>
                </c:pt>
                <c:pt idx="4">
                  <c:v>543102.7593400008</c:v>
                </c:pt>
                <c:pt idx="5">
                  <c:v>540930.34830264165</c:v>
                </c:pt>
                <c:pt idx="6">
                  <c:v>538766.62690943107</c:v>
                </c:pt>
                <c:pt idx="7">
                  <c:v>536611.56040179322</c:v>
                </c:pt>
                <c:pt idx="8">
                  <c:v>534465.11416018545</c:v>
                </c:pt>
                <c:pt idx="9">
                  <c:v>532327.2537035445</c:v>
                </c:pt>
                <c:pt idx="10">
                  <c:v>531682.78579495673</c:v>
                </c:pt>
                <c:pt idx="11">
                  <c:v>529556.0546517761</c:v>
                </c:pt>
                <c:pt idx="12">
                  <c:v>527437.83043316961</c:v>
                </c:pt>
                <c:pt idx="13">
                  <c:v>525328.07911143696</c:v>
                </c:pt>
                <c:pt idx="14">
                  <c:v>524880.25597536215</c:v>
                </c:pt>
                <c:pt idx="15">
                  <c:v>526171.195798759</c:v>
                </c:pt>
                <c:pt idx="16">
                  <c:v>529276.92512142844</c:v>
                </c:pt>
                <c:pt idx="17">
                  <c:v>528938.03010408906</c:v>
                </c:pt>
                <c:pt idx="18">
                  <c:v>530461.18804850162</c:v>
                </c:pt>
                <c:pt idx="19">
                  <c:v>528339.34329630749</c:v>
                </c:pt>
                <c:pt idx="20">
                  <c:v>531930.32237102871</c:v>
                </c:pt>
                <c:pt idx="21">
                  <c:v>535629.18578365992</c:v>
                </c:pt>
                <c:pt idx="22">
                  <c:v>537452.23168272967</c:v>
                </c:pt>
                <c:pt idx="23">
                  <c:v>535302.42275599844</c:v>
                </c:pt>
                <c:pt idx="24">
                  <c:v>539351.61638767831</c:v>
                </c:pt>
                <c:pt idx="25">
                  <c:v>541401.34812840284</c:v>
                </c:pt>
                <c:pt idx="26">
                  <c:v>552096.80289623921</c:v>
                </c:pt>
                <c:pt idx="27">
                  <c:v>558621.58043112699</c:v>
                </c:pt>
                <c:pt idx="28">
                  <c:v>560832.92055314581</c:v>
                </c:pt>
                <c:pt idx="29">
                  <c:v>574426.22625382233</c:v>
                </c:pt>
                <c:pt idx="30">
                  <c:v>574430.20381071547</c:v>
                </c:pt>
                <c:pt idx="31">
                  <c:v>574473.31392753287</c:v>
                </c:pt>
                <c:pt idx="32">
                  <c:v>574555.24348015513</c:v>
                </c:pt>
                <c:pt idx="33">
                  <c:v>574675.68122333335</c:v>
                </c:pt>
                <c:pt idx="34">
                  <c:v>574834.31778067048</c:v>
                </c:pt>
                <c:pt idx="35">
                  <c:v>575030.84563464939</c:v>
                </c:pt>
                <c:pt idx="36">
                  <c:v>575264.95911671221</c:v>
                </c:pt>
                <c:pt idx="37">
                  <c:v>573012.25448024529</c:v>
                </c:pt>
                <c:pt idx="38">
                  <c:v>571486.38842298102</c:v>
                </c:pt>
                <c:pt idx="39">
                  <c:v>571848.87648397672</c:v>
                </c:pt>
                <c:pt idx="40">
                  <c:v>569609.83617804083</c:v>
                </c:pt>
                <c:pt idx="41">
                  <c:v>569034.39277943806</c:v>
                </c:pt>
                <c:pt idx="42">
                  <c:v>567372.00506242877</c:v>
                </c:pt>
                <c:pt idx="43">
                  <c:v>565762.16709687072</c:v>
                </c:pt>
                <c:pt idx="44">
                  <c:v>563499.11842848337</c:v>
                </c:pt>
                <c:pt idx="45">
                  <c:v>561996.02234262438</c:v>
                </c:pt>
                <c:pt idx="46">
                  <c:v>563999.95797556511</c:v>
                </c:pt>
                <c:pt idx="47">
                  <c:v>561743.95814366301</c:v>
                </c:pt>
                <c:pt idx="48">
                  <c:v>560472.83386900299</c:v>
                </c:pt>
                <c:pt idx="49">
                  <c:v>560315.82322348724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6E-4CB9-961A-95D088D38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5826528"/>
        <c:axId val="859177376"/>
      </c:lineChart>
      <c:catAx>
        <c:axId val="1015826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859177376"/>
        <c:crosses val="autoZero"/>
        <c:auto val="1"/>
        <c:lblAlgn val="ctr"/>
        <c:lblOffset val="100"/>
        <c:noMultiLvlLbl val="0"/>
      </c:catAx>
      <c:valAx>
        <c:axId val="859177376"/>
        <c:scaling>
          <c:orientation val="minMax"/>
          <c:max val="600000"/>
          <c:min val="4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 Black" panose="02040A04050005020304" pitchFamily="18" charset="0"/>
                    <a:ea typeface="+mn-ea"/>
                    <a:cs typeface="+mn-cs"/>
                  </a:defRPr>
                </a:pPr>
                <a:r>
                  <a:rPr lang="da-DK" sz="1400"/>
                  <a:t>[MWh]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 Black" panose="02040A04050005020304" pitchFamily="18" charset="0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  <a:ea typeface="+mn-ea"/>
                <a:cs typeface="+mn-cs"/>
              </a:defRPr>
            </a:pPr>
            <a:endParaRPr lang="da-DK"/>
          </a:p>
        </c:txPr>
        <c:crossAx val="10158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345181161111408"/>
          <c:y val="0.13029195208173572"/>
          <c:w val="0.58957234030928984"/>
          <c:h val="4.99673777981074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  <a:ea typeface="+mn-ea"/>
              <a:cs typeface="+mn-cs"/>
            </a:defRPr>
          </a:pPr>
          <a:endParaRPr lang="da-DK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b="1">
          <a:latin typeface="Amasis MT Pro Black" panose="02040A04050005020304" pitchFamily="18" charset="0"/>
        </a:defRPr>
      </a:pPr>
      <a:endParaRPr lang="da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Wind farm average carbon footprint of electricity (lifespan 50 years)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overall!$H$36:$H$38</c:f>
              <c:strCache>
                <c:ptCount val="3"/>
                <c:pt idx="0">
                  <c:v>Baseline scenario</c:v>
                </c:pt>
                <c:pt idx="1">
                  <c:v>Refurbishment scenario</c:v>
                </c:pt>
                <c:pt idx="2">
                  <c:v>Repowering scenario</c:v>
                </c:pt>
              </c:strCache>
            </c:strRef>
          </c:cat>
          <c:val>
            <c:numRef>
              <c:f>overall!$I$36:$I$38</c:f>
              <c:numCache>
                <c:formatCode>0.0%</c:formatCode>
                <c:ptCount val="3"/>
                <c:pt idx="0">
                  <c:v>1</c:v>
                </c:pt>
                <c:pt idx="1">
                  <c:v>0.96075196528862961</c:v>
                </c:pt>
                <c:pt idx="2">
                  <c:v>0.46177983662191491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6-4F8C-A180-51ACA6323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200048"/>
        <c:axId val="950193808"/>
      </c:barChart>
      <c:catAx>
        <c:axId val="95020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50193808"/>
        <c:crosses val="autoZero"/>
        <c:auto val="1"/>
        <c:lblAlgn val="ctr"/>
        <c:lblOffset val="100"/>
        <c:noMultiLvlLbl val="0"/>
      </c:catAx>
      <c:valAx>
        <c:axId val="950193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95020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</a:defRPr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2C49-7F5C-AA4E-CD7A-795FC35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13B4-29CF-6F10-0CEB-1F3EB468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C8E89-803A-E111-4CD4-8D63F2E9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CAF1-C8CA-46CC-10AC-85B86841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C62E-8242-CE4D-3A18-B5B98897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93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1CF3-69B2-1F39-61C8-5FB0C708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1F6BD-3422-407F-2FF6-D905D333E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B1E7-D665-0345-C26A-1FA48738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AF05-5095-DA64-5DF4-B2BF4986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3A3A-F0F6-D64C-F9F9-F9CAF017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3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6673E-D287-BA82-BF4B-2DD95561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A359C-5E3B-77B0-E38F-D2A136AE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7C50-C89A-5A37-FBBF-F7BCD46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D3ED-070B-9FCC-20C0-A4670C48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B449-07A9-FED6-BE65-66201A0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27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626-4D80-10CB-15C9-7D302140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6553-FD31-040B-7421-CFF9C539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FE5-C060-8B65-8052-90A3CE23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8272-C66D-64F4-B5AC-11D21711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ED37-C7A6-47B7-B75A-F5F5B767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11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F836-8806-1D67-9E56-4E1773EC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9AF1-0984-8310-C720-AAF21F96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7CEE-851C-13BF-DE2D-54457E85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A9B5-D708-2868-CA3B-0D1BF5BB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E921-9F84-800B-6DDA-1FFCD2B3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490C-0102-3BD7-0397-47AEB384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5723-E1E1-0B25-A4C2-25750440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DB92-214F-96DE-7586-33F7BBD5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420F-5B35-F396-6347-9252CD7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6D94-C813-0528-693D-51DFA166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FA901-D132-D090-2EDB-4AD0C01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933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6661-C0B3-C41A-D395-DB43F7D3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32E6F-163E-5E4D-D8D2-65D1BA33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02CE-BF55-52F0-F20A-8B4C1A8F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8BD90-73F2-55B1-77D7-AE878724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A1D07-2468-6E7E-6F1A-E7DCA6910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8D943-B397-367F-32A6-9D2A168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FEE1-C41E-060D-5E5F-E5D8FF6A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F2B14-A3EC-817A-65B5-14007A94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1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9C9-C14D-E4C3-8C93-D17932A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BA03B-3C9A-B873-1FDF-6D47166A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B78B2-6693-1368-660F-CFA1C259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B5067-EA70-6F91-524C-53A14132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88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4F984-CE76-D7F4-09FE-C1DE800A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356AC-EAB1-F0EF-4144-5119B903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D65F-0C0A-6AD6-80EE-CA267FC8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68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B9C6-9CEC-880B-0563-8D7552EF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2409-3822-5C3B-1FDB-28A0B63D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9170-08B1-4504-639C-CBADDEC1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FB849-6B50-B97C-2FCC-9CF75A5A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30D6-C897-2EE4-0821-7EE1E351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DB0A-08D7-EDA4-297B-1D2F62DB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36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FA2F-B662-A6EE-203A-A3C089DE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E5FF5-2F89-662A-D350-B1F1B8EA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9270A-C860-A576-F46A-F6E7799F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9C1A-A11C-B7DC-5D4B-9203A137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B794-4692-BB4A-A055-5E2DC33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EC92-8B17-1C19-8860-D74ED0CD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22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3E0E5-7F37-54A8-AF1D-DCFA1CEB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D9BD-A289-5195-301F-75CAE27C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99BE-CAD2-C1A6-657C-51AF815A8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1FAB-E9B2-4F39-9BBE-5B1A85806B27}" type="datetimeFigureOut">
              <a:rPr lang="da-DK" smtClean="0"/>
              <a:t>27-06-2025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E9C6-1E84-CCCF-70B7-29E4924FB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0146-B429-1E60-2002-38F62AEAE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C7738-D839-4245-8C6E-60A0EFCCB8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880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874D6-0C2B-9AC8-07B2-B08014EDF482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WIND FARM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AE28-3EA2-01B9-CE4E-526A5BE5EB8E}"/>
              </a:ext>
            </a:extLst>
          </p:cNvPr>
          <p:cNvSpPr txBox="1"/>
          <p:nvPr/>
        </p:nvSpPr>
        <p:spPr>
          <a:xfrm>
            <a:off x="100584" y="3071307"/>
            <a:ext cx="5209593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Characteristics for a wind farm of</a:t>
            </a:r>
            <a:r>
              <a:rPr lang="en-US" sz="2200" dirty="0"/>
              <a:t> 50 WT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Power: 4.2 MW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Lifetime: 25 yrs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Efficiency loss: 0.4% per year</a:t>
            </a:r>
          </a:p>
        </p:txBody>
      </p:sp>
      <p:pic>
        <p:nvPicPr>
          <p:cNvPr id="1026" name="Picture 2" descr="Onshore Wind Turbines | Project Drawdown">
            <a:extLst>
              <a:ext uri="{FF2B5EF4-FFF2-40B4-BE49-F238E27FC236}">
                <a16:creationId xmlns:a16="http://schemas.microsoft.com/office/drawing/2014/main" id="{FEB58E0D-442E-002A-9FCB-CBFB0166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r="37723" b="-1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2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C37A8-0F2F-CFF5-3DE7-9FE46454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wind farm&#10;&#10;AI-generated content may be incorrect.">
            <a:extLst>
              <a:ext uri="{FF2B5EF4-FFF2-40B4-BE49-F238E27FC236}">
                <a16:creationId xmlns:a16="http://schemas.microsoft.com/office/drawing/2014/main" id="{8E66F7CE-CBD5-E2E7-CDBF-208A9A35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82" y="1036070"/>
            <a:ext cx="9694436" cy="47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F7225-1F21-518A-91B9-09D36165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53B0C6-60B9-4711-9232-4FEF7B855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293107"/>
              </p:ext>
            </p:extLst>
          </p:nvPr>
        </p:nvGraphicFramePr>
        <p:xfrm>
          <a:off x="304884" y="157977"/>
          <a:ext cx="6681132" cy="427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C9F1070-548C-505F-A5C5-F1DEF10878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174692"/>
              </p:ext>
            </p:extLst>
          </p:nvPr>
        </p:nvGraphicFramePr>
        <p:xfrm>
          <a:off x="7287767" y="2240101"/>
          <a:ext cx="4599349" cy="416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55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3AF5-C2B4-7334-9D90-8804FD69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68230D0-8BD9-4681-96C8-0216C14B8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90459"/>
              </p:ext>
            </p:extLst>
          </p:nvPr>
        </p:nvGraphicFramePr>
        <p:xfrm>
          <a:off x="6656831" y="2121408"/>
          <a:ext cx="5111497" cy="427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C3DDF6-D661-4930-86CA-3AD684E85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506743"/>
              </p:ext>
            </p:extLst>
          </p:nvPr>
        </p:nvGraphicFramePr>
        <p:xfrm>
          <a:off x="277368" y="246888"/>
          <a:ext cx="5958840" cy="555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227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397C-286A-1E87-7A7C-058AEACB8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78FCDD-BDAF-68CC-615E-6604C89BA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894997"/>
              </p:ext>
            </p:extLst>
          </p:nvPr>
        </p:nvGraphicFramePr>
        <p:xfrm>
          <a:off x="448056" y="378460"/>
          <a:ext cx="5980176" cy="483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D6C27F5-76C2-43DF-8F08-2CC4D9AFF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504102"/>
              </p:ext>
            </p:extLst>
          </p:nvPr>
        </p:nvGraphicFramePr>
        <p:xfrm>
          <a:off x="6702551" y="1929383"/>
          <a:ext cx="5239513" cy="4623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38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5810-0E9D-CE00-4BD9-997090697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74210-4DFC-563C-7748-CBCD5C602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272868"/>
              </p:ext>
            </p:extLst>
          </p:nvPr>
        </p:nvGraphicFramePr>
        <p:xfrm>
          <a:off x="206398" y="380068"/>
          <a:ext cx="7010317" cy="625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7BBAA-F60B-FBA7-A3F4-55DE5270AC0C}"/>
              </a:ext>
            </a:extLst>
          </p:cNvPr>
          <p:cNvSpPr txBox="1"/>
          <p:nvPr/>
        </p:nvSpPr>
        <p:spPr>
          <a:xfrm>
            <a:off x="8582002" y="380068"/>
            <a:ext cx="280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/>
              <a:t>Efficiency</a:t>
            </a:r>
            <a:r>
              <a:rPr lang="da-DK" b="1" dirty="0"/>
              <a:t> </a:t>
            </a:r>
            <a:r>
              <a:rPr lang="da-DK" b="1" dirty="0" err="1"/>
              <a:t>loss</a:t>
            </a:r>
            <a:r>
              <a:rPr lang="da-DK" b="1" dirty="0"/>
              <a:t> of 0.4%/yr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98C553-B474-9C5F-3844-A68A43E8E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678182"/>
              </p:ext>
            </p:extLst>
          </p:nvPr>
        </p:nvGraphicFramePr>
        <p:xfrm>
          <a:off x="8000405" y="1179576"/>
          <a:ext cx="3822787" cy="494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1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Ferhati</dc:creator>
  <cp:lastModifiedBy>Leonardo Ferhati</cp:lastModifiedBy>
  <cp:revision>6</cp:revision>
  <dcterms:created xsi:type="dcterms:W3CDTF">2025-06-27T07:04:00Z</dcterms:created>
  <dcterms:modified xsi:type="dcterms:W3CDTF">2025-06-27T07:39:15Z</dcterms:modified>
</cp:coreProperties>
</file>