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59" r:id="rId10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24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ECA80-CF12-4A50-B6F3-135C49E42A73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D192-F75D-4486-B1C9-4FACCDA8D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14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7DD81-8364-482B-BEFF-6B347782EBDD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C50F2-CD6F-43C3-B50B-DD3A35419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06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nd bleu"/>
          <p:cNvSpPr/>
          <p:nvPr userDrawn="1"/>
        </p:nvSpPr>
        <p:spPr>
          <a:xfrm>
            <a:off x="0" y="2999936"/>
            <a:ext cx="12192000" cy="3858067"/>
          </a:xfrm>
          <a:custGeom>
            <a:avLst/>
            <a:gdLst/>
            <a:ahLst/>
            <a:cxnLst/>
            <a:rect l="l" t="t" r="r" b="b"/>
            <a:pathLst>
              <a:path w="9144000" h="3786504">
                <a:moveTo>
                  <a:pt x="0" y="0"/>
                </a:moveTo>
                <a:lnTo>
                  <a:pt x="9144000" y="0"/>
                </a:lnTo>
                <a:lnTo>
                  <a:pt x="9144000" y="3786187"/>
                </a:lnTo>
                <a:lnTo>
                  <a:pt x="0" y="3786187"/>
                </a:lnTo>
                <a:lnTo>
                  <a:pt x="0" y="0"/>
                </a:lnTo>
                <a:close/>
              </a:path>
            </a:pathLst>
          </a:custGeom>
          <a:solidFill>
            <a:srgbClr val="312E8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027902" y="4575870"/>
            <a:ext cx="3164098" cy="1859441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2" r="6061"/>
          <a:stretch/>
        </p:blipFill>
        <p:spPr>
          <a:xfrm>
            <a:off x="2743199" y="0"/>
            <a:ext cx="9448801" cy="4638836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39" y="2"/>
            <a:ext cx="1597290" cy="1420491"/>
          </a:xfrm>
          <a:prstGeom prst="rect">
            <a:avLst/>
          </a:prstGeom>
        </p:spPr>
      </p:pic>
      <p:sp>
        <p:nvSpPr>
          <p:cNvPr id="12" name="Titre"/>
          <p:cNvSpPr>
            <a:spLocks noGrp="1"/>
          </p:cNvSpPr>
          <p:nvPr>
            <p:ph type="title" hasCustomPrompt="1"/>
          </p:nvPr>
        </p:nvSpPr>
        <p:spPr>
          <a:xfrm>
            <a:off x="1089458" y="2999424"/>
            <a:ext cx="7749742" cy="2105976"/>
          </a:xfrm>
          <a:prstGeom prst="rect">
            <a:avLst/>
          </a:prstGeom>
        </p:spPr>
        <p:txBody>
          <a:bodyPr anchor="ctr" anchorCtr="0"/>
          <a:lstStyle>
            <a:lvl1pPr>
              <a:defRPr sz="3200" b="1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pour ajouter un titre</a:t>
            </a:r>
          </a:p>
        </p:txBody>
      </p:sp>
      <p:sp>
        <p:nvSpPr>
          <p:cNvPr id="23" name="Logo Gustave Eiffel"/>
          <p:cNvSpPr/>
          <p:nvPr userDrawn="1"/>
        </p:nvSpPr>
        <p:spPr>
          <a:xfrm>
            <a:off x="1089458" y="5587957"/>
            <a:ext cx="2765571" cy="578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08" y="6227642"/>
            <a:ext cx="1054699" cy="62794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02" y="1147000"/>
            <a:ext cx="3164098" cy="1859441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636373"/>
            <a:ext cx="2356783" cy="637221"/>
          </a:xfrm>
          <a:prstGeom prst="rect">
            <a:avLst/>
          </a:prstGeom>
        </p:spPr>
        <p:txBody>
          <a:bodyPr/>
          <a:lstStyle>
            <a:lvl1pPr>
              <a:defRPr sz="11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Nom – Prénom</a:t>
            </a: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277077"/>
            <a:ext cx="2356783" cy="281153"/>
          </a:xfrm>
          <a:prstGeom prst="rect">
            <a:avLst/>
          </a:prstGeom>
        </p:spPr>
        <p:txBody>
          <a:bodyPr/>
          <a:lstStyle>
            <a:lvl1pPr>
              <a:defRPr sz="11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918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sous-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nd bleu clair"/>
          <p:cNvSpPr/>
          <p:nvPr userDrawn="1"/>
        </p:nvSpPr>
        <p:spPr>
          <a:xfrm>
            <a:off x="0" y="3012416"/>
            <a:ext cx="12192000" cy="3845903"/>
          </a:xfrm>
          <a:custGeom>
            <a:avLst/>
            <a:gdLst/>
            <a:ahLst/>
            <a:cxnLst/>
            <a:rect l="l" t="t" r="r" b="b"/>
            <a:pathLst>
              <a:path w="9144000" h="3786504">
                <a:moveTo>
                  <a:pt x="0" y="0"/>
                </a:moveTo>
                <a:lnTo>
                  <a:pt x="9144000" y="0"/>
                </a:lnTo>
                <a:lnTo>
                  <a:pt x="9144000" y="3786187"/>
                </a:lnTo>
                <a:lnTo>
                  <a:pt x="0" y="3786187"/>
                </a:lnTo>
                <a:lnTo>
                  <a:pt x="0" y="0"/>
                </a:lnTo>
                <a:close/>
              </a:path>
            </a:pathLst>
          </a:custGeom>
          <a:solidFill>
            <a:srgbClr val="1EAFD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26" name="Imag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39" y="6225837"/>
            <a:ext cx="1054699" cy="62794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02" y="4565234"/>
            <a:ext cx="3164098" cy="1865538"/>
          </a:xfrm>
          <a:prstGeom prst="rect">
            <a:avLst/>
          </a:prstGeom>
        </p:spPr>
      </p:pic>
      <p:sp>
        <p:nvSpPr>
          <p:cNvPr id="18" name="Fond bleu"/>
          <p:cNvSpPr/>
          <p:nvPr/>
        </p:nvSpPr>
        <p:spPr>
          <a:xfrm>
            <a:off x="2781302" y="0"/>
            <a:ext cx="9410700" cy="4603750"/>
          </a:xfrm>
          <a:custGeom>
            <a:avLst/>
            <a:gdLst/>
            <a:ahLst/>
            <a:cxnLst/>
            <a:rect l="l" t="t" r="r" b="b"/>
            <a:pathLst>
              <a:path w="7058025" h="4603750">
                <a:moveTo>
                  <a:pt x="0" y="0"/>
                </a:moveTo>
                <a:lnTo>
                  <a:pt x="7058025" y="0"/>
                </a:lnTo>
                <a:lnTo>
                  <a:pt x="7058025" y="4603625"/>
                </a:lnTo>
                <a:lnTo>
                  <a:pt x="0" y="4603625"/>
                </a:lnTo>
                <a:lnTo>
                  <a:pt x="0" y="0"/>
                </a:lnTo>
                <a:close/>
              </a:path>
            </a:pathLst>
          </a:custGeom>
          <a:solidFill>
            <a:srgbClr val="312E8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781302" y="3042581"/>
            <a:ext cx="9207498" cy="1516678"/>
          </a:xfrm>
          <a:prstGeom prst="rect">
            <a:avLst/>
          </a:prstGeom>
        </p:spPr>
        <p:txBody>
          <a:bodyPr anchor="ctr" anchorCtr="0"/>
          <a:lstStyle>
            <a:lvl1pPr>
              <a:defRPr sz="2600"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pour ajouter un sous-titre</a:t>
            </a:r>
          </a:p>
        </p:txBody>
      </p: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02" y="1147000"/>
            <a:ext cx="3164098" cy="185944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39" y="2"/>
            <a:ext cx="1597290" cy="14204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rps de texte"/>
          <p:cNvSpPr>
            <a:spLocks noGrp="1"/>
          </p:cNvSpPr>
          <p:nvPr>
            <p:ph type="body" sz="quarter" idx="11" hasCustomPrompt="1"/>
          </p:nvPr>
        </p:nvSpPr>
        <p:spPr>
          <a:xfrm>
            <a:off x="780696" y="2910806"/>
            <a:ext cx="8525019" cy="3300238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</a:t>
            </a:r>
          </a:p>
        </p:txBody>
      </p:sp>
      <p:sp>
        <p:nvSpPr>
          <p:cNvPr id="19" name="Corps de texte"/>
          <p:cNvSpPr>
            <a:spLocks noGrp="1"/>
          </p:cNvSpPr>
          <p:nvPr>
            <p:ph type="body" sz="quarter" idx="10" hasCustomPrompt="1"/>
          </p:nvPr>
        </p:nvSpPr>
        <p:spPr>
          <a:xfrm>
            <a:off x="780696" y="1390798"/>
            <a:ext cx="8525019" cy="12954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81" y="2"/>
            <a:ext cx="841321" cy="46516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DA86C7-A661-48CC-A2D4-5880BDE1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ntenu doubl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"/>
          <p:cNvSpPr>
            <a:spLocks noGrp="1"/>
          </p:cNvSpPr>
          <p:nvPr>
            <p:ph type="title" hasCustomPrompt="1"/>
          </p:nvPr>
        </p:nvSpPr>
        <p:spPr>
          <a:xfrm>
            <a:off x="779848" y="384280"/>
            <a:ext cx="8508016" cy="781912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AJOUTER LE TITRE DE LA PAGE</a:t>
            </a:r>
          </a:p>
        </p:txBody>
      </p:sp>
      <p:sp>
        <p:nvSpPr>
          <p:cNvPr id="20" name="Corps de texte"/>
          <p:cNvSpPr>
            <a:spLocks noGrp="1"/>
          </p:cNvSpPr>
          <p:nvPr>
            <p:ph type="body" sz="quarter" idx="11" hasCustomPrompt="1"/>
          </p:nvPr>
        </p:nvSpPr>
        <p:spPr>
          <a:xfrm>
            <a:off x="780697" y="1447800"/>
            <a:ext cx="4096105" cy="476324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</a:t>
            </a:r>
          </a:p>
        </p:txBody>
      </p:sp>
      <p:sp>
        <p:nvSpPr>
          <p:cNvPr id="6" name="Corps de texte"/>
          <p:cNvSpPr>
            <a:spLocks noGrp="1"/>
          </p:cNvSpPr>
          <p:nvPr>
            <p:ph type="body" sz="quarter" idx="12" hasCustomPrompt="1"/>
          </p:nvPr>
        </p:nvSpPr>
        <p:spPr>
          <a:xfrm>
            <a:off x="5191761" y="1447800"/>
            <a:ext cx="4096105" cy="476324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81" y="2"/>
            <a:ext cx="841321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9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F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nd bleu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312E8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5665487" y="2781299"/>
            <a:ext cx="5668479" cy="383741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5665487" y="3180106"/>
            <a:ext cx="5668479" cy="383741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exemple@email.com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5665487" y="3578913"/>
            <a:ext cx="5668479" cy="383741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06 xx </a:t>
            </a:r>
            <a:r>
              <a:rPr lang="fr-FR" dirty="0" err="1"/>
              <a:t>xx</a:t>
            </a:r>
            <a:r>
              <a:rPr lang="fr-FR" dirty="0"/>
              <a:t> </a:t>
            </a:r>
            <a:r>
              <a:rPr lang="fr-FR" dirty="0" err="1"/>
              <a:t>xx</a:t>
            </a:r>
            <a:r>
              <a:rPr lang="fr-FR" dirty="0"/>
              <a:t> </a:t>
            </a:r>
            <a:r>
              <a:rPr lang="fr-FR" dirty="0" err="1"/>
              <a:t>xx</a:t>
            </a:r>
            <a:endParaRPr lang="fr-FR" dirty="0"/>
          </a:p>
        </p:txBody>
      </p:sp>
      <p:grpSp>
        <p:nvGrpSpPr>
          <p:cNvPr id="40" name="Groupe 39"/>
          <p:cNvGrpSpPr/>
          <p:nvPr userDrawn="1"/>
        </p:nvGrpSpPr>
        <p:grpSpPr>
          <a:xfrm>
            <a:off x="0" y="3650861"/>
            <a:ext cx="3216618" cy="3207140"/>
            <a:chOff x="0" y="3650861"/>
            <a:chExt cx="3216618" cy="3207140"/>
          </a:xfrm>
        </p:grpSpPr>
        <p:pic>
          <p:nvPicPr>
            <p:cNvPr id="41" name="Image 40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6"/>
            <a:stretch/>
          </p:blipFill>
          <p:spPr>
            <a:xfrm>
              <a:off x="0" y="3650861"/>
              <a:ext cx="2064284" cy="1310754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37"/>
            <a:stretch/>
          </p:blipFill>
          <p:spPr>
            <a:xfrm>
              <a:off x="1905864" y="4772535"/>
              <a:ext cx="1310754" cy="2085466"/>
            </a:xfrm>
            <a:prstGeom prst="rect">
              <a:avLst/>
            </a:prstGeom>
          </p:spPr>
        </p:pic>
        <p:pic>
          <p:nvPicPr>
            <p:cNvPr id="43" name="Image 42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86" b="35303"/>
            <a:stretch/>
          </p:blipFill>
          <p:spPr>
            <a:xfrm>
              <a:off x="0" y="5871928"/>
              <a:ext cx="968038" cy="986072"/>
            </a:xfrm>
            <a:prstGeom prst="rect">
              <a:avLst/>
            </a:prstGeom>
          </p:spPr>
        </p:pic>
      </p:grpSp>
      <p:pic>
        <p:nvPicPr>
          <p:cNvPr id="44" name="Image 4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4"/>
          <a:stretch/>
        </p:blipFill>
        <p:spPr>
          <a:xfrm rot="5400000">
            <a:off x="1896426" y="-6666"/>
            <a:ext cx="1297423" cy="131075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7"/>
          <a:stretch/>
        </p:blipFill>
        <p:spPr>
          <a:xfrm rot="5400000">
            <a:off x="380730" y="751648"/>
            <a:ext cx="1310754" cy="208546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1" b="35303"/>
          <a:stretch/>
        </p:blipFill>
        <p:spPr>
          <a:xfrm rot="5400000">
            <a:off x="385823" y="-392448"/>
            <a:ext cx="201177" cy="986072"/>
          </a:xfrm>
          <a:prstGeom prst="rect">
            <a:avLst/>
          </a:prstGeom>
        </p:spPr>
      </p:pic>
      <p:sp>
        <p:nvSpPr>
          <p:cNvPr id="48" name="Logo Université Gustave Eiffel"/>
          <p:cNvSpPr/>
          <p:nvPr userDrawn="1"/>
        </p:nvSpPr>
        <p:spPr>
          <a:xfrm>
            <a:off x="5791200" y="4771682"/>
            <a:ext cx="1911910" cy="399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6400800"/>
            <a:ext cx="1228784" cy="253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2" r:id="rId3"/>
    <p:sldLayoutId id="2147483667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yrillefrancoi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990600" y="2819400"/>
            <a:ext cx="9959542" cy="2105976"/>
          </a:xfrm>
        </p:spPr>
        <p:txBody>
          <a:bodyPr/>
          <a:lstStyle/>
          <a:p>
            <a:pPr algn="ctr"/>
            <a:r>
              <a:rPr lang="en-GB" sz="4000"/>
              <a:t>Presentation of </a:t>
            </a:r>
            <a:r>
              <a:rPr lang="en-GB" sz="4000" i="1"/>
              <a:t>openlca2bw package</a:t>
            </a:r>
            <a:br>
              <a:rPr lang="en-GB" sz="4000" i="1"/>
            </a:br>
            <a:br>
              <a:rPr lang="en-GB" i="1"/>
            </a:br>
            <a:r>
              <a:rPr lang="en-GB" sz="2800" i="1"/>
              <a:t>LCA data transfer from OpenLCA to Brightway2</a:t>
            </a:r>
            <a:endParaRPr lang="en-GB" i="1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1"/>
          </p:nvPr>
        </p:nvSpPr>
        <p:spPr>
          <a:xfrm>
            <a:off x="111591" y="673501"/>
            <a:ext cx="2590800" cy="2030627"/>
          </a:xfrm>
        </p:spPr>
        <p:txBody>
          <a:bodyPr/>
          <a:lstStyle/>
          <a:p>
            <a:r>
              <a:rPr lang="en-GB" sz="1400" dirty="0"/>
              <a:t>FRANCOIS Cyrille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Research fellow</a:t>
            </a:r>
          </a:p>
          <a:p>
            <a:r>
              <a:rPr lang="en-GB" sz="1400" dirty="0"/>
              <a:t>MAST-GPEM</a:t>
            </a:r>
          </a:p>
          <a:p>
            <a:r>
              <a:rPr lang="en-GB" sz="1400" dirty="0"/>
              <a:t>Université Gustave-Eiffel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28/09/2022</a:t>
            </a:r>
          </a:p>
        </p:txBody>
      </p:sp>
    </p:spTree>
    <p:extLst>
      <p:ext uri="{BB962C8B-B14F-4D97-AF65-F5344CB8AC3E}">
        <p14:creationId xmlns:p14="http://schemas.microsoft.com/office/powerpoint/2010/main" val="53893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779848" y="384280"/>
            <a:ext cx="8508016" cy="78191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Openlca2bw package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80696" y="2910806"/>
            <a:ext cx="10420704" cy="3300238"/>
          </a:xfrm>
        </p:spPr>
        <p:txBody>
          <a:bodyPr/>
          <a:lstStyle/>
          <a:p>
            <a:r>
              <a:rPr lang="en-GB" dirty="0"/>
              <a:t>Today it exist a large panel of LCA software:</a:t>
            </a:r>
          </a:p>
          <a:p>
            <a:endParaRPr lang="en-GB" dirty="0"/>
          </a:p>
          <a:p>
            <a:r>
              <a:rPr lang="en-GB" dirty="0" err="1"/>
              <a:t>SimaPro</a:t>
            </a:r>
            <a:r>
              <a:rPr lang="en-GB" dirty="0"/>
              <a:t>, </a:t>
            </a:r>
            <a:r>
              <a:rPr lang="en-GB" dirty="0" err="1"/>
              <a:t>GaBi</a:t>
            </a:r>
            <a:r>
              <a:rPr lang="en-GB" dirty="0"/>
              <a:t>, </a:t>
            </a:r>
            <a:r>
              <a:rPr lang="en-GB" dirty="0" err="1"/>
              <a:t>OpenLCA</a:t>
            </a:r>
            <a:r>
              <a:rPr lang="en-GB" dirty="0"/>
              <a:t>, One click LCA, </a:t>
            </a:r>
            <a:r>
              <a:rPr lang="en-GB" dirty="0" err="1"/>
              <a:t>Sphera</a:t>
            </a:r>
            <a:r>
              <a:rPr lang="en-GB" dirty="0"/>
              <a:t>, </a:t>
            </a:r>
            <a:r>
              <a:rPr lang="en-GB" dirty="0" err="1"/>
              <a:t>ecochain</a:t>
            </a:r>
            <a:r>
              <a:rPr lang="en-GB" dirty="0"/>
              <a:t>, Umberto, Brightway2</a:t>
            </a:r>
          </a:p>
          <a:p>
            <a:endParaRPr lang="en-GB" dirty="0"/>
          </a:p>
          <a:p>
            <a:r>
              <a:rPr lang="en-GB" dirty="0"/>
              <a:t>Few are free and open-source</a:t>
            </a:r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sz="2400" dirty="0" err="1"/>
              <a:t>OpenLCA</a:t>
            </a:r>
            <a:r>
              <a:rPr lang="en-GB" sz="2400" dirty="0"/>
              <a:t> and Brightway2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457200" y="1337515"/>
            <a:ext cx="11335104" cy="1428602"/>
          </a:xfrm>
        </p:spPr>
        <p:txBody>
          <a:bodyPr/>
          <a:lstStyle/>
          <a:p>
            <a:pPr algn="ctr"/>
            <a:r>
              <a:rPr lang="en-GB" sz="2800" dirty="0"/>
              <a:t>LCA study rely a lot on data management and data processing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>
                <a:solidFill>
                  <a:schemeClr val="accent6"/>
                </a:solidFill>
              </a:rPr>
              <a:t>LCA software have become central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D50484-B468-466A-9DBC-A7F57CBC6650}"/>
              </a:ext>
            </a:extLst>
          </p:cNvPr>
          <p:cNvSpPr txBox="1"/>
          <p:nvPr/>
        </p:nvSpPr>
        <p:spPr>
          <a:xfrm>
            <a:off x="457200" y="62110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119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Openlca2bw package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609601" y="1066800"/>
            <a:ext cx="4876800" cy="5144244"/>
          </a:xfrm>
        </p:spPr>
        <p:txBody>
          <a:bodyPr/>
          <a:lstStyle/>
          <a:p>
            <a:r>
              <a:rPr lang="en-GB" b="1" u="sng"/>
              <a:t>OpenLCA: 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Free and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Owned by GreenDelta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Software with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Browsing database with 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Many information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Large panel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Various allocations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Export of results (copy/paste)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5867400" y="1068280"/>
            <a:ext cx="5181600" cy="5144244"/>
          </a:xfrm>
        </p:spPr>
        <p:txBody>
          <a:bodyPr/>
          <a:lstStyle/>
          <a:p>
            <a:r>
              <a:rPr lang="en-GB" b="1" u="sng"/>
              <a:t>Brightway2: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Collaborative and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 BSD-3-Clause license (permitive)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Large and open panel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Fast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Open opportunities for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Scenario construction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06CD9A1-65ED-4B15-9DE6-E73A287A285A}"/>
              </a:ext>
            </a:extLst>
          </p:cNvPr>
          <p:cNvCxnSpPr>
            <a:cxnSpLocks/>
          </p:cNvCxnSpPr>
          <p:nvPr/>
        </p:nvCxnSpPr>
        <p:spPr>
          <a:xfrm>
            <a:off x="5105400" y="1066800"/>
            <a:ext cx="0" cy="4724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9B80E50-F5B9-4401-8046-25A1FD438149}"/>
              </a:ext>
            </a:extLst>
          </p:cNvPr>
          <p:cNvSpPr txBox="1"/>
          <p:nvPr/>
        </p:nvSpPr>
        <p:spPr>
          <a:xfrm>
            <a:off x="457200" y="62110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84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Openlca2bw package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609601" y="1066800"/>
            <a:ext cx="4876800" cy="3276600"/>
          </a:xfrm>
        </p:spPr>
        <p:txBody>
          <a:bodyPr/>
          <a:lstStyle/>
          <a:p>
            <a:r>
              <a:rPr lang="en-GB"/>
              <a:t>OpenLCA: 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Time of calculation and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Memory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Preformated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Preformated exports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5867400" y="1068280"/>
            <a:ext cx="5181600" cy="3656120"/>
          </a:xfrm>
        </p:spPr>
        <p:txBody>
          <a:bodyPr/>
          <a:lstStyle/>
          <a:p>
            <a:r>
              <a:rPr lang="en-GB"/>
              <a:t>Brightway2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Need Python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Allocation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Low flexibility in modelling (units choice)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Formalism (name, code)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B3990B5-65DE-4FCD-BE23-5D14A3952BEF}"/>
              </a:ext>
            </a:extLst>
          </p:cNvPr>
          <p:cNvCxnSpPr/>
          <p:nvPr/>
        </p:nvCxnSpPr>
        <p:spPr>
          <a:xfrm>
            <a:off x="5105400" y="1066800"/>
            <a:ext cx="0" cy="3124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D9FCD799-43AA-40F7-9E1D-26E610A5AE26}"/>
              </a:ext>
            </a:extLst>
          </p:cNvPr>
          <p:cNvSpPr txBox="1"/>
          <p:nvPr/>
        </p:nvSpPr>
        <p:spPr>
          <a:xfrm>
            <a:off x="1329865" y="4736977"/>
            <a:ext cx="7983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 public research and education free software are appreciated.</a:t>
            </a:r>
          </a:p>
          <a:p>
            <a:endParaRPr lang="en-GB"/>
          </a:p>
          <a:p>
            <a:r>
              <a:rPr lang="en-GB"/>
              <a:t>The choice between OpenLCA and Brightway2 depends on each researcher, its objectives, its available time and also its habits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1EDE8A-50BC-4435-9B0F-6DF9CEACE71F}"/>
              </a:ext>
            </a:extLst>
          </p:cNvPr>
          <p:cNvSpPr txBox="1"/>
          <p:nvPr/>
        </p:nvSpPr>
        <p:spPr>
          <a:xfrm>
            <a:off x="457200" y="62110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637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Openlca2bw package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5105401" cy="5144244"/>
          </a:xfrm>
        </p:spPr>
        <p:txBody>
          <a:bodyPr/>
          <a:lstStyle/>
          <a:p>
            <a:r>
              <a:rPr lang="en-GB" dirty="0" err="1"/>
              <a:t>OpenLCA</a:t>
            </a:r>
            <a:r>
              <a:rPr lang="en-GB" dirty="0"/>
              <a:t>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Database management and use (SQL)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JSON -&gt; 1 file per object in each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IPC connexion -&gt; search and query DBs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5715002" y="666191"/>
            <a:ext cx="5181600" cy="5144244"/>
          </a:xfrm>
        </p:spPr>
        <p:txBody>
          <a:bodyPr/>
          <a:lstStyle/>
          <a:p>
            <a:r>
              <a:rPr lang="en-GB" dirty="0"/>
              <a:t>Brightway2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Object-oriented programming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06CD9A1-65ED-4B15-9DE6-E73A287A285A}"/>
              </a:ext>
            </a:extLst>
          </p:cNvPr>
          <p:cNvCxnSpPr>
            <a:cxnSpLocks/>
          </p:cNvCxnSpPr>
          <p:nvPr/>
        </p:nvCxnSpPr>
        <p:spPr>
          <a:xfrm>
            <a:off x="5478263" y="1086035"/>
            <a:ext cx="0" cy="4724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DC32C9B-28C1-4712-A0F8-067220E5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0329"/>
            <a:ext cx="4441038" cy="26779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D3C6BD2-1FC4-40EA-BB9E-1468BB0F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07" y="999874"/>
            <a:ext cx="3632704" cy="372452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C5C3222-DF83-45C4-A556-764909212FA8}"/>
              </a:ext>
            </a:extLst>
          </p:cNvPr>
          <p:cNvSpPr txBox="1"/>
          <p:nvPr/>
        </p:nvSpPr>
        <p:spPr>
          <a:xfrm>
            <a:off x="457200" y="62110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7214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Openlca2bw package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5334001" cy="5144244"/>
          </a:xfrm>
        </p:spPr>
        <p:txBody>
          <a:bodyPr/>
          <a:lstStyle/>
          <a:p>
            <a:r>
              <a:rPr lang="en-GB" dirty="0" err="1"/>
              <a:t>OpenLCA</a:t>
            </a:r>
            <a:r>
              <a:rPr lang="en-GB" dirty="0"/>
              <a:t>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+90 000 elementary flows (emissions, resources and others (social or economic))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LCIA methods per default but easy to 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Long to modify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Press button (or copy paste)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bit long for some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Large choice of units and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Export format: Ecospold1 XML, JSON-LD, </a:t>
            </a:r>
            <a:r>
              <a:rPr lang="en-GB" dirty="0" err="1"/>
              <a:t>zolca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Presence of developers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SQL or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5715002" y="666191"/>
            <a:ext cx="5181600" cy="5144244"/>
          </a:xfrm>
        </p:spPr>
        <p:txBody>
          <a:bodyPr/>
          <a:lstStyle/>
          <a:p>
            <a:r>
              <a:rPr lang="en-GB" dirty="0"/>
              <a:t>Brightway2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4321 elementary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Implemented LCIA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Press button and coding </a:t>
            </a:r>
            <a:r>
              <a:rPr lang="en-GB" dirty="0" err="1"/>
              <a:t>approachs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Activity-Browser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 unit per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store in Python and easy to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06CD9A1-65ED-4B15-9DE6-E73A287A285A}"/>
              </a:ext>
            </a:extLst>
          </p:cNvPr>
          <p:cNvCxnSpPr>
            <a:cxnSpLocks/>
          </p:cNvCxnSpPr>
          <p:nvPr/>
        </p:nvCxnSpPr>
        <p:spPr>
          <a:xfrm>
            <a:off x="5715002" y="1066800"/>
            <a:ext cx="0" cy="4724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7291F4B-5BBF-45EE-87ED-2F2C3EF40E97}"/>
              </a:ext>
            </a:extLst>
          </p:cNvPr>
          <p:cNvSpPr txBox="1"/>
          <p:nvPr/>
        </p:nvSpPr>
        <p:spPr>
          <a:xfrm>
            <a:off x="457200" y="62110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1256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Openlca2bw package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736598" y="1066800"/>
            <a:ext cx="10388602" cy="5638800"/>
          </a:xfrm>
        </p:spPr>
        <p:txBody>
          <a:bodyPr/>
          <a:lstStyle/>
          <a:p>
            <a:r>
              <a:rPr lang="en-GB" b="1" u="sng" dirty="0">
                <a:solidFill>
                  <a:schemeClr val="accent2"/>
                </a:solidFill>
              </a:rPr>
              <a:t>Issues to handle with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Construct a specific biosphere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Elementary flows conserve constant UID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Accommodate </a:t>
            </a:r>
            <a:r>
              <a:rPr lang="en-GB" dirty="0" err="1"/>
              <a:t>OpenLCA</a:t>
            </a:r>
            <a:r>
              <a:rPr lang="en-GB" dirty="0"/>
              <a:t> framework (folders) with Brightway2 framework (databases)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Which </a:t>
            </a:r>
            <a:r>
              <a:rPr lang="en-GB" dirty="0" err="1"/>
              <a:t>olca.folders</a:t>
            </a:r>
            <a:r>
              <a:rPr lang="en-GB" dirty="0"/>
              <a:t> in which </a:t>
            </a:r>
            <a:r>
              <a:rPr lang="en-GB" dirty="0" err="1"/>
              <a:t>bw.Database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providers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Create a research routine but no idea how to deal with multi-provider (deleted)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Preserve all the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DQ system, uncertainties (author, Model validation  information are lost)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Parameters and formulas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Some exceptions for parameters, </a:t>
            </a:r>
            <a:r>
              <a:rPr lang="en-GB" dirty="0" err="1"/>
              <a:t>olca</a:t>
            </a:r>
            <a:r>
              <a:rPr lang="en-GB" dirty="0"/>
              <a:t> formula interpreter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Potential presence of both </a:t>
            </a:r>
            <a:r>
              <a:rPr lang="en-GB" i="1" dirty="0"/>
              <a:t>System</a:t>
            </a:r>
            <a:r>
              <a:rPr lang="en-GB" dirty="0"/>
              <a:t> and </a:t>
            </a:r>
            <a:r>
              <a:rPr lang="en-GB" i="1" dirty="0"/>
              <a:t>Unit</a:t>
            </a:r>
            <a:r>
              <a:rPr lang="en-GB" dirty="0"/>
              <a:t> processes in the same </a:t>
            </a:r>
            <a:r>
              <a:rPr lang="en-GB" dirty="0" err="1"/>
              <a:t>OpenLCA</a:t>
            </a:r>
            <a:r>
              <a:rPr lang="en-GB" dirty="0"/>
              <a:t>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Brightway2 deals with </a:t>
            </a:r>
            <a:r>
              <a:rPr lang="en-GB" i="1" dirty="0"/>
              <a:t>Unit</a:t>
            </a:r>
            <a:r>
              <a:rPr lang="en-GB" dirty="0"/>
              <a:t> processes very 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Importing </a:t>
            </a:r>
            <a:r>
              <a:rPr lang="en-GB" i="1" dirty="0"/>
              <a:t>System</a:t>
            </a:r>
            <a:r>
              <a:rPr lang="en-GB" dirty="0"/>
              <a:t> processes is very long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7FEDEC-72C8-4B5C-9E90-D5EE83225F9A}"/>
              </a:ext>
            </a:extLst>
          </p:cNvPr>
          <p:cNvSpPr txBox="1"/>
          <p:nvPr/>
        </p:nvSpPr>
        <p:spPr>
          <a:xfrm>
            <a:off x="457200" y="62110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362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Openlca2bw package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736598" y="1066800"/>
            <a:ext cx="10388602" cy="56388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Next steps: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Allocation system for </a:t>
            </a:r>
            <a:r>
              <a:rPr lang="en-GB" dirty="0" err="1"/>
              <a:t>multioutputs</a:t>
            </a:r>
            <a:r>
              <a:rPr lang="en-GB" dirty="0"/>
              <a:t>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Actually, allocation factors are imported in BW2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Apply allocation system when importing -&gt; duplicate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 if package is compatible with brightway2.5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 believe it’s but not tested yet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reverse it -&gt; bw2openlca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With IPC server -&gt; </a:t>
            </a:r>
            <a:r>
              <a:rPr lang="en-GB" dirty="0" err="1"/>
              <a:t>client.insert</a:t>
            </a:r>
            <a:r>
              <a:rPr lang="en-GB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Generate JSON-LD file from BW2</a:t>
            </a:r>
          </a:p>
          <a:p>
            <a:pPr lvl="1"/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A094AAD-ABC1-43F7-9E81-EE21DB42C779}"/>
              </a:ext>
            </a:extLst>
          </p:cNvPr>
          <p:cNvSpPr txBox="1"/>
          <p:nvPr/>
        </p:nvSpPr>
        <p:spPr>
          <a:xfrm>
            <a:off x="457200" y="62110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510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Cyrille FRANCOIS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cyrille.francois@univ-eiffel.fr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https://github.com/cyrillefrancois</a:t>
            </a:r>
            <a:r>
              <a:rPr lang="fr-FR" dirty="0"/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1BC476-38C1-4C84-8585-FD0D81E1AEDC}"/>
              </a:ext>
            </a:extLst>
          </p:cNvPr>
          <p:cNvSpPr txBox="1"/>
          <p:nvPr/>
        </p:nvSpPr>
        <p:spPr>
          <a:xfrm>
            <a:off x="4267200" y="11430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05622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é Gustave Eiffel">
      <a:dk1>
        <a:srgbClr val="2F2A85"/>
      </a:dk1>
      <a:lt1>
        <a:sysClr val="window" lastClr="FFFFFF"/>
      </a:lt1>
      <a:dk2>
        <a:srgbClr val="0F273B"/>
      </a:dk2>
      <a:lt2>
        <a:srgbClr val="FFFFFF"/>
      </a:lt2>
      <a:accent1>
        <a:srgbClr val="1EAFD0"/>
      </a:accent1>
      <a:accent2>
        <a:srgbClr val="D2213C"/>
      </a:accent2>
      <a:accent3>
        <a:srgbClr val="E83583"/>
      </a:accent3>
      <a:accent4>
        <a:srgbClr val="00936E"/>
      </a:accent4>
      <a:accent5>
        <a:srgbClr val="FBBA00"/>
      </a:accent5>
      <a:accent6>
        <a:srgbClr val="8B2F97"/>
      </a:accent6>
      <a:hlink>
        <a:srgbClr val="FFFFFF"/>
      </a:hlink>
      <a:folHlink>
        <a:srgbClr val="2F2A85"/>
      </a:folHlink>
    </a:clrScheme>
    <a:fontScheme name="Personnalisé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</a:spPr>
      <a:bodyPr wrap="square" lIns="0" tIns="0" rIns="0" bIns="0" rtlCol="0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518</Words>
  <Application>Microsoft Office PowerPoint</Application>
  <PresentationFormat>Grand écran</PresentationFormat>
  <Paragraphs>189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Office Theme</vt:lpstr>
      <vt:lpstr>Presentation of openlca2bw package  LCA data transfer from OpenLCA to Brightway2</vt:lpstr>
      <vt:lpstr>Openlca2bw package</vt:lpstr>
      <vt:lpstr>Openlca2bw package</vt:lpstr>
      <vt:lpstr>Openlca2bw package</vt:lpstr>
      <vt:lpstr>Openlca2bw package</vt:lpstr>
      <vt:lpstr>Openlca2bw package</vt:lpstr>
      <vt:lpstr>Openlca2bw package</vt:lpstr>
      <vt:lpstr>Openlca2bw package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 powerpoint</dc:title>
  <dc:creator>Mathilde Caer</dc:creator>
  <cp:lastModifiedBy>FRANCOIS Cyrille</cp:lastModifiedBy>
  <cp:revision>103</cp:revision>
  <dcterms:created xsi:type="dcterms:W3CDTF">2019-12-10T09:51:24Z</dcterms:created>
  <dcterms:modified xsi:type="dcterms:W3CDTF">2022-09-28T09:52:55Z</dcterms:modified>
</cp:coreProperties>
</file>