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5" r:id="rId5"/>
    <p:sldId id="262" r:id="rId6"/>
    <p:sldId id="258" r:id="rId7"/>
    <p:sldId id="268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3B45"/>
    <a:srgbClr val="228BE6"/>
    <a:srgbClr val="E93E30"/>
    <a:srgbClr val="8D575C"/>
    <a:srgbClr val="262626"/>
    <a:srgbClr val="4263EB"/>
    <a:srgbClr val="EDF2FF"/>
    <a:srgbClr val="FF1D46"/>
    <a:srgbClr val="FFCB2E"/>
    <a:srgbClr val="3DD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DA225-5FFA-456A-B1D3-5C68563A46F8}" type="datetimeFigureOut">
              <a:rPr lang="pt-PT" smtClean="0"/>
              <a:t>11/11/2024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33B72-6406-4D9A-8BC8-3B2F1CC9795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052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33B72-6406-4D9A-8BC8-3B2F1CC9795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510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EEA35-BDB3-A5B4-9568-D49CD3DDC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E1FA4C-D10C-6AAA-C3AC-E46352B3B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7B3944-0187-F9D0-FAF7-F6958F76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BE25-56C9-4819-B13B-7985E2DB18A2}" type="datetimeFigureOut">
              <a:rPr lang="pt-PT" smtClean="0"/>
              <a:t>11/11/2024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7DDAD3-7850-FE03-E519-8503E697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50C6D4-0FED-DC4E-7FED-E535AA11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E797-8213-471D-BF40-6D4CF85AF9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533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54F86-104B-C779-1206-EA494390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285A44-7CFC-4CDB-44AF-64E26ADF6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F58AA7-B892-B1F1-E288-289D2D50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BE25-56C9-4819-B13B-7985E2DB18A2}" type="datetimeFigureOut">
              <a:rPr lang="pt-PT" smtClean="0"/>
              <a:t>11/11/2024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51B808-9C28-C087-D961-6B8C4911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91FA51-49FA-9690-0395-E739A5D5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E797-8213-471D-BF40-6D4CF85AF9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765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1C9337-2A2F-3B09-7A5F-553DC5FAC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85F731-E8D7-5C8D-9D98-B09A3BACC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56948D-576C-5D7E-7725-44D69AC9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BE25-56C9-4819-B13B-7985E2DB18A2}" type="datetimeFigureOut">
              <a:rPr lang="pt-PT" smtClean="0"/>
              <a:t>11/11/2024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62D0DD-A9C2-A80A-7231-0D4B0D5B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F26E24-8B4E-F712-F4C6-73737105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E797-8213-471D-BF40-6D4CF85AF9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229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3678D-9393-272D-EEFF-902A0D4B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5F6C49-34E5-5B1C-5098-391398AAB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5AAC75-A6FF-222D-3C32-471277A5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BE25-56C9-4819-B13B-7985E2DB18A2}" type="datetimeFigureOut">
              <a:rPr lang="pt-PT" smtClean="0"/>
              <a:t>11/11/2024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BD82A2-B387-865B-4519-6C3A9DD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5D6E80-1CE5-379A-A46F-B471DB60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E797-8213-471D-BF40-6D4CF85AF9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085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FBE9A-BEF6-91C8-1571-020D8111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53815D-C774-7223-A73C-127716851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84A559-CF24-7290-C03F-64178363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BE25-56C9-4819-B13B-7985E2DB18A2}" type="datetimeFigureOut">
              <a:rPr lang="pt-PT" smtClean="0"/>
              <a:t>11/11/2024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B9D38B-C85F-01D2-6E64-1C27F1C7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98BA79-692D-DBE4-435C-CEB6AADA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E797-8213-471D-BF40-6D4CF85AF9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573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381A0-98E7-00E0-7643-E5DA8593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D0CFE-CE87-80D3-4A0F-4F50B65C0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8D56D4-6331-C4BE-4C6F-2892B00B6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476E86-EE35-12DF-96ED-088AF271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BE25-56C9-4819-B13B-7985E2DB18A2}" type="datetimeFigureOut">
              <a:rPr lang="pt-PT" smtClean="0"/>
              <a:t>11/11/2024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3AD995-8A0B-DF4A-4335-4B52132F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4754DE-CB36-37F5-2857-0A8768AF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E797-8213-471D-BF40-6D4CF85AF9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907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2E71A-A59F-4251-0AC5-598E919E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160726-4BFE-FDCD-1B1D-64A290183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9E41A1-EAA4-4CF9-F641-C24EF0AF2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E1E7A0-BD84-6F54-4D99-EA72338ED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F095BE-73AC-958B-FD99-FCFEC2F93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9CC7C9-B4CE-A15B-15E4-1DE52080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BE25-56C9-4819-B13B-7985E2DB18A2}" type="datetimeFigureOut">
              <a:rPr lang="pt-PT" smtClean="0"/>
              <a:t>11/11/2024</a:t>
            </a:fld>
            <a:endParaRPr lang="pt-PT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7AEDD5-5C35-65D6-DEF7-8771A7FD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3A9BC2-B580-0A79-C1A5-28BC05E2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E797-8213-471D-BF40-6D4CF85AF9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728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1FB2A-F390-C25A-CB12-026D7650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196D9E-A0AC-B903-9385-C4817814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BE25-56C9-4819-B13B-7985E2DB18A2}" type="datetimeFigureOut">
              <a:rPr lang="pt-PT" smtClean="0"/>
              <a:t>11/11/2024</a:t>
            </a:fld>
            <a:endParaRPr lang="pt-PT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8C395C-1A9C-51F9-A5CD-12D45A24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01E0852-4486-B2F3-8D6B-ED238B17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E797-8213-471D-BF40-6D4CF85AF9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563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A203280-AD98-9A35-DF17-7F990D47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BE25-56C9-4819-B13B-7985E2DB18A2}" type="datetimeFigureOut">
              <a:rPr lang="pt-PT" smtClean="0"/>
              <a:t>11/11/2024</a:t>
            </a:fld>
            <a:endParaRPr lang="pt-PT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480A9F-CA63-ADAD-1EFA-BBA454BF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A8CEDD-5834-8C27-B9A8-E3C0109A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E797-8213-471D-BF40-6D4CF85AF9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852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EF354-9F3A-10E0-136B-EF3D37D5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6FB0B4-06B8-08AA-4650-24567B6D8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FD52F1-BB19-B95D-653D-B6480B6F8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91E134-C189-29E2-0255-F264A4F0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BE25-56C9-4819-B13B-7985E2DB18A2}" type="datetimeFigureOut">
              <a:rPr lang="pt-PT" smtClean="0"/>
              <a:t>11/11/2024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92D3CE-54E2-BDE5-BD10-1E6D04EA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7A33C6-D154-4571-D619-BAD3887B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E797-8213-471D-BF40-6D4CF85AF9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749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867AF-89CD-EB60-C084-BF2D62D8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1F0B69-8A2F-1026-B15A-A0B22B5BE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B369DD-D739-D630-3A91-9BDD9EB4F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D51353-93FC-7A55-EEA3-E0C3E74E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BE25-56C9-4819-B13B-7985E2DB18A2}" type="datetimeFigureOut">
              <a:rPr lang="pt-PT" smtClean="0"/>
              <a:t>11/11/2024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B7B6A2-5447-F97A-B501-9674A9B8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89A155-9FE4-E2C4-6085-9CD2287F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E797-8213-471D-BF40-6D4CF85AF9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921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56C715-2485-1139-889A-DE9000C9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FF016B-EB2F-4FA4-9283-4894D9E19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D010BF-AE96-2F13-8A59-C7A29D728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2BBE25-56C9-4819-B13B-7985E2DB18A2}" type="datetimeFigureOut">
              <a:rPr lang="pt-PT" smtClean="0"/>
              <a:t>11/11/2024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207A85-FF08-3893-334B-B6F27E41D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4B50E2-0351-2B1E-1748-98A38E044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D4E797-8213-471D-BF40-6D4CF85AF9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14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AFEA-3BB7-D5F0-B2CB-8663C430C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6406" y="2339246"/>
            <a:ext cx="4853300" cy="1026694"/>
          </a:xfrm>
        </p:spPr>
        <p:txBody>
          <a:bodyPr>
            <a:noAutofit/>
          </a:bodyPr>
          <a:lstStyle/>
          <a:p>
            <a:r>
              <a:rPr lang="pt-PT" sz="8000" b="1" dirty="0">
                <a:solidFill>
                  <a:srgbClr val="A63B45"/>
                </a:solidFill>
                <a:latin typeface="Bahnschrift" panose="020B0502040204020203" pitchFamily="34" charset="0"/>
              </a:rPr>
              <a:t>ISEP</a:t>
            </a:r>
            <a:r>
              <a:rPr lang="pt-PT" sz="8000" dirty="0">
                <a:solidFill>
                  <a:srgbClr val="262626"/>
                </a:solidFill>
                <a:latin typeface="Bahnschrift" panose="020B0502040204020203" pitchFamily="34" charset="0"/>
              </a:rPr>
              <a:t>Chat</a:t>
            </a:r>
            <a:endParaRPr lang="pt-PT" sz="72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5BBCD5-5C89-6356-54A2-E7D4002A2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2871" y="3693488"/>
            <a:ext cx="3715490" cy="715101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10000"/>
              </a:lnSpc>
            </a:pPr>
            <a:r>
              <a:rPr lang="pt-PT" dirty="0">
                <a:solidFill>
                  <a:srgbClr val="A63B45"/>
                </a:solidFill>
                <a:latin typeface="Bahnschrift SemiBold" panose="020B0502040204020203" pitchFamily="34" charset="0"/>
              </a:rPr>
              <a:t>Tema:</a:t>
            </a:r>
            <a:r>
              <a:rPr lang="pt-PT" dirty="0">
                <a:solidFill>
                  <a:srgbClr val="A63B45"/>
                </a:solidFill>
                <a:latin typeface="Bahnschrift" panose="020B0502040204020203" pitchFamily="34" charset="0"/>
              </a:rPr>
              <a:t>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Fórum para interação entre os estudantes do ISEP</a:t>
            </a:r>
          </a:p>
        </p:txBody>
      </p:sp>
      <p:grpSp>
        <p:nvGrpSpPr>
          <p:cNvPr id="1068" name="Agrupar 1067">
            <a:extLst>
              <a:ext uri="{FF2B5EF4-FFF2-40B4-BE49-F238E27FC236}">
                <a16:creationId xmlns:a16="http://schemas.microsoft.com/office/drawing/2014/main" id="{E34CD867-ABCA-DCAA-33A9-2438CCD4BFBB}"/>
              </a:ext>
            </a:extLst>
          </p:cNvPr>
          <p:cNvGrpSpPr/>
          <p:nvPr/>
        </p:nvGrpSpPr>
        <p:grpSpPr>
          <a:xfrm>
            <a:off x="0" y="6351588"/>
            <a:ext cx="12192000" cy="506412"/>
            <a:chOff x="0" y="6351588"/>
            <a:chExt cx="12192000" cy="506412"/>
          </a:xfrm>
        </p:grpSpPr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57252C5F-26FE-8C4E-6455-10F44C424EFD}"/>
                </a:ext>
              </a:extLst>
            </p:cNvPr>
            <p:cNvSpPr/>
            <p:nvPr/>
          </p:nvSpPr>
          <p:spPr>
            <a:xfrm>
              <a:off x="0" y="6351588"/>
              <a:ext cx="12192000" cy="506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0F9FE3B4-8887-5EAC-D1ED-761DEB6D7FEA}"/>
                </a:ext>
              </a:extLst>
            </p:cNvPr>
            <p:cNvGrpSpPr/>
            <p:nvPr/>
          </p:nvGrpSpPr>
          <p:grpSpPr>
            <a:xfrm>
              <a:off x="840089" y="6439414"/>
              <a:ext cx="1744337" cy="338554"/>
              <a:chOff x="7367083" y="163105"/>
              <a:chExt cx="1744337" cy="338554"/>
            </a:xfrm>
          </p:grpSpPr>
          <p:sp>
            <p:nvSpPr>
              <p:cNvPr id="47" name="CaixaDeTexto 46" hidden="1">
                <a:extLst>
                  <a:ext uri="{FF2B5EF4-FFF2-40B4-BE49-F238E27FC236}">
                    <a16:creationId xmlns:a16="http://schemas.microsoft.com/office/drawing/2014/main" id="{A6F061A7-E527-C859-BCE8-7A9ADDB4472D}"/>
                  </a:ext>
                </a:extLst>
              </p:cNvPr>
              <p:cNvSpPr txBox="1"/>
              <p:nvPr/>
            </p:nvSpPr>
            <p:spPr>
              <a:xfrm>
                <a:off x="7595683" y="163105"/>
                <a:ext cx="15157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SemiLight Condensed" panose="020B0502040204020203" pitchFamily="34" charset="0"/>
                  </a:rPr>
                  <a:t>17 de Julho de 2024</a:t>
                </a:r>
              </a:p>
            </p:txBody>
          </p:sp>
          <p:pic>
            <p:nvPicPr>
              <p:cNvPr id="51" name="Gráfico 50" hidden="1">
                <a:extLst>
                  <a:ext uri="{FF2B5EF4-FFF2-40B4-BE49-F238E27FC236}">
                    <a16:creationId xmlns:a16="http://schemas.microsoft.com/office/drawing/2014/main" id="{D2D2771A-78C0-63BF-50C5-E9BB2C4142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67083" y="218082"/>
                <a:ext cx="228600" cy="228600"/>
              </a:xfrm>
              <a:prstGeom prst="rect">
                <a:avLst/>
              </a:prstGeom>
            </p:spPr>
          </p:pic>
        </p:grpSp>
        <p:cxnSp>
          <p:nvCxnSpPr>
            <p:cNvPr id="63" name="Conector reto 62" hidden="1">
              <a:extLst>
                <a:ext uri="{FF2B5EF4-FFF2-40B4-BE49-F238E27FC236}">
                  <a16:creationId xmlns:a16="http://schemas.microsoft.com/office/drawing/2014/main" id="{40D92BE6-08FD-7799-E80E-58D3F1BC6E9B}"/>
                </a:ext>
              </a:extLst>
            </p:cNvPr>
            <p:cNvCxnSpPr>
              <a:cxnSpLocks/>
            </p:cNvCxnSpPr>
            <p:nvPr/>
          </p:nvCxnSpPr>
          <p:spPr>
            <a:xfrm>
              <a:off x="8631528" y="6472233"/>
              <a:ext cx="0" cy="288000"/>
            </a:xfrm>
            <a:prstGeom prst="line">
              <a:avLst/>
            </a:prstGeom>
            <a:ln w="12700">
              <a:solidFill>
                <a:srgbClr val="4263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2" name="CaixaDeTexto 1041" hidden="1">
              <a:extLst>
                <a:ext uri="{FF2B5EF4-FFF2-40B4-BE49-F238E27FC236}">
                  <a16:creationId xmlns:a16="http://schemas.microsoft.com/office/drawing/2014/main" id="{DAE652D3-91A1-6F36-0B12-3AE8148A2B1B}"/>
                </a:ext>
              </a:extLst>
            </p:cNvPr>
            <p:cNvSpPr txBox="1"/>
            <p:nvPr/>
          </p:nvSpPr>
          <p:spPr>
            <a:xfrm>
              <a:off x="9172223" y="6439414"/>
              <a:ext cx="2270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leonardo04duarte@gmail.com</a:t>
              </a:r>
            </a:p>
          </p:txBody>
        </p:sp>
        <p:pic>
          <p:nvPicPr>
            <p:cNvPr id="1045" name="Gráfico 1044" hidden="1">
              <a:extLst>
                <a:ext uri="{FF2B5EF4-FFF2-40B4-BE49-F238E27FC236}">
                  <a16:creationId xmlns:a16="http://schemas.microsoft.com/office/drawing/2014/main" id="{A4D2FB77-D1D5-BE89-2E15-AC5E9C7D5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39061" y="6504971"/>
              <a:ext cx="228600" cy="228600"/>
            </a:xfrm>
            <a:prstGeom prst="rect">
              <a:avLst/>
            </a:prstGeom>
          </p:spPr>
        </p:pic>
        <p:cxnSp>
          <p:nvCxnSpPr>
            <p:cNvPr id="1047" name="Conector reto 1046" hidden="1">
              <a:extLst>
                <a:ext uri="{FF2B5EF4-FFF2-40B4-BE49-F238E27FC236}">
                  <a16:creationId xmlns:a16="http://schemas.microsoft.com/office/drawing/2014/main" id="{FD1E2926-4CD9-B779-5F52-B31CBE627860}"/>
                </a:ext>
              </a:extLst>
            </p:cNvPr>
            <p:cNvCxnSpPr>
              <a:cxnSpLocks/>
            </p:cNvCxnSpPr>
            <p:nvPr/>
          </p:nvCxnSpPr>
          <p:spPr>
            <a:xfrm>
              <a:off x="2773572" y="6476463"/>
              <a:ext cx="0" cy="288000"/>
            </a:xfrm>
            <a:prstGeom prst="line">
              <a:avLst/>
            </a:prstGeom>
            <a:ln w="12700">
              <a:solidFill>
                <a:srgbClr val="4263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3" name="Conector reto 1052">
            <a:extLst>
              <a:ext uri="{FF2B5EF4-FFF2-40B4-BE49-F238E27FC236}">
                <a16:creationId xmlns:a16="http://schemas.microsoft.com/office/drawing/2014/main" id="{DFA8CDFD-82A8-DB0D-CCEA-AE06CF954EF2}"/>
              </a:ext>
            </a:extLst>
          </p:cNvPr>
          <p:cNvCxnSpPr>
            <a:cxnSpLocks/>
          </p:cNvCxnSpPr>
          <p:nvPr/>
        </p:nvCxnSpPr>
        <p:spPr>
          <a:xfrm>
            <a:off x="3620800" y="3373208"/>
            <a:ext cx="4716000" cy="0"/>
          </a:xfrm>
          <a:prstGeom prst="line">
            <a:avLst/>
          </a:prstGeom>
          <a:ln w="38100">
            <a:solidFill>
              <a:srgbClr val="A63B45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0" name="Gráfico 1059" hidden="1">
            <a:extLst>
              <a:ext uri="{FF2B5EF4-FFF2-40B4-BE49-F238E27FC236}">
                <a16:creationId xmlns:a16="http://schemas.microsoft.com/office/drawing/2014/main" id="{616E3093-D586-C038-7EE6-FAE76E9547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32833" y="4167975"/>
            <a:ext cx="715101" cy="715101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C1D6EFFA-D3CA-9548-400B-1C6A170BD71F}"/>
              </a:ext>
            </a:extLst>
          </p:cNvPr>
          <p:cNvGrpSpPr/>
          <p:nvPr/>
        </p:nvGrpSpPr>
        <p:grpSpPr>
          <a:xfrm>
            <a:off x="0" y="0"/>
            <a:ext cx="12192000" cy="508508"/>
            <a:chOff x="0" y="0"/>
            <a:chExt cx="12192000" cy="508508"/>
          </a:xfrm>
        </p:grpSpPr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55262592-E98C-F0F9-D8BA-F5A83E62721B}"/>
                </a:ext>
              </a:extLst>
            </p:cNvPr>
            <p:cNvGrpSpPr/>
            <p:nvPr/>
          </p:nvGrpSpPr>
          <p:grpSpPr>
            <a:xfrm>
              <a:off x="0" y="0"/>
              <a:ext cx="12192000" cy="507600"/>
              <a:chOff x="0" y="0"/>
              <a:chExt cx="12192000" cy="507600"/>
            </a:xfrm>
          </p:grpSpPr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3AD80101-45CA-3B71-6705-76435832D8C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507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59" name="Agrupar 58">
                <a:extLst>
                  <a:ext uri="{FF2B5EF4-FFF2-40B4-BE49-F238E27FC236}">
                    <a16:creationId xmlns:a16="http://schemas.microsoft.com/office/drawing/2014/main" id="{29FD5DB9-292C-73D9-BC9F-51209CD7E9D0}"/>
                  </a:ext>
                </a:extLst>
              </p:cNvPr>
              <p:cNvGrpSpPr/>
              <p:nvPr/>
            </p:nvGrpSpPr>
            <p:grpSpPr>
              <a:xfrm>
                <a:off x="2792056" y="72636"/>
                <a:ext cx="6354971" cy="349847"/>
                <a:chOff x="2792056" y="72636"/>
                <a:chExt cx="6354971" cy="349847"/>
              </a:xfrm>
            </p:grpSpPr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124555EF-E079-65F6-974A-A58E2767B5B1}"/>
                    </a:ext>
                  </a:extLst>
                </p:cNvPr>
                <p:cNvSpPr txBox="1"/>
                <p:nvPr/>
              </p:nvSpPr>
              <p:spPr>
                <a:xfrm>
                  <a:off x="7358685" y="82143"/>
                  <a:ext cx="178834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SemiLight Condensed" panose="020B0502040204020203" pitchFamily="34" charset="0"/>
                    </a:rPr>
                    <a:t>Hugo Correia (1240973)</a:t>
                  </a:r>
                </a:p>
              </p:txBody>
            </p:sp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10B65A1F-C4F5-C056-FA43-FA56D1D65A59}"/>
                    </a:ext>
                  </a:extLst>
                </p:cNvPr>
                <p:cNvSpPr txBox="1"/>
                <p:nvPr/>
              </p:nvSpPr>
              <p:spPr>
                <a:xfrm>
                  <a:off x="2792056" y="72636"/>
                  <a:ext cx="200987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SemiLight Condensed" panose="020B0502040204020203" pitchFamily="34" charset="0"/>
                    </a:rPr>
                    <a:t>Leonardo Coelho (1240973)</a:t>
                  </a:r>
                </a:p>
              </p:txBody>
            </p:sp>
            <p:cxnSp>
              <p:nvCxnSpPr>
                <p:cNvPr id="53" name="Conector reto 52">
                  <a:extLst>
                    <a:ext uri="{FF2B5EF4-FFF2-40B4-BE49-F238E27FC236}">
                      <a16:creationId xmlns:a16="http://schemas.microsoft.com/office/drawing/2014/main" id="{0EA94327-C74D-05DD-B354-D738782DA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3595" y="134483"/>
                  <a:ext cx="0" cy="288000"/>
                </a:xfrm>
                <a:prstGeom prst="line">
                  <a:avLst/>
                </a:prstGeom>
                <a:ln w="12700">
                  <a:solidFill>
                    <a:srgbClr val="A63B45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CaixaDeTexto 53">
                  <a:extLst>
                    <a:ext uri="{FF2B5EF4-FFF2-40B4-BE49-F238E27FC236}">
                      <a16:creationId xmlns:a16="http://schemas.microsoft.com/office/drawing/2014/main" id="{531ABE22-A41E-0AC5-D0FA-D50A01E2E542}"/>
                    </a:ext>
                  </a:extLst>
                </p:cNvPr>
                <p:cNvSpPr txBox="1"/>
                <p:nvPr/>
              </p:nvSpPr>
              <p:spPr>
                <a:xfrm>
                  <a:off x="5074976" y="82143"/>
                  <a:ext cx="19705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SemiLight Condensed" panose="020B0502040204020203" pitchFamily="34" charset="0"/>
                    </a:rPr>
                    <a:t>Vasco Moutinho (1240973)</a:t>
                  </a:r>
                </a:p>
              </p:txBody>
            </p:sp>
            <p:cxnSp>
              <p:nvCxnSpPr>
                <p:cNvPr id="55" name="Conector reto 54">
                  <a:extLst>
                    <a:ext uri="{FF2B5EF4-FFF2-40B4-BE49-F238E27FC236}">
                      <a16:creationId xmlns:a16="http://schemas.microsoft.com/office/drawing/2014/main" id="{3BFF7F20-96F3-D6EC-D3FA-6E88FC9340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75835" y="134483"/>
                  <a:ext cx="0" cy="288000"/>
                </a:xfrm>
                <a:prstGeom prst="line">
                  <a:avLst/>
                </a:prstGeom>
                <a:ln w="12700">
                  <a:solidFill>
                    <a:srgbClr val="A63B45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7" name="Imagem 6" descr="Uma imagem com Tipo de letra, texto, Gráficos, captura de ecrã&#10;&#10;Descrição gerada automaticamente">
              <a:extLst>
                <a:ext uri="{FF2B5EF4-FFF2-40B4-BE49-F238E27FC236}">
                  <a16:creationId xmlns:a16="http://schemas.microsoft.com/office/drawing/2014/main" id="{5C748452-F893-8FEA-A94B-E2B6B653A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402" y="907"/>
              <a:ext cx="1426117" cy="507601"/>
            </a:xfrm>
            <a:prstGeom prst="rect">
              <a:avLst/>
            </a:prstGeom>
          </p:spPr>
        </p:pic>
        <p:cxnSp>
          <p:nvCxnSpPr>
            <p:cNvPr id="8" name="Conector reto 54">
              <a:extLst>
                <a:ext uri="{FF2B5EF4-FFF2-40B4-BE49-F238E27FC236}">
                  <a16:creationId xmlns:a16="http://schemas.microsoft.com/office/drawing/2014/main" id="{9D3CB4B7-B63B-B731-DE0E-9CAF7F6CE8E2}"/>
                </a:ext>
              </a:extLst>
            </p:cNvPr>
            <p:cNvCxnSpPr>
              <a:cxnSpLocks/>
            </p:cNvCxnSpPr>
            <p:nvPr/>
          </p:nvCxnSpPr>
          <p:spPr>
            <a:xfrm>
              <a:off x="9231360" y="134483"/>
              <a:ext cx="0" cy="288000"/>
            </a:xfrm>
            <a:prstGeom prst="line">
              <a:avLst/>
            </a:prstGeom>
            <a:ln w="12700">
              <a:solidFill>
                <a:srgbClr val="A63B4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01A337C3-C2B4-0448-06F6-AAE7CF9549B2}"/>
                </a:ext>
              </a:extLst>
            </p:cNvPr>
            <p:cNvSpPr txBox="1"/>
            <p:nvPr/>
          </p:nvSpPr>
          <p:spPr>
            <a:xfrm>
              <a:off x="9366620" y="77604"/>
              <a:ext cx="195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Guilherme Silva (1240973)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675BA9B-069F-9B62-D2A5-9A08FDBE0BA1}"/>
              </a:ext>
            </a:extLst>
          </p:cNvPr>
          <p:cNvGrpSpPr/>
          <p:nvPr/>
        </p:nvGrpSpPr>
        <p:grpSpPr>
          <a:xfrm>
            <a:off x="2821635" y="6427796"/>
            <a:ext cx="6477280" cy="348061"/>
            <a:chOff x="2630370" y="6437303"/>
            <a:chExt cx="6477280" cy="348061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92AD119-CD07-FC34-12F4-4FC50ABF83DF}"/>
                </a:ext>
              </a:extLst>
            </p:cNvPr>
            <p:cNvSpPr txBox="1"/>
            <p:nvPr/>
          </p:nvSpPr>
          <p:spPr>
            <a:xfrm>
              <a:off x="7319308" y="6446810"/>
              <a:ext cx="1788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11 de Novembro de 2024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9608F94-AF22-DD4F-6F25-B4B7E792D014}"/>
                </a:ext>
              </a:extLst>
            </p:cNvPr>
            <p:cNvSpPr txBox="1"/>
            <p:nvPr/>
          </p:nvSpPr>
          <p:spPr>
            <a:xfrm>
              <a:off x="2630370" y="6437303"/>
              <a:ext cx="2332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Laboratório / </a:t>
              </a:r>
              <a:r>
                <a:rPr lang="pt-PT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Projecto</a:t>
              </a:r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 I (LAPR I)</a:t>
              </a:r>
            </a:p>
          </p:txBody>
        </p:sp>
        <p:cxnSp>
          <p:nvCxnSpPr>
            <p:cNvPr id="13" name="Conector reto 52">
              <a:extLst>
                <a:ext uri="{FF2B5EF4-FFF2-40B4-BE49-F238E27FC236}">
                  <a16:creationId xmlns:a16="http://schemas.microsoft.com/office/drawing/2014/main" id="{EEAE26DE-183E-17D5-8BC7-CA0EB0D87822}"/>
                </a:ext>
              </a:extLst>
            </p:cNvPr>
            <p:cNvCxnSpPr>
              <a:cxnSpLocks/>
            </p:cNvCxnSpPr>
            <p:nvPr/>
          </p:nvCxnSpPr>
          <p:spPr>
            <a:xfrm>
              <a:off x="5206059" y="6487857"/>
              <a:ext cx="0" cy="288000"/>
            </a:xfrm>
            <a:prstGeom prst="line">
              <a:avLst/>
            </a:prstGeom>
            <a:ln w="12700">
              <a:solidFill>
                <a:srgbClr val="A63B4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DE721A3-00B5-34F9-9805-B0D16876C849}"/>
                </a:ext>
              </a:extLst>
            </p:cNvPr>
            <p:cNvSpPr txBox="1"/>
            <p:nvPr/>
          </p:nvSpPr>
          <p:spPr>
            <a:xfrm>
              <a:off x="5430229" y="6439480"/>
              <a:ext cx="1350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Profª. Ana Barata</a:t>
              </a:r>
            </a:p>
          </p:txBody>
        </p:sp>
        <p:cxnSp>
          <p:nvCxnSpPr>
            <p:cNvPr id="15" name="Conector reto 54">
              <a:extLst>
                <a:ext uri="{FF2B5EF4-FFF2-40B4-BE49-F238E27FC236}">
                  <a16:creationId xmlns:a16="http://schemas.microsoft.com/office/drawing/2014/main" id="{6EFDFA62-A959-845E-480C-4328F3848EA5}"/>
                </a:ext>
              </a:extLst>
            </p:cNvPr>
            <p:cNvCxnSpPr>
              <a:cxnSpLocks/>
            </p:cNvCxnSpPr>
            <p:nvPr/>
          </p:nvCxnSpPr>
          <p:spPr>
            <a:xfrm>
              <a:off x="7013903" y="6467783"/>
              <a:ext cx="0" cy="288000"/>
            </a:xfrm>
            <a:prstGeom prst="line">
              <a:avLst/>
            </a:prstGeom>
            <a:ln w="12700">
              <a:solidFill>
                <a:srgbClr val="A63B4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Gráfico 21">
            <a:extLst>
              <a:ext uri="{FF2B5EF4-FFF2-40B4-BE49-F238E27FC236}">
                <a16:creationId xmlns:a16="http://schemas.microsoft.com/office/drawing/2014/main" id="{FD742373-E17F-338F-37E9-5B53FEF04A27}"/>
              </a:ext>
            </a:extLst>
          </p:cNvPr>
          <p:cNvSpPr/>
          <p:nvPr/>
        </p:nvSpPr>
        <p:spPr>
          <a:xfrm>
            <a:off x="3708123" y="3627740"/>
            <a:ext cx="781504" cy="780849"/>
          </a:xfrm>
          <a:custGeom>
            <a:avLst/>
            <a:gdLst>
              <a:gd name="connsiteX0" fmla="*/ 781504 w 781504"/>
              <a:gd name="connsiteY0" fmla="*/ 780850 h 780849"/>
              <a:gd name="connsiteX1" fmla="*/ 625858 w 781504"/>
              <a:gd name="connsiteY1" fmla="*/ 625203 h 780849"/>
              <a:gd name="connsiteX2" fmla="*/ 221429 w 781504"/>
              <a:gd name="connsiteY2" fmla="*/ 625203 h 780849"/>
              <a:gd name="connsiteX3" fmla="*/ 175428 w 781504"/>
              <a:gd name="connsiteY3" fmla="*/ 606076 h 780849"/>
              <a:gd name="connsiteX4" fmla="*/ 156301 w 781504"/>
              <a:gd name="connsiteY4" fmla="*/ 560075 h 780849"/>
              <a:gd name="connsiteX5" fmla="*/ 156301 w 781504"/>
              <a:gd name="connsiteY5" fmla="*/ 494956 h 780849"/>
              <a:gd name="connsiteX6" fmla="*/ 586128 w 781504"/>
              <a:gd name="connsiteY6" fmla="*/ 494956 h 780849"/>
              <a:gd name="connsiteX7" fmla="*/ 632120 w 781504"/>
              <a:gd name="connsiteY7" fmla="*/ 475819 h 780849"/>
              <a:gd name="connsiteX8" fmla="*/ 651257 w 781504"/>
              <a:gd name="connsiteY8" fmla="*/ 429827 h 780849"/>
              <a:gd name="connsiteX9" fmla="*/ 651257 w 781504"/>
              <a:gd name="connsiteY9" fmla="*/ 156301 h 780849"/>
              <a:gd name="connsiteX10" fmla="*/ 716376 w 781504"/>
              <a:gd name="connsiteY10" fmla="*/ 156301 h 780849"/>
              <a:gd name="connsiteX11" fmla="*/ 762377 w 781504"/>
              <a:gd name="connsiteY11" fmla="*/ 175428 h 780849"/>
              <a:gd name="connsiteX12" fmla="*/ 781504 w 781504"/>
              <a:gd name="connsiteY12" fmla="*/ 221429 h 780849"/>
              <a:gd name="connsiteX13" fmla="*/ 781504 w 781504"/>
              <a:gd name="connsiteY13" fmla="*/ 780850 h 780849"/>
              <a:gd name="connsiteX14" fmla="*/ 65129 w 781504"/>
              <a:gd name="connsiteY14" fmla="*/ 428850 h 780849"/>
              <a:gd name="connsiteX15" fmla="*/ 129271 w 781504"/>
              <a:gd name="connsiteY15" fmla="*/ 364699 h 780849"/>
              <a:gd name="connsiteX16" fmla="*/ 521000 w 781504"/>
              <a:gd name="connsiteY16" fmla="*/ 364699 h 780849"/>
              <a:gd name="connsiteX17" fmla="*/ 521000 w 781504"/>
              <a:gd name="connsiteY17" fmla="*/ 65129 h 780849"/>
              <a:gd name="connsiteX18" fmla="*/ 65129 w 781504"/>
              <a:gd name="connsiteY18" fmla="*/ 65129 h 780849"/>
              <a:gd name="connsiteX19" fmla="*/ 65129 w 781504"/>
              <a:gd name="connsiteY19" fmla="*/ 428850 h 780849"/>
              <a:gd name="connsiteX20" fmla="*/ 0 w 781504"/>
              <a:gd name="connsiteY20" fmla="*/ 586128 h 780849"/>
              <a:gd name="connsiteX21" fmla="*/ 0 w 781504"/>
              <a:gd name="connsiteY21" fmla="*/ 65129 h 780849"/>
              <a:gd name="connsiteX22" fmla="*/ 19127 w 781504"/>
              <a:gd name="connsiteY22" fmla="*/ 19127 h 780849"/>
              <a:gd name="connsiteX23" fmla="*/ 65129 w 781504"/>
              <a:gd name="connsiteY23" fmla="*/ 0 h 780849"/>
              <a:gd name="connsiteX24" fmla="*/ 521000 w 781504"/>
              <a:gd name="connsiteY24" fmla="*/ 0 h 780849"/>
              <a:gd name="connsiteX25" fmla="*/ 567001 w 781504"/>
              <a:gd name="connsiteY25" fmla="*/ 19127 h 780849"/>
              <a:gd name="connsiteX26" fmla="*/ 586128 w 781504"/>
              <a:gd name="connsiteY26" fmla="*/ 65129 h 780849"/>
              <a:gd name="connsiteX27" fmla="*/ 586128 w 781504"/>
              <a:gd name="connsiteY27" fmla="*/ 364699 h 780849"/>
              <a:gd name="connsiteX28" fmla="*/ 567001 w 781504"/>
              <a:gd name="connsiteY28" fmla="*/ 410700 h 780849"/>
              <a:gd name="connsiteX29" fmla="*/ 521000 w 781504"/>
              <a:gd name="connsiteY29" fmla="*/ 429827 h 780849"/>
              <a:gd name="connsiteX30" fmla="*/ 156301 w 781504"/>
              <a:gd name="connsiteY30" fmla="*/ 429827 h 780849"/>
              <a:gd name="connsiteX31" fmla="*/ 0 w 781504"/>
              <a:gd name="connsiteY31" fmla="*/ 586128 h 780849"/>
              <a:gd name="connsiteX32" fmla="*/ 65129 w 781504"/>
              <a:gd name="connsiteY32" fmla="*/ 364699 h 780849"/>
              <a:gd name="connsiteX33" fmla="*/ 65129 w 781504"/>
              <a:gd name="connsiteY33" fmla="*/ 65129 h 780849"/>
              <a:gd name="connsiteX34" fmla="*/ 65129 w 781504"/>
              <a:gd name="connsiteY34" fmla="*/ 364699 h 7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81504" h="780849">
                <a:moveTo>
                  <a:pt x="781504" y="780850"/>
                </a:moveTo>
                <a:lnTo>
                  <a:pt x="625858" y="625203"/>
                </a:lnTo>
                <a:lnTo>
                  <a:pt x="221429" y="625203"/>
                </a:lnTo>
                <a:cubicBezTo>
                  <a:pt x="203520" y="625203"/>
                  <a:pt x="188186" y="618827"/>
                  <a:pt x="175428" y="606076"/>
                </a:cubicBezTo>
                <a:cubicBezTo>
                  <a:pt x="162677" y="593318"/>
                  <a:pt x="156301" y="577984"/>
                  <a:pt x="156301" y="560075"/>
                </a:cubicBezTo>
                <a:lnTo>
                  <a:pt x="156301" y="494956"/>
                </a:lnTo>
                <a:lnTo>
                  <a:pt x="586128" y="494956"/>
                </a:lnTo>
                <a:cubicBezTo>
                  <a:pt x="604037" y="494956"/>
                  <a:pt x="619368" y="488577"/>
                  <a:pt x="632120" y="475819"/>
                </a:cubicBezTo>
                <a:cubicBezTo>
                  <a:pt x="644878" y="463068"/>
                  <a:pt x="651257" y="447736"/>
                  <a:pt x="651257" y="429827"/>
                </a:cubicBezTo>
                <a:lnTo>
                  <a:pt x="651257" y="156301"/>
                </a:lnTo>
                <a:lnTo>
                  <a:pt x="716376" y="156301"/>
                </a:lnTo>
                <a:cubicBezTo>
                  <a:pt x="734285" y="156301"/>
                  <a:pt x="749619" y="162677"/>
                  <a:pt x="762377" y="175428"/>
                </a:cubicBezTo>
                <a:cubicBezTo>
                  <a:pt x="775128" y="188186"/>
                  <a:pt x="781504" y="203520"/>
                  <a:pt x="781504" y="221429"/>
                </a:cubicBezTo>
                <a:lnTo>
                  <a:pt x="781504" y="780850"/>
                </a:lnTo>
                <a:close/>
                <a:moveTo>
                  <a:pt x="65129" y="428850"/>
                </a:moveTo>
                <a:lnTo>
                  <a:pt x="129271" y="364699"/>
                </a:lnTo>
                <a:lnTo>
                  <a:pt x="521000" y="364699"/>
                </a:lnTo>
                <a:lnTo>
                  <a:pt x="521000" y="65129"/>
                </a:lnTo>
                <a:lnTo>
                  <a:pt x="65129" y="65129"/>
                </a:lnTo>
                <a:lnTo>
                  <a:pt x="65129" y="428850"/>
                </a:lnTo>
                <a:close/>
                <a:moveTo>
                  <a:pt x="0" y="586128"/>
                </a:moveTo>
                <a:lnTo>
                  <a:pt x="0" y="65129"/>
                </a:lnTo>
                <a:cubicBezTo>
                  <a:pt x="0" y="47219"/>
                  <a:pt x="6376" y="31885"/>
                  <a:pt x="19127" y="19127"/>
                </a:cubicBezTo>
                <a:cubicBezTo>
                  <a:pt x="31885" y="6376"/>
                  <a:pt x="47219" y="0"/>
                  <a:pt x="65129" y="0"/>
                </a:cubicBezTo>
                <a:lnTo>
                  <a:pt x="521000" y="0"/>
                </a:lnTo>
                <a:cubicBezTo>
                  <a:pt x="538909" y="0"/>
                  <a:pt x="554243" y="6376"/>
                  <a:pt x="567001" y="19127"/>
                </a:cubicBezTo>
                <a:cubicBezTo>
                  <a:pt x="579752" y="31885"/>
                  <a:pt x="586128" y="47219"/>
                  <a:pt x="586128" y="65129"/>
                </a:cubicBezTo>
                <a:lnTo>
                  <a:pt x="586128" y="364699"/>
                </a:lnTo>
                <a:cubicBezTo>
                  <a:pt x="586128" y="382608"/>
                  <a:pt x="579752" y="397942"/>
                  <a:pt x="567001" y="410700"/>
                </a:cubicBezTo>
                <a:cubicBezTo>
                  <a:pt x="554243" y="423451"/>
                  <a:pt x="538909" y="429827"/>
                  <a:pt x="521000" y="429827"/>
                </a:cubicBezTo>
                <a:lnTo>
                  <a:pt x="156301" y="429827"/>
                </a:lnTo>
                <a:lnTo>
                  <a:pt x="0" y="586128"/>
                </a:lnTo>
                <a:close/>
                <a:moveTo>
                  <a:pt x="65129" y="364699"/>
                </a:moveTo>
                <a:lnTo>
                  <a:pt x="65129" y="65129"/>
                </a:lnTo>
                <a:lnTo>
                  <a:pt x="65129" y="364699"/>
                </a:lnTo>
                <a:close/>
              </a:path>
            </a:pathLst>
          </a:custGeom>
          <a:solidFill>
            <a:srgbClr val="A63B45"/>
          </a:solidFill>
          <a:ln w="972" cap="flat">
            <a:noFill/>
            <a:prstDash val="solid"/>
            <a:miter/>
          </a:ln>
        </p:spPr>
        <p:txBody>
          <a:bodyPr rtlCol="0" anchor="ctr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651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2866B99-EE3E-634E-19E2-827DA319C8D0}"/>
              </a:ext>
            </a:extLst>
          </p:cNvPr>
          <p:cNvSpPr/>
          <p:nvPr/>
        </p:nvSpPr>
        <p:spPr>
          <a:xfrm>
            <a:off x="-3397" y="511905"/>
            <a:ext cx="4299623" cy="58474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4D2A093-EA60-84F7-586C-F90863C102DC}"/>
              </a:ext>
            </a:extLst>
          </p:cNvPr>
          <p:cNvSpPr txBox="1"/>
          <p:nvPr/>
        </p:nvSpPr>
        <p:spPr>
          <a:xfrm>
            <a:off x="4543311" y="620450"/>
            <a:ext cx="7401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263EB"/>
              </a:buClr>
            </a:pPr>
            <a:r>
              <a:rPr lang="pt-PT" sz="3600" dirty="0">
                <a:solidFill>
                  <a:srgbClr val="A63B45"/>
                </a:solidFill>
                <a:latin typeface="Bahnschrift SemiBold" panose="020B0502040204020203" pitchFamily="34" charset="0"/>
              </a:rPr>
              <a:t>Figma</a:t>
            </a:r>
          </a:p>
          <a:p>
            <a:pPr marL="342900" indent="-342900">
              <a:spcBef>
                <a:spcPts val="2400"/>
              </a:spcBef>
              <a:buClr>
                <a:srgbClr val="A63B45"/>
              </a:buClr>
              <a:buFont typeface="Wingdings" panose="05000000000000000000" pitchFamily="2" charset="2"/>
              <a:buChar char="§"/>
            </a:pPr>
            <a:r>
              <a:rPr lang="pt-PT" sz="2400" dirty="0">
                <a:solidFill>
                  <a:srgbClr val="A63B45"/>
                </a:solidFill>
                <a:latin typeface="Bahnschrift SemiBold" panose="020B0502040204020203" pitchFamily="34" charset="0"/>
              </a:rPr>
              <a:t>Elaboração do layout:</a:t>
            </a:r>
            <a:r>
              <a:rPr lang="pt-PT" sz="2400" dirty="0">
                <a:solidFill>
                  <a:srgbClr val="A63B45"/>
                </a:solidFill>
                <a:latin typeface="Bahnschrift SemiLight" panose="020B0502040204020203" pitchFamily="34" charset="0"/>
              </a:rPr>
              <a:t> </a:t>
            </a:r>
            <a:r>
              <a:rPr lang="pt-PT" sz="2400" dirty="0">
                <a:latin typeface="Bahnschrift SemiLight" panose="020B0502040204020203" pitchFamily="34" charset="0"/>
              </a:rPr>
              <a:t>Para criar o design e estrutura do website, foi utilizado a aplicação </a:t>
            </a:r>
            <a:r>
              <a:rPr lang="pt-PT" sz="2400" dirty="0" err="1">
                <a:latin typeface="Bahnschrift SemiBold" panose="020B0502040204020203" pitchFamily="34" charset="0"/>
              </a:rPr>
              <a:t>Figma</a:t>
            </a:r>
            <a:r>
              <a:rPr lang="pt-PT" sz="2400" dirty="0">
                <a:latin typeface="Bahnschrift SemiLight" panose="020B0502040204020203" pitchFamily="34" charset="0"/>
              </a:rPr>
              <a:t>.</a:t>
            </a:r>
          </a:p>
          <a:p>
            <a:pPr marL="342900" indent="-342900">
              <a:spcBef>
                <a:spcPts val="2400"/>
              </a:spcBef>
              <a:buClr>
                <a:srgbClr val="A63B45"/>
              </a:buClr>
              <a:buFont typeface="Wingdings" panose="05000000000000000000" pitchFamily="2" charset="2"/>
              <a:buChar char="§"/>
            </a:pPr>
            <a:r>
              <a:rPr lang="pt-PT" sz="2400" dirty="0">
                <a:solidFill>
                  <a:srgbClr val="A63B45"/>
                </a:solidFill>
                <a:latin typeface="Bahnschrift SemiBold" panose="020B0502040204020203" pitchFamily="34" charset="0"/>
              </a:rPr>
              <a:t>O que foi feito? </a:t>
            </a:r>
            <a:r>
              <a:rPr lang="pt-PT" sz="2400" dirty="0">
                <a:solidFill>
                  <a:srgbClr val="A63B45"/>
                </a:solidFill>
                <a:latin typeface="Bahnschrift SemiLight" panose="020B0502040204020203" pitchFamily="34" charset="0"/>
              </a:rPr>
              <a:t> </a:t>
            </a:r>
            <a:endParaRPr lang="pt-PT" sz="2400" dirty="0">
              <a:solidFill>
                <a:srgbClr val="A63B45"/>
              </a:solidFill>
              <a:latin typeface="Bahnschrift SemiBold" panose="020B0502040204020203" pitchFamily="34" charset="0"/>
            </a:endParaRPr>
          </a:p>
          <a:p>
            <a:pPr marL="914400" lvl="1" indent="-457200">
              <a:spcBef>
                <a:spcPts val="1200"/>
              </a:spcBef>
              <a:buClr>
                <a:srgbClr val="A63B45"/>
              </a:buClr>
              <a:buFont typeface="Bahnschrift SemiLight" panose="020B0502040204020203" pitchFamily="34" charset="0"/>
              <a:buChar char="&gt;"/>
            </a:pPr>
            <a:r>
              <a:rPr lang="pt-PT" sz="2400" dirty="0">
                <a:latin typeface="Bahnschrift SemiLight" panose="020B0502040204020203" pitchFamily="34" charset="0"/>
              </a:rPr>
              <a:t>Criação do layout para desktop;</a:t>
            </a:r>
          </a:p>
          <a:p>
            <a:pPr marL="914400" lvl="1" indent="-457200">
              <a:spcBef>
                <a:spcPts val="1200"/>
              </a:spcBef>
              <a:buClr>
                <a:srgbClr val="A63B45"/>
              </a:buClr>
              <a:buFont typeface="Bahnschrift SemiLight" panose="020B0502040204020203" pitchFamily="34" charset="0"/>
              <a:buChar char="&gt;"/>
            </a:pPr>
            <a:r>
              <a:rPr lang="pt-PT" sz="2400" dirty="0">
                <a:latin typeface="Bahnschrift SemiLight" panose="020B0502040204020203" pitchFamily="34" charset="0"/>
              </a:rPr>
              <a:t>Estabelecimento da paleta de cores, tipografia, e dimensões do site;</a:t>
            </a:r>
          </a:p>
          <a:p>
            <a:pPr marL="914400" lvl="1" indent="-457200">
              <a:spcBef>
                <a:spcPts val="1200"/>
              </a:spcBef>
              <a:buClr>
                <a:srgbClr val="A63B45"/>
              </a:buClr>
              <a:buFont typeface="Bahnschrift SemiLight" panose="020B0502040204020203" pitchFamily="34" charset="0"/>
              <a:buChar char="&gt;"/>
            </a:pPr>
            <a:r>
              <a:rPr lang="pt-PT" sz="2400" dirty="0">
                <a:latin typeface="Bahnschrift SemiLight" panose="020B0502040204020203" pitchFamily="34" charset="0"/>
              </a:rPr>
              <a:t>Recolha de imagens para o website.</a:t>
            </a:r>
            <a:endParaRPr lang="pt-PT" sz="2400" dirty="0">
              <a:latin typeface="Bahnschrift Light" panose="020B0502040204020203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10E80772-F345-3D4E-FC56-9A8268A2A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9520" y="2563832"/>
            <a:ext cx="1153788" cy="1730336"/>
          </a:xfrm>
          <a:prstGeom prst="rect">
            <a:avLst/>
          </a:prstGeom>
        </p:spPr>
      </p:pic>
      <p:grpSp>
        <p:nvGrpSpPr>
          <p:cNvPr id="55" name="Agrupar 54">
            <a:extLst>
              <a:ext uri="{FF2B5EF4-FFF2-40B4-BE49-F238E27FC236}">
                <a16:creationId xmlns:a16="http://schemas.microsoft.com/office/drawing/2014/main" id="{FE6E88C8-3B53-AD7E-4BC2-950785790AA0}"/>
              </a:ext>
            </a:extLst>
          </p:cNvPr>
          <p:cNvGrpSpPr/>
          <p:nvPr/>
        </p:nvGrpSpPr>
        <p:grpSpPr>
          <a:xfrm>
            <a:off x="0" y="0"/>
            <a:ext cx="12192000" cy="508508"/>
            <a:chOff x="0" y="0"/>
            <a:chExt cx="12192000" cy="508508"/>
          </a:xfrm>
        </p:grpSpPr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9B2B3529-E9F2-D2CB-575E-8415706ECD48}"/>
                </a:ext>
              </a:extLst>
            </p:cNvPr>
            <p:cNvGrpSpPr/>
            <p:nvPr/>
          </p:nvGrpSpPr>
          <p:grpSpPr>
            <a:xfrm>
              <a:off x="0" y="0"/>
              <a:ext cx="12192000" cy="507600"/>
              <a:chOff x="0" y="0"/>
              <a:chExt cx="12192000" cy="507600"/>
            </a:xfrm>
          </p:grpSpPr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ED6B5CDE-FFB5-F535-5BE3-6728B2004A9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507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61" name="Agrupar 60">
                <a:extLst>
                  <a:ext uri="{FF2B5EF4-FFF2-40B4-BE49-F238E27FC236}">
                    <a16:creationId xmlns:a16="http://schemas.microsoft.com/office/drawing/2014/main" id="{42F87492-EC77-F253-422B-C095D09858FA}"/>
                  </a:ext>
                </a:extLst>
              </p:cNvPr>
              <p:cNvGrpSpPr/>
              <p:nvPr/>
            </p:nvGrpSpPr>
            <p:grpSpPr>
              <a:xfrm>
                <a:off x="2792056" y="72636"/>
                <a:ext cx="6354971" cy="349847"/>
                <a:chOff x="2792056" y="72636"/>
                <a:chExt cx="6354971" cy="349847"/>
              </a:xfrm>
            </p:grpSpPr>
            <p:sp>
              <p:nvSpPr>
                <p:cNvPr id="62" name="CaixaDeTexto 61">
                  <a:extLst>
                    <a:ext uri="{FF2B5EF4-FFF2-40B4-BE49-F238E27FC236}">
                      <a16:creationId xmlns:a16="http://schemas.microsoft.com/office/drawing/2014/main" id="{5489BED6-8EA9-DC82-BD4F-19E3984F1117}"/>
                    </a:ext>
                  </a:extLst>
                </p:cNvPr>
                <p:cNvSpPr txBox="1"/>
                <p:nvPr/>
              </p:nvSpPr>
              <p:spPr>
                <a:xfrm>
                  <a:off x="7358685" y="82143"/>
                  <a:ext cx="178834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SemiLight Condensed" panose="020B0502040204020203" pitchFamily="34" charset="0"/>
                    </a:rPr>
                    <a:t>Hugo Correia (1240973)</a:t>
                  </a:r>
                </a:p>
              </p:txBody>
            </p:sp>
            <p:sp>
              <p:nvSpPr>
                <p:cNvPr id="63" name="CaixaDeTexto 62">
                  <a:extLst>
                    <a:ext uri="{FF2B5EF4-FFF2-40B4-BE49-F238E27FC236}">
                      <a16:creationId xmlns:a16="http://schemas.microsoft.com/office/drawing/2014/main" id="{D942568F-D0D5-FD85-0628-8C6A3815944E}"/>
                    </a:ext>
                  </a:extLst>
                </p:cNvPr>
                <p:cNvSpPr txBox="1"/>
                <p:nvPr/>
              </p:nvSpPr>
              <p:spPr>
                <a:xfrm>
                  <a:off x="2792056" y="72636"/>
                  <a:ext cx="200987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SemiLight Condensed" panose="020B0502040204020203" pitchFamily="34" charset="0"/>
                    </a:rPr>
                    <a:t>Leonardo Coelho (1240973)</a:t>
                  </a:r>
                </a:p>
              </p:txBody>
            </p:sp>
            <p:cxnSp>
              <p:nvCxnSpPr>
                <p:cNvPr id="64" name="Conector reto 52">
                  <a:extLst>
                    <a:ext uri="{FF2B5EF4-FFF2-40B4-BE49-F238E27FC236}">
                      <a16:creationId xmlns:a16="http://schemas.microsoft.com/office/drawing/2014/main" id="{CDE5FDEC-04FD-E7B5-DB5C-AFE2A93FF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3595" y="134483"/>
                  <a:ext cx="0" cy="288000"/>
                </a:xfrm>
                <a:prstGeom prst="line">
                  <a:avLst/>
                </a:prstGeom>
                <a:ln w="12700">
                  <a:solidFill>
                    <a:srgbClr val="A63B45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CaixaDeTexto 64">
                  <a:extLst>
                    <a:ext uri="{FF2B5EF4-FFF2-40B4-BE49-F238E27FC236}">
                      <a16:creationId xmlns:a16="http://schemas.microsoft.com/office/drawing/2014/main" id="{8A9B7367-0B6E-E830-73A7-FA3303D6F146}"/>
                    </a:ext>
                  </a:extLst>
                </p:cNvPr>
                <p:cNvSpPr txBox="1"/>
                <p:nvPr/>
              </p:nvSpPr>
              <p:spPr>
                <a:xfrm>
                  <a:off x="5074976" y="82143"/>
                  <a:ext cx="19705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SemiLight Condensed" panose="020B0502040204020203" pitchFamily="34" charset="0"/>
                    </a:rPr>
                    <a:t>Vasco Moutinho (1240973)</a:t>
                  </a:r>
                </a:p>
              </p:txBody>
            </p:sp>
            <p:cxnSp>
              <p:nvCxnSpPr>
                <p:cNvPr id="66" name="Conector reto 54">
                  <a:extLst>
                    <a:ext uri="{FF2B5EF4-FFF2-40B4-BE49-F238E27FC236}">
                      <a16:creationId xmlns:a16="http://schemas.microsoft.com/office/drawing/2014/main" id="{0038C680-1A35-B32B-DEC1-B00654196D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75835" y="134483"/>
                  <a:ext cx="0" cy="288000"/>
                </a:xfrm>
                <a:prstGeom prst="line">
                  <a:avLst/>
                </a:prstGeom>
                <a:ln w="12700">
                  <a:solidFill>
                    <a:srgbClr val="A63B45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7" name="Imagem 56" descr="Uma imagem com Tipo de letra, texto, Gráficos, captura de ecrã&#10;&#10;Descrição gerada automaticamente">
              <a:extLst>
                <a:ext uri="{FF2B5EF4-FFF2-40B4-BE49-F238E27FC236}">
                  <a16:creationId xmlns:a16="http://schemas.microsoft.com/office/drawing/2014/main" id="{5EBF2400-BD4F-A224-44F7-3EBE0002F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402" y="907"/>
              <a:ext cx="1426117" cy="507601"/>
            </a:xfrm>
            <a:prstGeom prst="rect">
              <a:avLst/>
            </a:prstGeom>
          </p:spPr>
        </p:pic>
        <p:cxnSp>
          <p:nvCxnSpPr>
            <p:cNvPr id="58" name="Conector reto 54">
              <a:extLst>
                <a:ext uri="{FF2B5EF4-FFF2-40B4-BE49-F238E27FC236}">
                  <a16:creationId xmlns:a16="http://schemas.microsoft.com/office/drawing/2014/main" id="{AFC59C04-2299-7D44-32AA-9CBBDF1B347A}"/>
                </a:ext>
              </a:extLst>
            </p:cNvPr>
            <p:cNvCxnSpPr>
              <a:cxnSpLocks/>
            </p:cNvCxnSpPr>
            <p:nvPr/>
          </p:nvCxnSpPr>
          <p:spPr>
            <a:xfrm>
              <a:off x="9231360" y="134483"/>
              <a:ext cx="0" cy="288000"/>
            </a:xfrm>
            <a:prstGeom prst="line">
              <a:avLst/>
            </a:prstGeom>
            <a:ln w="12700">
              <a:solidFill>
                <a:srgbClr val="A63B4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3A981AFC-E5C2-4392-41FB-3910249E8C4C}"/>
                </a:ext>
              </a:extLst>
            </p:cNvPr>
            <p:cNvSpPr txBox="1"/>
            <p:nvPr/>
          </p:nvSpPr>
          <p:spPr>
            <a:xfrm>
              <a:off x="9366620" y="77604"/>
              <a:ext cx="195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Guilherme Silva (1240973)</a:t>
              </a:r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C9862054-21FB-A643-1C7B-888D610AD0B8}"/>
              </a:ext>
            </a:extLst>
          </p:cNvPr>
          <p:cNvGrpSpPr/>
          <p:nvPr/>
        </p:nvGrpSpPr>
        <p:grpSpPr>
          <a:xfrm>
            <a:off x="2821635" y="6427796"/>
            <a:ext cx="6477280" cy="348061"/>
            <a:chOff x="2630370" y="6437303"/>
            <a:chExt cx="6477280" cy="348061"/>
          </a:xfrm>
        </p:grpSpPr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79BA1263-D42B-736A-BFF0-AC8B6F5005CB}"/>
                </a:ext>
              </a:extLst>
            </p:cNvPr>
            <p:cNvSpPr txBox="1"/>
            <p:nvPr/>
          </p:nvSpPr>
          <p:spPr>
            <a:xfrm>
              <a:off x="7319308" y="6446810"/>
              <a:ext cx="1788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11 de Novembro de 2024</a:t>
              </a: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E3989796-0ADB-CAC7-6328-0FB79DCA3451}"/>
                </a:ext>
              </a:extLst>
            </p:cNvPr>
            <p:cNvSpPr txBox="1"/>
            <p:nvPr/>
          </p:nvSpPr>
          <p:spPr>
            <a:xfrm>
              <a:off x="2630370" y="6437303"/>
              <a:ext cx="2332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Laboratório / </a:t>
              </a:r>
              <a:r>
                <a:rPr lang="pt-PT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Projecto</a:t>
              </a:r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 I (LAPR I)</a:t>
              </a:r>
            </a:p>
          </p:txBody>
        </p:sp>
        <p:cxnSp>
          <p:nvCxnSpPr>
            <p:cNvPr id="70" name="Conector reto 52">
              <a:extLst>
                <a:ext uri="{FF2B5EF4-FFF2-40B4-BE49-F238E27FC236}">
                  <a16:creationId xmlns:a16="http://schemas.microsoft.com/office/drawing/2014/main" id="{F156D02B-95EE-52E1-A14A-9DA4286F1E0D}"/>
                </a:ext>
              </a:extLst>
            </p:cNvPr>
            <p:cNvCxnSpPr>
              <a:cxnSpLocks/>
            </p:cNvCxnSpPr>
            <p:nvPr/>
          </p:nvCxnSpPr>
          <p:spPr>
            <a:xfrm>
              <a:off x="5206059" y="6487857"/>
              <a:ext cx="0" cy="288000"/>
            </a:xfrm>
            <a:prstGeom prst="line">
              <a:avLst/>
            </a:prstGeom>
            <a:ln w="12700">
              <a:solidFill>
                <a:srgbClr val="A63B4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B02DE468-930E-C0A1-4CCA-0C11F99B7186}"/>
                </a:ext>
              </a:extLst>
            </p:cNvPr>
            <p:cNvSpPr txBox="1"/>
            <p:nvPr/>
          </p:nvSpPr>
          <p:spPr>
            <a:xfrm>
              <a:off x="5430229" y="6439480"/>
              <a:ext cx="1350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Profª. Ana Barata</a:t>
              </a:r>
            </a:p>
          </p:txBody>
        </p:sp>
        <p:cxnSp>
          <p:nvCxnSpPr>
            <p:cNvPr id="72" name="Conector reto 54">
              <a:extLst>
                <a:ext uri="{FF2B5EF4-FFF2-40B4-BE49-F238E27FC236}">
                  <a16:creationId xmlns:a16="http://schemas.microsoft.com/office/drawing/2014/main" id="{C01D79DF-A5A0-7B10-5BBC-623892F82ACB}"/>
                </a:ext>
              </a:extLst>
            </p:cNvPr>
            <p:cNvCxnSpPr>
              <a:cxnSpLocks/>
            </p:cNvCxnSpPr>
            <p:nvPr/>
          </p:nvCxnSpPr>
          <p:spPr>
            <a:xfrm>
              <a:off x="7013903" y="6467783"/>
              <a:ext cx="0" cy="288000"/>
            </a:xfrm>
            <a:prstGeom prst="line">
              <a:avLst/>
            </a:prstGeom>
            <a:ln w="12700">
              <a:solidFill>
                <a:srgbClr val="A63B4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072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2866B99-EE3E-634E-19E2-827DA319C8D0}"/>
              </a:ext>
            </a:extLst>
          </p:cNvPr>
          <p:cNvSpPr/>
          <p:nvPr/>
        </p:nvSpPr>
        <p:spPr>
          <a:xfrm>
            <a:off x="-3400" y="449616"/>
            <a:ext cx="4299623" cy="5847476"/>
          </a:xfrm>
          <a:prstGeom prst="rect">
            <a:avLst/>
          </a:prstGeom>
          <a:solidFill>
            <a:srgbClr val="E93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4D2A093-EA60-84F7-586C-F90863C102DC}"/>
              </a:ext>
            </a:extLst>
          </p:cNvPr>
          <p:cNvSpPr txBox="1"/>
          <p:nvPr/>
        </p:nvSpPr>
        <p:spPr>
          <a:xfrm>
            <a:off x="4543311" y="620450"/>
            <a:ext cx="74016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263EB"/>
              </a:buClr>
            </a:pPr>
            <a:r>
              <a:rPr lang="pt-PT" sz="3600" dirty="0">
                <a:solidFill>
                  <a:srgbClr val="A63B45"/>
                </a:solidFill>
                <a:latin typeface="Bahnschrift SemiBold" panose="020B0502040204020203" pitchFamily="34" charset="0"/>
              </a:rPr>
              <a:t>HTML &amp; CSS</a:t>
            </a:r>
          </a:p>
          <a:p>
            <a:pPr marL="342900" indent="-342900">
              <a:spcBef>
                <a:spcPts val="2400"/>
              </a:spcBef>
              <a:buClr>
                <a:srgbClr val="A63B45"/>
              </a:buClr>
              <a:buFont typeface="Wingdings" panose="05000000000000000000" pitchFamily="2" charset="2"/>
              <a:buChar char="§"/>
            </a:pPr>
            <a:r>
              <a:rPr lang="pt-PT" sz="2400" dirty="0">
                <a:solidFill>
                  <a:srgbClr val="A63B45"/>
                </a:solidFill>
                <a:latin typeface="Bahnschrift SemiBold" panose="020B0502040204020203" pitchFamily="34" charset="0"/>
              </a:rPr>
              <a:t>Codificação do website:</a:t>
            </a:r>
            <a:r>
              <a:rPr lang="pt-PT" sz="2400" dirty="0">
                <a:solidFill>
                  <a:srgbClr val="A63B45"/>
                </a:solidFill>
                <a:latin typeface="Bahnschrift SemiLight" panose="020B0502040204020203" pitchFamily="34" charset="0"/>
              </a:rPr>
              <a:t> </a:t>
            </a:r>
            <a:r>
              <a:rPr lang="pt-PT" sz="2400" dirty="0">
                <a:latin typeface="Bahnschrift SemiLight" panose="020B0502040204020203" pitchFamily="34" charset="0"/>
              </a:rPr>
              <a:t>O website foi estruturado em HTML.</a:t>
            </a:r>
            <a:endParaRPr lang="pt-PT" sz="2400" dirty="0">
              <a:latin typeface="Bahnschrift SemiBold" panose="020B0502040204020203" pitchFamily="34" charset="0"/>
            </a:endParaRPr>
          </a:p>
          <a:p>
            <a:pPr marL="342900" indent="-342900">
              <a:spcBef>
                <a:spcPts val="2400"/>
              </a:spcBef>
              <a:buClr>
                <a:srgbClr val="A63B45"/>
              </a:buClr>
              <a:buFont typeface="Wingdings" panose="05000000000000000000" pitchFamily="2" charset="2"/>
              <a:buChar char="§"/>
            </a:pPr>
            <a:r>
              <a:rPr lang="pt-PT" sz="2400" dirty="0">
                <a:solidFill>
                  <a:srgbClr val="A63B45"/>
                </a:solidFill>
                <a:latin typeface="Bahnschrift SemiBold" panose="020B0502040204020203" pitchFamily="34" charset="0"/>
              </a:rPr>
              <a:t>Estilização do website: </a:t>
            </a:r>
            <a:r>
              <a:rPr lang="pt-PT" sz="2400" dirty="0">
                <a:latin typeface="Bahnschrift SemiLight" panose="020B0502040204020203" pitchFamily="34" charset="0"/>
              </a:rPr>
              <a:t>Em complemento, o website contou com ficheiros CSS linkados ao arquivo HTML, separando o estilo e tornando o projeto mais organizado. Sintaxes como o “</a:t>
            </a:r>
            <a:r>
              <a:rPr lang="pt-PT" sz="2400" dirty="0" err="1">
                <a:latin typeface="Bahnschrift SemiLight" panose="020B0502040204020203" pitchFamily="34" charset="0"/>
              </a:rPr>
              <a:t>flexbox</a:t>
            </a:r>
            <a:r>
              <a:rPr lang="pt-PT" sz="2400" dirty="0">
                <a:latin typeface="Bahnschrift SemiLight" panose="020B0502040204020203" pitchFamily="34" charset="0"/>
              </a:rPr>
              <a:t>” e o “</a:t>
            </a:r>
            <a:r>
              <a:rPr lang="pt-PT" sz="2400" dirty="0" err="1">
                <a:latin typeface="Bahnschrift SemiLight" panose="020B0502040204020203" pitchFamily="34" charset="0"/>
              </a:rPr>
              <a:t>grid</a:t>
            </a:r>
            <a:r>
              <a:rPr lang="pt-PT" sz="2400" dirty="0">
                <a:latin typeface="Bahnschrift SemiLight" panose="020B0502040204020203" pitchFamily="34" charset="0"/>
              </a:rPr>
              <a:t>” foram amplamente utilizadas no decorrer do CSS.</a:t>
            </a:r>
            <a:endParaRPr lang="pt-PT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29" name="Triângulo Retângulo 28">
            <a:extLst>
              <a:ext uri="{FF2B5EF4-FFF2-40B4-BE49-F238E27FC236}">
                <a16:creationId xmlns:a16="http://schemas.microsoft.com/office/drawing/2014/main" id="{35330F43-B996-1186-A483-5160657D22EB}"/>
              </a:ext>
            </a:extLst>
          </p:cNvPr>
          <p:cNvSpPr/>
          <p:nvPr/>
        </p:nvSpPr>
        <p:spPr>
          <a:xfrm flipH="1">
            <a:off x="-1" y="504275"/>
            <a:ext cx="4296223" cy="5789492"/>
          </a:xfrm>
          <a:prstGeom prst="rtTriangle">
            <a:avLst/>
          </a:prstGeom>
          <a:solidFill>
            <a:srgbClr val="228B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26" name="Picture 2" descr="Other html 5 Icon | Metronome Iconpack | Cornmanthe3rd">
            <a:extLst>
              <a:ext uri="{FF2B5EF4-FFF2-40B4-BE49-F238E27FC236}">
                <a16:creationId xmlns:a16="http://schemas.microsoft.com/office/drawing/2014/main" id="{092FF31D-AF5D-31D0-03D0-79FA80E72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65" y="985351"/>
            <a:ext cx="1699832" cy="169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3 Blue Icons – Free Download SVG, PNG, GIF">
            <a:extLst>
              <a:ext uri="{FF2B5EF4-FFF2-40B4-BE49-F238E27FC236}">
                <a16:creationId xmlns:a16="http://schemas.microsoft.com/office/drawing/2014/main" id="{5EFF030F-6257-3E26-7630-97A9D5772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649" y="4126020"/>
            <a:ext cx="1699832" cy="169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5" name="Agrupar 1024">
            <a:extLst>
              <a:ext uri="{FF2B5EF4-FFF2-40B4-BE49-F238E27FC236}">
                <a16:creationId xmlns:a16="http://schemas.microsoft.com/office/drawing/2014/main" id="{366FD282-7B95-8BBE-2006-5DFB425423E5}"/>
              </a:ext>
            </a:extLst>
          </p:cNvPr>
          <p:cNvGrpSpPr/>
          <p:nvPr/>
        </p:nvGrpSpPr>
        <p:grpSpPr>
          <a:xfrm>
            <a:off x="0" y="0"/>
            <a:ext cx="12192000" cy="508508"/>
            <a:chOff x="0" y="0"/>
            <a:chExt cx="12192000" cy="508508"/>
          </a:xfrm>
        </p:grpSpPr>
        <p:grpSp>
          <p:nvGrpSpPr>
            <p:cNvPr id="1027" name="Agrupar 1026">
              <a:extLst>
                <a:ext uri="{FF2B5EF4-FFF2-40B4-BE49-F238E27FC236}">
                  <a16:creationId xmlns:a16="http://schemas.microsoft.com/office/drawing/2014/main" id="{4EBC6C4D-9377-2E23-DB10-BADC6080B734}"/>
                </a:ext>
              </a:extLst>
            </p:cNvPr>
            <p:cNvGrpSpPr/>
            <p:nvPr/>
          </p:nvGrpSpPr>
          <p:grpSpPr>
            <a:xfrm>
              <a:off x="0" y="0"/>
              <a:ext cx="12192000" cy="507600"/>
              <a:chOff x="0" y="0"/>
              <a:chExt cx="12192000" cy="507600"/>
            </a:xfrm>
          </p:grpSpPr>
          <p:sp>
            <p:nvSpPr>
              <p:cNvPr id="1033" name="Retângulo 1032">
                <a:extLst>
                  <a:ext uri="{FF2B5EF4-FFF2-40B4-BE49-F238E27FC236}">
                    <a16:creationId xmlns:a16="http://schemas.microsoft.com/office/drawing/2014/main" id="{5A20C7FB-08A8-6217-4355-6BDB137DB8E7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507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1034" name="Agrupar 1033">
                <a:extLst>
                  <a:ext uri="{FF2B5EF4-FFF2-40B4-BE49-F238E27FC236}">
                    <a16:creationId xmlns:a16="http://schemas.microsoft.com/office/drawing/2014/main" id="{A4C659AC-1FE1-7065-A711-B8F3DDF78848}"/>
                  </a:ext>
                </a:extLst>
              </p:cNvPr>
              <p:cNvGrpSpPr/>
              <p:nvPr/>
            </p:nvGrpSpPr>
            <p:grpSpPr>
              <a:xfrm>
                <a:off x="2792056" y="72636"/>
                <a:ext cx="6354971" cy="349847"/>
                <a:chOff x="2792056" y="72636"/>
                <a:chExt cx="6354971" cy="349847"/>
              </a:xfrm>
            </p:grpSpPr>
            <p:sp>
              <p:nvSpPr>
                <p:cNvPr id="1035" name="CaixaDeTexto 1034">
                  <a:extLst>
                    <a:ext uri="{FF2B5EF4-FFF2-40B4-BE49-F238E27FC236}">
                      <a16:creationId xmlns:a16="http://schemas.microsoft.com/office/drawing/2014/main" id="{CFA9FCA3-83C8-37C8-B8DE-17A159B524C3}"/>
                    </a:ext>
                  </a:extLst>
                </p:cNvPr>
                <p:cNvSpPr txBox="1"/>
                <p:nvPr/>
              </p:nvSpPr>
              <p:spPr>
                <a:xfrm>
                  <a:off x="7358685" y="82143"/>
                  <a:ext cx="178834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SemiLight Condensed" panose="020B0502040204020203" pitchFamily="34" charset="0"/>
                    </a:rPr>
                    <a:t>Hugo Correia (1240973)</a:t>
                  </a:r>
                </a:p>
              </p:txBody>
            </p:sp>
            <p:sp>
              <p:nvSpPr>
                <p:cNvPr id="1036" name="CaixaDeTexto 1035">
                  <a:extLst>
                    <a:ext uri="{FF2B5EF4-FFF2-40B4-BE49-F238E27FC236}">
                      <a16:creationId xmlns:a16="http://schemas.microsoft.com/office/drawing/2014/main" id="{6871A84C-28A2-1CD7-6955-7F0A2B3E4813}"/>
                    </a:ext>
                  </a:extLst>
                </p:cNvPr>
                <p:cNvSpPr txBox="1"/>
                <p:nvPr/>
              </p:nvSpPr>
              <p:spPr>
                <a:xfrm>
                  <a:off x="2792056" y="72636"/>
                  <a:ext cx="200987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SemiLight Condensed" panose="020B0502040204020203" pitchFamily="34" charset="0"/>
                    </a:rPr>
                    <a:t>Leonardo Coelho (1240973)</a:t>
                  </a:r>
                </a:p>
              </p:txBody>
            </p:sp>
            <p:cxnSp>
              <p:nvCxnSpPr>
                <p:cNvPr id="1037" name="Conector reto 52">
                  <a:extLst>
                    <a:ext uri="{FF2B5EF4-FFF2-40B4-BE49-F238E27FC236}">
                      <a16:creationId xmlns:a16="http://schemas.microsoft.com/office/drawing/2014/main" id="{A9790131-3EFA-0DAE-9E93-A30069E027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3595" y="134483"/>
                  <a:ext cx="0" cy="288000"/>
                </a:xfrm>
                <a:prstGeom prst="line">
                  <a:avLst/>
                </a:prstGeom>
                <a:ln w="12700">
                  <a:solidFill>
                    <a:srgbClr val="A63B45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8" name="CaixaDeTexto 1037">
                  <a:extLst>
                    <a:ext uri="{FF2B5EF4-FFF2-40B4-BE49-F238E27FC236}">
                      <a16:creationId xmlns:a16="http://schemas.microsoft.com/office/drawing/2014/main" id="{FE2B30DA-AB5E-7810-E2BB-9C7E0150C8C6}"/>
                    </a:ext>
                  </a:extLst>
                </p:cNvPr>
                <p:cNvSpPr txBox="1"/>
                <p:nvPr/>
              </p:nvSpPr>
              <p:spPr>
                <a:xfrm>
                  <a:off x="5074976" y="82143"/>
                  <a:ext cx="19705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SemiLight Condensed" panose="020B0502040204020203" pitchFamily="34" charset="0"/>
                    </a:rPr>
                    <a:t>Vasco Moutinho (1240973)</a:t>
                  </a:r>
                </a:p>
              </p:txBody>
            </p:sp>
            <p:cxnSp>
              <p:nvCxnSpPr>
                <p:cNvPr id="1039" name="Conector reto 54">
                  <a:extLst>
                    <a:ext uri="{FF2B5EF4-FFF2-40B4-BE49-F238E27FC236}">
                      <a16:creationId xmlns:a16="http://schemas.microsoft.com/office/drawing/2014/main" id="{2CFA71A7-6A45-FABD-BF62-023E523420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75835" y="134483"/>
                  <a:ext cx="0" cy="288000"/>
                </a:xfrm>
                <a:prstGeom prst="line">
                  <a:avLst/>
                </a:prstGeom>
                <a:ln w="12700">
                  <a:solidFill>
                    <a:srgbClr val="A63B45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029" name="Imagem 1028" descr="Uma imagem com Tipo de letra, texto, Gráficos, captura de ecrã&#10;&#10;Descrição gerada automaticamente">
              <a:extLst>
                <a:ext uri="{FF2B5EF4-FFF2-40B4-BE49-F238E27FC236}">
                  <a16:creationId xmlns:a16="http://schemas.microsoft.com/office/drawing/2014/main" id="{F3B0346A-DC13-8E70-CFED-BCA179B50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402" y="907"/>
              <a:ext cx="1426117" cy="507601"/>
            </a:xfrm>
            <a:prstGeom prst="rect">
              <a:avLst/>
            </a:prstGeom>
          </p:spPr>
        </p:pic>
        <p:cxnSp>
          <p:nvCxnSpPr>
            <p:cNvPr id="1031" name="Conector reto 54">
              <a:extLst>
                <a:ext uri="{FF2B5EF4-FFF2-40B4-BE49-F238E27FC236}">
                  <a16:creationId xmlns:a16="http://schemas.microsoft.com/office/drawing/2014/main" id="{C8117F82-5710-BF27-68C8-F225FE2BEF7E}"/>
                </a:ext>
              </a:extLst>
            </p:cNvPr>
            <p:cNvCxnSpPr>
              <a:cxnSpLocks/>
            </p:cNvCxnSpPr>
            <p:nvPr/>
          </p:nvCxnSpPr>
          <p:spPr>
            <a:xfrm>
              <a:off x="9231360" y="134483"/>
              <a:ext cx="0" cy="288000"/>
            </a:xfrm>
            <a:prstGeom prst="line">
              <a:avLst/>
            </a:prstGeom>
            <a:ln w="12700">
              <a:solidFill>
                <a:srgbClr val="A63B4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CaixaDeTexto 1031">
              <a:extLst>
                <a:ext uri="{FF2B5EF4-FFF2-40B4-BE49-F238E27FC236}">
                  <a16:creationId xmlns:a16="http://schemas.microsoft.com/office/drawing/2014/main" id="{BD8835CF-3BBE-B166-96F9-F93061FF90A0}"/>
                </a:ext>
              </a:extLst>
            </p:cNvPr>
            <p:cNvSpPr txBox="1"/>
            <p:nvPr/>
          </p:nvSpPr>
          <p:spPr>
            <a:xfrm>
              <a:off x="9366620" y="77604"/>
              <a:ext cx="195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Guilherme Silva (1240973)</a:t>
              </a:r>
            </a:p>
          </p:txBody>
        </p:sp>
      </p:grpSp>
      <p:grpSp>
        <p:nvGrpSpPr>
          <p:cNvPr id="1040" name="Agrupar 1039">
            <a:extLst>
              <a:ext uri="{FF2B5EF4-FFF2-40B4-BE49-F238E27FC236}">
                <a16:creationId xmlns:a16="http://schemas.microsoft.com/office/drawing/2014/main" id="{D3EB1D4C-A5E2-02E4-64D2-D2625154F79E}"/>
              </a:ext>
            </a:extLst>
          </p:cNvPr>
          <p:cNvGrpSpPr/>
          <p:nvPr/>
        </p:nvGrpSpPr>
        <p:grpSpPr>
          <a:xfrm>
            <a:off x="2821635" y="6427796"/>
            <a:ext cx="6477280" cy="348061"/>
            <a:chOff x="2630370" y="6437303"/>
            <a:chExt cx="6477280" cy="348061"/>
          </a:xfrm>
        </p:grpSpPr>
        <p:sp>
          <p:nvSpPr>
            <p:cNvPr id="1041" name="CaixaDeTexto 1040">
              <a:extLst>
                <a:ext uri="{FF2B5EF4-FFF2-40B4-BE49-F238E27FC236}">
                  <a16:creationId xmlns:a16="http://schemas.microsoft.com/office/drawing/2014/main" id="{F7828D32-4115-F004-0569-F12AF11AD9AF}"/>
                </a:ext>
              </a:extLst>
            </p:cNvPr>
            <p:cNvSpPr txBox="1"/>
            <p:nvPr/>
          </p:nvSpPr>
          <p:spPr>
            <a:xfrm>
              <a:off x="7319308" y="6446810"/>
              <a:ext cx="1788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11 de Novembro de 2024</a:t>
              </a:r>
            </a:p>
          </p:txBody>
        </p:sp>
        <p:sp>
          <p:nvSpPr>
            <p:cNvPr id="1042" name="CaixaDeTexto 1041">
              <a:extLst>
                <a:ext uri="{FF2B5EF4-FFF2-40B4-BE49-F238E27FC236}">
                  <a16:creationId xmlns:a16="http://schemas.microsoft.com/office/drawing/2014/main" id="{620BB71A-0945-ACA9-2E8C-DFCC88CE36C7}"/>
                </a:ext>
              </a:extLst>
            </p:cNvPr>
            <p:cNvSpPr txBox="1"/>
            <p:nvPr/>
          </p:nvSpPr>
          <p:spPr>
            <a:xfrm>
              <a:off x="2630370" y="6437303"/>
              <a:ext cx="2332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Laboratório / </a:t>
              </a:r>
              <a:r>
                <a:rPr lang="pt-PT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Projecto</a:t>
              </a:r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 I (LAPR I)</a:t>
              </a:r>
            </a:p>
          </p:txBody>
        </p:sp>
        <p:cxnSp>
          <p:nvCxnSpPr>
            <p:cNvPr id="1043" name="Conector reto 52">
              <a:extLst>
                <a:ext uri="{FF2B5EF4-FFF2-40B4-BE49-F238E27FC236}">
                  <a16:creationId xmlns:a16="http://schemas.microsoft.com/office/drawing/2014/main" id="{4EFD0907-E84E-F2EE-7521-C78152249FA0}"/>
                </a:ext>
              </a:extLst>
            </p:cNvPr>
            <p:cNvCxnSpPr>
              <a:cxnSpLocks/>
            </p:cNvCxnSpPr>
            <p:nvPr/>
          </p:nvCxnSpPr>
          <p:spPr>
            <a:xfrm>
              <a:off x="5206059" y="6487857"/>
              <a:ext cx="0" cy="288000"/>
            </a:xfrm>
            <a:prstGeom prst="line">
              <a:avLst/>
            </a:prstGeom>
            <a:ln w="12700">
              <a:solidFill>
                <a:srgbClr val="A63B4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4" name="CaixaDeTexto 1043">
              <a:extLst>
                <a:ext uri="{FF2B5EF4-FFF2-40B4-BE49-F238E27FC236}">
                  <a16:creationId xmlns:a16="http://schemas.microsoft.com/office/drawing/2014/main" id="{7EFE950B-542A-EF49-A160-5A109AE145FD}"/>
                </a:ext>
              </a:extLst>
            </p:cNvPr>
            <p:cNvSpPr txBox="1"/>
            <p:nvPr/>
          </p:nvSpPr>
          <p:spPr>
            <a:xfrm>
              <a:off x="5430229" y="6439480"/>
              <a:ext cx="1350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Profª. Ana Barata</a:t>
              </a:r>
            </a:p>
          </p:txBody>
        </p:sp>
        <p:cxnSp>
          <p:nvCxnSpPr>
            <p:cNvPr id="1045" name="Conector reto 54">
              <a:extLst>
                <a:ext uri="{FF2B5EF4-FFF2-40B4-BE49-F238E27FC236}">
                  <a16:creationId xmlns:a16="http://schemas.microsoft.com/office/drawing/2014/main" id="{231F4065-D209-0EF8-5063-8EE8A1E60166}"/>
                </a:ext>
              </a:extLst>
            </p:cNvPr>
            <p:cNvCxnSpPr>
              <a:cxnSpLocks/>
            </p:cNvCxnSpPr>
            <p:nvPr/>
          </p:nvCxnSpPr>
          <p:spPr>
            <a:xfrm>
              <a:off x="7013903" y="6467783"/>
              <a:ext cx="0" cy="288000"/>
            </a:xfrm>
            <a:prstGeom prst="line">
              <a:avLst/>
            </a:prstGeom>
            <a:ln w="12700">
              <a:solidFill>
                <a:srgbClr val="A63B4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622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2866B99-EE3E-634E-19E2-827DA319C8D0}"/>
              </a:ext>
            </a:extLst>
          </p:cNvPr>
          <p:cNvSpPr/>
          <p:nvPr/>
        </p:nvSpPr>
        <p:spPr>
          <a:xfrm>
            <a:off x="-3400" y="449616"/>
            <a:ext cx="4299623" cy="5847476"/>
          </a:xfrm>
          <a:prstGeom prst="rect">
            <a:avLst/>
          </a:prstGeom>
          <a:solidFill>
            <a:srgbClr val="FFC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4D2A093-EA60-84F7-586C-F90863C102DC}"/>
              </a:ext>
            </a:extLst>
          </p:cNvPr>
          <p:cNvSpPr txBox="1"/>
          <p:nvPr/>
        </p:nvSpPr>
        <p:spPr>
          <a:xfrm>
            <a:off x="4543311" y="620450"/>
            <a:ext cx="74016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263EB"/>
              </a:buClr>
            </a:pPr>
            <a:r>
              <a:rPr lang="pt-PT" sz="3600" dirty="0">
                <a:solidFill>
                  <a:srgbClr val="A63B45"/>
                </a:solidFill>
                <a:latin typeface="Bahnschrift SemiBold" panose="020B0502040204020203" pitchFamily="34" charset="0"/>
              </a:rPr>
              <a:t>Firebase Console</a:t>
            </a:r>
          </a:p>
          <a:p>
            <a:pPr marL="342900" indent="-342900">
              <a:spcBef>
                <a:spcPts val="2400"/>
              </a:spcBef>
              <a:buClr>
                <a:srgbClr val="A63B45"/>
              </a:buClr>
              <a:buFont typeface="Wingdings" panose="05000000000000000000" pitchFamily="2" charset="2"/>
              <a:buChar char="§"/>
            </a:pPr>
            <a:r>
              <a:rPr lang="pt-PT" sz="2400" dirty="0" err="1">
                <a:solidFill>
                  <a:srgbClr val="A63B45"/>
                </a:solidFill>
                <a:latin typeface="Bahnschrift SemiBold" panose="020B0502040204020203" pitchFamily="34" charset="0"/>
              </a:rPr>
              <a:t>Realtime</a:t>
            </a:r>
            <a:r>
              <a:rPr lang="pt-PT" sz="2400" dirty="0">
                <a:solidFill>
                  <a:srgbClr val="A63B45"/>
                </a:solidFill>
                <a:latin typeface="Bahnschrift SemiBold" panose="020B0502040204020203" pitchFamily="34" charset="0"/>
              </a:rPr>
              <a:t> </a:t>
            </a:r>
            <a:r>
              <a:rPr lang="pt-PT" sz="2400" dirty="0" err="1">
                <a:solidFill>
                  <a:srgbClr val="A63B45"/>
                </a:solidFill>
                <a:latin typeface="Bahnschrift SemiBold" panose="020B0502040204020203" pitchFamily="34" charset="0"/>
              </a:rPr>
              <a:t>Database</a:t>
            </a:r>
            <a:r>
              <a:rPr lang="pt-PT" sz="2400" dirty="0">
                <a:solidFill>
                  <a:srgbClr val="A63B45"/>
                </a:solidFill>
                <a:latin typeface="Bahnschrift SemiBold" panose="020B0502040204020203" pitchFamily="34" charset="0"/>
              </a:rPr>
              <a:t>:</a:t>
            </a:r>
            <a:r>
              <a:rPr lang="pt-PT" sz="2400" dirty="0">
                <a:solidFill>
                  <a:srgbClr val="A63B45"/>
                </a:solidFill>
                <a:latin typeface="Bahnschrift SemiLight" panose="020B0502040204020203" pitchFamily="34" charset="0"/>
              </a:rPr>
              <a:t> </a:t>
            </a:r>
            <a:r>
              <a:rPr lang="pt-PT" sz="2400" dirty="0">
                <a:latin typeface="Bahnschrift SemiLight" panose="020B0502040204020203" pitchFamily="34" charset="0"/>
              </a:rPr>
              <a:t>A </a:t>
            </a:r>
            <a:r>
              <a:rPr lang="pt-PT" sz="2400" dirty="0" err="1">
                <a:latin typeface="Bahnschrift SemiLight" panose="020B0502040204020203" pitchFamily="34" charset="0"/>
              </a:rPr>
              <a:t>Realtime</a:t>
            </a:r>
            <a:r>
              <a:rPr lang="pt-PT" sz="2400" dirty="0">
                <a:latin typeface="Bahnschrift SemiLight" panose="020B0502040204020203" pitchFamily="34" charset="0"/>
              </a:rPr>
              <a:t> </a:t>
            </a:r>
            <a:r>
              <a:rPr lang="pt-PT" sz="2400" dirty="0" err="1">
                <a:latin typeface="Bahnschrift SemiLight" panose="020B0502040204020203" pitchFamily="34" charset="0"/>
              </a:rPr>
              <a:t>Database</a:t>
            </a:r>
            <a:r>
              <a:rPr lang="pt-PT" sz="2400" dirty="0">
                <a:latin typeface="Bahnschrift SemiLight" panose="020B0502040204020203" pitchFamily="34" charset="0"/>
              </a:rPr>
              <a:t> é uma base de dados que serve para aplicações web armazenarem dados de forma instantânea.</a:t>
            </a:r>
          </a:p>
          <a:p>
            <a:pPr marL="342900" indent="-342900">
              <a:spcBef>
                <a:spcPts val="2400"/>
              </a:spcBef>
              <a:buClr>
                <a:srgbClr val="A63B45"/>
              </a:buClr>
              <a:buFont typeface="Wingdings" panose="05000000000000000000" pitchFamily="2" charset="2"/>
              <a:buChar char="§"/>
            </a:pPr>
            <a:r>
              <a:rPr lang="pt-PT" sz="2400" dirty="0" err="1">
                <a:solidFill>
                  <a:srgbClr val="A63B45"/>
                </a:solidFill>
                <a:latin typeface="Bahnschrift SemiBold" panose="020B0502040204020203" pitchFamily="34" charset="0"/>
              </a:rPr>
              <a:t>Firebase</a:t>
            </a:r>
            <a:r>
              <a:rPr lang="pt-PT" sz="2400" dirty="0">
                <a:solidFill>
                  <a:srgbClr val="A63B45"/>
                </a:solidFill>
                <a:latin typeface="Bahnschrift SemiBold" panose="020B0502040204020203" pitchFamily="34" charset="0"/>
              </a:rPr>
              <a:t> </a:t>
            </a:r>
            <a:r>
              <a:rPr lang="pt-PT" sz="2400" dirty="0" err="1">
                <a:solidFill>
                  <a:srgbClr val="A63B45"/>
                </a:solidFill>
                <a:latin typeface="Bahnschrift SemiBold" panose="020B0502040204020203" pitchFamily="34" charset="0"/>
              </a:rPr>
              <a:t>Hosting</a:t>
            </a:r>
            <a:r>
              <a:rPr lang="pt-PT" sz="2400" dirty="0">
                <a:solidFill>
                  <a:srgbClr val="A63B45"/>
                </a:solidFill>
                <a:latin typeface="Bahnschrift SemiBold" panose="020B0502040204020203" pitchFamily="34" charset="0"/>
              </a:rPr>
              <a:t>:</a:t>
            </a:r>
            <a:r>
              <a:rPr lang="pt-PT" sz="2400" dirty="0">
                <a:solidFill>
                  <a:srgbClr val="A63B45"/>
                </a:solidFill>
                <a:latin typeface="Bahnschrift SemiLight" panose="020B0502040204020203" pitchFamily="34" charset="0"/>
              </a:rPr>
              <a:t> </a:t>
            </a:r>
            <a:r>
              <a:rPr lang="pt-PT" sz="2400" dirty="0" err="1">
                <a:latin typeface="Bahnschrift SemiLight" panose="020B0502040204020203" pitchFamily="34" charset="0"/>
              </a:rPr>
              <a:t>Firebase</a:t>
            </a:r>
            <a:r>
              <a:rPr lang="pt-PT" sz="2400" dirty="0">
                <a:latin typeface="Bahnschrift SemiLight" panose="020B0502040204020203" pitchFamily="34" charset="0"/>
              </a:rPr>
              <a:t> </a:t>
            </a:r>
            <a:r>
              <a:rPr lang="pt-PT" sz="2400" dirty="0" err="1">
                <a:latin typeface="Bahnschrift SemiLight" panose="020B0502040204020203" pitchFamily="34" charset="0"/>
              </a:rPr>
              <a:t>Hosting</a:t>
            </a:r>
            <a:r>
              <a:rPr lang="pt-PT" sz="2400" dirty="0">
                <a:latin typeface="Bahnschrift SemiLight" panose="020B0502040204020203" pitchFamily="34" charset="0"/>
              </a:rPr>
              <a:t> é um recurso do </a:t>
            </a:r>
            <a:r>
              <a:rPr lang="pt-PT" sz="2400" dirty="0" err="1">
                <a:latin typeface="Bahnschrift SemiLight" panose="020B0502040204020203" pitchFamily="34" charset="0"/>
              </a:rPr>
              <a:t>Firebase</a:t>
            </a:r>
            <a:r>
              <a:rPr lang="pt-PT" sz="2400" dirty="0">
                <a:latin typeface="Bahnschrift SemiLight" panose="020B0502040204020203" pitchFamily="34" charset="0"/>
              </a:rPr>
              <a:t> que permite o </a:t>
            </a:r>
            <a:r>
              <a:rPr lang="pt-PT" sz="2400" dirty="0" err="1">
                <a:latin typeface="Bahnschrift SemiLight" panose="020B0502040204020203" pitchFamily="34" charset="0"/>
              </a:rPr>
              <a:t>deploy</a:t>
            </a:r>
            <a:r>
              <a:rPr lang="pt-PT" sz="2400" dirty="0">
                <a:latin typeface="Bahnschrift SemiLight" panose="020B0502040204020203" pitchFamily="34" charset="0"/>
              </a:rPr>
              <a:t> e publicação de um website e da sua URL, sem quaisquer custos atribuídos e sem questões que envolvam domínios.</a:t>
            </a:r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562F4054-035D-0FAF-97DA-4ADEF1C8B05C}"/>
              </a:ext>
            </a:extLst>
          </p:cNvPr>
          <p:cNvSpPr/>
          <p:nvPr/>
        </p:nvSpPr>
        <p:spPr>
          <a:xfrm>
            <a:off x="4845957" y="2894541"/>
            <a:ext cx="6530070" cy="3499437"/>
          </a:xfrm>
          <a:custGeom>
            <a:avLst/>
            <a:gdLst>
              <a:gd name="connsiteX0" fmla="*/ 0 w 6530070"/>
              <a:gd name="connsiteY0" fmla="*/ 0 h 3499437"/>
              <a:gd name="connsiteX1" fmla="*/ 6530071 w 6530070"/>
              <a:gd name="connsiteY1" fmla="*/ 0 h 3499437"/>
              <a:gd name="connsiteX2" fmla="*/ 6530071 w 6530070"/>
              <a:gd name="connsiteY2" fmla="*/ 3499438 h 3499437"/>
              <a:gd name="connsiteX3" fmla="*/ 0 w 6530070"/>
              <a:gd name="connsiteY3" fmla="*/ 3499438 h 349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0070" h="3499437">
                <a:moveTo>
                  <a:pt x="0" y="0"/>
                </a:moveTo>
                <a:lnTo>
                  <a:pt x="6530071" y="0"/>
                </a:lnTo>
                <a:lnTo>
                  <a:pt x="6530071" y="3499438"/>
                </a:lnTo>
                <a:lnTo>
                  <a:pt x="0" y="3499438"/>
                </a:lnTo>
                <a:close/>
              </a:path>
            </a:pathLst>
          </a:custGeom>
          <a:noFill/>
          <a:ln w="7934" cap="flat">
            <a:noFill/>
            <a:prstDash val="solid"/>
            <a:miter/>
          </a:ln>
        </p:spPr>
        <p:txBody>
          <a:bodyPr rtlCol="0" anchor="ctr"/>
          <a:lstStyle/>
          <a:p>
            <a:endParaRPr lang="pt-PT"/>
          </a:p>
        </p:txBody>
      </p:sp>
      <p:pic>
        <p:nvPicPr>
          <p:cNvPr id="31" name="Gráfico 30">
            <a:extLst>
              <a:ext uri="{FF2B5EF4-FFF2-40B4-BE49-F238E27FC236}">
                <a16:creationId xmlns:a16="http://schemas.microsoft.com/office/drawing/2014/main" id="{754FD90C-A044-C9D9-5911-5C5731221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4193" y="2531943"/>
            <a:ext cx="1804433" cy="1804433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C08DF93A-A12D-A22D-1BD8-2041904B2ED4}"/>
              </a:ext>
            </a:extLst>
          </p:cNvPr>
          <p:cNvGrpSpPr/>
          <p:nvPr/>
        </p:nvGrpSpPr>
        <p:grpSpPr>
          <a:xfrm>
            <a:off x="0" y="0"/>
            <a:ext cx="12192000" cy="508508"/>
            <a:chOff x="0" y="0"/>
            <a:chExt cx="12192000" cy="508508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5B725971-F062-0FBB-7DB3-39E7B0975E79}"/>
                </a:ext>
              </a:extLst>
            </p:cNvPr>
            <p:cNvGrpSpPr/>
            <p:nvPr/>
          </p:nvGrpSpPr>
          <p:grpSpPr>
            <a:xfrm>
              <a:off x="0" y="0"/>
              <a:ext cx="12192000" cy="507600"/>
              <a:chOff x="0" y="0"/>
              <a:chExt cx="12192000" cy="507600"/>
            </a:xfrm>
          </p:grpSpPr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9375FB5D-4D0B-0AF5-84B6-4803FC14EA1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507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34" name="Agrupar 33">
                <a:extLst>
                  <a:ext uri="{FF2B5EF4-FFF2-40B4-BE49-F238E27FC236}">
                    <a16:creationId xmlns:a16="http://schemas.microsoft.com/office/drawing/2014/main" id="{747404A8-FE57-A836-5592-37EFCB13AB71}"/>
                  </a:ext>
                </a:extLst>
              </p:cNvPr>
              <p:cNvGrpSpPr/>
              <p:nvPr/>
            </p:nvGrpSpPr>
            <p:grpSpPr>
              <a:xfrm>
                <a:off x="2792056" y="72636"/>
                <a:ext cx="6354971" cy="349847"/>
                <a:chOff x="2792056" y="72636"/>
                <a:chExt cx="6354971" cy="349847"/>
              </a:xfrm>
            </p:grpSpPr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116143D1-13A0-B31D-C95D-AF491F5B4829}"/>
                    </a:ext>
                  </a:extLst>
                </p:cNvPr>
                <p:cNvSpPr txBox="1"/>
                <p:nvPr/>
              </p:nvSpPr>
              <p:spPr>
                <a:xfrm>
                  <a:off x="7358685" y="82143"/>
                  <a:ext cx="178834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SemiLight Condensed" panose="020B0502040204020203" pitchFamily="34" charset="0"/>
                    </a:rPr>
                    <a:t>Hugo Correia (1240973)</a:t>
                  </a:r>
                </a:p>
              </p:txBody>
            </p:sp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C68CA4AA-E911-B5F3-A587-20308B48369D}"/>
                    </a:ext>
                  </a:extLst>
                </p:cNvPr>
                <p:cNvSpPr txBox="1"/>
                <p:nvPr/>
              </p:nvSpPr>
              <p:spPr>
                <a:xfrm>
                  <a:off x="2792056" y="72636"/>
                  <a:ext cx="200987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SemiLight Condensed" panose="020B0502040204020203" pitchFamily="34" charset="0"/>
                    </a:rPr>
                    <a:t>Leonardo Coelho (1240973)</a:t>
                  </a:r>
                </a:p>
              </p:txBody>
            </p:sp>
            <p:cxnSp>
              <p:nvCxnSpPr>
                <p:cNvPr id="37" name="Conector reto 52">
                  <a:extLst>
                    <a:ext uri="{FF2B5EF4-FFF2-40B4-BE49-F238E27FC236}">
                      <a16:creationId xmlns:a16="http://schemas.microsoft.com/office/drawing/2014/main" id="{7EBD4283-D7AA-0AA6-635E-65D59A8D0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3595" y="134483"/>
                  <a:ext cx="0" cy="288000"/>
                </a:xfrm>
                <a:prstGeom prst="line">
                  <a:avLst/>
                </a:prstGeom>
                <a:ln w="12700">
                  <a:solidFill>
                    <a:srgbClr val="A63B45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CaixaDeTexto 37">
                  <a:extLst>
                    <a:ext uri="{FF2B5EF4-FFF2-40B4-BE49-F238E27FC236}">
                      <a16:creationId xmlns:a16="http://schemas.microsoft.com/office/drawing/2014/main" id="{96E24595-5410-AB01-9C58-F751CA2EB8DF}"/>
                    </a:ext>
                  </a:extLst>
                </p:cNvPr>
                <p:cNvSpPr txBox="1"/>
                <p:nvPr/>
              </p:nvSpPr>
              <p:spPr>
                <a:xfrm>
                  <a:off x="5074976" y="82143"/>
                  <a:ext cx="19705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SemiLight Condensed" panose="020B0502040204020203" pitchFamily="34" charset="0"/>
                    </a:rPr>
                    <a:t>Vasco Moutinho (1240973)</a:t>
                  </a:r>
                </a:p>
              </p:txBody>
            </p:sp>
            <p:cxnSp>
              <p:nvCxnSpPr>
                <p:cNvPr id="39" name="Conector reto 54">
                  <a:extLst>
                    <a:ext uri="{FF2B5EF4-FFF2-40B4-BE49-F238E27FC236}">
                      <a16:creationId xmlns:a16="http://schemas.microsoft.com/office/drawing/2014/main" id="{8B09F043-AA9A-D559-968B-A0A39ACD14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75835" y="134483"/>
                  <a:ext cx="0" cy="288000"/>
                </a:xfrm>
                <a:prstGeom prst="line">
                  <a:avLst/>
                </a:prstGeom>
                <a:ln w="12700">
                  <a:solidFill>
                    <a:srgbClr val="A63B45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7" name="Imagem 26" descr="Uma imagem com Tipo de letra, texto, Gráficos, captura de ecrã&#10;&#10;Descrição gerada automaticamente">
              <a:extLst>
                <a:ext uri="{FF2B5EF4-FFF2-40B4-BE49-F238E27FC236}">
                  <a16:creationId xmlns:a16="http://schemas.microsoft.com/office/drawing/2014/main" id="{1D633683-DC94-2671-2187-BF17D5039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402" y="907"/>
              <a:ext cx="1426117" cy="507601"/>
            </a:xfrm>
            <a:prstGeom prst="rect">
              <a:avLst/>
            </a:prstGeom>
          </p:spPr>
        </p:pic>
        <p:cxnSp>
          <p:nvCxnSpPr>
            <p:cNvPr id="29" name="Conector reto 54">
              <a:extLst>
                <a:ext uri="{FF2B5EF4-FFF2-40B4-BE49-F238E27FC236}">
                  <a16:creationId xmlns:a16="http://schemas.microsoft.com/office/drawing/2014/main" id="{87E57555-BC19-D2D2-E774-8F4C3044E5D3}"/>
                </a:ext>
              </a:extLst>
            </p:cNvPr>
            <p:cNvCxnSpPr>
              <a:cxnSpLocks/>
            </p:cNvCxnSpPr>
            <p:nvPr/>
          </p:nvCxnSpPr>
          <p:spPr>
            <a:xfrm>
              <a:off x="9231360" y="134483"/>
              <a:ext cx="0" cy="288000"/>
            </a:xfrm>
            <a:prstGeom prst="line">
              <a:avLst/>
            </a:prstGeom>
            <a:ln w="12700">
              <a:solidFill>
                <a:srgbClr val="A63B4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39D0AD2-75F5-CF31-388E-9D8256C6F099}"/>
                </a:ext>
              </a:extLst>
            </p:cNvPr>
            <p:cNvSpPr txBox="1"/>
            <p:nvPr/>
          </p:nvSpPr>
          <p:spPr>
            <a:xfrm>
              <a:off x="9366620" y="77604"/>
              <a:ext cx="195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Guilherme Silva (1240973)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89EC31F2-8F45-54C5-CED6-55822FDD5455}"/>
              </a:ext>
            </a:extLst>
          </p:cNvPr>
          <p:cNvGrpSpPr/>
          <p:nvPr/>
        </p:nvGrpSpPr>
        <p:grpSpPr>
          <a:xfrm>
            <a:off x="2821635" y="6427796"/>
            <a:ext cx="6477280" cy="348061"/>
            <a:chOff x="2630370" y="6437303"/>
            <a:chExt cx="6477280" cy="348061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82E1C259-B743-CA36-5B4D-E1B031B38634}"/>
                </a:ext>
              </a:extLst>
            </p:cNvPr>
            <p:cNvSpPr txBox="1"/>
            <p:nvPr/>
          </p:nvSpPr>
          <p:spPr>
            <a:xfrm>
              <a:off x="7319308" y="6446810"/>
              <a:ext cx="1788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11 de Novembro de 2024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EC56FE00-3F99-8E7F-EF3A-61B07EFA3882}"/>
                </a:ext>
              </a:extLst>
            </p:cNvPr>
            <p:cNvSpPr txBox="1"/>
            <p:nvPr/>
          </p:nvSpPr>
          <p:spPr>
            <a:xfrm>
              <a:off x="2630370" y="6437303"/>
              <a:ext cx="2332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Laboratório / </a:t>
              </a:r>
              <a:r>
                <a:rPr lang="pt-PT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Projecto</a:t>
              </a:r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 I (LAPR I)</a:t>
              </a:r>
            </a:p>
          </p:txBody>
        </p:sp>
        <p:cxnSp>
          <p:nvCxnSpPr>
            <p:cNvPr id="44" name="Conector reto 52">
              <a:extLst>
                <a:ext uri="{FF2B5EF4-FFF2-40B4-BE49-F238E27FC236}">
                  <a16:creationId xmlns:a16="http://schemas.microsoft.com/office/drawing/2014/main" id="{8327C074-14AE-3E25-050B-2F329EBFFA54}"/>
                </a:ext>
              </a:extLst>
            </p:cNvPr>
            <p:cNvCxnSpPr>
              <a:cxnSpLocks/>
            </p:cNvCxnSpPr>
            <p:nvPr/>
          </p:nvCxnSpPr>
          <p:spPr>
            <a:xfrm>
              <a:off x="5206059" y="6487857"/>
              <a:ext cx="0" cy="288000"/>
            </a:xfrm>
            <a:prstGeom prst="line">
              <a:avLst/>
            </a:prstGeom>
            <a:ln w="12700">
              <a:solidFill>
                <a:srgbClr val="A63B4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744DF0B4-373A-1A65-09E4-DF994D0EB331}"/>
                </a:ext>
              </a:extLst>
            </p:cNvPr>
            <p:cNvSpPr txBox="1"/>
            <p:nvPr/>
          </p:nvSpPr>
          <p:spPr>
            <a:xfrm>
              <a:off x="5430229" y="6439480"/>
              <a:ext cx="1350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Profª. Ana Barata</a:t>
              </a:r>
            </a:p>
          </p:txBody>
        </p:sp>
        <p:cxnSp>
          <p:nvCxnSpPr>
            <p:cNvPr id="46" name="Conector reto 54">
              <a:extLst>
                <a:ext uri="{FF2B5EF4-FFF2-40B4-BE49-F238E27FC236}">
                  <a16:creationId xmlns:a16="http://schemas.microsoft.com/office/drawing/2014/main" id="{BF8D8632-83F9-E71E-BF09-41CDBF5121BA}"/>
                </a:ext>
              </a:extLst>
            </p:cNvPr>
            <p:cNvCxnSpPr>
              <a:cxnSpLocks/>
            </p:cNvCxnSpPr>
            <p:nvPr/>
          </p:nvCxnSpPr>
          <p:spPr>
            <a:xfrm>
              <a:off x="7013903" y="6467783"/>
              <a:ext cx="0" cy="288000"/>
            </a:xfrm>
            <a:prstGeom prst="line">
              <a:avLst/>
            </a:prstGeom>
            <a:ln w="12700">
              <a:solidFill>
                <a:srgbClr val="A63B4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703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2866B99-EE3E-634E-19E2-827DA319C8D0}"/>
              </a:ext>
            </a:extLst>
          </p:cNvPr>
          <p:cNvSpPr/>
          <p:nvPr/>
        </p:nvSpPr>
        <p:spPr>
          <a:xfrm>
            <a:off x="-3400" y="449616"/>
            <a:ext cx="4299623" cy="5847476"/>
          </a:xfrm>
          <a:prstGeom prst="rect">
            <a:avLst/>
          </a:prstGeom>
          <a:solidFill>
            <a:srgbClr val="1B1F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4D2A093-EA60-84F7-586C-F90863C102DC}"/>
              </a:ext>
            </a:extLst>
          </p:cNvPr>
          <p:cNvSpPr txBox="1"/>
          <p:nvPr/>
        </p:nvSpPr>
        <p:spPr>
          <a:xfrm>
            <a:off x="4543311" y="620450"/>
            <a:ext cx="74016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263EB"/>
              </a:buClr>
            </a:pPr>
            <a:r>
              <a:rPr lang="pt-PT" sz="3600" dirty="0">
                <a:solidFill>
                  <a:srgbClr val="A63B45"/>
                </a:solidFill>
                <a:latin typeface="Bahnschrift SemiBold" panose="020B0502040204020203" pitchFamily="34" charset="0"/>
              </a:rPr>
              <a:t>GitHub</a:t>
            </a:r>
          </a:p>
          <a:p>
            <a:pPr marL="342900" indent="-342900">
              <a:spcBef>
                <a:spcPts val="2400"/>
              </a:spcBef>
              <a:buClr>
                <a:srgbClr val="A63B45"/>
              </a:buClr>
              <a:buFont typeface="Wingdings" panose="05000000000000000000" pitchFamily="2" charset="2"/>
              <a:buChar char="§"/>
            </a:pPr>
            <a:r>
              <a:rPr lang="pt-PT" sz="2400" dirty="0">
                <a:solidFill>
                  <a:srgbClr val="A63B45"/>
                </a:solidFill>
                <a:latin typeface="Bahnschrift SemiBold" panose="020B0502040204020203" pitchFamily="34" charset="0"/>
              </a:rPr>
              <a:t>Repositório das apps:</a:t>
            </a:r>
            <a:r>
              <a:rPr lang="pt-PT" sz="2400" dirty="0">
                <a:solidFill>
                  <a:srgbClr val="A63B45"/>
                </a:solidFill>
                <a:latin typeface="Bahnschrift SemiLight" panose="020B0502040204020203" pitchFamily="34" charset="0"/>
              </a:rPr>
              <a:t> </a:t>
            </a:r>
            <a:r>
              <a:rPr lang="pt-PT" sz="2400" dirty="0">
                <a:latin typeface="Bahnschrift SemiLight" panose="020B0502040204020203" pitchFamily="34" charset="0"/>
              </a:rPr>
              <a:t>Tanto a web app, quanto as duas apps mobile tiveram repositórios guardados no </a:t>
            </a:r>
            <a:r>
              <a:rPr lang="pt-PT" sz="2400" dirty="0">
                <a:latin typeface="Bahnschrift SemiBold" panose="020B0502040204020203" pitchFamily="34" charset="0"/>
              </a:rPr>
              <a:t>GitHub. </a:t>
            </a:r>
            <a:r>
              <a:rPr lang="pt-PT" sz="2400" dirty="0">
                <a:latin typeface="Bahnschrift SemiLight" panose="020B0502040204020203" pitchFamily="34" charset="0"/>
              </a:rPr>
              <a:t>Os repositórios incluem todo o código fonte do projeto e registos de progresso </a:t>
            </a:r>
          </a:p>
        </p:txBody>
      </p:sp>
      <p:pic>
        <p:nvPicPr>
          <p:cNvPr id="30" name="Gráfico 29">
            <a:extLst>
              <a:ext uri="{FF2B5EF4-FFF2-40B4-BE49-F238E27FC236}">
                <a16:creationId xmlns:a16="http://schemas.microsoft.com/office/drawing/2014/main" id="{4A272665-00B1-CE33-908D-7046B80F1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0611" y="2507554"/>
            <a:ext cx="1731600" cy="1731600"/>
          </a:xfrm>
          <a:prstGeom prst="rect">
            <a:avLst/>
          </a:prstGeom>
        </p:spPr>
      </p:pic>
      <p:grpSp>
        <p:nvGrpSpPr>
          <p:cNvPr id="33" name="Agrupar 32">
            <a:extLst>
              <a:ext uri="{FF2B5EF4-FFF2-40B4-BE49-F238E27FC236}">
                <a16:creationId xmlns:a16="http://schemas.microsoft.com/office/drawing/2014/main" id="{F232F935-0C09-5D92-32F1-B01F7F5BE342}"/>
              </a:ext>
            </a:extLst>
          </p:cNvPr>
          <p:cNvGrpSpPr/>
          <p:nvPr/>
        </p:nvGrpSpPr>
        <p:grpSpPr>
          <a:xfrm>
            <a:off x="6298074" y="3373354"/>
            <a:ext cx="3892075" cy="597808"/>
            <a:chOff x="4616822" y="2319251"/>
            <a:chExt cx="3254506" cy="597808"/>
          </a:xfrm>
          <a:solidFill>
            <a:srgbClr val="A63B45"/>
          </a:solidFill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15D93C27-F9E1-6DBB-9611-E228D1CF8602}"/>
                </a:ext>
              </a:extLst>
            </p:cNvPr>
            <p:cNvSpPr/>
            <p:nvPr/>
          </p:nvSpPr>
          <p:spPr>
            <a:xfrm>
              <a:off x="4616822" y="2319251"/>
              <a:ext cx="3254506" cy="597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6A6EB299-87C8-7331-FC59-037542CB7D07}"/>
                </a:ext>
              </a:extLst>
            </p:cNvPr>
            <p:cNvSpPr txBox="1"/>
            <p:nvPr/>
          </p:nvSpPr>
          <p:spPr>
            <a:xfrm>
              <a:off x="4660919" y="2387322"/>
              <a:ext cx="316631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ACEDA AO REPOSITÓRIO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1FD9EDC-6E7E-6B4B-66D2-A48E1D05D654}"/>
              </a:ext>
            </a:extLst>
          </p:cNvPr>
          <p:cNvGrpSpPr/>
          <p:nvPr/>
        </p:nvGrpSpPr>
        <p:grpSpPr>
          <a:xfrm>
            <a:off x="0" y="0"/>
            <a:ext cx="12192000" cy="508508"/>
            <a:chOff x="0" y="0"/>
            <a:chExt cx="12192000" cy="508508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41A67D60-38A9-DED1-BEE5-56799BEDE925}"/>
                </a:ext>
              </a:extLst>
            </p:cNvPr>
            <p:cNvGrpSpPr/>
            <p:nvPr/>
          </p:nvGrpSpPr>
          <p:grpSpPr>
            <a:xfrm>
              <a:off x="0" y="0"/>
              <a:ext cx="12192000" cy="507600"/>
              <a:chOff x="0" y="0"/>
              <a:chExt cx="12192000" cy="507600"/>
            </a:xfrm>
          </p:grpSpPr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D987674C-C9C8-D881-9F48-2E6815174E5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507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37" name="Agrupar 36">
                <a:extLst>
                  <a:ext uri="{FF2B5EF4-FFF2-40B4-BE49-F238E27FC236}">
                    <a16:creationId xmlns:a16="http://schemas.microsoft.com/office/drawing/2014/main" id="{97752FF0-321A-02B0-9754-37CCFCF79F7D}"/>
                  </a:ext>
                </a:extLst>
              </p:cNvPr>
              <p:cNvGrpSpPr/>
              <p:nvPr/>
            </p:nvGrpSpPr>
            <p:grpSpPr>
              <a:xfrm>
                <a:off x="2792056" y="72636"/>
                <a:ext cx="6354971" cy="349847"/>
                <a:chOff x="2792056" y="72636"/>
                <a:chExt cx="6354971" cy="349847"/>
              </a:xfrm>
            </p:grpSpPr>
            <p:sp>
              <p:nvSpPr>
                <p:cNvPr id="38" name="CaixaDeTexto 37">
                  <a:extLst>
                    <a:ext uri="{FF2B5EF4-FFF2-40B4-BE49-F238E27FC236}">
                      <a16:creationId xmlns:a16="http://schemas.microsoft.com/office/drawing/2014/main" id="{720A648A-7E78-4350-C1C6-2F53541BD94A}"/>
                    </a:ext>
                  </a:extLst>
                </p:cNvPr>
                <p:cNvSpPr txBox="1"/>
                <p:nvPr/>
              </p:nvSpPr>
              <p:spPr>
                <a:xfrm>
                  <a:off x="7358685" y="82143"/>
                  <a:ext cx="178834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SemiLight Condensed" panose="020B0502040204020203" pitchFamily="34" charset="0"/>
                    </a:rPr>
                    <a:t>Hugo Correia (1240973)</a:t>
                  </a:r>
                </a:p>
              </p:txBody>
            </p:sp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8FA8F746-452E-42E6-5946-AC7885A5699C}"/>
                    </a:ext>
                  </a:extLst>
                </p:cNvPr>
                <p:cNvSpPr txBox="1"/>
                <p:nvPr/>
              </p:nvSpPr>
              <p:spPr>
                <a:xfrm>
                  <a:off x="2792056" y="72636"/>
                  <a:ext cx="200987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SemiLight Condensed" panose="020B0502040204020203" pitchFamily="34" charset="0"/>
                    </a:rPr>
                    <a:t>Leonardo Coelho (1240973)</a:t>
                  </a:r>
                </a:p>
              </p:txBody>
            </p:sp>
            <p:cxnSp>
              <p:nvCxnSpPr>
                <p:cNvPr id="40" name="Conector reto 52">
                  <a:extLst>
                    <a:ext uri="{FF2B5EF4-FFF2-40B4-BE49-F238E27FC236}">
                      <a16:creationId xmlns:a16="http://schemas.microsoft.com/office/drawing/2014/main" id="{E47516FD-DE91-D5FC-AA3D-6ED3763168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3595" y="134483"/>
                  <a:ext cx="0" cy="288000"/>
                </a:xfrm>
                <a:prstGeom prst="line">
                  <a:avLst/>
                </a:prstGeom>
                <a:ln w="12700">
                  <a:solidFill>
                    <a:srgbClr val="A63B45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27DE81B9-3E85-2308-D577-A62576499BAF}"/>
                    </a:ext>
                  </a:extLst>
                </p:cNvPr>
                <p:cNvSpPr txBox="1"/>
                <p:nvPr/>
              </p:nvSpPr>
              <p:spPr>
                <a:xfrm>
                  <a:off x="5074976" y="82143"/>
                  <a:ext cx="19705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SemiLight Condensed" panose="020B0502040204020203" pitchFamily="34" charset="0"/>
                    </a:rPr>
                    <a:t>Vasco Moutinho (1240973)</a:t>
                  </a:r>
                </a:p>
              </p:txBody>
            </p:sp>
            <p:cxnSp>
              <p:nvCxnSpPr>
                <p:cNvPr id="43" name="Conector reto 54">
                  <a:extLst>
                    <a:ext uri="{FF2B5EF4-FFF2-40B4-BE49-F238E27FC236}">
                      <a16:creationId xmlns:a16="http://schemas.microsoft.com/office/drawing/2014/main" id="{0FE6F4C2-9C2A-28CA-E064-8F6BD17011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75835" y="134483"/>
                  <a:ext cx="0" cy="288000"/>
                </a:xfrm>
                <a:prstGeom prst="line">
                  <a:avLst/>
                </a:prstGeom>
                <a:ln w="12700">
                  <a:solidFill>
                    <a:srgbClr val="A63B45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7" name="Imagem 26" descr="Uma imagem com Tipo de letra, texto, Gráficos, captura de ecrã&#10;&#10;Descrição gerada automaticamente">
              <a:extLst>
                <a:ext uri="{FF2B5EF4-FFF2-40B4-BE49-F238E27FC236}">
                  <a16:creationId xmlns:a16="http://schemas.microsoft.com/office/drawing/2014/main" id="{6929CA85-4D7F-76DE-AE58-077B4A568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402" y="907"/>
              <a:ext cx="1426117" cy="507601"/>
            </a:xfrm>
            <a:prstGeom prst="rect">
              <a:avLst/>
            </a:prstGeom>
          </p:spPr>
        </p:pic>
        <p:cxnSp>
          <p:nvCxnSpPr>
            <p:cNvPr id="29" name="Conector reto 54">
              <a:extLst>
                <a:ext uri="{FF2B5EF4-FFF2-40B4-BE49-F238E27FC236}">
                  <a16:creationId xmlns:a16="http://schemas.microsoft.com/office/drawing/2014/main" id="{6B3F36C4-5D2B-BFEA-2E1C-8B73ECC3F009}"/>
                </a:ext>
              </a:extLst>
            </p:cNvPr>
            <p:cNvCxnSpPr>
              <a:cxnSpLocks/>
            </p:cNvCxnSpPr>
            <p:nvPr/>
          </p:nvCxnSpPr>
          <p:spPr>
            <a:xfrm>
              <a:off x="9231360" y="134483"/>
              <a:ext cx="0" cy="288000"/>
            </a:xfrm>
            <a:prstGeom prst="line">
              <a:avLst/>
            </a:prstGeom>
            <a:ln w="12700">
              <a:solidFill>
                <a:srgbClr val="A63B4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D01F38A7-3382-FEA4-6728-7542FA74055B}"/>
                </a:ext>
              </a:extLst>
            </p:cNvPr>
            <p:cNvSpPr txBox="1"/>
            <p:nvPr/>
          </p:nvSpPr>
          <p:spPr>
            <a:xfrm>
              <a:off x="9366620" y="77604"/>
              <a:ext cx="195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Guilherme Silva (1240973)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4B840C95-2D74-3FC4-8C27-BE93C8A21F90}"/>
              </a:ext>
            </a:extLst>
          </p:cNvPr>
          <p:cNvGrpSpPr/>
          <p:nvPr/>
        </p:nvGrpSpPr>
        <p:grpSpPr>
          <a:xfrm>
            <a:off x="2821635" y="6427796"/>
            <a:ext cx="6477280" cy="348061"/>
            <a:chOff x="2630370" y="6437303"/>
            <a:chExt cx="6477280" cy="348061"/>
          </a:xfrm>
        </p:grpSpPr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488E6446-83CB-B8A8-D1B3-472B2B5EB3E6}"/>
                </a:ext>
              </a:extLst>
            </p:cNvPr>
            <p:cNvSpPr txBox="1"/>
            <p:nvPr/>
          </p:nvSpPr>
          <p:spPr>
            <a:xfrm>
              <a:off x="7319308" y="6446810"/>
              <a:ext cx="1788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11 de Novembro de 2024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D01DB666-F00A-E593-8416-A3DE9B1CFAEE}"/>
                </a:ext>
              </a:extLst>
            </p:cNvPr>
            <p:cNvSpPr txBox="1"/>
            <p:nvPr/>
          </p:nvSpPr>
          <p:spPr>
            <a:xfrm>
              <a:off x="2630370" y="6437303"/>
              <a:ext cx="2332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Laboratório / </a:t>
              </a:r>
              <a:r>
                <a:rPr lang="pt-PT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Projecto</a:t>
              </a:r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 I (LAPR I)</a:t>
              </a:r>
            </a:p>
          </p:txBody>
        </p:sp>
        <p:cxnSp>
          <p:nvCxnSpPr>
            <p:cNvPr id="47" name="Conector reto 52">
              <a:extLst>
                <a:ext uri="{FF2B5EF4-FFF2-40B4-BE49-F238E27FC236}">
                  <a16:creationId xmlns:a16="http://schemas.microsoft.com/office/drawing/2014/main" id="{82B9C80E-A70C-631A-AED2-3BDF9873200D}"/>
                </a:ext>
              </a:extLst>
            </p:cNvPr>
            <p:cNvCxnSpPr>
              <a:cxnSpLocks/>
            </p:cNvCxnSpPr>
            <p:nvPr/>
          </p:nvCxnSpPr>
          <p:spPr>
            <a:xfrm>
              <a:off x="5206059" y="6487857"/>
              <a:ext cx="0" cy="288000"/>
            </a:xfrm>
            <a:prstGeom prst="line">
              <a:avLst/>
            </a:prstGeom>
            <a:ln w="12700">
              <a:solidFill>
                <a:srgbClr val="A63B4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2ED0089F-2A83-1E97-8784-6585E116ED4D}"/>
                </a:ext>
              </a:extLst>
            </p:cNvPr>
            <p:cNvSpPr txBox="1"/>
            <p:nvPr/>
          </p:nvSpPr>
          <p:spPr>
            <a:xfrm>
              <a:off x="5430229" y="6439480"/>
              <a:ext cx="1350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Profª. Ana Barata</a:t>
              </a:r>
            </a:p>
          </p:txBody>
        </p:sp>
        <p:cxnSp>
          <p:nvCxnSpPr>
            <p:cNvPr id="49" name="Conector reto 54">
              <a:extLst>
                <a:ext uri="{FF2B5EF4-FFF2-40B4-BE49-F238E27FC236}">
                  <a16:creationId xmlns:a16="http://schemas.microsoft.com/office/drawing/2014/main" id="{63263554-79AC-D3EB-8539-87DDA9003C73}"/>
                </a:ext>
              </a:extLst>
            </p:cNvPr>
            <p:cNvCxnSpPr>
              <a:cxnSpLocks/>
            </p:cNvCxnSpPr>
            <p:nvPr/>
          </p:nvCxnSpPr>
          <p:spPr>
            <a:xfrm>
              <a:off x="7013903" y="6467783"/>
              <a:ext cx="0" cy="288000"/>
            </a:xfrm>
            <a:prstGeom prst="line">
              <a:avLst/>
            </a:prstGeom>
            <a:ln w="12700">
              <a:solidFill>
                <a:srgbClr val="A63B4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Imagem 50" descr="Uma imagem com padrão, Gráficos, Tipo de letra, design gráfico&#10;&#10;Descrição gerada automaticamente">
            <a:extLst>
              <a:ext uri="{FF2B5EF4-FFF2-40B4-BE49-F238E27FC236}">
                <a16:creationId xmlns:a16="http://schemas.microsoft.com/office/drawing/2014/main" id="{2EB36D9E-CC85-8804-5765-64B46603F1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123" y="4175558"/>
            <a:ext cx="2011465" cy="201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13316269-C804-DAE8-3376-9B7A0E5D9850}"/>
              </a:ext>
            </a:extLst>
          </p:cNvPr>
          <p:cNvGrpSpPr/>
          <p:nvPr/>
        </p:nvGrpSpPr>
        <p:grpSpPr>
          <a:xfrm>
            <a:off x="4278033" y="1659319"/>
            <a:ext cx="3635932" cy="740229"/>
            <a:chOff x="4437308" y="2319250"/>
            <a:chExt cx="3040323" cy="740229"/>
          </a:xfrm>
          <a:solidFill>
            <a:srgbClr val="A63B45"/>
          </a:solidFill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353ABAD6-9718-8655-9832-F9A938D73D2F}"/>
                </a:ext>
              </a:extLst>
            </p:cNvPr>
            <p:cNvSpPr/>
            <p:nvPr/>
          </p:nvSpPr>
          <p:spPr>
            <a:xfrm>
              <a:off x="4437309" y="2319250"/>
              <a:ext cx="3040322" cy="7402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E12A8AC-D75D-E08E-6DF9-E8BD8878844E}"/>
                </a:ext>
              </a:extLst>
            </p:cNvPr>
            <p:cNvSpPr txBox="1"/>
            <p:nvPr/>
          </p:nvSpPr>
          <p:spPr>
            <a:xfrm>
              <a:off x="4437308" y="2427754"/>
              <a:ext cx="3040322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ACEDA AO WEBSITE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2F7CBE1-1ED8-10A9-9ED5-5C3FF3BC2CDB}"/>
              </a:ext>
            </a:extLst>
          </p:cNvPr>
          <p:cNvGrpSpPr/>
          <p:nvPr/>
        </p:nvGrpSpPr>
        <p:grpSpPr>
          <a:xfrm>
            <a:off x="0" y="0"/>
            <a:ext cx="12192000" cy="508508"/>
            <a:chOff x="0" y="0"/>
            <a:chExt cx="12192000" cy="508508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5B31A44A-00DA-471E-CE5D-26562EFAF20B}"/>
                </a:ext>
              </a:extLst>
            </p:cNvPr>
            <p:cNvGrpSpPr/>
            <p:nvPr/>
          </p:nvGrpSpPr>
          <p:grpSpPr>
            <a:xfrm>
              <a:off x="0" y="0"/>
              <a:ext cx="12192000" cy="507600"/>
              <a:chOff x="0" y="0"/>
              <a:chExt cx="12192000" cy="507600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92F3DB60-DC00-F31A-F8D2-870E7D22009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507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B8D110AE-0836-9827-E26C-71DEDBF08E29}"/>
                  </a:ext>
                </a:extLst>
              </p:cNvPr>
              <p:cNvGrpSpPr/>
              <p:nvPr/>
            </p:nvGrpSpPr>
            <p:grpSpPr>
              <a:xfrm>
                <a:off x="2792056" y="72636"/>
                <a:ext cx="6354971" cy="349847"/>
                <a:chOff x="2792056" y="72636"/>
                <a:chExt cx="6354971" cy="349847"/>
              </a:xfrm>
            </p:grpSpPr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9F28DF39-2E9F-95BF-59E8-C2F00A1CAD9F}"/>
                    </a:ext>
                  </a:extLst>
                </p:cNvPr>
                <p:cNvSpPr txBox="1"/>
                <p:nvPr/>
              </p:nvSpPr>
              <p:spPr>
                <a:xfrm>
                  <a:off x="7358685" y="82143"/>
                  <a:ext cx="178834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SemiLight Condensed" panose="020B0502040204020203" pitchFamily="34" charset="0"/>
                    </a:rPr>
                    <a:t>Hugo Correia (1240973)</a:t>
                  </a:r>
                </a:p>
              </p:txBody>
            </p:sp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412007C3-B863-E630-4956-8C906C29F60B}"/>
                    </a:ext>
                  </a:extLst>
                </p:cNvPr>
                <p:cNvSpPr txBox="1"/>
                <p:nvPr/>
              </p:nvSpPr>
              <p:spPr>
                <a:xfrm>
                  <a:off x="2792056" y="72636"/>
                  <a:ext cx="200987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SemiLight Condensed" panose="020B0502040204020203" pitchFamily="34" charset="0"/>
                    </a:rPr>
                    <a:t>Leonardo Coelho (1240973)</a:t>
                  </a:r>
                </a:p>
              </p:txBody>
            </p:sp>
            <p:cxnSp>
              <p:nvCxnSpPr>
                <p:cNvPr id="38" name="Conector reto 52">
                  <a:extLst>
                    <a:ext uri="{FF2B5EF4-FFF2-40B4-BE49-F238E27FC236}">
                      <a16:creationId xmlns:a16="http://schemas.microsoft.com/office/drawing/2014/main" id="{85A43A29-EE44-048B-2A85-6D2E6661C7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3595" y="134483"/>
                  <a:ext cx="0" cy="288000"/>
                </a:xfrm>
                <a:prstGeom prst="line">
                  <a:avLst/>
                </a:prstGeom>
                <a:ln w="12700">
                  <a:solidFill>
                    <a:srgbClr val="A63B45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87590CBE-3D02-C475-E0D2-EBA31DC6C7B3}"/>
                    </a:ext>
                  </a:extLst>
                </p:cNvPr>
                <p:cNvSpPr txBox="1"/>
                <p:nvPr/>
              </p:nvSpPr>
              <p:spPr>
                <a:xfrm>
                  <a:off x="5074976" y="82143"/>
                  <a:ext cx="19705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SemiLight Condensed" panose="020B0502040204020203" pitchFamily="34" charset="0"/>
                    </a:rPr>
                    <a:t>Vasco Moutinho (1240973)</a:t>
                  </a:r>
                </a:p>
              </p:txBody>
            </p:sp>
            <p:cxnSp>
              <p:nvCxnSpPr>
                <p:cNvPr id="40" name="Conector reto 54">
                  <a:extLst>
                    <a:ext uri="{FF2B5EF4-FFF2-40B4-BE49-F238E27FC236}">
                      <a16:creationId xmlns:a16="http://schemas.microsoft.com/office/drawing/2014/main" id="{63CC2828-2FBB-0528-BF05-D3C1D9A89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75835" y="134483"/>
                  <a:ext cx="0" cy="288000"/>
                </a:xfrm>
                <a:prstGeom prst="line">
                  <a:avLst/>
                </a:prstGeom>
                <a:ln w="12700">
                  <a:solidFill>
                    <a:srgbClr val="A63B45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9" name="Imagem 8" descr="Uma imagem com Tipo de letra, texto, Gráficos, captura de ecrã&#10;&#10;Descrição gerada automaticamente">
              <a:extLst>
                <a:ext uri="{FF2B5EF4-FFF2-40B4-BE49-F238E27FC236}">
                  <a16:creationId xmlns:a16="http://schemas.microsoft.com/office/drawing/2014/main" id="{A3506493-DDF4-CAC2-C5B1-8C554CD4A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402" y="907"/>
              <a:ext cx="1426117" cy="507601"/>
            </a:xfrm>
            <a:prstGeom prst="rect">
              <a:avLst/>
            </a:prstGeom>
          </p:spPr>
        </p:pic>
        <p:cxnSp>
          <p:nvCxnSpPr>
            <p:cNvPr id="10" name="Conector reto 54">
              <a:extLst>
                <a:ext uri="{FF2B5EF4-FFF2-40B4-BE49-F238E27FC236}">
                  <a16:creationId xmlns:a16="http://schemas.microsoft.com/office/drawing/2014/main" id="{E372A0A6-7B87-7307-75F9-445A50FA73D9}"/>
                </a:ext>
              </a:extLst>
            </p:cNvPr>
            <p:cNvCxnSpPr>
              <a:cxnSpLocks/>
            </p:cNvCxnSpPr>
            <p:nvPr/>
          </p:nvCxnSpPr>
          <p:spPr>
            <a:xfrm>
              <a:off x="9231360" y="134483"/>
              <a:ext cx="0" cy="288000"/>
            </a:xfrm>
            <a:prstGeom prst="line">
              <a:avLst/>
            </a:prstGeom>
            <a:ln w="12700">
              <a:solidFill>
                <a:srgbClr val="A63B4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8B5B62B-05CB-A240-8BCC-B4E7CFF507AA}"/>
                </a:ext>
              </a:extLst>
            </p:cNvPr>
            <p:cNvSpPr txBox="1"/>
            <p:nvPr/>
          </p:nvSpPr>
          <p:spPr>
            <a:xfrm>
              <a:off x="9366620" y="77604"/>
              <a:ext cx="195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Guilherme Silva (1240973)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664C139C-ACB6-9852-8668-7EC2002E4676}"/>
              </a:ext>
            </a:extLst>
          </p:cNvPr>
          <p:cNvGrpSpPr/>
          <p:nvPr/>
        </p:nvGrpSpPr>
        <p:grpSpPr>
          <a:xfrm>
            <a:off x="2821635" y="6427796"/>
            <a:ext cx="6477280" cy="348061"/>
            <a:chOff x="2630370" y="6437303"/>
            <a:chExt cx="6477280" cy="348061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D1947A7E-1EBA-6760-DF66-56132F365C81}"/>
                </a:ext>
              </a:extLst>
            </p:cNvPr>
            <p:cNvSpPr txBox="1"/>
            <p:nvPr/>
          </p:nvSpPr>
          <p:spPr>
            <a:xfrm>
              <a:off x="7319308" y="6446810"/>
              <a:ext cx="1788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11 de Novembro de 2024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E74FCF8A-0EBD-8681-0740-593ABBAB6718}"/>
                </a:ext>
              </a:extLst>
            </p:cNvPr>
            <p:cNvSpPr txBox="1"/>
            <p:nvPr/>
          </p:nvSpPr>
          <p:spPr>
            <a:xfrm>
              <a:off x="2630370" y="6437303"/>
              <a:ext cx="2332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Laboratório / </a:t>
              </a:r>
              <a:r>
                <a:rPr lang="pt-PT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Projecto</a:t>
              </a:r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 I (LAPR I)</a:t>
              </a:r>
            </a:p>
          </p:txBody>
        </p:sp>
        <p:cxnSp>
          <p:nvCxnSpPr>
            <p:cNvPr id="44" name="Conector reto 52">
              <a:extLst>
                <a:ext uri="{FF2B5EF4-FFF2-40B4-BE49-F238E27FC236}">
                  <a16:creationId xmlns:a16="http://schemas.microsoft.com/office/drawing/2014/main" id="{9897A0A4-3FEB-3067-E0B4-18FB5885DC8A}"/>
                </a:ext>
              </a:extLst>
            </p:cNvPr>
            <p:cNvCxnSpPr>
              <a:cxnSpLocks/>
            </p:cNvCxnSpPr>
            <p:nvPr/>
          </p:nvCxnSpPr>
          <p:spPr>
            <a:xfrm>
              <a:off x="5206059" y="6487857"/>
              <a:ext cx="0" cy="288000"/>
            </a:xfrm>
            <a:prstGeom prst="line">
              <a:avLst/>
            </a:prstGeom>
            <a:ln w="12700">
              <a:solidFill>
                <a:srgbClr val="A63B4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A6C7267E-2A6C-4DAE-7FF1-A208C3987323}"/>
                </a:ext>
              </a:extLst>
            </p:cNvPr>
            <p:cNvSpPr txBox="1"/>
            <p:nvPr/>
          </p:nvSpPr>
          <p:spPr>
            <a:xfrm>
              <a:off x="5430229" y="6439480"/>
              <a:ext cx="1350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Profª. Ana Barata</a:t>
              </a:r>
            </a:p>
          </p:txBody>
        </p:sp>
        <p:cxnSp>
          <p:nvCxnSpPr>
            <p:cNvPr id="46" name="Conector reto 54">
              <a:extLst>
                <a:ext uri="{FF2B5EF4-FFF2-40B4-BE49-F238E27FC236}">
                  <a16:creationId xmlns:a16="http://schemas.microsoft.com/office/drawing/2014/main" id="{C19B51CD-0F3B-6288-816C-C7172556AA21}"/>
                </a:ext>
              </a:extLst>
            </p:cNvPr>
            <p:cNvCxnSpPr>
              <a:cxnSpLocks/>
            </p:cNvCxnSpPr>
            <p:nvPr/>
          </p:nvCxnSpPr>
          <p:spPr>
            <a:xfrm>
              <a:off x="7013903" y="6467783"/>
              <a:ext cx="0" cy="288000"/>
            </a:xfrm>
            <a:prstGeom prst="line">
              <a:avLst/>
            </a:prstGeom>
            <a:ln w="12700">
              <a:solidFill>
                <a:srgbClr val="A63B4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Imagem 47" descr="Uma imagem com design, Gráficos, Tipo de letra, design gráfico&#10;&#10;Descrição gerada automaticamente">
            <a:extLst>
              <a:ext uri="{FF2B5EF4-FFF2-40B4-BE49-F238E27FC236}">
                <a16:creationId xmlns:a16="http://schemas.microsoft.com/office/drawing/2014/main" id="{451A6E66-6F21-21BE-249C-057AF65DA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288" y="2879346"/>
            <a:ext cx="2231420" cy="223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Agrupar 30">
            <a:extLst>
              <a:ext uri="{FF2B5EF4-FFF2-40B4-BE49-F238E27FC236}">
                <a16:creationId xmlns:a16="http://schemas.microsoft.com/office/drawing/2014/main" id="{DA7A0C1B-9B3D-BB87-1832-E3A3AE4FD3CC}"/>
              </a:ext>
            </a:extLst>
          </p:cNvPr>
          <p:cNvGrpSpPr/>
          <p:nvPr/>
        </p:nvGrpSpPr>
        <p:grpSpPr>
          <a:xfrm>
            <a:off x="2718534" y="1169613"/>
            <a:ext cx="6754929" cy="4547557"/>
            <a:chOff x="2718534" y="1251929"/>
            <a:chExt cx="6754929" cy="4547557"/>
          </a:xfrm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A818F3F0-F254-2382-FBDE-3F1F6C992B51}"/>
                </a:ext>
              </a:extLst>
            </p:cNvPr>
            <p:cNvGrpSpPr/>
            <p:nvPr/>
          </p:nvGrpSpPr>
          <p:grpSpPr>
            <a:xfrm>
              <a:off x="2718534" y="1251929"/>
              <a:ext cx="6754929" cy="2277547"/>
              <a:chOff x="2613891" y="1251930"/>
              <a:chExt cx="6754929" cy="2277547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F90D3430-626E-8546-E1D2-16106B948295}"/>
                  </a:ext>
                </a:extLst>
              </p:cNvPr>
              <p:cNvSpPr/>
              <p:nvPr/>
            </p:nvSpPr>
            <p:spPr>
              <a:xfrm>
                <a:off x="2883163" y="2458358"/>
                <a:ext cx="6216387" cy="988756"/>
              </a:xfrm>
              <a:prstGeom prst="rect">
                <a:avLst/>
              </a:prstGeom>
              <a:solidFill>
                <a:srgbClr val="A63B45"/>
              </a:solidFill>
              <a:ln>
                <a:solidFill>
                  <a:srgbClr val="A63B4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24D2A093-EA60-84F7-586C-F90863C102DC}"/>
                  </a:ext>
                </a:extLst>
              </p:cNvPr>
              <p:cNvSpPr txBox="1"/>
              <p:nvPr/>
            </p:nvSpPr>
            <p:spPr>
              <a:xfrm>
                <a:off x="2613891" y="1251930"/>
                <a:ext cx="6754929" cy="227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Clr>
                    <a:srgbClr val="4263EB"/>
                  </a:buClr>
                </a:pPr>
                <a:r>
                  <a:rPr lang="pt-PT" sz="6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SemiBold" panose="020B0502040204020203" pitchFamily="34" charset="0"/>
                  </a:rPr>
                  <a:t>O que pode ser</a:t>
                </a:r>
              </a:p>
              <a:p>
                <a:pPr algn="ctr">
                  <a:spcBef>
                    <a:spcPts val="1200"/>
                  </a:spcBef>
                  <a:buClr>
                    <a:srgbClr val="4263EB"/>
                  </a:buClr>
                </a:pPr>
                <a:r>
                  <a:rPr lang="pt-PT" sz="7200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MELHORADO</a:t>
                </a:r>
                <a:endParaRPr lang="pt-PT" sz="4400" dirty="0">
                  <a:solidFill>
                    <a:schemeClr val="bg1"/>
                  </a:solidFill>
                  <a:latin typeface="Bahnschrift Light" panose="020B0502040204020203" pitchFamily="34" charset="0"/>
                </a:endParaRPr>
              </a:p>
            </p:txBody>
          </p:sp>
        </p:grpSp>
        <p:pic>
          <p:nvPicPr>
            <p:cNvPr id="29" name="Gráfico 28">
              <a:extLst>
                <a:ext uri="{FF2B5EF4-FFF2-40B4-BE49-F238E27FC236}">
                  <a16:creationId xmlns:a16="http://schemas.microsoft.com/office/drawing/2014/main" id="{D785122D-7315-1985-2BB0-F31624DA2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95999" y="3999486"/>
              <a:ext cx="1800000" cy="1800000"/>
            </a:xfrm>
            <a:prstGeom prst="rect">
              <a:avLst/>
            </a:prstGeom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E67D57EC-8069-71D7-8AD5-BCEFD1272A2F}"/>
              </a:ext>
            </a:extLst>
          </p:cNvPr>
          <p:cNvGrpSpPr/>
          <p:nvPr/>
        </p:nvGrpSpPr>
        <p:grpSpPr>
          <a:xfrm>
            <a:off x="0" y="0"/>
            <a:ext cx="12192000" cy="508508"/>
            <a:chOff x="0" y="0"/>
            <a:chExt cx="12192000" cy="508508"/>
          </a:xfrm>
        </p:grpSpPr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D38F154A-ECEB-B562-D1CC-0584079BAB7E}"/>
                </a:ext>
              </a:extLst>
            </p:cNvPr>
            <p:cNvGrpSpPr/>
            <p:nvPr/>
          </p:nvGrpSpPr>
          <p:grpSpPr>
            <a:xfrm>
              <a:off x="0" y="0"/>
              <a:ext cx="12192000" cy="507600"/>
              <a:chOff x="0" y="0"/>
              <a:chExt cx="12192000" cy="507600"/>
            </a:xfrm>
          </p:grpSpPr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87CEA88C-9429-43CD-ACF7-50B1926FCFF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507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54" name="Agrupar 53">
                <a:extLst>
                  <a:ext uri="{FF2B5EF4-FFF2-40B4-BE49-F238E27FC236}">
                    <a16:creationId xmlns:a16="http://schemas.microsoft.com/office/drawing/2014/main" id="{C7B65E14-7677-187B-9816-6A0A573125F0}"/>
                  </a:ext>
                </a:extLst>
              </p:cNvPr>
              <p:cNvGrpSpPr/>
              <p:nvPr/>
            </p:nvGrpSpPr>
            <p:grpSpPr>
              <a:xfrm>
                <a:off x="2792056" y="72636"/>
                <a:ext cx="6354971" cy="349847"/>
                <a:chOff x="2792056" y="72636"/>
                <a:chExt cx="6354971" cy="349847"/>
              </a:xfrm>
            </p:grpSpPr>
            <p:sp>
              <p:nvSpPr>
                <p:cNvPr id="55" name="CaixaDeTexto 54">
                  <a:extLst>
                    <a:ext uri="{FF2B5EF4-FFF2-40B4-BE49-F238E27FC236}">
                      <a16:creationId xmlns:a16="http://schemas.microsoft.com/office/drawing/2014/main" id="{166E050B-B6BC-2F8D-0BBE-18CAC260A97D}"/>
                    </a:ext>
                  </a:extLst>
                </p:cNvPr>
                <p:cNvSpPr txBox="1"/>
                <p:nvPr/>
              </p:nvSpPr>
              <p:spPr>
                <a:xfrm>
                  <a:off x="7358685" y="82143"/>
                  <a:ext cx="178834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SemiLight Condensed" panose="020B0502040204020203" pitchFamily="34" charset="0"/>
                    </a:rPr>
                    <a:t>Hugo Correia (1240973)</a:t>
                  </a:r>
                </a:p>
              </p:txBody>
            </p:sp>
            <p:sp>
              <p:nvSpPr>
                <p:cNvPr id="56" name="CaixaDeTexto 55">
                  <a:extLst>
                    <a:ext uri="{FF2B5EF4-FFF2-40B4-BE49-F238E27FC236}">
                      <a16:creationId xmlns:a16="http://schemas.microsoft.com/office/drawing/2014/main" id="{2EE6E082-2BB9-2065-346B-880FCD62981D}"/>
                    </a:ext>
                  </a:extLst>
                </p:cNvPr>
                <p:cNvSpPr txBox="1"/>
                <p:nvPr/>
              </p:nvSpPr>
              <p:spPr>
                <a:xfrm>
                  <a:off x="2792056" y="72636"/>
                  <a:ext cx="200987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SemiLight Condensed" panose="020B0502040204020203" pitchFamily="34" charset="0"/>
                    </a:rPr>
                    <a:t>Leonardo Coelho (1240973)</a:t>
                  </a:r>
                </a:p>
              </p:txBody>
            </p:sp>
            <p:cxnSp>
              <p:nvCxnSpPr>
                <p:cNvPr id="57" name="Conector reto 52">
                  <a:extLst>
                    <a:ext uri="{FF2B5EF4-FFF2-40B4-BE49-F238E27FC236}">
                      <a16:creationId xmlns:a16="http://schemas.microsoft.com/office/drawing/2014/main" id="{8ECCA5EB-8A33-8199-B634-047ECB8F32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3595" y="134483"/>
                  <a:ext cx="0" cy="288000"/>
                </a:xfrm>
                <a:prstGeom prst="line">
                  <a:avLst/>
                </a:prstGeom>
                <a:ln w="12700">
                  <a:solidFill>
                    <a:srgbClr val="A63B45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CaixaDeTexto 57">
                  <a:extLst>
                    <a:ext uri="{FF2B5EF4-FFF2-40B4-BE49-F238E27FC236}">
                      <a16:creationId xmlns:a16="http://schemas.microsoft.com/office/drawing/2014/main" id="{2B1DBD36-5BA3-F167-ABD2-BECC0E91029E}"/>
                    </a:ext>
                  </a:extLst>
                </p:cNvPr>
                <p:cNvSpPr txBox="1"/>
                <p:nvPr/>
              </p:nvSpPr>
              <p:spPr>
                <a:xfrm>
                  <a:off x="5074976" y="82143"/>
                  <a:ext cx="19705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SemiLight Condensed" panose="020B0502040204020203" pitchFamily="34" charset="0"/>
                    </a:rPr>
                    <a:t>Vasco Moutinho (1240973)</a:t>
                  </a:r>
                </a:p>
              </p:txBody>
            </p:sp>
            <p:cxnSp>
              <p:nvCxnSpPr>
                <p:cNvPr id="59" name="Conector reto 54">
                  <a:extLst>
                    <a:ext uri="{FF2B5EF4-FFF2-40B4-BE49-F238E27FC236}">
                      <a16:creationId xmlns:a16="http://schemas.microsoft.com/office/drawing/2014/main" id="{822FF7CD-C202-94B4-0CBA-69A443D241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75835" y="134483"/>
                  <a:ext cx="0" cy="288000"/>
                </a:xfrm>
                <a:prstGeom prst="line">
                  <a:avLst/>
                </a:prstGeom>
                <a:ln w="12700">
                  <a:solidFill>
                    <a:srgbClr val="A63B45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0" name="Imagem 49" descr="Uma imagem com Tipo de letra, texto, Gráficos, captura de ecrã&#10;&#10;Descrição gerada automaticamente">
              <a:extLst>
                <a:ext uri="{FF2B5EF4-FFF2-40B4-BE49-F238E27FC236}">
                  <a16:creationId xmlns:a16="http://schemas.microsoft.com/office/drawing/2014/main" id="{37F9DEB3-E96D-B020-ADB4-7E992B592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402" y="907"/>
              <a:ext cx="1426117" cy="507601"/>
            </a:xfrm>
            <a:prstGeom prst="rect">
              <a:avLst/>
            </a:prstGeom>
          </p:spPr>
        </p:pic>
        <p:cxnSp>
          <p:nvCxnSpPr>
            <p:cNvPr id="51" name="Conector reto 54">
              <a:extLst>
                <a:ext uri="{FF2B5EF4-FFF2-40B4-BE49-F238E27FC236}">
                  <a16:creationId xmlns:a16="http://schemas.microsoft.com/office/drawing/2014/main" id="{9E8527A6-4DFF-D0B6-072F-9E34DDA9FF07}"/>
                </a:ext>
              </a:extLst>
            </p:cNvPr>
            <p:cNvCxnSpPr>
              <a:cxnSpLocks/>
            </p:cNvCxnSpPr>
            <p:nvPr/>
          </p:nvCxnSpPr>
          <p:spPr>
            <a:xfrm>
              <a:off x="9231360" y="134483"/>
              <a:ext cx="0" cy="288000"/>
            </a:xfrm>
            <a:prstGeom prst="line">
              <a:avLst/>
            </a:prstGeom>
            <a:ln w="12700">
              <a:solidFill>
                <a:srgbClr val="A63B4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C77CCF8F-19DA-17C7-D07F-6C172115AE8D}"/>
                </a:ext>
              </a:extLst>
            </p:cNvPr>
            <p:cNvSpPr txBox="1"/>
            <p:nvPr/>
          </p:nvSpPr>
          <p:spPr>
            <a:xfrm>
              <a:off x="9366620" y="77604"/>
              <a:ext cx="195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Guilherme Silva (1240973)</a:t>
              </a:r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C0E7A3F9-BF19-33F4-6D2D-1AE9A430A8DB}"/>
              </a:ext>
            </a:extLst>
          </p:cNvPr>
          <p:cNvGrpSpPr/>
          <p:nvPr/>
        </p:nvGrpSpPr>
        <p:grpSpPr>
          <a:xfrm>
            <a:off x="2821635" y="6427796"/>
            <a:ext cx="6477280" cy="348061"/>
            <a:chOff x="2630370" y="6437303"/>
            <a:chExt cx="6477280" cy="348061"/>
          </a:xfrm>
        </p:grpSpPr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70691B8D-8619-F31A-AD36-D4EEDB9499F6}"/>
                </a:ext>
              </a:extLst>
            </p:cNvPr>
            <p:cNvSpPr txBox="1"/>
            <p:nvPr/>
          </p:nvSpPr>
          <p:spPr>
            <a:xfrm>
              <a:off x="7319308" y="6446810"/>
              <a:ext cx="1788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11 de Novembro de 2024</a:t>
              </a: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3E0C47BA-0BA6-DCF8-06B3-4299F9ABF15E}"/>
                </a:ext>
              </a:extLst>
            </p:cNvPr>
            <p:cNvSpPr txBox="1"/>
            <p:nvPr/>
          </p:nvSpPr>
          <p:spPr>
            <a:xfrm>
              <a:off x="2630370" y="6437303"/>
              <a:ext cx="2332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Laboratório / </a:t>
              </a:r>
              <a:r>
                <a:rPr lang="pt-PT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Projecto</a:t>
              </a:r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 I (LAPR I)</a:t>
              </a:r>
            </a:p>
          </p:txBody>
        </p:sp>
        <p:cxnSp>
          <p:nvCxnSpPr>
            <p:cNvPr id="63" name="Conector reto 52">
              <a:extLst>
                <a:ext uri="{FF2B5EF4-FFF2-40B4-BE49-F238E27FC236}">
                  <a16:creationId xmlns:a16="http://schemas.microsoft.com/office/drawing/2014/main" id="{C03B0E55-6EA1-0D18-E4B0-DB5F6D117E62}"/>
                </a:ext>
              </a:extLst>
            </p:cNvPr>
            <p:cNvCxnSpPr>
              <a:cxnSpLocks/>
            </p:cNvCxnSpPr>
            <p:nvPr/>
          </p:nvCxnSpPr>
          <p:spPr>
            <a:xfrm>
              <a:off x="5206059" y="6487857"/>
              <a:ext cx="0" cy="288000"/>
            </a:xfrm>
            <a:prstGeom prst="line">
              <a:avLst/>
            </a:prstGeom>
            <a:ln w="12700">
              <a:solidFill>
                <a:srgbClr val="A63B4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B6BB6997-3AF9-C250-268D-3BD5434C847E}"/>
                </a:ext>
              </a:extLst>
            </p:cNvPr>
            <p:cNvSpPr txBox="1"/>
            <p:nvPr/>
          </p:nvSpPr>
          <p:spPr>
            <a:xfrm>
              <a:off x="5430229" y="6439480"/>
              <a:ext cx="1350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Light Condensed" panose="020B0502040204020203" pitchFamily="34" charset="0"/>
                </a:rPr>
                <a:t>Profª. Ana Barata</a:t>
              </a:r>
            </a:p>
          </p:txBody>
        </p:sp>
        <p:cxnSp>
          <p:nvCxnSpPr>
            <p:cNvPr id="65" name="Conector reto 54">
              <a:extLst>
                <a:ext uri="{FF2B5EF4-FFF2-40B4-BE49-F238E27FC236}">
                  <a16:creationId xmlns:a16="http://schemas.microsoft.com/office/drawing/2014/main" id="{2654A7AB-4292-874F-FBA6-F47D3B15FF16}"/>
                </a:ext>
              </a:extLst>
            </p:cNvPr>
            <p:cNvCxnSpPr>
              <a:cxnSpLocks/>
            </p:cNvCxnSpPr>
            <p:nvPr/>
          </p:nvCxnSpPr>
          <p:spPr>
            <a:xfrm>
              <a:off x="7013903" y="6467783"/>
              <a:ext cx="0" cy="288000"/>
            </a:xfrm>
            <a:prstGeom prst="line">
              <a:avLst/>
            </a:prstGeom>
            <a:ln w="12700">
              <a:solidFill>
                <a:srgbClr val="A63B4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6745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4893</TotalTime>
  <Words>497</Words>
  <Application>Microsoft Office PowerPoint</Application>
  <PresentationFormat>Ecrã Panorâmico</PresentationFormat>
  <Paragraphs>72</Paragraphs>
  <Slides>7</Slides>
  <Notes>1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7" baseType="lpstr">
      <vt:lpstr>Aptos</vt:lpstr>
      <vt:lpstr>Aptos Display</vt:lpstr>
      <vt:lpstr>Arial</vt:lpstr>
      <vt:lpstr>Bahnschrift</vt:lpstr>
      <vt:lpstr>Bahnschrift Light</vt:lpstr>
      <vt:lpstr>Bahnschrift SemiBold</vt:lpstr>
      <vt:lpstr>Bahnschrift SemiLight</vt:lpstr>
      <vt:lpstr>Bahnschrift SemiLight Condensed</vt:lpstr>
      <vt:lpstr>Wingdings</vt:lpstr>
      <vt:lpstr>Tema do Office</vt:lpstr>
      <vt:lpstr>ISEPChat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Duarte</dc:creator>
  <cp:lastModifiedBy>Leonardo Duarte Pinto de Oliveira Coelho</cp:lastModifiedBy>
  <cp:revision>62</cp:revision>
  <dcterms:created xsi:type="dcterms:W3CDTF">2024-06-27T13:14:04Z</dcterms:created>
  <dcterms:modified xsi:type="dcterms:W3CDTF">2024-11-11T14:44:16Z</dcterms:modified>
</cp:coreProperties>
</file>