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zegorz\Downloads\dane_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Zeszy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38"/>
  <c:chart>
    <c:title>
      <c:tx>
        <c:rich>
          <a:bodyPr/>
          <a:lstStyle/>
          <a:p>
            <a:pPr>
              <a:defRPr/>
            </a:pPr>
            <a:r>
              <a:rPr lang="pl-PL"/>
              <a:t>stan cywilny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Arkusz1!$B$16</c:f>
              <c:strCache>
                <c:ptCount val="1"/>
                <c:pt idx="0">
                  <c:v>liczba odpowiedzi</c:v>
                </c:pt>
              </c:strCache>
            </c:strRef>
          </c:tx>
          <c:dLbls>
            <c:showVal val="1"/>
          </c:dLbls>
          <c:cat>
            <c:strRef>
              <c:f>Arkusz1!$A$17:$A$23</c:f>
              <c:strCache>
                <c:ptCount val="7"/>
                <c:pt idx="0">
                  <c:v>odmowa</c:v>
                </c:pt>
                <c:pt idx="1">
                  <c:v>zamężna/żonaty</c:v>
                </c:pt>
                <c:pt idx="2">
                  <c:v>związek nieformalny</c:v>
                </c:pt>
                <c:pt idx="3">
                  <c:v>rozwiedziony</c:v>
                </c:pt>
                <c:pt idx="4">
                  <c:v>wdowa/wdowiec</c:v>
                </c:pt>
                <c:pt idx="5">
                  <c:v>w separacji</c:v>
                </c:pt>
                <c:pt idx="6">
                  <c:v>wolny</c:v>
                </c:pt>
              </c:strCache>
            </c:strRef>
          </c:cat>
          <c:val>
            <c:numRef>
              <c:f>Arkusz1!$B$17:$B$23</c:f>
              <c:numCache>
                <c:formatCode>General</c:formatCode>
                <c:ptCount val="7"/>
                <c:pt idx="0">
                  <c:v>109</c:v>
                </c:pt>
                <c:pt idx="1">
                  <c:v>9302</c:v>
                </c:pt>
                <c:pt idx="2">
                  <c:v>624</c:v>
                </c:pt>
                <c:pt idx="3">
                  <c:v>907</c:v>
                </c:pt>
                <c:pt idx="4">
                  <c:v>458</c:v>
                </c:pt>
                <c:pt idx="5">
                  <c:v>111</c:v>
                </c:pt>
                <c:pt idx="6">
                  <c:v>6162</c:v>
                </c:pt>
              </c:numCache>
            </c:numRef>
          </c:val>
        </c:ser>
        <c:axId val="76541952"/>
        <c:axId val="76544640"/>
      </c:barChart>
      <c:catAx>
        <c:axId val="76541952"/>
        <c:scaling>
          <c:orientation val="minMax"/>
        </c:scaling>
        <c:axPos val="b"/>
        <c:tickLblPos val="nextTo"/>
        <c:crossAx val="76544640"/>
        <c:crosses val="autoZero"/>
        <c:auto val="1"/>
        <c:lblAlgn val="ctr"/>
        <c:lblOffset val="100"/>
      </c:catAx>
      <c:valAx>
        <c:axId val="76544640"/>
        <c:scaling>
          <c:orientation val="minMax"/>
        </c:scaling>
        <c:axPos val="l"/>
        <c:majorGridlines/>
        <c:numFmt formatCode="General" sourceLinked="1"/>
        <c:tickLblPos val="nextTo"/>
        <c:crossAx val="76541952"/>
        <c:crosses val="autoZero"/>
        <c:crossBetween val="between"/>
      </c:valAx>
    </c:plotArea>
    <c:legend>
      <c:legendPos val="r"/>
      <c:layout/>
    </c:legend>
    <c:plotVisOnly val="1"/>
  </c:chart>
  <c:spPr>
    <a:noFill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l-PL"/>
  <c:style val="31"/>
  <c:chart>
    <c:title>
      <c:tx>
        <c:rich>
          <a:bodyPr/>
          <a:lstStyle/>
          <a:p>
            <a:pPr>
              <a:defRPr/>
            </a:pPr>
            <a:r>
              <a:rPr lang="en-US"/>
              <a:t>Sytuacja zawodowa partnera/współmałżonka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3203984117369943"/>
          <c:y val="0.1335533590216117"/>
          <c:w val="0.57555656504475328"/>
          <c:h val="0.58171486011057161"/>
        </c:manualLayout>
      </c:layout>
      <c:barChart>
        <c:barDir val="col"/>
        <c:grouping val="clustered"/>
        <c:ser>
          <c:idx val="0"/>
          <c:order val="0"/>
          <c:tx>
            <c:strRef>
              <c:f>Arkusz1!$H$16</c:f>
              <c:strCache>
                <c:ptCount val="1"/>
                <c:pt idx="0">
                  <c:v>Sytuacja zawodowa partnera/współmałżonka</c:v>
                </c:pt>
              </c:strCache>
            </c:strRef>
          </c:tx>
          <c:dLbls>
            <c:numFmt formatCode="0.00%" sourceLinked="0"/>
            <c:showVal val="1"/>
          </c:dLbls>
          <c:cat>
            <c:strRef>
              <c:f>Arkusz1!$F$17:$G$25</c:f>
              <c:strCache>
                <c:ptCount val="7"/>
                <c:pt idx="0">
                  <c:v>praca w pełnym wymiarze</c:v>
                </c:pt>
                <c:pt idx="1">
                  <c:v>praca w niepełnym wymiarze</c:v>
                </c:pt>
                <c:pt idx="2">
                  <c:v>czasowa przerwa w pracy</c:v>
                </c:pt>
                <c:pt idx="3">
                  <c:v>jest bezrobotny(a)</c:v>
                </c:pt>
                <c:pt idx="4">
                  <c:v>emerytura/renta</c:v>
                </c:pt>
                <c:pt idx="5">
                  <c:v>uczy się</c:v>
                </c:pt>
                <c:pt idx="6">
                  <c:v>zajmuje się domem</c:v>
                </c:pt>
              </c:strCache>
            </c:strRef>
          </c:cat>
          <c:val>
            <c:numRef>
              <c:f>Arkusz1!$H$17:$H$25</c:f>
              <c:numCache>
                <c:formatCode>General</c:formatCode>
                <c:ptCount val="7"/>
                <c:pt idx="0">
                  <c:v>0.71492999999999995</c:v>
                </c:pt>
                <c:pt idx="1">
                  <c:v>3.3298000000000001E-2</c:v>
                </c:pt>
                <c:pt idx="2">
                  <c:v>1.4886999999999999E-2</c:v>
                </c:pt>
                <c:pt idx="3">
                  <c:v>6.8206000000000003E-2</c:v>
                </c:pt>
                <c:pt idx="4">
                  <c:v>5.6608999999999986E-2</c:v>
                </c:pt>
                <c:pt idx="5">
                  <c:v>4.5129000000000002E-3</c:v>
                </c:pt>
                <c:pt idx="6">
                  <c:v>8.4280000000000022E-2</c:v>
                </c:pt>
              </c:numCache>
            </c:numRef>
          </c:val>
        </c:ser>
        <c:axId val="111542272"/>
        <c:axId val="111563904"/>
      </c:barChart>
      <c:catAx>
        <c:axId val="111542272"/>
        <c:scaling>
          <c:orientation val="minMax"/>
        </c:scaling>
        <c:axPos val="b"/>
        <c:tickLblPos val="nextTo"/>
        <c:crossAx val="111563904"/>
        <c:crosses val="autoZero"/>
        <c:auto val="1"/>
        <c:lblAlgn val="ctr"/>
        <c:lblOffset val="100"/>
      </c:catAx>
      <c:valAx>
        <c:axId val="111563904"/>
        <c:scaling>
          <c:orientation val="minMax"/>
        </c:scaling>
        <c:axPos val="l"/>
        <c:majorGridlines/>
        <c:numFmt formatCode="General" sourceLinked="1"/>
        <c:tickLblPos val="nextTo"/>
        <c:crossAx val="1115422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18"/>
  <c:chart>
    <c:plotArea>
      <c:layout/>
      <c:pie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Arkusz1!$F$52:$F$53</c:f>
              <c:strCache>
                <c:ptCount val="2"/>
                <c:pt idx="0">
                  <c:v>pracujący lub nieaktywni zawodowo </c:v>
                </c:pt>
                <c:pt idx="1">
                  <c:v>bezrobotni </c:v>
                </c:pt>
              </c:strCache>
            </c:strRef>
          </c:cat>
          <c:val>
            <c:numRef>
              <c:f>Arkusz1!$G$52:$G$53</c:f>
              <c:numCache>
                <c:formatCode>General</c:formatCode>
                <c:ptCount val="2"/>
                <c:pt idx="0">
                  <c:v>32003</c:v>
                </c:pt>
                <c:pt idx="1">
                  <c:v>3575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10"/>
  <c:chart>
    <c:title>
      <c:layout/>
    </c:title>
    <c:plotArea>
      <c:layout>
        <c:manualLayout>
          <c:layoutTarget val="inner"/>
          <c:xMode val="edge"/>
          <c:yMode val="edge"/>
          <c:x val="6.5912384213079003E-2"/>
          <c:y val="0.16642913126606612"/>
          <c:w val="0.53019389605518108"/>
          <c:h val="0.74427865994398512"/>
        </c:manualLayout>
      </c:layout>
      <c:pieChart>
        <c:varyColors val="1"/>
        <c:ser>
          <c:idx val="0"/>
          <c:order val="0"/>
          <c:tx>
            <c:strRef>
              <c:f>Arkusz1!$B$26</c:f>
              <c:strCache>
                <c:ptCount val="1"/>
                <c:pt idx="0">
                  <c:v>wykształcenie partnera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Arkusz1!$A$27:$A$35</c:f>
              <c:strCache>
                <c:ptCount val="9"/>
                <c:pt idx="0">
                  <c:v>nie wiem</c:v>
                </c:pt>
                <c:pt idx="1">
                  <c:v>niepełne podstawowe</c:v>
                </c:pt>
                <c:pt idx="2">
                  <c:v>podstawowe lub gimnazjalne</c:v>
                </c:pt>
                <c:pt idx="3">
                  <c:v>zasadnicze zawodowe</c:v>
                </c:pt>
                <c:pt idx="4">
                  <c:v>średnie (liceum lub technikum)</c:v>
                </c:pt>
                <c:pt idx="5">
                  <c:v>pomaturalne, policealne</c:v>
                </c:pt>
                <c:pt idx="6">
                  <c:v>wyższe, I stopień (licencjat, inżynier)</c:v>
                </c:pt>
                <c:pt idx="7">
                  <c:v>wyższe, II stopień (magister,</c:v>
                </c:pt>
                <c:pt idx="8">
                  <c:v>Nie wiem \ trudno powiedzieć</c:v>
                </c:pt>
              </c:strCache>
            </c:strRef>
          </c:cat>
          <c:val>
            <c:numRef>
              <c:f>Arkusz1!$B$27:$B$35</c:f>
              <c:numCache>
                <c:formatCode>General</c:formatCode>
                <c:ptCount val="9"/>
                <c:pt idx="0">
                  <c:v>38</c:v>
                </c:pt>
                <c:pt idx="1">
                  <c:v>29</c:v>
                </c:pt>
                <c:pt idx="2">
                  <c:v>595</c:v>
                </c:pt>
                <c:pt idx="3">
                  <c:v>3535</c:v>
                </c:pt>
                <c:pt idx="4">
                  <c:v>3355</c:v>
                </c:pt>
                <c:pt idx="5">
                  <c:v>402</c:v>
                </c:pt>
                <c:pt idx="6">
                  <c:v>692</c:v>
                </c:pt>
                <c:pt idx="7">
                  <c:v>1187</c:v>
                </c:pt>
                <c:pt idx="8">
                  <c:v>87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style val="34"/>
  <c:chart>
    <c:plotArea>
      <c:layout/>
      <c:pieChart>
        <c:varyColors val="1"/>
        <c:ser>
          <c:idx val="0"/>
          <c:order val="0"/>
          <c:dLbls>
            <c:numFmt formatCode="0.00%" sourceLinked="0"/>
            <c:showVal val="1"/>
            <c:showLeaderLines val="1"/>
          </c:dLbls>
          <c:cat>
            <c:strRef>
              <c:f>Arkusz1!$A$81:$A$86</c:f>
              <c:strCache>
                <c:ptCount val="6"/>
                <c:pt idx="0">
                  <c:v>zamężna/żonaty</c:v>
                </c:pt>
                <c:pt idx="1">
                  <c:v>związek nieformalny</c:v>
                </c:pt>
                <c:pt idx="2">
                  <c:v>rozwiedziony</c:v>
                </c:pt>
                <c:pt idx="3">
                  <c:v>wdowa/wdowiec</c:v>
                </c:pt>
                <c:pt idx="4">
                  <c:v>w separacji</c:v>
                </c:pt>
                <c:pt idx="5">
                  <c:v>wolny</c:v>
                </c:pt>
              </c:strCache>
            </c:strRef>
          </c:cat>
          <c:val>
            <c:numRef>
              <c:f>Arkusz1!$B$81:$B$86</c:f>
              <c:numCache>
                <c:formatCode>General</c:formatCode>
                <c:ptCount val="6"/>
                <c:pt idx="0">
                  <c:v>0.52960601229788207</c:v>
                </c:pt>
                <c:pt idx="1">
                  <c:v>3.5527214757458438E-2</c:v>
                </c:pt>
                <c:pt idx="2">
                  <c:v>5.1639717604190387E-2</c:v>
                </c:pt>
                <c:pt idx="3">
                  <c:v>2.6076064677749942E-2</c:v>
                </c:pt>
                <c:pt idx="4">
                  <c:v>6.319744932817126E-3</c:v>
                </c:pt>
                <c:pt idx="5">
                  <c:v>0.3508312457299021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spPr>
    <a:noFill/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ytuł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6" name="Symbol zastępczy daty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7" name="Symbol zastępczy zawartości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teks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9" name="Symbol zastępczy daty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ytuł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5" name="Symbol zastępczy teks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8" name="Symbol zastępczy zawartości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Łącznik prosty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24" name="Symbol zastępczy stopki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4" name="Symbol zastępczy zawartości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Symbol zastępczy daty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29" name="Symbol zastępczy stopki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1" name="Symbol zastępczy numeru slajd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6" name="Symbol zastępczy teks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Symbol zastępczy teks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B116C4-ABC4-4D17-8206-BCC801352FF2}" type="datetimeFigureOut">
              <a:rPr lang="pl-PL" smtClean="0"/>
              <a:t>2017-02-12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264AD73-D5E8-4045-8B67-5FA393E5F844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tytuł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Łącznik prosty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hangingPunct="0"/>
            <a:r>
              <a:rPr lang="pl-PL" b="1" dirty="0"/>
              <a:t>Analiza stanu cywilnego oraz sytuacji zawodowej u partnera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pl-PL" dirty="0" smtClean="0"/>
              <a:t>Metody Reprezentacyjne</a:t>
            </a:r>
          </a:p>
          <a:p>
            <a:pPr algn="l" hangingPunct="0"/>
            <a:r>
              <a:rPr lang="pl-PL" dirty="0"/>
              <a:t>Grzegorz Tomkowiak</a:t>
            </a:r>
          </a:p>
          <a:p>
            <a:pPr algn="l" hangingPunct="0"/>
            <a:r>
              <a:rPr lang="pl-PL" dirty="0"/>
              <a:t>Michał Kwintal</a:t>
            </a:r>
          </a:p>
          <a:p>
            <a:pPr algn="l" hangingPunct="0"/>
            <a:r>
              <a:rPr lang="pl-PL" dirty="0"/>
              <a:t>Kordian Wojciechowski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 badawczy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4000" dirty="0" smtClean="0"/>
              <a:t>Czy </a:t>
            </a:r>
            <a:r>
              <a:rPr lang="pl-PL" sz="4000" dirty="0"/>
              <a:t>ludzie chcą tworzyć rodziny?</a:t>
            </a:r>
          </a:p>
          <a:p>
            <a:r>
              <a:rPr lang="pl-PL" sz="4000" dirty="0" smtClean="0"/>
              <a:t>Jak </a:t>
            </a:r>
            <a:r>
              <a:rPr lang="pl-PL" sz="4000" dirty="0"/>
              <a:t>wygląda sytuacja u partnerów badanych?</a:t>
            </a:r>
          </a:p>
          <a:p>
            <a:r>
              <a:rPr lang="pl-PL" sz="4000" dirty="0" smtClean="0"/>
              <a:t>Czy </a:t>
            </a:r>
            <a:r>
              <a:rPr lang="pl-PL" sz="4000" dirty="0"/>
              <a:t>wykształcenie wpływa na tryb pracy?</a:t>
            </a:r>
          </a:p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Kobiety – 18-59</a:t>
            </a:r>
          </a:p>
          <a:p>
            <a:pPr>
              <a:buNone/>
            </a:pPr>
            <a:r>
              <a:rPr lang="pl-PL" dirty="0" smtClean="0"/>
              <a:t>Mężczyźni – 18-64</a:t>
            </a:r>
          </a:p>
          <a:p>
            <a:pPr>
              <a:buNone/>
            </a:pPr>
            <a:r>
              <a:rPr lang="pl-PL" dirty="0" smtClean="0"/>
              <a:t>Liczba respondentów: 1767</a:t>
            </a:r>
          </a:p>
          <a:p>
            <a:pPr marL="285750" indent="-285750"/>
            <a:r>
              <a:rPr lang="pl-PL" dirty="0" smtClean="0"/>
              <a:t>gimnazjalne i poniżej – </a:t>
            </a:r>
            <a:r>
              <a:rPr lang="pl-PL" b="1" dirty="0" smtClean="0"/>
              <a:t>2992</a:t>
            </a:r>
            <a:r>
              <a:rPr lang="pl-PL" dirty="0" smtClean="0"/>
              <a:t> </a:t>
            </a:r>
          </a:p>
          <a:p>
            <a:pPr marL="285750" indent="-285750"/>
            <a:r>
              <a:rPr lang="pl-PL" dirty="0" smtClean="0"/>
              <a:t>zasadnicze zawodowe – </a:t>
            </a:r>
            <a:r>
              <a:rPr lang="pl-PL" b="1" dirty="0" smtClean="0"/>
              <a:t>5149</a:t>
            </a:r>
            <a:r>
              <a:rPr lang="pl-PL" dirty="0" smtClean="0"/>
              <a:t> </a:t>
            </a:r>
          </a:p>
          <a:p>
            <a:pPr marL="285750" indent="-285750"/>
            <a:r>
              <a:rPr lang="pl-PL" dirty="0" smtClean="0"/>
              <a:t>średnie ogólnokształcące – </a:t>
            </a:r>
            <a:r>
              <a:rPr lang="pl-PL" b="1" dirty="0" smtClean="0"/>
              <a:t>2210</a:t>
            </a:r>
            <a:r>
              <a:rPr lang="pl-PL" dirty="0" smtClean="0"/>
              <a:t> </a:t>
            </a:r>
          </a:p>
          <a:p>
            <a:pPr marL="285750" indent="-285750"/>
            <a:r>
              <a:rPr lang="pl-PL" dirty="0" smtClean="0"/>
              <a:t>policealne, średnie zawodowe – </a:t>
            </a:r>
            <a:r>
              <a:rPr lang="pl-PL" b="1" dirty="0" smtClean="0"/>
              <a:t>4073</a:t>
            </a:r>
            <a:r>
              <a:rPr lang="pl-PL" dirty="0" smtClean="0"/>
              <a:t> </a:t>
            </a:r>
          </a:p>
          <a:p>
            <a:pPr marL="285750" indent="-285750"/>
            <a:r>
              <a:rPr lang="pl-PL" dirty="0" smtClean="0"/>
              <a:t>wyższe – </a:t>
            </a:r>
            <a:r>
              <a:rPr lang="pl-PL" b="1" dirty="0" smtClean="0"/>
              <a:t>3250</a:t>
            </a:r>
            <a:r>
              <a:rPr lang="pl-PL" dirty="0" smtClean="0"/>
              <a:t> osób </a:t>
            </a:r>
          </a:p>
          <a:p>
            <a:pPr marL="285750" indent="-285750"/>
            <a:endParaRPr lang="pl-PL" dirty="0" smtClean="0"/>
          </a:p>
          <a:p>
            <a:r>
              <a:rPr lang="pl-PL" dirty="0" smtClean="0"/>
              <a:t>Populacja reprezentuje wszystkie województwa.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ykres 4"/>
          <p:cNvGraphicFramePr/>
          <p:nvPr/>
        </p:nvGraphicFramePr>
        <p:xfrm>
          <a:off x="899592" y="908720"/>
          <a:ext cx="6984776" cy="4641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5" name="Wykres 4"/>
          <p:cNvGraphicFramePr/>
          <p:nvPr/>
        </p:nvGraphicFramePr>
        <p:xfrm>
          <a:off x="1043608" y="980728"/>
          <a:ext cx="6408752" cy="468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Praca u badanych</a:t>
            </a:r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611560" y="1772816"/>
          <a:ext cx="6048672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Wykres 3"/>
          <p:cNvGraphicFramePr/>
          <p:nvPr/>
        </p:nvGraphicFramePr>
        <p:xfrm>
          <a:off x="683568" y="548680"/>
          <a:ext cx="7776864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jest stan cywilny badanych</a:t>
            </a:r>
            <a:endParaRPr lang="pl-PL" dirty="0"/>
          </a:p>
        </p:txBody>
      </p:sp>
      <p:graphicFrame>
        <p:nvGraphicFramePr>
          <p:cNvPr id="6" name="Wykres 5"/>
          <p:cNvGraphicFramePr/>
          <p:nvPr/>
        </p:nvGraphicFramePr>
        <p:xfrm>
          <a:off x="1619672" y="1988840"/>
          <a:ext cx="6606480" cy="3819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l-PL" dirty="0"/>
              <a:t>Stan cywilny badanych nie wpływa znacząco na zatrudnienie oraz chęci do pracy.</a:t>
            </a:r>
          </a:p>
          <a:p>
            <a:pPr lvl="0"/>
            <a:r>
              <a:rPr lang="pl-PL" dirty="0"/>
              <a:t>Wykształcenie partnera nie powoduje niemożności znalezienia pracy na pełen etat choć możliwe jest lepsza pozycja w kwalifikacjach.</a:t>
            </a:r>
          </a:p>
          <a:p>
            <a:pPr lvl="0"/>
            <a:r>
              <a:rPr lang="pl-PL" dirty="0"/>
              <a:t>Badani chcą tworzyć rodziny choć jest dość duży procent ludzi którzy nadal są wolni.</a:t>
            </a:r>
          </a:p>
          <a:p>
            <a:pPr lvl="0"/>
            <a:r>
              <a:rPr lang="pl-PL" dirty="0"/>
              <a:t>Osoby związku nie są zależne od swoich prac oraz tworzą sposoby zabezpieczania sie przed problemami.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ędrówka">
  <a:themeElements>
    <a:clrScheme name="Wędrówk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ędrówk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</TotalTime>
  <Words>155</Words>
  <Application>Microsoft Office PowerPoint</Application>
  <PresentationFormat>Pokaz na ekranie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Wędrówka</vt:lpstr>
      <vt:lpstr>Analiza stanu cywilnego oraz sytuacji zawodowej u partnera</vt:lpstr>
      <vt:lpstr>Problem badawczy</vt:lpstr>
      <vt:lpstr>Populacja</vt:lpstr>
      <vt:lpstr>Slajd 4</vt:lpstr>
      <vt:lpstr>Slajd 5</vt:lpstr>
      <vt:lpstr>Praca u badanych</vt:lpstr>
      <vt:lpstr>Slajd 7</vt:lpstr>
      <vt:lpstr>Jak jest stan cywilny badanych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stanu cywilnego oraz sytuacji zawodowej u partnera</dc:title>
  <dc:creator>Grzegorz Tomkowiak</dc:creator>
  <cp:lastModifiedBy>Grzegorz Tomkowiak</cp:lastModifiedBy>
  <cp:revision>3</cp:revision>
  <dcterms:created xsi:type="dcterms:W3CDTF">2017-02-12T21:27:15Z</dcterms:created>
  <dcterms:modified xsi:type="dcterms:W3CDTF">2017-02-12T21:48:11Z</dcterms:modified>
</cp:coreProperties>
</file>