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8" r:id="rId4"/>
    <p:sldId id="261" r:id="rId5"/>
    <p:sldId id="273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/>
    <p:restoredTop sz="76958"/>
  </p:normalViewPr>
  <p:slideViewPr>
    <p:cSldViewPr snapToGrid="0" snapToObjects="1">
      <p:cViewPr varScale="1">
        <p:scale>
          <a:sx n="87" d="100"/>
          <a:sy n="87" d="100"/>
        </p:scale>
        <p:origin x="1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F395-1519-D946-BCC6-A9D4E58A22D7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4A2D-E493-1B4E-AFE5-CB0D6A57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 default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xamarin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 base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export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top of class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platform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OnElementChanged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RoutingEffect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name of effect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</a:t>
            </a: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EffectIds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file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bundle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class,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PlatformEffect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platform code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OnDetached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subfolder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iOS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AssemblyInfo.cs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AssemblyInfo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ResolutionGroupName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resolution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assembly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part of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in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in PCL project</a:t>
            </a: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platforms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wrapper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XAML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usage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fluent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rtl="0" fontAlgn="ctr">
              <a:buFont typeface="Arial" charset="0"/>
              <a:buChar char="•"/>
            </a:pP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effect but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platform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specifics</a:t>
            </a:r>
            <a:r>
              <a:rPr lang="nl-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extras</a:t>
            </a:r>
            <a:endParaRPr lang="nl-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8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20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CFAE-BC0A-2349-A16A-4E92DBEC511A}" type="datetimeFigureOut">
              <a:rPr lang="en-US" smtClean="0"/>
              <a:t>3/13/17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effects/passing-parameters/attached-propertie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application-fundamentals/effect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platform-features/platform-specific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platform-features/platform-specifics/consuming/" TargetMode="Externa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user-interface/native-view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echie/2017-Meetup-XamarinFormsNativeDemo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FormsCommunityToolkit/FormsCommunityToolk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xamarin-forms/application-fundamentals/custom-renderer/renderers/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eveloper.xamarin.com/guides/xamarin-forms/custom-renderer/view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BA5BD"/>
                </a:solidFill>
              </a:rPr>
              <a:t>to the platform and back</a:t>
            </a:r>
            <a:endParaRPr lang="en-US" dirty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465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customize the OS specific control</a:t>
            </a:r>
          </a:p>
          <a:p>
            <a:pPr algn="l"/>
            <a:r>
              <a:rPr lang="en-US" sz="1600" dirty="0">
                <a:hlinkClick r:id="rId2"/>
              </a:rPr>
              <a:t>https://developer.xamarin.com/guides/xamarin-forms/application-fundamentals/effects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Can be set on a single control, rather than on a control type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declarative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Can’t change the control, only access properties of the mapped OS specific control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You’ll need to set it on each UI element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workaround possible with Style usage and </a:t>
            </a:r>
            <a:r>
              <a:rPr lang="en-US" dirty="0" err="1" smtClean="0">
                <a:solidFill>
                  <a:srgbClr val="2BA5BD"/>
                </a:solidFill>
              </a:rPr>
              <a:t>Bindable</a:t>
            </a:r>
            <a:r>
              <a:rPr lang="en-US" dirty="0" smtClean="0">
                <a:solidFill>
                  <a:srgbClr val="2BA5BD"/>
                </a:solidFill>
              </a:rPr>
              <a:t> properties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700" dirty="0">
                <a:solidFill>
                  <a:srgbClr val="2BA5BD"/>
                </a:solidFill>
                <a:hlinkClick r:id="rId3"/>
              </a:rPr>
              <a:t>https://developer.xamarin.com/guides/xamarin-forms/application-fundamentals/effects/passing-parameters/attached-properties</a:t>
            </a:r>
            <a:r>
              <a:rPr lang="en-US" sz="1700" dirty="0" smtClean="0">
                <a:solidFill>
                  <a:srgbClr val="2BA5BD"/>
                </a:solidFill>
                <a:hlinkClick r:id="rId3"/>
              </a:rPr>
              <a:t>/</a:t>
            </a:r>
            <a:endParaRPr lang="en-US" sz="17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Effects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5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Effects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46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consume functionality that’s only available on a specific platform</a:t>
            </a:r>
          </a:p>
          <a:p>
            <a:pPr algn="l"/>
            <a:r>
              <a:rPr lang="en-US" sz="1600" dirty="0">
                <a:hlinkClick r:id="rId3"/>
              </a:rPr>
              <a:t>https://developer.xamarin.com/guides/xamarin-forms/platform-features/platform-specifics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Consume build in platform-specifics without custom renderers or effects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Create own platform-specifics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Platform-specifics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8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dirty="0">
                <a:solidFill>
                  <a:srgbClr val="2BA5BD"/>
                </a:solidFill>
              </a:rPr>
              <a:t>Same </a:t>
            </a:r>
            <a:r>
              <a:rPr lang="nl-NL" dirty="0" err="1">
                <a:solidFill>
                  <a:srgbClr val="2BA5BD"/>
                </a:solidFill>
              </a:rPr>
              <a:t>functionality</a:t>
            </a:r>
            <a:r>
              <a:rPr lang="nl-NL" dirty="0">
                <a:solidFill>
                  <a:srgbClr val="2BA5BD"/>
                </a:solidFill>
              </a:rPr>
              <a:t> as </a:t>
            </a:r>
            <a:r>
              <a:rPr lang="nl-NL" dirty="0" err="1">
                <a:solidFill>
                  <a:srgbClr val="2BA5BD"/>
                </a:solidFill>
              </a:rPr>
              <a:t>effects</a:t>
            </a:r>
            <a:r>
              <a:rPr lang="nl-NL" dirty="0">
                <a:solidFill>
                  <a:srgbClr val="2BA5BD"/>
                </a:solidFill>
              </a:rPr>
              <a:t>, but </a:t>
            </a:r>
            <a:r>
              <a:rPr lang="nl-NL" dirty="0" err="1">
                <a:solidFill>
                  <a:srgbClr val="2BA5BD"/>
                </a:solidFill>
              </a:rPr>
              <a:t>can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easily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abstracted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away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by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venders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to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allow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use</a:t>
            </a:r>
            <a:r>
              <a:rPr lang="nl-NL" dirty="0">
                <a:solidFill>
                  <a:srgbClr val="2BA5BD"/>
                </a:solidFill>
              </a:rPr>
              <a:t> in </a:t>
            </a:r>
            <a:r>
              <a:rPr lang="nl-NL" dirty="0" err="1">
                <a:solidFill>
                  <a:srgbClr val="2BA5BD"/>
                </a:solidFill>
              </a:rPr>
              <a:t>xaml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and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fluent</a:t>
            </a:r>
            <a:r>
              <a:rPr lang="nl-NL" dirty="0">
                <a:solidFill>
                  <a:srgbClr val="2BA5BD"/>
                </a:solidFill>
              </a:rPr>
              <a:t> code </a:t>
            </a:r>
            <a:r>
              <a:rPr lang="nl-NL" dirty="0" err="1" smtClean="0">
                <a:solidFill>
                  <a:srgbClr val="2BA5BD"/>
                </a:solidFill>
              </a:rPr>
              <a:t>api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Pro: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>
                <a:solidFill>
                  <a:srgbClr val="2BA5BD"/>
                </a:solidFill>
              </a:rPr>
              <a:t>Look </a:t>
            </a:r>
            <a:r>
              <a:rPr lang="nl-NL" dirty="0" err="1" smtClean="0">
                <a:solidFill>
                  <a:srgbClr val="2BA5BD"/>
                </a:solidFill>
              </a:rPr>
              <a:t>for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>
                <a:solidFill>
                  <a:srgbClr val="2BA5BD"/>
                </a:solidFill>
              </a:rPr>
              <a:t>list of platform </a:t>
            </a:r>
            <a:r>
              <a:rPr lang="nl-NL" dirty="0" err="1">
                <a:solidFill>
                  <a:srgbClr val="2BA5BD"/>
                </a:solidFill>
              </a:rPr>
              <a:t>specifics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that</a:t>
            </a:r>
            <a:r>
              <a:rPr lang="nl-NL" dirty="0">
                <a:solidFill>
                  <a:srgbClr val="2BA5BD"/>
                </a:solidFill>
              </a:rPr>
              <a:t> are </a:t>
            </a:r>
            <a:r>
              <a:rPr lang="nl-NL" dirty="0" err="1">
                <a:solidFill>
                  <a:srgbClr val="2BA5BD"/>
                </a:solidFill>
              </a:rPr>
              <a:t>now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build</a:t>
            </a:r>
            <a:r>
              <a:rPr lang="nl-NL" dirty="0">
                <a:solidFill>
                  <a:srgbClr val="2BA5BD"/>
                </a:solidFill>
              </a:rPr>
              <a:t> in </a:t>
            </a:r>
            <a:r>
              <a:rPr lang="nl-NL" dirty="0" err="1">
                <a:solidFill>
                  <a:srgbClr val="2BA5BD"/>
                </a:solidFill>
              </a:rPr>
              <a:t>Xamarin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forms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for</a:t>
            </a:r>
            <a:r>
              <a:rPr lang="nl-NL" dirty="0">
                <a:solidFill>
                  <a:srgbClr val="2BA5BD"/>
                </a:solidFill>
              </a:rPr>
              <a:t> direct </a:t>
            </a:r>
            <a:r>
              <a:rPr lang="nl-NL" dirty="0" err="1">
                <a:solidFill>
                  <a:srgbClr val="2BA5BD"/>
                </a:solidFill>
              </a:rPr>
              <a:t>use</a:t>
            </a:r>
            <a:r>
              <a:rPr lang="nl-NL" dirty="0" smtClean="0">
                <a:solidFill>
                  <a:srgbClr val="2BA5BD"/>
                </a:solidFill>
              </a:rPr>
              <a:t>!</a:t>
            </a:r>
          </a:p>
          <a:p>
            <a:pPr marL="342900" indent="-342900" algn="l">
              <a:buFont typeface="Arial" charset="0"/>
              <a:buChar char="•"/>
            </a:pPr>
            <a:r>
              <a:rPr lang="nl-NL" dirty="0" err="1" smtClean="0">
                <a:solidFill>
                  <a:srgbClr val="2BA5BD"/>
                </a:solidFill>
              </a:rPr>
              <a:t>Namespace</a:t>
            </a:r>
            <a:r>
              <a:rPr lang="nl-NL" dirty="0" smtClean="0">
                <a:solidFill>
                  <a:srgbClr val="2BA5BD"/>
                </a:solidFill>
              </a:rPr>
              <a:t> per OS </a:t>
            </a:r>
            <a:r>
              <a:rPr lang="nl-NL" dirty="0">
                <a:solidFill>
                  <a:srgbClr val="2BA5BD"/>
                </a:solidFill>
              </a:rPr>
              <a:t>: </a:t>
            </a:r>
            <a:r>
              <a:rPr lang="nl-NL" dirty="0" err="1">
                <a:solidFill>
                  <a:srgbClr val="2BA5BD"/>
                </a:solidFill>
              </a:rPr>
              <a:t>Xamarin.Forms.PlatformConfiguration.iOSSpecific</a:t>
            </a:r>
            <a:endParaRPr lang="nl-NL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sz="1600" dirty="0">
                <a:solidFill>
                  <a:srgbClr val="2BA5BD"/>
                </a:solidFill>
                <a:hlinkClick r:id="rId2"/>
              </a:rPr>
              <a:t>https://developer.xamarin.com/guides/xamarin-forms/platform-features/platform-specifics/consuming</a:t>
            </a:r>
            <a:r>
              <a:rPr lang="nl-NL" sz="1600" dirty="0" smtClean="0">
                <a:solidFill>
                  <a:srgbClr val="2BA5BD"/>
                </a:solidFill>
                <a:hlinkClick r:id="rId2"/>
              </a:rPr>
              <a:t>/</a:t>
            </a:r>
            <a:endParaRPr lang="nl-NL" sz="16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endParaRPr lang="nl-NL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Platform-specifics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2BA5BD"/>
                </a:solidFill>
              </a:rPr>
              <a:t>Platform-specifics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directly reference native views from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XAML</a:t>
            </a:r>
          </a:p>
          <a:p>
            <a:pPr algn="l"/>
            <a:r>
              <a:rPr lang="en-US" sz="1600" dirty="0">
                <a:hlinkClick r:id="rId3"/>
              </a:rPr>
              <a:t>https://developer.xamarin.com/guides/xamarin-forms/user-interface/native-views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 algn="l"/>
            <a:endParaRPr lang="nl-NL" sz="1200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use binding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set native arguments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subclass native views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To allow more XAML friendly approach even when native control is more code oriented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Possibility to use the OS platform specific control</a:t>
            </a:r>
          </a:p>
          <a:p>
            <a:pPr algn="l"/>
            <a:endParaRPr lang="en-US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All freedom of designing a native UI inside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enabled even with binding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You’ll need to know all the platform specific naming and properties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XAML can become complex when targeting multiple platforms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Native controls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Effects are gaining some interest because of the easy XAML pluggable nature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But each presented solution has it’s own merits</a:t>
            </a:r>
            <a:r>
              <a:rPr lang="mr-IN" dirty="0" smtClean="0">
                <a:solidFill>
                  <a:srgbClr val="2BA5BD"/>
                </a:solidFill>
              </a:rPr>
              <a:t>…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Do check out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 Community Toolkit for awesome Effects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If you know other good effects, please contribute!</a:t>
            </a:r>
          </a:p>
          <a:p>
            <a:pPr algn="l"/>
            <a:r>
              <a:rPr lang="en-US" sz="1600" dirty="0">
                <a:solidFill>
                  <a:srgbClr val="2BA5BD"/>
                </a:solidFill>
                <a:hlinkClick r:id="rId2"/>
              </a:rPr>
              <a:t>https://</a:t>
            </a:r>
            <a:r>
              <a:rPr lang="en-US" sz="1600" dirty="0" smtClean="0">
                <a:solidFill>
                  <a:srgbClr val="2BA5BD"/>
                </a:solidFill>
                <a:hlinkClick r:id="rId2"/>
              </a:rPr>
              <a:t>github.com/FormsCommunityToolkit/FormsCommunityToolkit</a:t>
            </a:r>
            <a:endParaRPr lang="en-US" sz="16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Demo code</a:t>
            </a:r>
          </a:p>
          <a:p>
            <a:pPr algn="l"/>
            <a:r>
              <a:rPr lang="en-US" sz="1600" dirty="0">
                <a:solidFill>
                  <a:srgbClr val="2BA5BD"/>
                </a:solidFill>
                <a:hlinkClick r:id="rId3"/>
              </a:rPr>
              <a:t>https://</a:t>
            </a:r>
            <a:r>
              <a:rPr lang="en-US" sz="1600" dirty="0" smtClean="0">
                <a:solidFill>
                  <a:srgbClr val="2BA5BD"/>
                </a:solidFill>
                <a:hlinkClick r:id="rId3"/>
              </a:rPr>
              <a:t>github.com/Depechie/2017-Meetup-XamarinFormsNativeDemo</a:t>
            </a:r>
            <a:endParaRPr lang="en-US" sz="1600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The end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7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821" y="2910469"/>
            <a:ext cx="3771901" cy="103706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2BA5BD"/>
                </a:solidFill>
              </a:rPr>
              <a:t>Glenn Versweyveld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@</a:t>
            </a:r>
            <a:r>
              <a:rPr lang="en-US" dirty="0" err="1" smtClean="0">
                <a:solidFill>
                  <a:srgbClr val="2BA5BD"/>
                </a:solidFill>
              </a:rPr>
              <a:t>depechie</a:t>
            </a:r>
            <a:endParaRPr lang="en-US" dirty="0" smtClean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76" y="2571504"/>
            <a:ext cx="1714991" cy="17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allows us to create an uniform design across all target Operating Systems</a:t>
            </a:r>
            <a:endParaRPr lang="en-US" dirty="0">
              <a:solidFill>
                <a:srgbClr val="2BA5BD"/>
              </a:solidFill>
            </a:endParaRPr>
          </a:p>
          <a:p>
            <a:pPr algn="l"/>
            <a:endParaRPr lang="en-US" sz="1200" dirty="0" smtClean="0">
              <a:solidFill>
                <a:srgbClr val="2BA5BD"/>
              </a:solidFill>
            </a:endParaRP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Pro: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Rapid uniform result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Mostly same look and feel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>
                <a:solidFill>
                  <a:srgbClr val="2BA5BD"/>
                </a:solidFill>
              </a:rPr>
              <a:t>d</a:t>
            </a:r>
            <a:r>
              <a:rPr lang="en-US" dirty="0" smtClean="0">
                <a:solidFill>
                  <a:srgbClr val="2BA5BD"/>
                </a:solidFill>
              </a:rPr>
              <a:t>ue to OS specific control rendering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controls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Con: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Not always a great result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due to OS specific control rendering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Each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 is being rendered / mapped to an OS platform specific control</a:t>
            </a:r>
          </a:p>
          <a:p>
            <a:pPr marL="342900" indent="-342900" algn="l">
              <a:buFont typeface="Arial" charset="0"/>
              <a:buChar char="•"/>
            </a:pPr>
            <a:endParaRPr lang="en-US" sz="1200" dirty="0" smtClean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No developer interaction needed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will set up the OS specific control for you, with filled in properties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Only limited amount of tweaking possible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We will only see the most common properties that can target each OS platform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2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has several solutions to solve the uniform control handling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Users can get better platform specific results to let their UI shine!</a:t>
            </a:r>
          </a:p>
          <a:p>
            <a:pPr algn="l"/>
            <a:endParaRPr lang="en-US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Custom renderers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Effects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Platform specifics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Native controls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Designing an app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Allows us to change the default control rendering </a:t>
            </a:r>
            <a:r>
              <a:rPr lang="en-US" dirty="0" err="1" smtClean="0">
                <a:solidFill>
                  <a:srgbClr val="2BA5BD"/>
                </a:solidFill>
              </a:rPr>
              <a:t>behaviour</a:t>
            </a:r>
            <a:r>
              <a:rPr lang="en-US" dirty="0" smtClean="0">
                <a:solidFill>
                  <a:srgbClr val="2BA5BD"/>
                </a:solidFill>
              </a:rPr>
              <a:t> of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</a:t>
            </a:r>
          </a:p>
          <a:p>
            <a:pPr algn="l"/>
            <a:r>
              <a:rPr lang="nl-NL" sz="1600" dirty="0">
                <a:hlinkClick r:id="rId2"/>
              </a:rPr>
              <a:t>https://developer.xamarin.com/guides/xamarin-forms/custom-renderer/view</a:t>
            </a:r>
            <a:r>
              <a:rPr lang="nl-NL" sz="1600" dirty="0" smtClean="0">
                <a:hlinkClick r:id="rId2"/>
              </a:rPr>
              <a:t>/</a:t>
            </a:r>
            <a:endParaRPr lang="nl-NL" sz="1600" dirty="0" smtClean="0"/>
          </a:p>
          <a:p>
            <a:pPr algn="l"/>
            <a:r>
              <a:rPr lang="nl-NL" sz="1600" dirty="0">
                <a:hlinkClick r:id="rId3"/>
              </a:rPr>
              <a:t>https://developer.xamarin.com/guides/xamarin-forms/application-fundamentals/custom-renderer/renderers</a:t>
            </a:r>
            <a:r>
              <a:rPr lang="nl-NL" sz="1600" dirty="0" smtClean="0">
                <a:hlinkClick r:id="rId3"/>
              </a:rPr>
              <a:t>/</a:t>
            </a:r>
            <a:endParaRPr lang="nl-NL" sz="1600" dirty="0" smtClean="0"/>
          </a:p>
          <a:p>
            <a:pPr algn="l"/>
            <a:endParaRPr lang="nl-NL" sz="1200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interact with OS platform specific control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Changing properties you normally can’t access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Possibility to create unique custom controls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Map OS platform controls to your own </a:t>
            </a:r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forms control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1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2BA5BD"/>
                </a:solidFill>
              </a:rPr>
              <a:t>Possibility to interact with OS platform specific control</a:t>
            </a:r>
          </a:p>
          <a:p>
            <a:pPr algn="l"/>
            <a:endParaRPr lang="nl-NL" sz="1200" dirty="0" smtClean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Pro: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needed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interaction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with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 err="1" smtClean="0">
                <a:solidFill>
                  <a:srgbClr val="2BA5BD"/>
                </a:solidFill>
              </a:rPr>
              <a:t>the</a:t>
            </a:r>
            <a:r>
              <a:rPr lang="nl-NL" dirty="0" smtClean="0">
                <a:solidFill>
                  <a:srgbClr val="2BA5BD"/>
                </a:solidFill>
              </a:rPr>
              <a:t> </a:t>
            </a:r>
            <a:r>
              <a:rPr lang="nl-NL" dirty="0">
                <a:solidFill>
                  <a:srgbClr val="2BA5BD"/>
                </a:solidFill>
              </a:rPr>
              <a:t>native object</a:t>
            </a:r>
          </a:p>
          <a:p>
            <a:pPr marL="342900" indent="-342900" algn="l">
              <a:buFont typeface="Arial" charset="0"/>
              <a:buChar char="•"/>
            </a:pPr>
            <a:r>
              <a:rPr lang="nl-NL" dirty="0" err="1">
                <a:solidFill>
                  <a:srgbClr val="2BA5BD"/>
                </a:solidFill>
              </a:rPr>
              <a:t>Can</a:t>
            </a:r>
            <a:r>
              <a:rPr lang="nl-NL" dirty="0">
                <a:solidFill>
                  <a:srgbClr val="2BA5BD"/>
                </a:solidFill>
              </a:rPr>
              <a:t> target </a:t>
            </a: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objects</a:t>
            </a:r>
            <a:r>
              <a:rPr lang="nl-NL" dirty="0">
                <a:solidFill>
                  <a:srgbClr val="2BA5BD"/>
                </a:solidFill>
              </a:rPr>
              <a:t> of </a:t>
            </a:r>
            <a:r>
              <a:rPr lang="nl-NL" dirty="0" err="1">
                <a:solidFill>
                  <a:srgbClr val="2BA5BD"/>
                </a:solidFill>
              </a:rPr>
              <a:t>one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smtClean="0">
                <a:solidFill>
                  <a:srgbClr val="2BA5BD"/>
                </a:solidFill>
              </a:rPr>
              <a:t>type</a:t>
            </a:r>
            <a:endParaRPr lang="nl-NL" sz="1200" dirty="0">
              <a:solidFill>
                <a:srgbClr val="2BA5BD"/>
              </a:solidFill>
            </a:endParaRPr>
          </a:p>
          <a:p>
            <a:pPr algn="l"/>
            <a:r>
              <a:rPr lang="nl-NL" dirty="0" smtClean="0">
                <a:solidFill>
                  <a:srgbClr val="2BA5BD"/>
                </a:solidFill>
              </a:rPr>
              <a:t>Con:</a:t>
            </a:r>
            <a:endParaRPr lang="nl-NL" dirty="0">
              <a:solidFill>
                <a:srgbClr val="2BA5BD"/>
              </a:solidFill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nl-NL" dirty="0">
                <a:solidFill>
                  <a:srgbClr val="2BA5BD"/>
                </a:solidFill>
              </a:rPr>
              <a:t>Targets </a:t>
            </a:r>
            <a:r>
              <a:rPr lang="nl-NL" dirty="0" err="1">
                <a:solidFill>
                  <a:srgbClr val="2BA5BD"/>
                </a:solidFill>
              </a:rPr>
              <a:t>all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objects</a:t>
            </a:r>
            <a:r>
              <a:rPr lang="nl-NL" dirty="0">
                <a:solidFill>
                  <a:srgbClr val="2BA5BD"/>
                </a:solidFill>
              </a:rPr>
              <a:t> of </a:t>
            </a:r>
            <a:r>
              <a:rPr lang="nl-NL" dirty="0" err="1">
                <a:solidFill>
                  <a:srgbClr val="2BA5BD"/>
                </a:solidFill>
              </a:rPr>
              <a:t>one</a:t>
            </a:r>
            <a:r>
              <a:rPr lang="nl-NL" dirty="0">
                <a:solidFill>
                  <a:srgbClr val="2BA5BD"/>
                </a:solidFill>
              </a:rPr>
              <a:t> type or </a:t>
            </a:r>
            <a:r>
              <a:rPr lang="nl-NL" dirty="0" err="1">
                <a:solidFill>
                  <a:srgbClr val="2BA5BD"/>
                </a:solidFill>
              </a:rPr>
              <a:t>you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need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to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create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your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own</a:t>
            </a:r>
            <a:r>
              <a:rPr lang="nl-NL" dirty="0">
                <a:solidFill>
                  <a:srgbClr val="2BA5BD"/>
                </a:solidFill>
              </a:rPr>
              <a:t> control </a:t>
            </a:r>
            <a:r>
              <a:rPr lang="nl-NL" dirty="0" err="1">
                <a:solidFill>
                  <a:srgbClr val="2BA5BD"/>
                </a:solidFill>
              </a:rPr>
              <a:t>that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inherits</a:t>
            </a:r>
            <a:r>
              <a:rPr lang="nl-NL" dirty="0">
                <a:solidFill>
                  <a:srgbClr val="2BA5BD"/>
                </a:solidFill>
              </a:rPr>
              <a:t> </a:t>
            </a:r>
            <a:r>
              <a:rPr lang="nl-NL" dirty="0" err="1">
                <a:solidFill>
                  <a:srgbClr val="2BA5BD"/>
                </a:solidFill>
              </a:rPr>
              <a:t>the</a:t>
            </a:r>
            <a:r>
              <a:rPr lang="nl-NL" dirty="0">
                <a:solidFill>
                  <a:srgbClr val="2BA5BD"/>
                </a:solidFill>
              </a:rPr>
              <a:t> base control</a:t>
            </a: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531" y="6093122"/>
            <a:ext cx="2826327" cy="29685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rgbClr val="2BA5BD"/>
                </a:solidFill>
              </a:rPr>
              <a:t>to the platform and back</a:t>
            </a:r>
            <a:endParaRPr lang="en-US" sz="2000" dirty="0">
              <a:solidFill>
                <a:srgbClr val="2BA5BD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4000" dirty="0" smtClean="0">
                <a:solidFill>
                  <a:srgbClr val="2BA5BD"/>
                </a:solidFill>
              </a:rPr>
              <a:t>DEMO</a:t>
            </a:r>
            <a:endParaRPr lang="nl-NL" sz="4000" dirty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smtClean="0">
                <a:solidFill>
                  <a:srgbClr val="2BA5BD"/>
                </a:solidFill>
              </a:rPr>
              <a:t>Custom renderers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7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817</Words>
  <Application>Microsoft Macintosh PowerPoint</Application>
  <PresentationFormat>Widescreen</PresentationFormat>
  <Paragraphs>152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Xamarin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dc:creator>Glenn Versweyveld</dc:creator>
  <cp:lastModifiedBy>Glenn Versweyveld</cp:lastModifiedBy>
  <cp:revision>26</cp:revision>
  <dcterms:created xsi:type="dcterms:W3CDTF">2017-03-12T20:54:58Z</dcterms:created>
  <dcterms:modified xsi:type="dcterms:W3CDTF">2017-03-13T20:41:35Z</dcterms:modified>
</cp:coreProperties>
</file>