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5"/>
  </p:notesMasterIdLst>
  <p:sldIdLst>
    <p:sldId id="256" r:id="rId3"/>
    <p:sldId id="257" r:id="rId4"/>
    <p:sldId id="309" r:id="rId5"/>
    <p:sldId id="310" r:id="rId6"/>
    <p:sldId id="311" r:id="rId7"/>
    <p:sldId id="299" r:id="rId8"/>
    <p:sldId id="300" r:id="rId9"/>
    <p:sldId id="301" r:id="rId10"/>
    <p:sldId id="303" r:id="rId11"/>
    <p:sldId id="306" r:id="rId12"/>
    <p:sldId id="30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1"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EE233-8A5A-41F0-8F05-99CF4A9C03D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A34D3-8633-4A83-AF72-E96410C427A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3F7CEE-C0D5-4648-B4F0-20EF893268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D613F-765A-481C-9DCB-23F6EA0B0AA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C3F7CEE-C0D5-4648-B4F0-20EF893268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C3F7CEE-C0D5-4648-B4F0-20EF893268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C3F7CEE-C0D5-4648-B4F0-20EF893268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C3F7CEE-C0D5-4648-B4F0-20EF893268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D613F-765A-481C-9DCB-23F6EA0B0AA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C3F7CEE-C0D5-4648-B4F0-20EF893268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C3F7CEE-C0D5-4648-B4F0-20EF8932685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F7CEE-C0D5-4648-B4F0-20EF8932685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3F7CEE-C0D5-4648-B4F0-20EF89326853}"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3F7CEE-C0D5-4648-B4F0-20EF89326853}"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FD613F-765A-481C-9DCB-23F6EA0B0A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C3F7CEE-C0D5-4648-B4F0-20EF893268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D613F-765A-481C-9DCB-23F6EA0B0A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3F7CEE-C0D5-4648-B4F0-20EF89326853}"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FD613F-765A-481C-9DCB-23F6EA0B0AA5}"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hyperlink" Target="mailto:qiyumai@cuhk.edu.c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nvidia.com/cuda/cuda-c-programming-guide/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altLang="zh-TW" sz="3600" dirty="0">
                <a:effectLst>
                  <a:outerShdw blurRad="38100" dist="38100" dir="2700000" algn="tl">
                    <a:srgbClr val="C0C0C0"/>
                  </a:outerShdw>
                </a:effectLst>
                <a:ea typeface="PMingLiU" panose="02020500000000000000" pitchFamily="18" charset="-120"/>
              </a:rPr>
              <a:t>Operating System (CSC </a:t>
            </a:r>
            <a:r>
              <a:rPr lang="en-US" altLang="zh-CN" sz="3600" dirty="0">
                <a:effectLst>
                  <a:outerShdw blurRad="38100" dist="38100" dir="2700000" algn="tl">
                    <a:srgbClr val="C0C0C0"/>
                  </a:outerShdw>
                </a:effectLst>
                <a:ea typeface="PMingLiU" panose="02020500000000000000" pitchFamily="18" charset="-120"/>
              </a:rPr>
              <a:t>3150</a:t>
            </a:r>
            <a:r>
              <a:rPr lang="en-US" altLang="zh-TW" sz="3600" dirty="0">
                <a:effectLst>
                  <a:outerShdw blurRad="38100" dist="38100" dir="2700000" algn="tl">
                    <a:srgbClr val="C0C0C0"/>
                  </a:outerShdw>
                </a:effectLst>
                <a:ea typeface="PMingLiU" panose="02020500000000000000" pitchFamily="18" charset="-120"/>
              </a:rPr>
              <a:t>)</a:t>
            </a:r>
            <a:br>
              <a:rPr lang="en-US" altLang="zh-TW" sz="2800" dirty="0">
                <a:effectLst>
                  <a:outerShdw blurRad="38100" dist="38100" dir="2700000" algn="tl">
                    <a:srgbClr val="C0C0C0"/>
                  </a:outerShdw>
                </a:effectLst>
                <a:ea typeface="PMingLiU" panose="02020500000000000000" pitchFamily="18" charset="-120"/>
              </a:rPr>
            </a:br>
            <a:br>
              <a:rPr lang="en-US" altLang="zh-TW" sz="2800" dirty="0">
                <a:effectLst>
                  <a:outerShdw blurRad="38100" dist="38100" dir="2700000" algn="tl">
                    <a:srgbClr val="C0C0C0"/>
                  </a:outerShdw>
                </a:effectLst>
                <a:ea typeface="PMingLiU" panose="02020500000000000000" pitchFamily="18" charset="-120"/>
              </a:rPr>
            </a:br>
            <a:r>
              <a:rPr lang="en-US" altLang="zh-TW" sz="2800" dirty="0">
                <a:solidFill>
                  <a:schemeClr val="tx1">
                    <a:lumMod val="95000"/>
                    <a:lumOff val="5000"/>
                  </a:schemeClr>
                </a:solidFill>
                <a:effectLst>
                  <a:outerShdw blurRad="38100" dist="38100" dir="2700000" algn="tl">
                    <a:srgbClr val="C0C0C0"/>
                  </a:outerShdw>
                </a:effectLst>
                <a:ea typeface="PMingLiU" panose="02020500000000000000" pitchFamily="18" charset="-120"/>
              </a:rPr>
              <a:t>Tutorial 6</a:t>
            </a:r>
            <a:endParaRPr lang="en-US" sz="3600" dirty="0"/>
          </a:p>
        </p:txBody>
      </p:sp>
      <p:sp>
        <p:nvSpPr>
          <p:cNvPr id="3" name="Subtitle 2"/>
          <p:cNvSpPr>
            <a:spLocks noGrp="1"/>
          </p:cNvSpPr>
          <p:nvPr>
            <p:ph type="subTitle" idx="1"/>
          </p:nvPr>
        </p:nvSpPr>
        <p:spPr/>
        <p:txBody>
          <a:bodyPr>
            <a:normAutofit fontScale="35000" lnSpcReduction="20000"/>
          </a:bodyPr>
          <a:lstStyle/>
          <a:p>
            <a:pPr>
              <a:lnSpc>
                <a:spcPct val="80000"/>
              </a:lnSpc>
              <a:defRPr/>
            </a:pPr>
            <a:r>
              <a:rPr lang="en-US" altLang="zh-CN" sz="3200" i="1" dirty="0" err="1" smtClean="0">
                <a:effectLst>
                  <a:outerShdw blurRad="38100" dist="38100" dir="2700000" algn="tl">
                    <a:srgbClr val="C0C0C0"/>
                  </a:outerShdw>
                </a:effectLst>
                <a:ea typeface="PMingLiU" panose="02020500000000000000" pitchFamily="18" charset="-120"/>
              </a:rPr>
              <a:t>Shihao Hong</a:t>
            </a:r>
            <a:endParaRPr lang="en-US" altLang="zh-CN" sz="3200" i="1" dirty="0">
              <a:effectLst>
                <a:outerShdw blurRad="38100" dist="38100" dir="2700000" algn="tl">
                  <a:srgbClr val="C0C0C0"/>
                </a:outerShdw>
              </a:effectLst>
              <a:ea typeface="PMingLiU" panose="02020500000000000000" pitchFamily="18" charset="-120"/>
            </a:endParaRPr>
          </a:p>
          <a:p>
            <a:pPr>
              <a:lnSpc>
                <a:spcPct val="80000"/>
              </a:lnSpc>
              <a:defRPr/>
            </a:pPr>
            <a:r>
              <a:rPr lang="en-US" altLang="zh-TW" sz="3200" i="1" dirty="0">
                <a:effectLst>
                  <a:outerShdw blurRad="38100" dist="38100" dir="2700000" algn="tl">
                    <a:srgbClr val="C0C0C0"/>
                  </a:outerShdw>
                </a:effectLst>
                <a:ea typeface="PMingLiU" panose="02020500000000000000" pitchFamily="18" charset="-120"/>
              </a:rPr>
              <a:t>School of Science and Engineering</a:t>
            </a:r>
            <a:endParaRPr lang="en-US" altLang="zh-TW" sz="3200" i="1" dirty="0" smtClean="0">
              <a:effectLst>
                <a:outerShdw blurRad="38100" dist="38100" dir="2700000" algn="tl">
                  <a:srgbClr val="C0C0C0"/>
                </a:outerShdw>
              </a:effectLst>
              <a:ea typeface="PMingLiU" panose="02020500000000000000" pitchFamily="18" charset="-120"/>
            </a:endParaRPr>
          </a:p>
          <a:p>
            <a:pPr>
              <a:lnSpc>
                <a:spcPct val="80000"/>
              </a:lnSpc>
              <a:defRPr/>
            </a:pPr>
            <a:r>
              <a:rPr lang="en-US" altLang="zh-TW" sz="3200" i="1" dirty="0">
                <a:effectLst>
                  <a:outerShdw blurRad="38100" dist="38100" dir="2700000" algn="tl">
                    <a:srgbClr val="C0C0C0"/>
                  </a:outerShdw>
                </a:effectLst>
                <a:ea typeface="PMingLiU" panose="02020500000000000000" pitchFamily="18" charset="-120"/>
              </a:rPr>
              <a:t>E-mail: </a:t>
            </a:r>
            <a:r>
              <a:rPr lang="en-US" altLang="zh-CN" sz="3200" i="1" dirty="0" smtClean="0">
                <a:effectLst>
                  <a:outerShdw blurRad="38100" dist="38100" dir="2700000" algn="tl">
                    <a:srgbClr val="C0C0C0"/>
                  </a:outerShdw>
                </a:effectLst>
                <a:ea typeface="PMingLiU" panose="02020500000000000000" pitchFamily="18" charset="-120"/>
                <a:hlinkClick r:id="rId1"/>
              </a:rPr>
              <a:t>220019037@link.cuhk.edu.cn</a:t>
            </a:r>
            <a:r>
              <a:rPr lang="en-US" altLang="zh-CN" sz="3200" i="1" dirty="0" smtClean="0">
                <a:effectLst>
                  <a:outerShdw blurRad="38100" dist="38100" dir="2700000" algn="tl">
                    <a:srgbClr val="C0C0C0"/>
                  </a:outerShdw>
                </a:effectLst>
                <a:ea typeface="PMingLiU" panose="02020500000000000000" pitchFamily="18" charset="-120"/>
              </a:rPr>
              <a:t> </a:t>
            </a:r>
            <a:endParaRPr lang="en-US" altLang="zh-CN" sz="3200" i="1" dirty="0" smtClean="0">
              <a:effectLst>
                <a:outerShdw blurRad="38100" dist="38100" dir="2700000" algn="tl">
                  <a:srgbClr val="C0C0C0"/>
                </a:outerShdw>
              </a:effectLst>
              <a:ea typeface="PMingLiU" panose="02020500000000000000" pitchFamily="18" charset="-120"/>
            </a:endParaRPr>
          </a:p>
          <a:p>
            <a:pPr>
              <a:lnSpc>
                <a:spcPct val="80000"/>
              </a:lnSpc>
              <a:defRPr/>
            </a:pPr>
            <a:r>
              <a:rPr lang="en-US" altLang="zh-CN" sz="3200" i="1" dirty="0" smtClean="0">
                <a:effectLst>
                  <a:outerShdw blurRad="38100" dist="38100" dir="2700000" algn="tl">
                    <a:srgbClr val="C0C0C0"/>
                  </a:outerShdw>
                </a:effectLst>
                <a:ea typeface="PMingLiU" panose="02020500000000000000" pitchFamily="18" charset="-120"/>
              </a:rPr>
              <a:t>02</a:t>
            </a:r>
            <a:r>
              <a:rPr lang="en-US" altLang="zh-TW" sz="3200" i="1" dirty="0" smtClean="0">
                <a:effectLst>
                  <a:outerShdw blurRad="38100" dist="38100" dir="2700000" algn="tl">
                    <a:srgbClr val="C0C0C0"/>
                  </a:outerShdw>
                </a:effectLst>
                <a:ea typeface="PMingLiU" panose="02020500000000000000" pitchFamily="18" charset="-120"/>
              </a:rPr>
              <a:t>, Nov 2020</a:t>
            </a:r>
            <a:endParaRPr lang="en-US" altLang="zh-TW" sz="3200" i="1" dirty="0">
              <a:effectLst>
                <a:outerShdw blurRad="38100" dist="38100" dir="2700000" algn="tl">
                  <a:srgbClr val="C0C0C0"/>
                </a:outerShdw>
              </a:effectLst>
              <a:ea typeface="PMingLiU" panose="02020500000000000000" pitchFamily="18" charset="-120"/>
            </a:endParaRPr>
          </a:p>
          <a:p>
            <a:endParaRPr lang="en-US" dirty="0"/>
          </a:p>
        </p:txBody>
      </p:sp>
      <p:pic>
        <p:nvPicPr>
          <p:cNvPr id="4" name="Picture 3"/>
          <p:cNvPicPr>
            <a:picLocks noChangeAspect="1"/>
          </p:cNvPicPr>
          <p:nvPr/>
        </p:nvPicPr>
        <p:blipFill>
          <a:blip r:embed="rId2"/>
          <a:stretch>
            <a:fillRect/>
          </a:stretch>
        </p:blipFill>
        <p:spPr>
          <a:xfrm>
            <a:off x="9838894" y="833896"/>
            <a:ext cx="1235648" cy="10349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Assignment 3 Discussion</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a:t>
            </a:r>
            <a:r>
              <a:rPr kumimoji="1" lang="en-US" dirty="0"/>
              <a:t>Bonus Hints</a:t>
            </a:r>
            <a:endParaRPr kumimoji="1" lang="en-US" dirty="0">
              <a:solidFill>
                <a:schemeClr val="tx1"/>
              </a:solidFill>
            </a:endParaRPr>
          </a:p>
          <a:p>
            <a:pPr lvl="1">
              <a:lnSpc>
                <a:spcPct val="110000"/>
              </a:lnSpc>
            </a:pPr>
            <a:r>
              <a:rPr lang="en-US" altLang="zh-TW" sz="1900" dirty="0"/>
              <a:t>When laucnhing the kernel, defining the numbers of kernels per block.</a:t>
            </a:r>
            <a:endParaRPr lang="en-US" altLang="zh-TW" sz="1900" dirty="0"/>
          </a:p>
          <a:p>
            <a:pPr lvl="1">
              <a:lnSpc>
                <a:spcPct val="110000"/>
              </a:lnSpc>
            </a:pPr>
            <a:r>
              <a:rPr lang="en-US" dirty="0"/>
              <a:t>Thread index: threadId.x; threadId.y</a:t>
            </a:r>
            <a:endParaRPr lang="en-US" dirty="0"/>
          </a:p>
          <a:p>
            <a:pPr lvl="1">
              <a:lnSpc>
                <a:spcPct val="110000"/>
              </a:lnSpc>
            </a:pPr>
            <a:r>
              <a:rPr lang="en-US" dirty="0"/>
              <a:t>It can specify synchronization points in the kernel by calling the __syncthreads() intrinsic function; __syncthreads() acts as a barrier at which all threads in the block must wait before any is allowed to proceed.</a:t>
            </a:r>
            <a:endParaRPr lang="en-US" dirty="0"/>
          </a:p>
          <a:p>
            <a:pPr lvl="1">
              <a:lnSpc>
                <a:spcPct val="110000"/>
              </a:lnSpc>
            </a:pPr>
            <a:endParaRPr lang="en-US" dirty="0"/>
          </a:p>
          <a:p>
            <a:pPr lvl="1">
              <a:lnSpc>
                <a:spcPct val="110000"/>
              </a:lnSpc>
            </a:pPr>
            <a:endParaRPr lang="en-US" dirty="0"/>
          </a:p>
          <a:p>
            <a:pPr lvl="1">
              <a:lnSpc>
                <a:spcPct val="110000"/>
              </a:lnSpc>
            </a:pPr>
            <a:endParaRPr lang="en-US" dirty="0"/>
          </a:p>
          <a:p>
            <a:pPr lvl="1">
              <a:lnSpc>
                <a:spcPct val="110000"/>
              </a:lnSpc>
            </a:pPr>
            <a:endParaRPr lang="en-US" dirty="0"/>
          </a:p>
        </p:txBody>
      </p:sp>
      <p:pic>
        <p:nvPicPr>
          <p:cNvPr id="6" name="图片 5"/>
          <p:cNvPicPr>
            <a:picLocks noChangeAspect="1"/>
          </p:cNvPicPr>
          <p:nvPr/>
        </p:nvPicPr>
        <p:blipFill>
          <a:blip r:embed="rId1"/>
          <a:stretch>
            <a:fillRect/>
          </a:stretch>
        </p:blipFill>
        <p:spPr>
          <a:xfrm>
            <a:off x="4998720" y="3870325"/>
            <a:ext cx="1918970" cy="1998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Reference</a:t>
            </a:r>
            <a:endParaRPr 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3176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a:t>
            </a:r>
            <a:r>
              <a:rPr kumimoji="1" lang="en-US" dirty="0"/>
              <a:t>CUDA programming guide</a:t>
            </a:r>
            <a:endParaRPr kumimoji="1" lang="en-US" dirty="0">
              <a:solidFill>
                <a:schemeClr val="tx1"/>
              </a:solidFill>
            </a:endParaRPr>
          </a:p>
          <a:p>
            <a:pPr lvl="1">
              <a:lnSpc>
                <a:spcPct val="110000"/>
              </a:lnSpc>
            </a:pPr>
            <a:r>
              <a:rPr lang="en-US" dirty="0">
                <a:hlinkClick r:id="rId1" action="ppaction://hlinkfile"/>
              </a:rPr>
              <a:t>https://docs.nvidia.com/cuda/cuda-c-programming-guide/index.html</a:t>
            </a:r>
            <a:endParaRPr lang="en-US" dirty="0"/>
          </a:p>
          <a:p>
            <a:pPr lvl="1">
              <a:lnSpc>
                <a:spcPct val="110000"/>
              </a:lnSpc>
            </a:pPr>
            <a:endParaRPr lang="en-US" dirty="0"/>
          </a:p>
          <a:p>
            <a:pPr lvl="1">
              <a:lnSpc>
                <a:spcPct val="110000"/>
              </a:lnSpc>
            </a:pPr>
            <a:endParaRPr lang="en-US" dirty="0"/>
          </a:p>
          <a:p>
            <a:pPr lvl="1">
              <a:lnSpc>
                <a:spcPct val="110000"/>
              </a:lnSpc>
            </a:pPr>
            <a:endParaRPr lang="en-US" dirty="0"/>
          </a:p>
          <a:p>
            <a:pPr lvl="1">
              <a:lnSpc>
                <a:spcPct val="110000"/>
              </a:lnSpc>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3200" dirty="0"/>
          </a:p>
          <a:p>
            <a:pPr algn="ctr"/>
            <a:endParaRPr lang="en-US" sz="3200" dirty="0"/>
          </a:p>
          <a:p>
            <a:pPr marL="0" indent="0" algn="ctr">
              <a:buNone/>
            </a:pPr>
            <a:r>
              <a:rPr lang="en-US" sz="4000" dirty="0"/>
              <a:t>Thank you</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Target</a:t>
            </a:r>
            <a:endParaRPr lang="en-US" sz="4000" dirty="0"/>
          </a:p>
        </p:txBody>
      </p:sp>
      <p:sp>
        <p:nvSpPr>
          <p:cNvPr id="3" name="Content Placeholder 2"/>
          <p:cNvSpPr>
            <a:spLocks noGrp="1"/>
          </p:cNvSpPr>
          <p:nvPr>
            <p:ph idx="1"/>
          </p:nvPr>
        </p:nvSpPr>
        <p:spPr/>
        <p:txBody>
          <a:bodyPr/>
          <a:lstStyle/>
          <a:p>
            <a:pPr marL="0" indent="0">
              <a:buNone/>
            </a:pPr>
            <a:r>
              <a:rPr lang="en-US" dirty="0"/>
              <a:t>In this tutorial, we will discuss Assignment 3.</a:t>
            </a: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Assignment 3 Code Structure</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smtClean="0"/>
              <a:t>  CUDA Global Memory (take it as a secondary storage)</a:t>
            </a:r>
            <a:endParaRPr lang="en-US" dirty="0" smtClean="0"/>
          </a:p>
          <a:p>
            <a:pPr lvl="1"/>
            <a:r>
              <a:rPr kumimoji="1" lang="en-US" altLang="zh-TW" dirty="0"/>
              <a:t>Typically implemented in DRAM</a:t>
            </a:r>
            <a:endParaRPr kumimoji="1" lang="en-US" altLang="zh-TW" dirty="0"/>
          </a:p>
          <a:p>
            <a:pPr lvl="1"/>
            <a:r>
              <a:rPr kumimoji="1" lang="en-US" altLang="zh-TW" dirty="0"/>
              <a:t>High access latency: 400-800 </a:t>
            </a:r>
            <a:r>
              <a:rPr kumimoji="1" lang="en-US" altLang="zh-TW" dirty="0" smtClean="0"/>
              <a:t>cycles</a:t>
            </a:r>
            <a:endParaRPr kumimoji="1" lang="en-US" altLang="zh-TW" dirty="0" smtClean="0"/>
          </a:p>
          <a:p>
            <a:pPr lvl="1"/>
            <a:r>
              <a:rPr kumimoji="1" lang="en-US" altLang="zh-TW" dirty="0" smtClean="0"/>
              <a:t>In Assignment 3, size is 128KB</a:t>
            </a:r>
            <a:endParaRPr kumimoji="1" lang="en-US" altLang="zh-TW" dirty="0"/>
          </a:p>
          <a:p>
            <a:pPr marL="0" indent="0">
              <a:buNone/>
            </a:pPr>
            <a:endParaRPr lang="en-US" dirty="0" smtClean="0"/>
          </a:p>
          <a:p>
            <a:pPr>
              <a:buFont typeface="Wingdings" panose="05000000000000000000" pitchFamily="2" charset="2"/>
              <a:buChar char="§"/>
            </a:pPr>
            <a:r>
              <a:rPr lang="en-US" dirty="0"/>
              <a:t> </a:t>
            </a:r>
            <a:r>
              <a:rPr lang="en-US" dirty="0" smtClean="0"/>
              <a:t> CUDA Shared Memory (take it as a physical memory)</a:t>
            </a:r>
            <a:endParaRPr lang="en-US" dirty="0" smtClean="0"/>
          </a:p>
          <a:p>
            <a:pPr lvl="1"/>
            <a:r>
              <a:rPr kumimoji="1" lang="en-US" altLang="zh-TW" dirty="0"/>
              <a:t>Extremely fast</a:t>
            </a:r>
            <a:endParaRPr kumimoji="1" lang="en-US" altLang="zh-TW" dirty="0"/>
          </a:p>
          <a:p>
            <a:pPr lvl="1"/>
            <a:r>
              <a:rPr kumimoji="1" lang="en-US" altLang="zh-TW" dirty="0"/>
              <a:t>Configurable cache</a:t>
            </a:r>
            <a:endParaRPr kumimoji="1" lang="en-US" altLang="zh-TW" dirty="0"/>
          </a:p>
          <a:p>
            <a:pPr lvl="1"/>
            <a:r>
              <a:rPr kumimoji="1" lang="en-US" altLang="zh-TW" dirty="0"/>
              <a:t>Memory size is small (16 or 48 KB</a:t>
            </a:r>
            <a:r>
              <a:rPr kumimoji="1" lang="en-US" altLang="zh-TW" dirty="0" smtClean="0"/>
              <a:t>)</a:t>
            </a:r>
            <a:endParaRPr kumimoji="1" lang="en-US" altLang="zh-TW" dirty="0" smtClean="0"/>
          </a:p>
          <a:p>
            <a:pPr lvl="1"/>
            <a:r>
              <a:rPr kumimoji="1" lang="en-US" altLang="zh-TW" dirty="0" smtClean="0"/>
              <a:t>In Assignment 3, size is 48KB (32KB for data accessing, 16KB for page table setting)</a:t>
            </a:r>
            <a:endParaRPr kumimoji="1" lang="en-US" altLang="zh-TW" dirty="0"/>
          </a:p>
          <a:p>
            <a:pPr marL="0" indent="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Assignment 3 Code Structure</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smtClean="0"/>
              <a:t>  In main function (executed in host), load the binary file “</a:t>
            </a:r>
            <a:r>
              <a:rPr lang="en-US" dirty="0" err="1" smtClean="0"/>
              <a:t>data.bin</a:t>
            </a:r>
            <a:r>
              <a:rPr lang="en-US" dirty="0" smtClean="0"/>
              <a:t>” and calculate the data size. </a:t>
            </a:r>
            <a:endParaRPr lang="en-US" dirty="0" smtClean="0"/>
          </a:p>
          <a:p>
            <a:pPr>
              <a:buFont typeface="Wingdings" panose="05000000000000000000" pitchFamily="2" charset="2"/>
              <a:buChar char="§"/>
            </a:pPr>
            <a:r>
              <a:rPr lang="en-US" dirty="0" smtClean="0"/>
              <a:t>  Initialize the page table and entries when entering GPU kernel. </a:t>
            </a:r>
            <a:endParaRPr lang="en-US" dirty="0" smtClean="0"/>
          </a:p>
          <a:p>
            <a:pPr>
              <a:buFont typeface="Wingdings" panose="05000000000000000000" pitchFamily="2" charset="2"/>
              <a:buChar char="§"/>
            </a:pPr>
            <a:r>
              <a:rPr lang="en-US" dirty="0"/>
              <a:t>  Under </a:t>
            </a:r>
            <a:r>
              <a:rPr lang="en-US" dirty="0" err="1" smtClean="0"/>
              <a:t>vm_write</a:t>
            </a:r>
            <a:r>
              <a:rPr lang="en-US" dirty="0"/>
              <a:t>, </a:t>
            </a:r>
            <a:r>
              <a:rPr lang="en-US" dirty="0" smtClean="0"/>
              <a:t>you should complete the program to write </a:t>
            </a:r>
            <a:r>
              <a:rPr lang="en-US" dirty="0"/>
              <a:t>data </a:t>
            </a:r>
            <a:r>
              <a:rPr lang="en-US" dirty="0" smtClean="0"/>
              <a:t>into buffer (physical memory). </a:t>
            </a:r>
            <a:endParaRPr lang="en-US" dirty="0" smtClean="0"/>
          </a:p>
          <a:p>
            <a:pPr>
              <a:buFont typeface="Wingdings" panose="05000000000000000000" pitchFamily="2" charset="2"/>
              <a:buChar char="§"/>
            </a:pPr>
            <a:r>
              <a:rPr lang="en-US" dirty="0"/>
              <a:t> </a:t>
            </a:r>
            <a:r>
              <a:rPr lang="en-US" dirty="0" smtClean="0"/>
              <a:t> Under </a:t>
            </a:r>
            <a:r>
              <a:rPr lang="en-US" dirty="0" err="1" smtClean="0"/>
              <a:t>vm_read</a:t>
            </a:r>
            <a:r>
              <a:rPr lang="en-US" dirty="0" smtClean="0"/>
              <a:t>, you should complete </a:t>
            </a:r>
            <a:r>
              <a:rPr lang="en-US" dirty="0"/>
              <a:t>the program to </a:t>
            </a:r>
            <a:r>
              <a:rPr lang="en-US" dirty="0" smtClean="0"/>
              <a:t>read data from buffer </a:t>
            </a:r>
            <a:r>
              <a:rPr lang="en-US" dirty="0"/>
              <a:t>(physical memory</a:t>
            </a:r>
            <a:r>
              <a:rPr lang="en-US" dirty="0" smtClean="0"/>
              <a:t>).</a:t>
            </a:r>
            <a:endParaRPr lang="en-US" dirty="0" smtClean="0"/>
          </a:p>
          <a:p>
            <a:pPr>
              <a:buFont typeface="Wingdings" panose="05000000000000000000" pitchFamily="2" charset="2"/>
              <a:buChar char="§"/>
            </a:pPr>
            <a:r>
              <a:rPr lang="en-US" dirty="0"/>
              <a:t> </a:t>
            </a:r>
            <a:r>
              <a:rPr lang="en-US" dirty="0" smtClean="0"/>
              <a:t> Under Snapshot, you should complete the program to load </a:t>
            </a:r>
            <a:r>
              <a:rPr kumimoji="1" lang="en-US" altLang="zh-TW" dirty="0" smtClean="0"/>
              <a:t>the </a:t>
            </a:r>
            <a:r>
              <a:rPr kumimoji="1" lang="en-US" altLang="zh-TW" dirty="0"/>
              <a:t>elements of </a:t>
            </a:r>
            <a:r>
              <a:rPr kumimoji="1" lang="en-US" altLang="zh-TW" b="1" i="1" dirty="0" smtClean="0">
                <a:solidFill>
                  <a:srgbClr val="FF0000"/>
                </a:solidFill>
              </a:rPr>
              <a:t>buffer </a:t>
            </a:r>
            <a:r>
              <a:rPr kumimoji="1" lang="en-US" altLang="zh-TW" dirty="0" smtClean="0"/>
              <a:t>(in </a:t>
            </a:r>
            <a:r>
              <a:rPr kumimoji="1" lang="en-US" altLang="zh-TW" dirty="0"/>
              <a:t>shared </a:t>
            </a:r>
            <a:r>
              <a:rPr kumimoji="1" lang="en-US" altLang="zh-TW" dirty="0" smtClean="0"/>
              <a:t>memory, as physical memory) </a:t>
            </a:r>
            <a:r>
              <a:rPr kumimoji="1" lang="en-US" altLang="zh-TW" dirty="0"/>
              <a:t>to </a:t>
            </a:r>
            <a:r>
              <a:rPr kumimoji="1" lang="en-US" altLang="zh-TW" b="1" i="1" dirty="0">
                <a:solidFill>
                  <a:srgbClr val="FF0000"/>
                </a:solidFill>
              </a:rPr>
              <a:t>results</a:t>
            </a:r>
            <a:r>
              <a:rPr kumimoji="1" lang="en-US" altLang="zh-TW" dirty="0"/>
              <a:t> buffer (in global </a:t>
            </a:r>
            <a:r>
              <a:rPr kumimoji="1" lang="en-US" altLang="zh-TW" dirty="0" smtClean="0"/>
              <a:t>memory, as secondary storage), using LRU algorithm.</a:t>
            </a:r>
            <a:endParaRPr kumimoji="1" lang="en-US" altLang="zh-TW"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Assignment 3 Code Structure</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smtClean="0"/>
              <a:t>  Count </a:t>
            </a:r>
            <a:r>
              <a:rPr lang="en-US" dirty="0"/>
              <a:t>the </a:t>
            </a:r>
            <a:r>
              <a:rPr lang="en-US" dirty="0" err="1" smtClean="0"/>
              <a:t>page_fault</a:t>
            </a:r>
            <a:r>
              <a:rPr lang="en-US" dirty="0" smtClean="0"/>
              <a:t> </a:t>
            </a:r>
            <a:r>
              <a:rPr lang="en-US" dirty="0"/>
              <a:t>when executing paging </a:t>
            </a:r>
            <a:r>
              <a:rPr lang="en-US" dirty="0" smtClean="0"/>
              <a:t>replacement. </a:t>
            </a:r>
            <a:endParaRPr lang="en-US" dirty="0" smtClean="0"/>
          </a:p>
          <a:p>
            <a:pPr>
              <a:buFont typeface="Wingdings" panose="05000000000000000000" pitchFamily="2" charset="2"/>
              <a:buChar char="§"/>
            </a:pPr>
            <a:r>
              <a:rPr lang="en-US" dirty="0"/>
              <a:t> </a:t>
            </a:r>
            <a:r>
              <a:rPr lang="en-US" dirty="0" smtClean="0"/>
              <a:t> In Host, dump the contents of binary file into “</a:t>
            </a:r>
            <a:r>
              <a:rPr lang="en-US" dirty="0" err="1" smtClean="0"/>
              <a:t>snapshot.bin</a:t>
            </a:r>
            <a:r>
              <a:rPr lang="en-US" dirty="0" smtClean="0"/>
              <a:t>”</a:t>
            </a:r>
            <a:endParaRPr lang="en-US" dirty="0" smtClean="0"/>
          </a:p>
          <a:p>
            <a:pPr>
              <a:buFont typeface="Wingdings" panose="05000000000000000000" pitchFamily="2" charset="2"/>
              <a:buChar char="§"/>
            </a:pPr>
            <a:r>
              <a:rPr lang="en-US" dirty="0"/>
              <a:t> </a:t>
            </a:r>
            <a:r>
              <a:rPr lang="en-US" dirty="0" smtClean="0"/>
              <a:t> Print out PAGEFAULT when the program finish execution.</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Assignment 3 Discussion</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Code structure</a:t>
            </a:r>
            <a:endParaRPr kumimoji="1" lang="en-US" dirty="0">
              <a:solidFill>
                <a:schemeClr val="tx1"/>
              </a:solidFill>
            </a:endParaRPr>
          </a:p>
          <a:p>
            <a:pPr lvl="1">
              <a:lnSpc>
                <a:spcPct val="110000"/>
              </a:lnSpc>
            </a:pPr>
            <a:r>
              <a:rPr lang="en-US" altLang="zh-TW" sz="1900" dirty="0"/>
              <a:t>Physical Memory (Share Memory): 16KB for page settings and 32KB for data access</a:t>
            </a:r>
            <a:endParaRPr lang="en-US" altLang="zh-TW" sz="1900" dirty="0"/>
          </a:p>
          <a:p>
            <a:pPr lvl="1">
              <a:lnSpc>
                <a:spcPct val="110000"/>
              </a:lnSpc>
            </a:pPr>
            <a:r>
              <a:rPr lang="en-US" altLang="zh-TW" sz="1900" dirty="0"/>
              <a:t>Secondary Storage (Global Memory): 128KB for vm_storage</a:t>
            </a:r>
            <a:endParaRPr lang="en-US" altLang="zh-TW" sz="1900" dirty="0"/>
          </a:p>
          <a:p>
            <a:pPr marL="201295" lvl="1" indent="0">
              <a:lnSpc>
                <a:spcPct val="110000"/>
              </a:lnSpc>
              <a:buNone/>
            </a:pPr>
            <a:r>
              <a:rPr lang="en-US" altLang="zh-TW" sz="1900" dirty="0"/>
              <a:t> </a:t>
            </a:r>
            <a:endParaRPr lang="en-US" altLang="zh-TW" sz="1900" dirty="0"/>
          </a:p>
          <a:p>
            <a:pPr marL="0" indent="0">
              <a:buNone/>
            </a:pPr>
            <a:endParaRPr lang="en-US" dirty="0">
              <a:solidFill>
                <a:schemeClr val="tx1"/>
              </a:solidFill>
            </a:endParaRPr>
          </a:p>
          <a:p>
            <a:pPr marL="201295" lvl="1" indent="0">
              <a:buNone/>
            </a:pPr>
            <a:br>
              <a:rPr lang="en-US" dirty="0"/>
            </a:br>
            <a:endParaRPr lang="en-US" dirty="0"/>
          </a:p>
          <a:p>
            <a:pPr lvl="1"/>
            <a:endParaRPr lang="en-US" dirty="0"/>
          </a:p>
        </p:txBody>
      </p:sp>
      <p:pic>
        <p:nvPicPr>
          <p:cNvPr id="3" name="图片 2"/>
          <p:cNvPicPr>
            <a:picLocks noChangeAspect="1"/>
          </p:cNvPicPr>
          <p:nvPr/>
        </p:nvPicPr>
        <p:blipFill>
          <a:blip r:embed="rId1"/>
          <a:stretch>
            <a:fillRect/>
          </a:stretch>
        </p:blipFill>
        <p:spPr>
          <a:xfrm>
            <a:off x="1097280" y="3006090"/>
            <a:ext cx="6444615" cy="2863215"/>
          </a:xfrm>
          <a:prstGeom prst="rect">
            <a:avLst/>
          </a:prstGeom>
        </p:spPr>
      </p:pic>
      <p:pic>
        <p:nvPicPr>
          <p:cNvPr id="7" name="图片 6"/>
          <p:cNvPicPr>
            <a:picLocks noChangeAspect="1"/>
          </p:cNvPicPr>
          <p:nvPr/>
        </p:nvPicPr>
        <p:blipFill>
          <a:blip r:embed="rId2"/>
          <a:stretch>
            <a:fillRect/>
          </a:stretch>
        </p:blipFill>
        <p:spPr>
          <a:xfrm>
            <a:off x="7764145" y="2845435"/>
            <a:ext cx="3657600" cy="2880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Assignment 3 Discussion</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a:t>
            </a:r>
            <a:r>
              <a:rPr kumimoji="1" lang="en-US" altLang="zh-TW" dirty="0"/>
              <a:t>How to control data access in different memory in CUDA</a:t>
            </a:r>
            <a:endParaRPr kumimoji="1" lang="en-US" dirty="0">
              <a:solidFill>
                <a:schemeClr val="tx1"/>
              </a:solidFill>
            </a:endParaRPr>
          </a:p>
          <a:p>
            <a:pPr lvl="1">
              <a:lnSpc>
                <a:spcPct val="110000"/>
              </a:lnSpc>
            </a:pPr>
            <a:r>
              <a:rPr lang="en-US" altLang="zh-TW" sz="1900" dirty="0"/>
              <a:t>Share Memory: </a:t>
            </a:r>
            <a:r>
              <a:rPr lang="en-US" altLang="zh-TW" sz="1900" dirty="0" smtClean="0"/>
              <a:t>VM buffer(it </a:t>
            </a:r>
            <a:r>
              <a:rPr lang="en-US" altLang="zh-TW" sz="1900" dirty="0"/>
              <a:t>is declared as “__shared__”)</a:t>
            </a:r>
            <a:endParaRPr lang="en-US" altLang="zh-TW" sz="1900" dirty="0"/>
          </a:p>
          <a:p>
            <a:pPr lvl="1">
              <a:lnSpc>
                <a:spcPct val="110000"/>
              </a:lnSpc>
            </a:pPr>
            <a:r>
              <a:rPr lang="en-US" altLang="zh-TW" sz="1900" dirty="0"/>
              <a:t>Share Memory: page table (it is declared as “extern __shared__” and size is defined in third parameter in kernel launching function. It will be auto allocated when kernel is launched.)</a:t>
            </a:r>
            <a:endParaRPr lang="en-US" altLang="zh-TW" sz="1900" dirty="0"/>
          </a:p>
          <a:p>
            <a:pPr lvl="1">
              <a:lnSpc>
                <a:spcPct val="110000"/>
              </a:lnSpc>
            </a:pPr>
            <a:r>
              <a:rPr lang="en-US" altLang="zh-TW" sz="1900" dirty="0"/>
              <a:t>Global Memory: Input buffer / Result array (they are declared as “__device__ __managed__” or use “</a:t>
            </a:r>
            <a:r>
              <a:rPr lang="en-US" altLang="zh-TW" sz="1900" dirty="0" err="1"/>
              <a:t>cudaMalloc</a:t>
            </a:r>
            <a:r>
              <a:rPr lang="en-US" altLang="zh-TW" sz="1900" dirty="0"/>
              <a:t>” )</a:t>
            </a:r>
            <a:endParaRPr lang="en-US" altLang="zh-TW" sz="1900" dirty="0"/>
          </a:p>
          <a:p>
            <a:pPr lvl="1">
              <a:lnSpc>
                <a:spcPct val="110000"/>
              </a:lnSpc>
            </a:pPr>
            <a:r>
              <a:rPr lang="en-US" altLang="zh-TW" sz="1900" dirty="0"/>
              <a:t>Global Memory: vm_storage buffer (it is declared as “__device__”) </a:t>
            </a:r>
            <a:endParaRPr lang="en-US" altLang="zh-TW" sz="1900" dirty="0"/>
          </a:p>
          <a:p>
            <a:pPr marL="0" indent="0">
              <a:buNone/>
            </a:pPr>
            <a:endParaRPr lang="en-US" dirty="0">
              <a:solidFill>
                <a:schemeClr val="tx1"/>
              </a:solidFill>
            </a:endParaRPr>
          </a:p>
          <a:p>
            <a:pPr marL="201295" lvl="1" indent="0">
              <a:buNone/>
            </a:pPr>
            <a:br>
              <a:rPr lang="en-US" dirty="0"/>
            </a:br>
            <a:endParaRPr lang="en-US" dirty="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Assignment 3 Discussion</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a:t>
            </a:r>
            <a:r>
              <a:rPr kumimoji="1" lang="en-US" altLang="zh-TW" dirty="0"/>
              <a:t>Page Table</a:t>
            </a:r>
            <a:endParaRPr kumimoji="1" lang="en-US" dirty="0">
              <a:solidFill>
                <a:schemeClr val="tx1"/>
              </a:solidFill>
            </a:endParaRPr>
          </a:p>
          <a:p>
            <a:pPr lvl="1">
              <a:lnSpc>
                <a:spcPct val="110000"/>
              </a:lnSpc>
            </a:pPr>
            <a:r>
              <a:rPr lang="en-US" altLang="zh-TW" sz="1900" dirty="0"/>
              <a:t>Page table setting is initialized as 16KB.</a:t>
            </a:r>
            <a:endParaRPr lang="en-US" altLang="zh-TW" sz="1900" dirty="0"/>
          </a:p>
          <a:p>
            <a:pPr lvl="1">
              <a:lnSpc>
                <a:spcPct val="110000"/>
              </a:lnSpc>
            </a:pPr>
            <a:r>
              <a:rPr lang="en-US" altLang="zh-TW" sz="1900" dirty="0"/>
              <a:t>Page table has 1024 entries. (32 KB / 32 bytes)</a:t>
            </a:r>
            <a:endParaRPr lang="en-US" altLang="zh-TW" sz="1900" dirty="0"/>
          </a:p>
          <a:p>
            <a:pPr lvl="1">
              <a:lnSpc>
                <a:spcPct val="110000"/>
              </a:lnSpc>
            </a:pPr>
            <a:r>
              <a:rPr lang="en-US" altLang="zh-TW" sz="1900" dirty="0"/>
              <a:t>invert_page_table[</a:t>
            </a:r>
            <a:r>
              <a:rPr lang="en-US" altLang="zh-TW" sz="1900" dirty="0" err="1"/>
              <a:t>i</a:t>
            </a:r>
            <a:r>
              <a:rPr lang="en-US" altLang="zh-TW" sz="1900" dirty="0"/>
              <a:t>] (from 0 to PAGE_ENTRIES - 1) stores valid-invalid bit (initialized as false)</a:t>
            </a:r>
            <a:endParaRPr lang="en-US" altLang="zh-TW" sz="1900" dirty="0"/>
          </a:p>
          <a:p>
            <a:pPr lvl="1">
              <a:lnSpc>
                <a:spcPct val="110000"/>
              </a:lnSpc>
            </a:pPr>
            <a:r>
              <a:rPr lang="en-US" altLang="zh-TW" sz="1900" dirty="0">
                <a:sym typeface="+mn-ea"/>
              </a:rPr>
              <a:t>invert_page_table</a:t>
            </a:r>
            <a:r>
              <a:rPr lang="en-US" altLang="zh-TW" sz="1900" dirty="0"/>
              <a:t>[</a:t>
            </a:r>
            <a:r>
              <a:rPr lang="en-US" altLang="zh-TW" sz="1900" dirty="0" err="1"/>
              <a:t>i</a:t>
            </a:r>
            <a:r>
              <a:rPr lang="en-US" altLang="zh-TW" sz="1900" dirty="0"/>
              <a:t>] (from PAGE_ENTRIES to 2 * PAGE_ENTRIES) stores page number.</a:t>
            </a:r>
            <a:endParaRPr lang="en-US" altLang="zh-TW" sz="1900" dirty="0"/>
          </a:p>
          <a:p>
            <a:pPr lvl="1">
              <a:lnSpc>
                <a:spcPct val="110000"/>
              </a:lnSpc>
            </a:pPr>
            <a:r>
              <a:rPr lang="en-US" altLang="zh-TW" sz="1900" dirty="0"/>
              <a:t>Page table: Index indicates the page number in logical memory; Value indicates the frame number in physical memory.</a:t>
            </a:r>
            <a:endParaRPr lang="en-US" altLang="zh-TW" sz="1900" dirty="0"/>
          </a:p>
          <a:p>
            <a:pPr lvl="1">
              <a:lnSpc>
                <a:spcPct val="110000"/>
              </a:lnSpc>
            </a:pPr>
            <a:r>
              <a:rPr lang="en-US" altLang="zh-TW" sz="1900" dirty="0"/>
              <a:t>Hint: Considering situation that real page number exceeds PAGE_ENTRIES, should redesign the page table. Invert page table is one of the design could meet the requirement. (Index indicates frame number in physical memory, and value indicates the page number in logical memory)</a:t>
            </a:r>
            <a:endParaRPr lang="en-US" dirty="0">
              <a:solidFill>
                <a:schemeClr val="tx1"/>
              </a:solidFill>
            </a:endParaRPr>
          </a:p>
          <a:p>
            <a:pPr marL="201295" lvl="1" indent="0">
              <a:buNone/>
            </a:pPr>
            <a:br>
              <a:rPr lang="en-US" dirty="0"/>
            </a:br>
            <a:endParaRPr lang="en-US" dirty="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Assignment 3 Discussion</a:t>
            </a:r>
            <a:endParaRPr lang="zh-TW" altLang="en-US" dirty="0"/>
          </a:p>
        </p:txBody>
      </p:sp>
      <p:sp>
        <p:nvSpPr>
          <p:cNvPr id="4" name="日期版面配置區 3"/>
          <p:cNvSpPr>
            <a:spLocks noGrp="1"/>
          </p:cNvSpPr>
          <p:nvPr>
            <p:ph type="dt" sz="half" idx="10"/>
          </p:nvPr>
        </p:nvSpPr>
        <p:spPr/>
        <p:txBody>
          <a:bodyPr/>
          <a:lstStyle/>
          <a:p>
            <a:fld id="{FFDC12F8-ECA7-DF4B-94CA-F01BBB8A6F1A}" type="datetime1">
              <a:rPr lang="en-US" altLang="zh-TW" smtClean="0"/>
            </a:fld>
            <a:endParaRPr lang="zh-TW" altLang="en-US"/>
          </a:p>
        </p:txBody>
      </p:sp>
      <p:sp>
        <p:nvSpPr>
          <p:cNvPr id="5" name="投影片編號版面配置區 4"/>
          <p:cNvSpPr>
            <a:spLocks noGrp="1"/>
          </p:cNvSpPr>
          <p:nvPr>
            <p:ph type="sldNum" sz="quarter" idx="12"/>
          </p:nvPr>
        </p:nvSpPr>
        <p:spPr/>
        <p:txBody>
          <a:bodyPr/>
          <a:lstStyle/>
          <a:p>
            <a:fld id="{28422B09-2F0B-49C7-9C65-B9401A9D1D87}" type="slidenum">
              <a:rPr lang="zh-TW" altLang="en-US" smtClean="0"/>
            </a:fld>
            <a:endParaRPr lang="zh-TW" altLang="en-US"/>
          </a:p>
        </p:txBody>
      </p:sp>
      <p:sp>
        <p:nvSpPr>
          <p:cNvPr id="9" name="Content Placeholder 2"/>
          <p:cNvSpPr txBox="1"/>
          <p:nvPr/>
        </p:nvSpPr>
        <p:spPr>
          <a:xfrm>
            <a:off x="1097280" y="1845734"/>
            <a:ext cx="10058400" cy="4023360"/>
          </a:xfrm>
          <a:prstGeom prst="rect">
            <a:avLst/>
          </a:prstGeom>
        </p:spPr>
        <p:txBody>
          <a:bodyPr vert="horz" lIns="0" tIns="45720" rIns="0" bIns="45720" rtlCol="0">
            <a:normAutofit fontScale="97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a:t>
            </a:r>
            <a:r>
              <a:rPr kumimoji="1" lang="en-US" dirty="0"/>
              <a:t>Page Replacement </a:t>
            </a:r>
            <a:endParaRPr kumimoji="1" lang="en-US" dirty="0">
              <a:solidFill>
                <a:schemeClr val="tx1"/>
              </a:solidFill>
            </a:endParaRPr>
          </a:p>
          <a:p>
            <a:pPr lvl="1">
              <a:lnSpc>
                <a:spcPct val="110000"/>
              </a:lnSpc>
            </a:pPr>
            <a:r>
              <a:rPr lang="en-US" altLang="zh-TW" sz="1900" dirty="0"/>
              <a:t>When writing data to vm_buffer, </a:t>
            </a:r>
            <a:r>
              <a:rPr lang="en-US" altLang="zh-CN" sz="1900" dirty="0"/>
              <a:t>if </a:t>
            </a:r>
            <a:r>
              <a:rPr lang="en-US" altLang="zh-TW" sz="1900" dirty="0"/>
              <a:t>share memory is available, place data to available page.</a:t>
            </a:r>
            <a:endParaRPr lang="en-US" altLang="zh-TW" sz="1900" dirty="0"/>
          </a:p>
          <a:p>
            <a:pPr lvl="1">
              <a:lnSpc>
                <a:spcPct val="110000"/>
              </a:lnSpc>
            </a:pPr>
            <a:r>
              <a:rPr lang="en-US" altLang="zh-TW" sz="1900" dirty="0"/>
              <a:t>Otherwise, replace the LRU set. Swap the least recent used page out of share memory and swap it in secondary storage. </a:t>
            </a:r>
            <a:endParaRPr lang="en-US" altLang="zh-TW" sz="1900" dirty="0"/>
          </a:p>
          <a:p>
            <a:pPr lvl="1">
              <a:lnSpc>
                <a:spcPct val="110000"/>
              </a:lnSpc>
            </a:pPr>
            <a:r>
              <a:rPr lang="en-US" altLang="zh-TW" sz="1900" dirty="0"/>
              <a:t>Swap the designed page into share memory for data writing.</a:t>
            </a:r>
            <a:endParaRPr lang="en-US" altLang="zh-TW" sz="1900" dirty="0"/>
          </a:p>
          <a:p>
            <a:pPr lvl="1">
              <a:lnSpc>
                <a:spcPct val="110000"/>
              </a:lnSpc>
            </a:pPr>
            <a:r>
              <a:rPr lang="en-US" altLang="zh-TW" sz="1900" dirty="0"/>
              <a:t>Update the page table.</a:t>
            </a:r>
            <a:endParaRPr lang="en-US" altLang="zh-TW" sz="1900" dirty="0"/>
          </a:p>
          <a:p>
            <a:pPr lvl="1">
              <a:lnSpc>
                <a:spcPct val="110000"/>
              </a:lnSpc>
            </a:pPr>
            <a:r>
              <a:rPr lang="en-US" altLang="zh-TW" sz="1900" dirty="0">
                <a:sym typeface="+mn-ea"/>
              </a:rPr>
              <a:t>When reading data from vm_buffer, </a:t>
            </a:r>
            <a:r>
              <a:rPr lang="en-US" altLang="zh-CN" sz="1900" dirty="0">
                <a:sym typeface="+mn-ea"/>
              </a:rPr>
              <a:t>if such page exits in share memory, read it out</a:t>
            </a:r>
            <a:r>
              <a:rPr lang="en-US" altLang="zh-TW" sz="1900" dirty="0">
                <a:sym typeface="+mn-ea"/>
              </a:rPr>
              <a:t>.</a:t>
            </a:r>
            <a:endParaRPr lang="en-US" altLang="zh-TW" sz="1900" dirty="0"/>
          </a:p>
          <a:p>
            <a:pPr lvl="1">
              <a:lnSpc>
                <a:spcPct val="110000"/>
              </a:lnSpc>
            </a:pPr>
            <a:r>
              <a:rPr lang="en-US" altLang="zh-TW" sz="1900" dirty="0">
                <a:sym typeface="+mn-ea"/>
              </a:rPr>
              <a:t>Otherwise, replace the LRU set. Swap the least recent used page out of share memory and swap it in secondary storage.</a:t>
            </a:r>
            <a:endParaRPr lang="en-US" altLang="zh-TW" sz="1900" dirty="0">
              <a:sym typeface="+mn-ea"/>
            </a:endParaRPr>
          </a:p>
          <a:p>
            <a:pPr lvl="1">
              <a:lnSpc>
                <a:spcPct val="110000"/>
              </a:lnSpc>
            </a:pPr>
            <a:r>
              <a:rPr lang="en-US" altLang="zh-TW" sz="1900" dirty="0">
                <a:sym typeface="+mn-ea"/>
              </a:rPr>
              <a:t>Swap the designed page into share memory for data reading.</a:t>
            </a:r>
            <a:endParaRPr lang="en-US" altLang="zh-TW" sz="1900" dirty="0"/>
          </a:p>
          <a:p>
            <a:pPr lvl="1">
              <a:lnSpc>
                <a:spcPct val="110000"/>
              </a:lnSpc>
            </a:pPr>
            <a:r>
              <a:rPr lang="en-US" altLang="zh-TW" sz="1900" dirty="0">
                <a:sym typeface="+mn-ea"/>
              </a:rPr>
              <a:t>Update the page table.</a:t>
            </a:r>
            <a:endParaRPr lang="en-US" dirty="0"/>
          </a:p>
        </p:txBody>
      </p:sp>
      <p:pic>
        <p:nvPicPr>
          <p:cNvPr id="3" name="Picture 2"/>
          <p:cNvPicPr>
            <a:picLocks noChangeAspect="1"/>
          </p:cNvPicPr>
          <p:nvPr/>
        </p:nvPicPr>
        <p:blipFill>
          <a:blip r:embed="rId1"/>
          <a:stretch>
            <a:fillRect/>
          </a:stretch>
        </p:blipFill>
        <p:spPr>
          <a:xfrm>
            <a:off x="8250555" y="4627245"/>
            <a:ext cx="1907540" cy="124206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3794</Words>
  <Application>WPS 演示</Application>
  <PresentationFormat>Widescreen</PresentationFormat>
  <Paragraphs>145</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方正书宋_GBK</vt:lpstr>
      <vt:lpstr>Wingdings</vt:lpstr>
      <vt:lpstr>Calibri</vt:lpstr>
      <vt:lpstr>Helvetica Neue</vt:lpstr>
      <vt:lpstr>PMingLiU</vt:lpstr>
      <vt:lpstr>宋体-繁</vt:lpstr>
      <vt:lpstr>Calibri Light</vt:lpstr>
      <vt:lpstr>微软雅黑</vt:lpstr>
      <vt:lpstr>汉仪旗黑</vt:lpstr>
      <vt:lpstr>宋体</vt:lpstr>
      <vt:lpstr>Arial Unicode MS</vt:lpstr>
      <vt:lpstr>汉仪书宋二KW</vt:lpstr>
      <vt:lpstr>等线</vt:lpstr>
      <vt:lpstr>汉仪中等线KW</vt:lpstr>
      <vt:lpstr>Wingdings</vt:lpstr>
      <vt:lpstr>宋体-简</vt:lpstr>
      <vt:lpstr>Retrospect</vt:lpstr>
      <vt:lpstr>Operating System (CSC 3150)  Tutorial 6</vt:lpstr>
      <vt:lpstr>Target</vt:lpstr>
      <vt:lpstr>Assignment 3 Code Structure</vt:lpstr>
      <vt:lpstr>Assignment 3 Code Structure</vt:lpstr>
      <vt:lpstr>Assignment 3 Code Structure</vt:lpstr>
      <vt:lpstr>Assignment 3 Discussion</vt:lpstr>
      <vt:lpstr>Assignment 3 Discussion</vt:lpstr>
      <vt:lpstr>Assignment 3 Discussion</vt:lpstr>
      <vt:lpstr>Assignment 3 Discussion</vt:lpstr>
      <vt:lpstr>Assignment 3 Discussion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Multimedia System (CSC 3185)  Week 13 tutorial</dc:title>
  <dc:creator>Li Yishu (SSE)</dc:creator>
  <cp:lastModifiedBy>hsh</cp:lastModifiedBy>
  <cp:revision>539</cp:revision>
  <dcterms:created xsi:type="dcterms:W3CDTF">2020-10-26T14:18:18Z</dcterms:created>
  <dcterms:modified xsi:type="dcterms:W3CDTF">2020-10-26T14:18:18Z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