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TextShape 3"/>
          <p:cNvSpPr txBox="1"/>
          <p:nvPr/>
        </p:nvSpPr>
        <p:spPr>
          <a:xfrm>
            <a:off x="685800" y="12150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Optima LT DemiBold"/>
              </a:rPr>
              <a:t>Exploring daily load clustering </a:t>
            </a:r>
            <a:endParaRPr b="1" lang="en-US" sz="2400" spc="-1" strike="noStrike">
              <a:latin typeface="Optima LT DemiBold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Optima LT DemiBold"/>
              </a:rPr>
              <a:t>with Convolutional Autoencoders</a:t>
            </a:r>
            <a:endParaRPr b="1" lang="en-US" sz="2400" spc="-1" strike="noStrike">
              <a:latin typeface="Optima LT DemiBold"/>
            </a:endParaRPr>
          </a:p>
        </p:txBody>
      </p:sp>
      <p:sp>
        <p:nvSpPr>
          <p:cNvPr id="40" name="TextShape 4"/>
          <p:cNvSpPr txBox="1"/>
          <p:nvPr/>
        </p:nvSpPr>
        <p:spPr>
          <a:xfrm>
            <a:off x="685800" y="3645000"/>
            <a:ext cx="68580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86" strike="noStrike">
                <a:latin typeface="Arial"/>
              </a:rPr>
              <a:t>Members : Chen Ang</a:t>
            </a:r>
            <a:endParaRPr b="1" lang="en-US" sz="1600" spc="-86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86" strike="noStrike">
                <a:latin typeface="Arial"/>
              </a:rPr>
              <a:t>	</a:t>
            </a:r>
            <a:r>
              <a:rPr b="1" lang="en-US" sz="1600" spc="-86" strike="noStrike">
                <a:latin typeface="Arial"/>
              </a:rPr>
              <a:t>           </a:t>
            </a:r>
            <a:r>
              <a:rPr b="1" lang="en-US" sz="1600" spc="-86" strike="noStrike">
                <a:latin typeface="Arial"/>
              </a:rPr>
              <a:t>Fu Quanzhi</a:t>
            </a:r>
            <a:endParaRPr b="1" lang="en-US" sz="1600" spc="-86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057400" y="2129400"/>
            <a:ext cx="685800" cy="50760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685800" y="2129400"/>
            <a:ext cx="685800" cy="5144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371600" y="2129400"/>
            <a:ext cx="685800" cy="5076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3360960" y="2129400"/>
            <a:ext cx="685800" cy="5076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2751480" y="2179800"/>
            <a:ext cx="609480" cy="4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3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Optima LT DemiBold"/>
              </a:rPr>
              <a:t>Background &amp; Motivation</a:t>
            </a:r>
            <a:endParaRPr b="0" lang="en-US" sz="2400" spc="-1" strike="noStrike">
              <a:latin typeface="Optima LT DemiBold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8600" y="1143000"/>
            <a:ext cx="6629400" cy="305964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2360520" y="3121560"/>
            <a:ext cx="2151720" cy="775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>
            <a:off x="2782080" y="2915640"/>
            <a:ext cx="781200" cy="5781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1208880" y="1143000"/>
            <a:ext cx="4048560" cy="5698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7"/>
          <p:cNvSpPr txBox="1"/>
          <p:nvPr/>
        </p:nvSpPr>
        <p:spPr>
          <a:xfrm>
            <a:off x="170640" y="4369680"/>
            <a:ext cx="6448680" cy="43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86" strike="noStrike">
                <a:latin typeface="Optima LT DemiBold"/>
              </a:rPr>
              <a:t>A generic autoencoder</a:t>
            </a:r>
            <a:endParaRPr b="0" lang="en-US" sz="1600" spc="-86" strike="noStrike">
              <a:latin typeface="Optima LT DemiBold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6977160" y="2148120"/>
            <a:ext cx="1891440" cy="389520"/>
          </a:xfrm>
          <a:prstGeom prst="rect">
            <a:avLst/>
          </a:prstGeom>
          <a:ln w="0">
            <a:noFill/>
          </a:ln>
        </p:spPr>
      </p:pic>
      <p:sp>
        <p:nvSpPr>
          <p:cNvPr id="55" name="TextShape 8"/>
          <p:cNvSpPr txBox="1"/>
          <p:nvPr/>
        </p:nvSpPr>
        <p:spPr>
          <a:xfrm>
            <a:off x="7652880" y="2728800"/>
            <a:ext cx="1755720" cy="54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86" strike="noStrike">
                <a:latin typeface="Optima LT Medium"/>
              </a:rPr>
              <a:t>low dimensional </a:t>
            </a:r>
            <a:r>
              <a:rPr b="0" i="1" lang="en-US" sz="1500" spc="-86" strike="noStrike">
                <a:latin typeface="Optima LT Medium"/>
              </a:rPr>
              <a:t>latent</a:t>
            </a:r>
            <a:r>
              <a:rPr b="0" lang="en-US" sz="1500" spc="-86" strike="noStrike">
                <a:latin typeface="Optima LT Medium"/>
              </a:rPr>
              <a:t> variable.</a:t>
            </a:r>
            <a:endParaRPr b="0" lang="en-US" sz="1500" spc="-86" strike="noStrike">
              <a:latin typeface="Optima LT Medium"/>
            </a:endParaRPr>
          </a:p>
        </p:txBody>
      </p:sp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7002000" y="2744640"/>
            <a:ext cx="687240" cy="20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921200" y="2815200"/>
            <a:ext cx="457200" cy="457200"/>
          </a:xfrm>
          <a:prstGeom prst="rect">
            <a:avLst/>
          </a:prstGeom>
          <a:solidFill>
            <a:srgbClr val="ff6d6d"/>
          </a:solidFill>
          <a:ln w="0">
            <a:solidFill>
              <a:srgbClr val="ff6d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72720" y="32868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4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Optima LT DemiBold"/>
              </a:rPr>
              <a:t>PCA is a linear</a:t>
            </a:r>
            <a:r>
              <a:rPr b="0" lang="en-US" sz="2400" spc="-1" strike="noStrike">
                <a:latin typeface="Optima LT DemiBold"/>
              </a:rPr>
              <a:t> autoencoder</a:t>
            </a:r>
            <a:endParaRPr b="0" lang="en-US" sz="2400" spc="-1" strike="noStrike">
              <a:latin typeface="Optima LT DemiBold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>
            <a:alphaModFix amt="75000"/>
          </a:blip>
          <a:stretch/>
        </p:blipFill>
        <p:spPr>
          <a:xfrm>
            <a:off x="2250000" y="2882520"/>
            <a:ext cx="423360" cy="317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2" name="Line 5"/>
          <p:cNvSpPr/>
          <p:nvPr/>
        </p:nvSpPr>
        <p:spPr>
          <a:xfrm>
            <a:off x="2791800" y="3043800"/>
            <a:ext cx="2057400" cy="0"/>
          </a:xfrm>
          <a:prstGeom prst="line">
            <a:avLst/>
          </a:prstGeom>
          <a:ln w="0">
            <a:solidFill>
              <a:srgbClr val="9999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5029200" y="2935080"/>
            <a:ext cx="265320" cy="23004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7537320" y="2632320"/>
            <a:ext cx="603360" cy="567000"/>
          </a:xfrm>
          <a:prstGeom prst="rect">
            <a:avLst/>
          </a:prstGeom>
          <a:ln w="0">
            <a:noFill/>
          </a:ln>
        </p:spPr>
      </p:pic>
      <p:sp>
        <p:nvSpPr>
          <p:cNvPr id="65" name="Line 6"/>
          <p:cNvSpPr/>
          <p:nvPr/>
        </p:nvSpPr>
        <p:spPr>
          <a:xfrm>
            <a:off x="5414400" y="3043800"/>
            <a:ext cx="2057400" cy="0"/>
          </a:xfrm>
          <a:prstGeom prst="line">
            <a:avLst/>
          </a:prstGeom>
          <a:ln w="0">
            <a:solidFill>
              <a:srgbClr val="9999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" descr=""/>
          <p:cNvPicPr/>
          <p:nvPr/>
        </p:nvPicPr>
        <p:blipFill>
          <a:blip r:embed="rId4">
            <a:alphaModFix amt="41000"/>
          </a:blip>
          <a:stretch/>
        </p:blipFill>
        <p:spPr>
          <a:xfrm>
            <a:off x="5562720" y="2057400"/>
            <a:ext cx="1716480" cy="63900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5">
            <a:alphaModFix amt="75000"/>
          </a:blip>
          <a:stretch/>
        </p:blipFill>
        <p:spPr>
          <a:xfrm>
            <a:off x="3200400" y="1828800"/>
            <a:ext cx="1194840" cy="92124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6"/>
          <a:stretch/>
        </p:blipFill>
        <p:spPr>
          <a:xfrm>
            <a:off x="2276640" y="3657600"/>
            <a:ext cx="1380960" cy="138960"/>
          </a:xfrm>
          <a:prstGeom prst="rect">
            <a:avLst/>
          </a:prstGeom>
          <a:ln w="0">
            <a:noFill/>
          </a:ln>
        </p:spPr>
      </p:pic>
      <p:sp>
        <p:nvSpPr>
          <p:cNvPr id="69" name="TextShape 7"/>
          <p:cNvSpPr txBox="1"/>
          <p:nvPr/>
        </p:nvSpPr>
        <p:spPr>
          <a:xfrm>
            <a:off x="3622680" y="3549600"/>
            <a:ext cx="256212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86" strike="noStrike">
                <a:latin typeface="Optima LT Medium"/>
              </a:rPr>
              <a:t>first      principal components</a:t>
            </a:r>
            <a:endParaRPr b="0" lang="en-US" sz="1400" spc="-86" strike="noStrike">
              <a:latin typeface="Optima LT Medium"/>
            </a:endParaRPr>
          </a:p>
        </p:txBody>
      </p:sp>
      <p:pic>
        <p:nvPicPr>
          <p:cNvPr id="70" name="" descr=""/>
          <p:cNvPicPr/>
          <p:nvPr/>
        </p:nvPicPr>
        <p:blipFill>
          <a:blip r:embed="rId7"/>
          <a:stretch/>
        </p:blipFill>
        <p:spPr>
          <a:xfrm>
            <a:off x="4024080" y="3620880"/>
            <a:ext cx="109800" cy="13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3"/>
          <p:cNvSpPr txBox="1"/>
          <p:nvPr/>
        </p:nvSpPr>
        <p:spPr>
          <a:xfrm>
            <a:off x="2286000" y="2286000"/>
            <a:ext cx="5486400" cy="99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86" strike="noStrike">
                <a:latin typeface="Optima LT Medium"/>
              </a:rPr>
              <a:t>Can we train an autoencoder on a set of electrical load data to cluster similar load </a:t>
            </a:r>
            <a:r>
              <a:rPr b="0" lang="en-US" sz="2000" spc="-86" strike="noStrike">
                <a:latin typeface="Optima LT Medium"/>
              </a:rPr>
              <a:t>patterns extracted?</a:t>
            </a:r>
            <a:endParaRPr b="0" lang="en-US" sz="2000" spc="-86" strike="noStrike">
              <a:latin typeface="Optima LT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Shape 3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Optima LT DemiBold"/>
              </a:rPr>
              <a:t>Problem Formulation</a:t>
            </a:r>
            <a:endParaRPr b="0" lang="en-US" sz="2400" spc="-1" strike="noStrike">
              <a:latin typeface="Optima LT DemiBold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2286000" y="2286000"/>
            <a:ext cx="5486400" cy="99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86" strike="noStrike">
                <a:latin typeface="Optima LT Medium"/>
              </a:rPr>
              <a:t>Can we train an autoencoder on a set of electrical load data to cluster similar load patterns?</a:t>
            </a:r>
            <a:endParaRPr b="0" lang="en-US" sz="2000" spc="-86" strike="noStrike">
              <a:latin typeface="Optima LT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2021-05-05T06:43:50Z</dcterms:created>
  <dc:creator/>
  <dc:description/>
  <dc:language>en-US</dc:language>
  <cp:lastModifiedBy/>
  <dcterms:modified xsi:type="dcterms:W3CDTF">2021-05-05T11:48:41Z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