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1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75" r:id="rId5"/>
    <p:sldId id="272" r:id="rId6"/>
    <p:sldId id="274" r:id="rId7"/>
    <p:sldId id="273" r:id="rId8"/>
    <p:sldId id="257" r:id="rId9"/>
    <p:sldId id="265" r:id="rId10"/>
    <p:sldId id="258" r:id="rId11"/>
    <p:sldId id="261" r:id="rId12"/>
    <p:sldId id="259" r:id="rId13"/>
    <p:sldId id="260" r:id="rId14"/>
    <p:sldId id="263" r:id="rId15"/>
  </p:sldIdLst>
  <p:sldSz cx="10080625" cy="567055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latin typeface="Arial" panose="020B0604020202020204"/>
              </a:rPr>
              <a:t>Click to edit the title text format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latin typeface="Arial" panose="020B0604020202020204"/>
              </a:rPr>
              <a:t>Click to edit the title text format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13.png"/><Relationship Id="rId4" Type="http://schemas.openxmlformats.org/officeDocument/2006/relationships/image" Target="../media/image7.svg"/><Relationship Id="rId3" Type="http://schemas.openxmlformats.org/officeDocument/2006/relationships/image" Target="../media/image12.png"/><Relationship Id="rId2" Type="http://schemas.openxmlformats.org/officeDocument/2006/relationships/image" Target="../media/image6.sv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10.svg"/><Relationship Id="rId7" Type="http://schemas.openxmlformats.org/officeDocument/2006/relationships/image" Target="../media/image25.png"/><Relationship Id="rId6" Type="http://schemas.openxmlformats.org/officeDocument/2006/relationships/image" Target="../media/image9.svg"/><Relationship Id="rId5" Type="http://schemas.openxmlformats.org/officeDocument/2006/relationships/image" Target="../media/image24.png"/><Relationship Id="rId4" Type="http://schemas.openxmlformats.org/officeDocument/2006/relationships/image" Target="../media/image3.svg"/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15.xml"/><Relationship Id="rId10" Type="http://schemas.openxmlformats.org/officeDocument/2006/relationships/image" Target="../media/image11.sv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.svg"/><Relationship Id="rId7" Type="http://schemas.openxmlformats.org/officeDocument/2006/relationships/image" Target="../media/image6.png"/><Relationship Id="rId6" Type="http://schemas.openxmlformats.org/officeDocument/2006/relationships/image" Target="../media/image4.svg"/><Relationship Id="rId5" Type="http://schemas.openxmlformats.org/officeDocument/2006/relationships/image" Target="../media/image9.png"/><Relationship Id="rId4" Type="http://schemas.openxmlformats.org/officeDocument/2006/relationships/image" Target="../media/image3.svg"/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sv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13.png"/><Relationship Id="rId4" Type="http://schemas.openxmlformats.org/officeDocument/2006/relationships/image" Target="../media/image7.svg"/><Relationship Id="rId3" Type="http://schemas.openxmlformats.org/officeDocument/2006/relationships/image" Target="../media/image12.png"/><Relationship Id="rId2" Type="http://schemas.openxmlformats.org/officeDocument/2006/relationships/image" Target="../media/image6.sv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63360"/>
            <a:ext cx="9071280" cy="1271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9" name="TextShape 3"/>
          <p:cNvSpPr txBox="1"/>
          <p:nvPr/>
        </p:nvSpPr>
        <p:spPr>
          <a:xfrm>
            <a:off x="685800" y="121500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400" b="1" strike="noStrike" spc="-1">
                <a:latin typeface="Optima LT DemiBold" panose="020B0400000000000000"/>
              </a:rPr>
              <a:t>Exploring daily load profile clustering </a:t>
            </a:r>
            <a:endParaRPr lang="en-US" sz="2400" b="1" strike="noStrike" spc="-1">
              <a:latin typeface="Optima LT DemiBold" panose="020B040000000000000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latin typeface="Optima LT DemiBold" panose="020B0400000000000000"/>
              </a:rPr>
              <a:t>with Convolutional Autoencoders</a:t>
            </a:r>
            <a:endParaRPr lang="en-US" sz="2400" b="1" strike="noStrike" spc="-1">
              <a:latin typeface="Optima LT DemiBold" panose="020B0400000000000000"/>
            </a:endParaRPr>
          </a:p>
        </p:txBody>
      </p:sp>
      <p:sp>
        <p:nvSpPr>
          <p:cNvPr id="40" name="TextShape 4"/>
          <p:cNvSpPr txBox="1"/>
          <p:nvPr/>
        </p:nvSpPr>
        <p:spPr>
          <a:xfrm>
            <a:off x="685800" y="3645000"/>
            <a:ext cx="6858000" cy="54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1600" b="1" strike="noStrike" spc="-86">
                <a:latin typeface="Arial" panose="020B0604020202020204"/>
              </a:rPr>
              <a:t>Members : Chen Ang</a:t>
            </a:r>
            <a:endParaRPr lang="en-US" sz="1600" b="1" strike="noStrike" spc="-86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86">
                <a:latin typeface="Arial" panose="020B0604020202020204"/>
              </a:rPr>
              <a:t>                     Fu Quanzhi</a:t>
            </a:r>
            <a:endParaRPr lang="en-US" sz="1600" b="1" strike="noStrike" spc="-86">
              <a:latin typeface="Arial" panose="020B0604020202020204"/>
            </a:endParaRPr>
          </a:p>
        </p:txBody>
      </p:sp>
      <p:pic>
        <p:nvPicPr>
          <p:cNvPr id="41" name="图片 40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2129400"/>
            <a:ext cx="685800" cy="507600"/>
          </a:xfrm>
          <a:prstGeom prst="rect">
            <a:avLst/>
          </a:prstGeom>
          <a:ln w="0">
            <a:noFill/>
          </a:ln>
        </p:spPr>
      </p:pic>
      <p:pic>
        <p:nvPicPr>
          <p:cNvPr id="42" name="图片 41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129400"/>
            <a:ext cx="685800" cy="514440"/>
          </a:xfrm>
          <a:prstGeom prst="rect">
            <a:avLst/>
          </a:prstGeom>
          <a:ln w="0">
            <a:noFill/>
          </a:ln>
        </p:spPr>
      </p:pic>
      <p:pic>
        <p:nvPicPr>
          <p:cNvPr id="43" name="图片 42"/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2129400"/>
            <a:ext cx="685800" cy="507600"/>
          </a:xfrm>
          <a:prstGeom prst="rect">
            <a:avLst/>
          </a:prstGeom>
          <a:ln w="0">
            <a:noFill/>
          </a:ln>
        </p:spPr>
      </p:pic>
      <p:pic>
        <p:nvPicPr>
          <p:cNvPr id="44" name="图片 43"/>
          <p:cNvPicPr/>
          <p:nvPr/>
        </p:nvPicPr>
        <p:blipFill>
          <a:blip r:embed="rId4"/>
          <a:stretch>
            <a:fillRect/>
          </a:stretch>
        </p:blipFill>
        <p:spPr>
          <a:xfrm>
            <a:off x="3360960" y="2129400"/>
            <a:ext cx="685800" cy="507600"/>
          </a:xfrm>
          <a:prstGeom prst="rect">
            <a:avLst/>
          </a:prstGeom>
          <a:ln w="0">
            <a:noFill/>
          </a:ln>
        </p:spPr>
      </p:pic>
      <p:pic>
        <p:nvPicPr>
          <p:cNvPr id="45" name="图片 44"/>
          <p:cNvPicPr/>
          <p:nvPr/>
        </p:nvPicPr>
        <p:blipFill>
          <a:blip r:embed="rId5"/>
          <a:stretch>
            <a:fillRect/>
          </a:stretch>
        </p:blipFill>
        <p:spPr>
          <a:xfrm>
            <a:off x="2751480" y="2179800"/>
            <a:ext cx="609480" cy="457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4000" y="63360"/>
            <a:ext cx="9071280" cy="1271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2" name="CustomShape 2"/>
          <p:cNvSpPr/>
          <p:nvPr/>
        </p:nvSpPr>
        <p:spPr>
          <a:xfrm>
            <a:off x="1371600" y="128412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3" name="TextShape 3"/>
          <p:cNvSpPr txBox="1"/>
          <p:nvPr/>
        </p:nvSpPr>
        <p:spPr>
          <a:xfrm>
            <a:off x="2286000" y="2286000"/>
            <a:ext cx="5486400" cy="99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r>
              <a:rPr lang="en-US" sz="2000" b="0" strike="noStrike" spc="-86">
                <a:latin typeface="Optima LT Medium" panose="020B0400000000000000"/>
              </a:rPr>
              <a:t>Can autoencoders be used to cluster similar electrical load profiles?</a:t>
            </a:r>
            <a:endParaRPr lang="en-US" sz="2000" b="0" strike="noStrike" spc="-86">
              <a:latin typeface="Optima LT Medium" panose="020B04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63360"/>
            <a:ext cx="9071280" cy="1271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1371600" y="128412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6" name="TextShape 3"/>
          <p:cNvSpPr txBox="1"/>
          <p:nvPr/>
        </p:nvSpPr>
        <p:spPr>
          <a:xfrm>
            <a:off x="685800" y="300600"/>
            <a:ext cx="685800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400" b="0" strike="noStrike" spc="-1">
                <a:latin typeface="Optima LT DemiBold" panose="020B0400000000000000"/>
              </a:rPr>
              <a:t>Data Preprocessing</a:t>
            </a:r>
            <a:endParaRPr lang="en-US" sz="2400" b="0" strike="noStrike" spc="-1">
              <a:latin typeface="Optima LT DemiBold" panose="020B0400000000000000"/>
            </a:endParaRPr>
          </a:p>
        </p:txBody>
      </p:sp>
      <p:sp>
        <p:nvSpPr>
          <p:cNvPr id="77" name="TextShape 4"/>
          <p:cNvSpPr txBox="1"/>
          <p:nvPr/>
        </p:nvSpPr>
        <p:spPr>
          <a:xfrm>
            <a:off x="678180" y="978535"/>
            <a:ext cx="7245985" cy="99123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r>
              <a:rPr lang="en-US" sz="2000" b="1" strike="noStrike" spc="-86">
                <a:latin typeface="Optima LT Medium" panose="020B0400000000000000"/>
              </a:rPr>
              <a:t>1.</a:t>
            </a:r>
            <a:r>
              <a:rPr lang="en-US" sz="2000" b="0" strike="noStrike" spc="-86">
                <a:latin typeface="Optima LT Medium" panose="020B0400000000000000"/>
              </a:rPr>
              <a:t> Divide load data of each resident                          by days:  </a:t>
            </a:r>
            <a:endParaRPr lang="en-US" sz="2000" b="0" strike="noStrike" spc="-86">
              <a:latin typeface="Optima LT Medium" panose="020B0400000000000000"/>
            </a:endParaRPr>
          </a:p>
          <a:p>
            <a:r>
              <a:rPr lang="en-US" sz="2000" b="0" strike="noStrike" spc="-86">
                <a:latin typeface="Optima LT Medium" panose="020B0400000000000000"/>
              </a:rPr>
              <a:t>    (days containing missing data are discarded)</a:t>
            </a:r>
            <a:endParaRPr lang="en-US" sz="2000" b="0" strike="noStrike" spc="-86">
              <a:latin typeface="Optima LT Medium" panose="020B0400000000000000"/>
            </a:endParaRPr>
          </a:p>
          <a:p>
            <a:endParaRPr lang="en-US" sz="2000" b="0" strike="noStrike" spc="-86">
              <a:latin typeface="Optima LT Medium" panose="020B0400000000000000"/>
            </a:endParaRPr>
          </a:p>
          <a:p>
            <a:endParaRPr lang="en-US" sz="2000" b="1" strike="noStrike" spc="-86">
              <a:latin typeface="Optima LT Medium" panose="020B0400000000000000"/>
            </a:endParaRPr>
          </a:p>
          <a:p>
            <a:r>
              <a:rPr lang="en-US" sz="2000" b="1" strike="noStrike" spc="-86">
                <a:latin typeface="Optima LT Medium" panose="020B0400000000000000"/>
              </a:rPr>
              <a:t>2.</a:t>
            </a:r>
            <a:r>
              <a:rPr lang="en-US" sz="2000" b="0" strike="noStrike" spc="-86">
                <a:latin typeface="Optima LT Medium" panose="020B0400000000000000"/>
              </a:rPr>
              <a:t> Compute average daily profile in $D$ days:</a:t>
            </a:r>
            <a:endParaRPr lang="en-US" sz="2000" b="0" strike="noStrike" spc="-86">
              <a:latin typeface="Optima LT Medium" panose="020B0400000000000000"/>
            </a:endParaRPr>
          </a:p>
          <a:p>
            <a:endParaRPr lang="en-US" sz="2000" b="0" strike="noStrike" spc="-86">
              <a:latin typeface="Optima LT Medium" panose="020B0400000000000000"/>
            </a:endParaRPr>
          </a:p>
          <a:p>
            <a:endParaRPr lang="en-US" sz="2000" b="0" strike="noStrike" spc="-86">
              <a:latin typeface="Optima LT Medium" panose="020B0400000000000000"/>
            </a:endParaRPr>
          </a:p>
          <a:p>
            <a:endParaRPr lang="en-US" sz="2000" b="1" strike="noStrike" spc="-86">
              <a:latin typeface="Optima LT Medium" panose="020B0400000000000000"/>
            </a:endParaRPr>
          </a:p>
          <a:p>
            <a:r>
              <a:rPr lang="en-US" sz="2000" b="1" strike="noStrike" spc="-86">
                <a:latin typeface="Optima LT Medium" panose="020B0400000000000000"/>
              </a:rPr>
              <a:t>3.</a:t>
            </a:r>
            <a:r>
              <a:rPr lang="en-US" sz="2000" b="0" strike="noStrike" spc="-86">
                <a:latin typeface="Optima LT Medium" panose="020B0400000000000000"/>
              </a:rPr>
              <a:t> We are interested in the </a:t>
            </a:r>
            <a:r>
              <a:rPr lang="en-US" sz="2000" b="0" i="1" strike="noStrike" spc="-86">
                <a:latin typeface="Optima LT Medium" panose="020B0400000000000000"/>
              </a:rPr>
              <a:t>relative distribution</a:t>
            </a:r>
            <a:r>
              <a:rPr lang="en-US" sz="2000" b="0" strike="noStrike" spc="-86">
                <a:latin typeface="Optima LT Medium" panose="020B0400000000000000"/>
              </a:rPr>
              <a:t> of electrical load across a day. Therefore $L_i$ is further normalized to lie within $[0, 1]$.</a:t>
            </a:r>
            <a:endParaRPr lang="en-US" sz="2000" b="0" strike="noStrike" spc="-86">
              <a:latin typeface="Optima LT Medium" panose="020B0400000000000000"/>
            </a:endParaRPr>
          </a:p>
          <a:p>
            <a:endParaRPr lang="en-US" sz="2000" b="0" strike="noStrike" spc="-86">
              <a:latin typeface="Optima LT Medium" panose="020B0400000000000000"/>
            </a:endParaRPr>
          </a:p>
          <a:p>
            <a:r>
              <a:rPr lang="en-US" sz="2000" b="0" strike="noStrike" spc="-86">
                <a:latin typeface="Optima LT Medium" panose="020B0400000000000000"/>
              </a:rPr>
              <a:t>TODO: Put some profiles here</a:t>
            </a:r>
            <a:endParaRPr lang="en-US" sz="2000" b="0" strike="noStrike" spc="-86">
              <a:latin typeface="Optima LT Medium" panose="020B0400000000000000"/>
            </a:endParaRPr>
          </a:p>
        </p:txBody>
      </p:sp>
      <p:pic>
        <p:nvPicPr>
          <p:cNvPr id="3" name="图片 2" descr="equation (4)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69460" y="1097915"/>
            <a:ext cx="1217295" cy="201295"/>
          </a:xfrm>
          <a:prstGeom prst="rect">
            <a:avLst/>
          </a:prstGeom>
        </p:spPr>
      </p:pic>
      <p:pic>
        <p:nvPicPr>
          <p:cNvPr id="4" name="图片 3" descr="pin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1765" y="1771650"/>
            <a:ext cx="1028700" cy="295275"/>
          </a:xfrm>
          <a:prstGeom prst="rect">
            <a:avLst/>
          </a:prstGeom>
        </p:spPr>
      </p:pic>
      <p:pic>
        <p:nvPicPr>
          <p:cNvPr id="7" name="图片 6" descr="a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18560" y="2709545"/>
            <a:ext cx="1514475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63360"/>
            <a:ext cx="9071280" cy="1271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6" name="TextShape 3"/>
          <p:cNvSpPr txBox="1"/>
          <p:nvPr/>
        </p:nvSpPr>
        <p:spPr>
          <a:xfrm>
            <a:off x="685800" y="300600"/>
            <a:ext cx="685800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400" spc="-1">
                <a:latin typeface="Optima LT DemiBold" panose="020B0400000000000000"/>
                <a:sym typeface="+mn-ea"/>
              </a:rPr>
              <a:t>Problem Formulation (Cont'd)</a:t>
            </a:r>
            <a:endParaRPr lang="en-US" sz="2400" b="0" strike="noStrike" spc="-1">
              <a:latin typeface="Optima LT DemiBold" panose="020B040000000000000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5800" y="13646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i="1" spc="-86">
                <a:latin typeface="Optima LT Medium" panose="020B0400000000000000"/>
                <a:sym typeface="+mn-ea"/>
              </a:rPr>
              <a:t>Naive K-means</a:t>
            </a:r>
            <a:endParaRPr lang="zh-CN" altLang="en-US"/>
          </a:p>
        </p:txBody>
      </p:sp>
      <p:pic>
        <p:nvPicPr>
          <p:cNvPr id="7" name="图片 6" descr="groupmean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07085" y="2671445"/>
            <a:ext cx="1447800" cy="581025"/>
          </a:xfrm>
          <a:prstGeom prst="rect">
            <a:avLst/>
          </a:prstGeom>
        </p:spPr>
      </p:pic>
      <p:pic>
        <p:nvPicPr>
          <p:cNvPr id="9" name="图片 8" descr="obj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2004695"/>
            <a:ext cx="2476500" cy="666750"/>
          </a:xfrm>
          <a:prstGeom prst="rect">
            <a:avLst/>
          </a:prstGeom>
        </p:spPr>
      </p:pic>
      <p:pic>
        <p:nvPicPr>
          <p:cNvPr id="12" name="图片 11" descr="nb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2005" y="2004695"/>
            <a:ext cx="2390775" cy="666750"/>
          </a:xfrm>
          <a:prstGeom prst="rect">
            <a:avLst/>
          </a:prstGeom>
        </p:spPr>
      </p:pic>
      <p:pic>
        <p:nvPicPr>
          <p:cNvPr id="13" name="图片 12" descr="nbmean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1535" y="3152140"/>
            <a:ext cx="1247775" cy="581025"/>
          </a:xfrm>
          <a:prstGeom prst="rect">
            <a:avLst/>
          </a:prstGeom>
        </p:spPr>
      </p:pic>
      <p:pic>
        <p:nvPicPr>
          <p:cNvPr id="14" name="图片 13" descr="encode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61535" y="2806700"/>
            <a:ext cx="1019175" cy="2095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612005" y="13646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i="1" spc="-86">
                <a:latin typeface="Optima LT Medium" panose="020B0400000000000000"/>
                <a:sym typeface="+mn-ea"/>
              </a:rPr>
              <a:t>*Latent-space K-means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3"/>
          <p:cNvSpPr txBox="1"/>
          <p:nvPr/>
        </p:nvSpPr>
        <p:spPr>
          <a:xfrm>
            <a:off x="685800" y="300600"/>
            <a:ext cx="685800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400" spc="-1">
                <a:latin typeface="Optima LT DemiBold" panose="020B0400000000000000"/>
                <a:sym typeface="+mn-ea"/>
              </a:rPr>
              <a:t>Problem formulation</a:t>
            </a:r>
            <a:endParaRPr lang="en-US" sz="2400" b="0" strike="noStrike" spc="-1">
              <a:latin typeface="Optima LT DemiBold" panose="020B0400000000000000"/>
            </a:endParaRPr>
          </a:p>
        </p:txBody>
      </p:sp>
      <p:sp>
        <p:nvSpPr>
          <p:cNvPr id="77" name="TextShape 4"/>
          <p:cNvSpPr txBox="1"/>
          <p:nvPr/>
        </p:nvSpPr>
        <p:spPr>
          <a:xfrm>
            <a:off x="685800" y="1163955"/>
            <a:ext cx="7033260" cy="99123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r>
              <a:rPr lang="en-US" sz="2000" b="1" strike="noStrike" spc="-86">
                <a:latin typeface="Optima LT Medium" panose="020B0400000000000000"/>
              </a:rPr>
              <a:t>Given</a:t>
            </a:r>
            <a:r>
              <a:rPr lang="en-US" sz="2000" b="0" strike="noStrike" spc="-86">
                <a:latin typeface="Optima LT Medium" panose="020B0400000000000000"/>
              </a:rPr>
              <a:t>: A</a:t>
            </a:r>
            <a:r>
              <a:rPr lang="en-US" sz="2000" spc="-86">
                <a:latin typeface="Optima LT Medium" panose="020B0400000000000000"/>
                <a:sym typeface="+mn-ea"/>
              </a:rPr>
              <a:t>verage </a:t>
            </a:r>
            <a:r>
              <a:rPr lang="en-US" sz="2000" b="0" strike="noStrike" spc="-86">
                <a:latin typeface="Optima LT Medium" panose="020B0400000000000000"/>
              </a:rPr>
              <a:t>daily load profiles               of $N=460$ residents, all normalized to [0, 1].</a:t>
            </a:r>
            <a:endParaRPr lang="en-US" sz="2000" b="0" strike="noStrike" spc="-86">
              <a:latin typeface="Optima LT Medium" panose="020B0400000000000000"/>
            </a:endParaRPr>
          </a:p>
          <a:p>
            <a:endParaRPr lang="en-US" sz="2000" b="0" strike="noStrike" spc="-86">
              <a:latin typeface="Optima LT Medium" panose="020B0400000000000000"/>
            </a:endParaRPr>
          </a:p>
          <a:p>
            <a:endParaRPr lang="en-US" sz="2000" b="0" i="1" strike="noStrike" spc="-86">
              <a:latin typeface="Optima LT Medium" panose="020B0400000000000000"/>
              <a:sym typeface="+mn-ea"/>
            </a:endParaRPr>
          </a:p>
        </p:txBody>
      </p:sp>
      <p:pic>
        <p:nvPicPr>
          <p:cNvPr id="11" name="图片 10" descr="pi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49750" y="1223010"/>
            <a:ext cx="676275" cy="2571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34080" y="2922905"/>
            <a:ext cx="30638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pc="-86">
                <a:latin typeface="Optima LT Medium" panose="020B0400000000000000"/>
                <a:sym typeface="+mn-ea"/>
              </a:rPr>
              <a:t>TODO: Put some profiles here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3"/>
          <p:cNvSpPr txBox="1"/>
          <p:nvPr/>
        </p:nvSpPr>
        <p:spPr>
          <a:xfrm>
            <a:off x="685800" y="300600"/>
            <a:ext cx="685800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400" spc="-1">
                <a:latin typeface="Optima LT DemiBold" panose="020B0400000000000000"/>
                <a:sym typeface="+mn-ea"/>
              </a:rPr>
              <a:t>Problem formulation</a:t>
            </a:r>
            <a:endParaRPr lang="en-US" sz="2400" b="0" strike="noStrike" spc="-1">
              <a:latin typeface="Optima LT DemiBold" panose="020B0400000000000000"/>
            </a:endParaRPr>
          </a:p>
        </p:txBody>
      </p:sp>
      <p:sp>
        <p:nvSpPr>
          <p:cNvPr id="77" name="TextShape 4"/>
          <p:cNvSpPr txBox="1"/>
          <p:nvPr/>
        </p:nvSpPr>
        <p:spPr>
          <a:xfrm>
            <a:off x="685800" y="1163955"/>
            <a:ext cx="7033260" cy="99123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r>
              <a:rPr lang="en-US" sz="2000" b="1" strike="noStrike" spc="-86">
                <a:latin typeface="Optima LT Medium" panose="020B0400000000000000"/>
              </a:rPr>
              <a:t>Given</a:t>
            </a:r>
            <a:r>
              <a:rPr lang="en-US" sz="2000" b="0" strike="noStrike" spc="-86">
                <a:latin typeface="Optima LT Medium" panose="020B0400000000000000"/>
              </a:rPr>
              <a:t>: A</a:t>
            </a:r>
            <a:r>
              <a:rPr lang="en-US" sz="2000" spc="-86">
                <a:latin typeface="Optima LT Medium" panose="020B0400000000000000"/>
                <a:sym typeface="+mn-ea"/>
              </a:rPr>
              <a:t>verage </a:t>
            </a:r>
            <a:r>
              <a:rPr lang="en-US" sz="2000" b="0" strike="noStrike" spc="-86">
                <a:latin typeface="Optima LT Medium" panose="020B0400000000000000"/>
              </a:rPr>
              <a:t>daily load profiles               of $N=460$ residents, all normalized to [0, 1].</a:t>
            </a:r>
            <a:endParaRPr lang="en-US" sz="2000" b="0" strike="noStrike" spc="-86">
              <a:latin typeface="Optima LT Medium" panose="020B0400000000000000"/>
            </a:endParaRPr>
          </a:p>
          <a:p>
            <a:endParaRPr lang="en-US" sz="2000" b="0" strike="noStrike" spc="-86">
              <a:latin typeface="Optima LT Medium" panose="020B0400000000000000"/>
            </a:endParaRPr>
          </a:p>
          <a:p>
            <a:r>
              <a:rPr lang="en-US" sz="2000" b="1" spc="-86">
                <a:latin typeface="Optima LT Medium" panose="020B0400000000000000"/>
                <a:sym typeface="+mn-ea"/>
              </a:rPr>
              <a:t>Goal</a:t>
            </a:r>
            <a:r>
              <a:rPr lang="en-US" sz="2000" spc="-86">
                <a:latin typeface="Optima LT Medium" panose="020B0400000000000000"/>
                <a:sym typeface="+mn-ea"/>
              </a:rPr>
              <a:t>: Find a k-partition               of </a:t>
            </a:r>
            <a:r>
              <a:rPr lang="en-US" sz="2000" spc="-86">
                <a:latin typeface="Optima LT Medium" panose="020B0400000000000000" charset="0"/>
                <a:cs typeface="Optima LT Medium" panose="020B0400000000000000" charset="0"/>
                <a:sym typeface="+mn-ea"/>
              </a:rPr>
              <a:t>the </a:t>
            </a:r>
            <a:r>
              <a:rPr lang="en-US" sz="2000" spc="-86">
                <a:latin typeface="Optima LT Medium" panose="020B0400000000000000"/>
                <a:sym typeface="+mn-ea"/>
              </a:rPr>
              <a:t>profiles such that </a:t>
            </a:r>
            <a:r>
              <a:rPr lang="en-US" sz="2000" i="1" spc="-86">
                <a:latin typeface="Optima LT Medium" panose="020B0400000000000000"/>
                <a:sym typeface="+mn-ea"/>
              </a:rPr>
              <a:t>similar </a:t>
            </a:r>
            <a:r>
              <a:rPr lang="en-US" sz="2000" spc="-86">
                <a:latin typeface="Optima LT Medium" panose="020B0400000000000000"/>
                <a:sym typeface="+mn-ea"/>
              </a:rPr>
              <a:t>profiles are clustered into the same set.</a:t>
            </a:r>
            <a:endParaRPr lang="en-US" sz="2000" b="0" strike="noStrike" spc="-86">
              <a:latin typeface="Optima LT Medium" panose="020B0400000000000000"/>
            </a:endParaRPr>
          </a:p>
          <a:p>
            <a:endParaRPr lang="en-US" sz="2000" i="1" spc="-86">
              <a:latin typeface="Optima LT Medium" panose="020B0400000000000000"/>
              <a:sym typeface="+mn-ea"/>
            </a:endParaRPr>
          </a:p>
          <a:p>
            <a:r>
              <a:rPr lang="en-US" sz="2000" i="1" spc="-86">
                <a:latin typeface="Optima LT Medium" panose="020B0400000000000000"/>
                <a:sym typeface="+mn-ea"/>
              </a:rPr>
              <a:t>How to measure similarity?</a:t>
            </a:r>
            <a:endParaRPr lang="en-US" sz="2000" i="1" spc="-86">
              <a:latin typeface="Optima LT Medium" panose="020B0400000000000000"/>
              <a:sym typeface="+mn-ea"/>
            </a:endParaRPr>
          </a:p>
          <a:p>
            <a:endParaRPr lang="en-US" sz="2000" b="0" i="1" strike="noStrike" spc="-86">
              <a:latin typeface="Optima LT Medium" panose="020B0400000000000000"/>
              <a:sym typeface="+mn-ea"/>
            </a:endParaRPr>
          </a:p>
        </p:txBody>
      </p:sp>
      <p:pic>
        <p:nvPicPr>
          <p:cNvPr id="7" name="图片 6" descr="groupmean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764280" y="4128135"/>
            <a:ext cx="1447800" cy="581025"/>
          </a:xfrm>
          <a:prstGeom prst="rect">
            <a:avLst/>
          </a:prstGeom>
        </p:spPr>
      </p:pic>
      <p:pic>
        <p:nvPicPr>
          <p:cNvPr id="9" name="图片 8" descr="obj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6495" y="3461385"/>
            <a:ext cx="2476500" cy="666750"/>
          </a:xfrm>
          <a:prstGeom prst="rect">
            <a:avLst/>
          </a:prstGeom>
        </p:spPr>
      </p:pic>
      <p:pic>
        <p:nvPicPr>
          <p:cNvPr id="6" name="图片 5" descr="S_i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1040" y="2132330"/>
            <a:ext cx="676275" cy="257175"/>
          </a:xfrm>
          <a:prstGeom prst="rect">
            <a:avLst/>
          </a:prstGeom>
        </p:spPr>
      </p:pic>
      <p:pic>
        <p:nvPicPr>
          <p:cNvPr id="11" name="图片 10" descr="pi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9750" y="1223010"/>
            <a:ext cx="676275" cy="2571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714490" y="3963670"/>
            <a:ext cx="22936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en-US" sz="2000" b="1" spc="-86">
                <a:solidFill>
                  <a:srgbClr val="FF0000"/>
                </a:solidFill>
                <a:latin typeface="Optima LT Medium" panose="020B0400000000000000"/>
              </a:rPr>
              <a:t>K-means algorithm?</a:t>
            </a:r>
            <a:endParaRPr lang="en-US" sz="2000" b="1" spc="-86">
              <a:solidFill>
                <a:srgbClr val="FF0000"/>
              </a:solidFill>
              <a:latin typeface="Optima LT Medium" panose="020B04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63360"/>
            <a:ext cx="9071280" cy="1271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1371600" y="128412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6" name="TextShape 3"/>
          <p:cNvSpPr txBox="1"/>
          <p:nvPr/>
        </p:nvSpPr>
        <p:spPr>
          <a:xfrm>
            <a:off x="685800" y="300600"/>
            <a:ext cx="685800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400" b="0" strike="noStrike" spc="-1">
                <a:latin typeface="Optima LT DemiBold" panose="020B0400000000000000"/>
              </a:rPr>
              <a:t>Curse of dimensionality</a:t>
            </a:r>
            <a:endParaRPr lang="en-US" sz="2400" b="0" strike="noStrike" spc="-1">
              <a:latin typeface="Optima LT DemiBold" panose="020B0400000000000000"/>
            </a:endParaRPr>
          </a:p>
        </p:txBody>
      </p:sp>
      <p:pic>
        <p:nvPicPr>
          <p:cNvPr id="2" name="图片 1" descr="dim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225165" y="1663700"/>
            <a:ext cx="3629025" cy="523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63360"/>
            <a:ext cx="9071280" cy="1271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1371600" y="128412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6" name="TextShape 3"/>
          <p:cNvSpPr txBox="1"/>
          <p:nvPr/>
        </p:nvSpPr>
        <p:spPr>
          <a:xfrm>
            <a:off x="685800" y="300600"/>
            <a:ext cx="685800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400" b="0" strike="noStrike" spc="-1">
                <a:latin typeface="Optima LT DemiBold" panose="020B0400000000000000"/>
              </a:rPr>
              <a:t>Data Preprocessing</a:t>
            </a:r>
            <a:endParaRPr lang="en-US" sz="2400" b="0" strike="noStrike" spc="-1">
              <a:latin typeface="Optima LT DemiBold" panose="020B0400000000000000"/>
            </a:endParaRPr>
          </a:p>
        </p:txBody>
      </p:sp>
      <p:sp>
        <p:nvSpPr>
          <p:cNvPr id="77" name="TextShape 4"/>
          <p:cNvSpPr txBox="1"/>
          <p:nvPr/>
        </p:nvSpPr>
        <p:spPr>
          <a:xfrm>
            <a:off x="678180" y="978535"/>
            <a:ext cx="7245985" cy="99123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r>
              <a:rPr lang="en-US" sz="2000" b="1" strike="noStrike" spc="-86">
                <a:latin typeface="Optima LT Medium" panose="020B0400000000000000"/>
              </a:rPr>
              <a:t>1.</a:t>
            </a:r>
            <a:r>
              <a:rPr lang="en-US" sz="2000" b="0" strike="noStrike" spc="-86">
                <a:latin typeface="Optima LT Medium" panose="020B0400000000000000"/>
              </a:rPr>
              <a:t> Divide load data of each resident                          by days:  </a:t>
            </a:r>
            <a:endParaRPr lang="en-US" sz="2000" b="0" strike="noStrike" spc="-86">
              <a:latin typeface="Optima LT Medium" panose="020B0400000000000000"/>
            </a:endParaRPr>
          </a:p>
          <a:p>
            <a:r>
              <a:rPr lang="en-US" sz="2000" b="0" strike="noStrike" spc="-86">
                <a:latin typeface="Optima LT Medium" panose="020B0400000000000000"/>
              </a:rPr>
              <a:t>    (days containing missing data are discarded)</a:t>
            </a:r>
            <a:endParaRPr lang="en-US" sz="2000" b="0" strike="noStrike" spc="-86">
              <a:latin typeface="Optima LT Medium" panose="020B0400000000000000"/>
            </a:endParaRPr>
          </a:p>
          <a:p>
            <a:endParaRPr lang="en-US" sz="2000" b="0" strike="noStrike" spc="-86">
              <a:latin typeface="Optima LT Medium" panose="020B0400000000000000"/>
            </a:endParaRPr>
          </a:p>
          <a:p>
            <a:endParaRPr lang="en-US" sz="2000" b="1" strike="noStrike" spc="-86">
              <a:latin typeface="Optima LT Medium" panose="020B0400000000000000"/>
            </a:endParaRPr>
          </a:p>
          <a:p>
            <a:r>
              <a:rPr lang="en-US" sz="2000" b="1" strike="noStrike" spc="-86">
                <a:latin typeface="Optima LT Medium" panose="020B0400000000000000"/>
              </a:rPr>
              <a:t>2.</a:t>
            </a:r>
            <a:r>
              <a:rPr lang="en-US" sz="2000" b="0" strike="noStrike" spc="-86">
                <a:latin typeface="Optima LT Medium" panose="020B0400000000000000"/>
              </a:rPr>
              <a:t> Compute average daily profile in $D$ days:</a:t>
            </a:r>
            <a:endParaRPr lang="en-US" sz="2000" b="0" strike="noStrike" spc="-86">
              <a:latin typeface="Optima LT Medium" panose="020B0400000000000000"/>
            </a:endParaRPr>
          </a:p>
          <a:p>
            <a:endParaRPr lang="en-US" sz="2000" b="0" strike="noStrike" spc="-86">
              <a:latin typeface="Optima LT Medium" panose="020B0400000000000000"/>
            </a:endParaRPr>
          </a:p>
          <a:p>
            <a:endParaRPr lang="en-US" sz="2000" b="0" strike="noStrike" spc="-86">
              <a:latin typeface="Optima LT Medium" panose="020B0400000000000000"/>
            </a:endParaRPr>
          </a:p>
          <a:p>
            <a:endParaRPr lang="en-US" sz="2000" b="1" strike="noStrike" spc="-86">
              <a:latin typeface="Optima LT Medium" panose="020B0400000000000000"/>
            </a:endParaRPr>
          </a:p>
          <a:p>
            <a:r>
              <a:rPr lang="en-US" sz="2000" b="1" strike="noStrike" spc="-86">
                <a:latin typeface="Optima LT Medium" panose="020B0400000000000000"/>
              </a:rPr>
              <a:t>3.</a:t>
            </a:r>
            <a:r>
              <a:rPr lang="en-US" sz="2000" b="0" strike="noStrike" spc="-86">
                <a:latin typeface="Optima LT Medium" panose="020B0400000000000000"/>
              </a:rPr>
              <a:t> We are interested in the </a:t>
            </a:r>
            <a:r>
              <a:rPr lang="en-US" sz="2000" b="0" i="1" strike="noStrike" spc="-86">
                <a:latin typeface="Optima LT Medium" panose="020B0400000000000000"/>
              </a:rPr>
              <a:t>relative distribution</a:t>
            </a:r>
            <a:r>
              <a:rPr lang="en-US" sz="2000" b="0" strike="noStrike" spc="-86">
                <a:latin typeface="Optima LT Medium" panose="020B0400000000000000"/>
              </a:rPr>
              <a:t> of electrical load across a day. Therefore $L_i$ is further normalized to lie within $[0, 1]$.</a:t>
            </a:r>
            <a:endParaRPr lang="en-US" sz="2000" b="0" strike="noStrike" spc="-86">
              <a:latin typeface="Optima LT Medium" panose="020B0400000000000000"/>
            </a:endParaRPr>
          </a:p>
          <a:p>
            <a:endParaRPr lang="en-US" sz="2000" b="0" strike="noStrike" spc="-86">
              <a:latin typeface="Optima LT Medium" panose="020B0400000000000000"/>
            </a:endParaRPr>
          </a:p>
          <a:p>
            <a:r>
              <a:rPr lang="en-US" sz="2000" b="0" strike="noStrike" spc="-86">
                <a:latin typeface="Optima LT Medium" panose="020B0400000000000000"/>
              </a:rPr>
              <a:t>TODO: Put some profiles here</a:t>
            </a:r>
            <a:endParaRPr lang="en-US" sz="2000" b="0" strike="noStrike" spc="-86">
              <a:latin typeface="Optima LT Medium" panose="020B0400000000000000"/>
            </a:endParaRPr>
          </a:p>
        </p:txBody>
      </p:sp>
      <p:pic>
        <p:nvPicPr>
          <p:cNvPr id="3" name="图片 2" descr="equation (4)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69460" y="1097915"/>
            <a:ext cx="1217295" cy="201295"/>
          </a:xfrm>
          <a:prstGeom prst="rect">
            <a:avLst/>
          </a:prstGeom>
        </p:spPr>
      </p:pic>
      <p:pic>
        <p:nvPicPr>
          <p:cNvPr id="4" name="图片 3" descr="pin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1765" y="1771650"/>
            <a:ext cx="1028700" cy="295275"/>
          </a:xfrm>
          <a:prstGeom prst="rect">
            <a:avLst/>
          </a:prstGeom>
        </p:spPr>
      </p:pic>
      <p:pic>
        <p:nvPicPr>
          <p:cNvPr id="7" name="图片 6" descr="a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18560" y="2709545"/>
            <a:ext cx="1514475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63360"/>
            <a:ext cx="9071280" cy="1271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1371600" y="128412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" name="TextShape 3"/>
          <p:cNvSpPr txBox="1"/>
          <p:nvPr/>
        </p:nvSpPr>
        <p:spPr>
          <a:xfrm>
            <a:off x="685800" y="300600"/>
            <a:ext cx="685800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400" b="0" strike="noStrike" spc="-1">
                <a:latin typeface="Optima LT DemiBold" panose="020B0400000000000000"/>
              </a:rPr>
              <a:t>Background &amp; Motivation</a:t>
            </a:r>
            <a:endParaRPr lang="en-US" sz="2400" b="0" strike="noStrike" spc="-1">
              <a:latin typeface="Optima LT DemiBold" panose="020B0400000000000000"/>
            </a:endParaRPr>
          </a:p>
        </p:txBody>
      </p:sp>
      <p:pic>
        <p:nvPicPr>
          <p:cNvPr id="49" name="图片 48"/>
          <p:cNvPicPr/>
          <p:nvPr/>
        </p:nvPicPr>
        <p:blipFill>
          <a:blip r:embed="rId1"/>
          <a:stretch>
            <a:fillRect/>
          </a:stretch>
        </p:blipFill>
        <p:spPr>
          <a:xfrm>
            <a:off x="48600" y="1143000"/>
            <a:ext cx="6629400" cy="3059640"/>
          </a:xfrm>
          <a:prstGeom prst="rect">
            <a:avLst/>
          </a:prstGeom>
          <a:ln w="0">
            <a:noFill/>
          </a:ln>
        </p:spPr>
      </p:pic>
      <p:sp>
        <p:nvSpPr>
          <p:cNvPr id="50" name="CustomShape 4"/>
          <p:cNvSpPr/>
          <p:nvPr/>
        </p:nvSpPr>
        <p:spPr>
          <a:xfrm>
            <a:off x="2360520" y="3121560"/>
            <a:ext cx="2151720" cy="7758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2782080" y="2915640"/>
            <a:ext cx="781200" cy="57816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2" name="CustomShape 6"/>
          <p:cNvSpPr/>
          <p:nvPr/>
        </p:nvSpPr>
        <p:spPr>
          <a:xfrm>
            <a:off x="1208880" y="1143000"/>
            <a:ext cx="4048560" cy="5698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3" name="TextShape 7"/>
          <p:cNvSpPr txBox="1"/>
          <p:nvPr/>
        </p:nvSpPr>
        <p:spPr>
          <a:xfrm>
            <a:off x="170640" y="4369680"/>
            <a:ext cx="6448680" cy="43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86">
                <a:latin typeface="Optima LT DemiBold" panose="020B0400000000000000"/>
              </a:rPr>
              <a:t>A generic autoencoder</a:t>
            </a:r>
            <a:endParaRPr lang="en-US" sz="1600" b="0" strike="noStrike" spc="-86">
              <a:latin typeface="Optima LT DemiBold" panose="020B0400000000000000"/>
            </a:endParaRPr>
          </a:p>
        </p:txBody>
      </p:sp>
      <p:pic>
        <p:nvPicPr>
          <p:cNvPr id="54" name="图片 53"/>
          <p:cNvPicPr/>
          <p:nvPr/>
        </p:nvPicPr>
        <p:blipFill>
          <a:blip r:embed="rId2"/>
          <a:stretch>
            <a:fillRect/>
          </a:stretch>
        </p:blipFill>
        <p:spPr>
          <a:xfrm>
            <a:off x="6977160" y="2148120"/>
            <a:ext cx="1891440" cy="389520"/>
          </a:xfrm>
          <a:prstGeom prst="rect">
            <a:avLst/>
          </a:prstGeom>
          <a:ln w="0">
            <a:noFill/>
          </a:ln>
        </p:spPr>
      </p:pic>
      <p:sp>
        <p:nvSpPr>
          <p:cNvPr id="55" name="TextShape 8"/>
          <p:cNvSpPr txBox="1"/>
          <p:nvPr/>
        </p:nvSpPr>
        <p:spPr>
          <a:xfrm>
            <a:off x="7652880" y="2728800"/>
            <a:ext cx="1755720" cy="54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1500" b="0" strike="noStrike" spc="-86">
                <a:latin typeface="Optima LT Medium" panose="020B0400000000000000"/>
              </a:rPr>
              <a:t>low dimensional </a:t>
            </a:r>
            <a:r>
              <a:rPr lang="en-US" sz="1500" b="0" i="1" strike="noStrike" spc="-86">
                <a:latin typeface="Optima LT Medium" panose="020B0400000000000000"/>
              </a:rPr>
              <a:t>latent</a:t>
            </a:r>
            <a:r>
              <a:rPr lang="en-US" sz="1500" b="0" strike="noStrike" spc="-86">
                <a:latin typeface="Optima LT Medium" panose="020B0400000000000000"/>
              </a:rPr>
              <a:t> variable.</a:t>
            </a:r>
            <a:endParaRPr lang="en-US" sz="1500" b="0" strike="noStrike" spc="-86">
              <a:latin typeface="Optima LT Medium" panose="020B0400000000000000"/>
            </a:endParaRPr>
          </a:p>
        </p:txBody>
      </p:sp>
      <p:pic>
        <p:nvPicPr>
          <p:cNvPr id="56" name="图片 55"/>
          <p:cNvPicPr/>
          <p:nvPr/>
        </p:nvPicPr>
        <p:blipFill>
          <a:blip r:embed="rId3"/>
          <a:stretch>
            <a:fillRect/>
          </a:stretch>
        </p:blipFill>
        <p:spPr>
          <a:xfrm>
            <a:off x="7002000" y="2744640"/>
            <a:ext cx="687240" cy="20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63360"/>
            <a:ext cx="9071280" cy="1271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1371600" y="128412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" name="TextShape 3"/>
          <p:cNvSpPr txBox="1"/>
          <p:nvPr/>
        </p:nvSpPr>
        <p:spPr>
          <a:xfrm>
            <a:off x="685800" y="300600"/>
            <a:ext cx="685800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400" b="0" strike="noStrike" spc="-1">
                <a:latin typeface="Optima LT DemiBold" panose="020B0400000000000000"/>
              </a:rPr>
              <a:t>Background &amp; Motivation</a:t>
            </a:r>
            <a:endParaRPr lang="en-US" sz="2400" b="0" strike="noStrike" spc="-1">
              <a:latin typeface="Optima LT DemiBold" panose="020B0400000000000000"/>
            </a:endParaRPr>
          </a:p>
        </p:txBody>
      </p:sp>
      <p:pic>
        <p:nvPicPr>
          <p:cNvPr id="49" name="图片 48"/>
          <p:cNvPicPr/>
          <p:nvPr/>
        </p:nvPicPr>
        <p:blipFill>
          <a:blip r:embed="rId1"/>
          <a:stretch>
            <a:fillRect/>
          </a:stretch>
        </p:blipFill>
        <p:spPr>
          <a:xfrm>
            <a:off x="48600" y="1143000"/>
            <a:ext cx="6629400" cy="3059640"/>
          </a:xfrm>
          <a:prstGeom prst="rect">
            <a:avLst/>
          </a:prstGeom>
          <a:ln w="0">
            <a:noFill/>
          </a:ln>
        </p:spPr>
      </p:pic>
      <p:sp>
        <p:nvSpPr>
          <p:cNvPr id="50" name="CustomShape 4"/>
          <p:cNvSpPr/>
          <p:nvPr/>
        </p:nvSpPr>
        <p:spPr>
          <a:xfrm>
            <a:off x="2360520" y="3121560"/>
            <a:ext cx="2151720" cy="7758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2782080" y="2915640"/>
            <a:ext cx="781200" cy="57816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2" name="CustomShape 6"/>
          <p:cNvSpPr/>
          <p:nvPr/>
        </p:nvSpPr>
        <p:spPr>
          <a:xfrm>
            <a:off x="1208880" y="1143000"/>
            <a:ext cx="4048560" cy="5698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3" name="TextShape 7"/>
          <p:cNvSpPr txBox="1"/>
          <p:nvPr/>
        </p:nvSpPr>
        <p:spPr>
          <a:xfrm>
            <a:off x="170640" y="4369680"/>
            <a:ext cx="6448680" cy="43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 algn="ctr">
              <a:lnSpc>
                <a:spcPct val="100000"/>
              </a:lnSpc>
            </a:pPr>
            <a:r>
              <a:rPr lang="en-US" sz="1600" b="0" strike="noStrike" spc="-86">
                <a:latin typeface="Optima LT DemiBold" panose="020B0400000000000000"/>
              </a:rPr>
              <a:t>A generic autoencoder</a:t>
            </a:r>
            <a:endParaRPr lang="en-US" sz="1600" b="0" strike="noStrike" spc="-86">
              <a:latin typeface="Optima LT DemiBold" panose="020B0400000000000000"/>
            </a:endParaRPr>
          </a:p>
        </p:txBody>
      </p:sp>
      <p:pic>
        <p:nvPicPr>
          <p:cNvPr id="54" name="图片 53"/>
          <p:cNvPicPr/>
          <p:nvPr/>
        </p:nvPicPr>
        <p:blipFill>
          <a:blip r:embed="rId2"/>
          <a:stretch>
            <a:fillRect/>
          </a:stretch>
        </p:blipFill>
        <p:spPr>
          <a:xfrm>
            <a:off x="6977160" y="2148120"/>
            <a:ext cx="1891440" cy="389520"/>
          </a:xfrm>
          <a:prstGeom prst="rect">
            <a:avLst/>
          </a:prstGeom>
          <a:ln w="0">
            <a:noFill/>
          </a:ln>
        </p:spPr>
      </p:pic>
      <p:sp>
        <p:nvSpPr>
          <p:cNvPr id="55" name="TextShape 8"/>
          <p:cNvSpPr txBox="1"/>
          <p:nvPr/>
        </p:nvSpPr>
        <p:spPr>
          <a:xfrm>
            <a:off x="7652880" y="2728800"/>
            <a:ext cx="1755720" cy="54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1500" b="0" strike="noStrike" spc="-86">
                <a:latin typeface="Optima LT Medium" panose="020B0400000000000000"/>
              </a:rPr>
              <a:t>low dimensional </a:t>
            </a:r>
            <a:r>
              <a:rPr lang="en-US" sz="1500" b="0" i="1" strike="noStrike" spc="-86">
                <a:latin typeface="Optima LT Medium" panose="020B0400000000000000"/>
              </a:rPr>
              <a:t>latent</a:t>
            </a:r>
            <a:r>
              <a:rPr lang="en-US" sz="1500" b="0" strike="noStrike" spc="-86">
                <a:latin typeface="Optima LT Medium" panose="020B0400000000000000"/>
              </a:rPr>
              <a:t> variable.</a:t>
            </a:r>
            <a:endParaRPr lang="en-US" sz="1500" b="0" strike="noStrike" spc="-86">
              <a:latin typeface="Optima LT Medium" panose="020B0400000000000000"/>
            </a:endParaRPr>
          </a:p>
        </p:txBody>
      </p:sp>
      <p:pic>
        <p:nvPicPr>
          <p:cNvPr id="56" name="图片 55"/>
          <p:cNvPicPr/>
          <p:nvPr/>
        </p:nvPicPr>
        <p:blipFill>
          <a:blip r:embed="rId3"/>
          <a:stretch>
            <a:fillRect/>
          </a:stretch>
        </p:blipFill>
        <p:spPr>
          <a:xfrm>
            <a:off x="7002000" y="2744640"/>
            <a:ext cx="687240" cy="20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921200" y="2815200"/>
            <a:ext cx="457200" cy="457200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6D6D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72720" y="328680"/>
            <a:ext cx="9071280" cy="1271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" name="CustomShape 3"/>
          <p:cNvSpPr/>
          <p:nvPr/>
        </p:nvSpPr>
        <p:spPr>
          <a:xfrm>
            <a:off x="1371600" y="128412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0" name="TextShape 4"/>
          <p:cNvSpPr txBox="1"/>
          <p:nvPr/>
        </p:nvSpPr>
        <p:spPr>
          <a:xfrm>
            <a:off x="685800" y="300600"/>
            <a:ext cx="685800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400" b="0" strike="noStrike" spc="-1">
                <a:latin typeface="Optima LT DemiBold" panose="020B0400000000000000"/>
              </a:rPr>
              <a:t>PCA is a linear autoencoder</a:t>
            </a:r>
            <a:endParaRPr lang="en-US" sz="2400" b="0" strike="noStrike" spc="-1">
              <a:latin typeface="Optima LT DemiBold" panose="020B0400000000000000"/>
            </a:endParaRPr>
          </a:p>
        </p:txBody>
      </p:sp>
      <p:pic>
        <p:nvPicPr>
          <p:cNvPr id="61" name="图片 60"/>
          <p:cNvPicPr/>
          <p:nvPr/>
        </p:nvPicPr>
        <p:blipFill>
          <a:blip r:embed="rId1">
            <a:alphaModFix amt="75000"/>
          </a:blip>
          <a:stretch>
            <a:fillRect/>
          </a:stretch>
        </p:blipFill>
        <p:spPr>
          <a:xfrm>
            <a:off x="2250000" y="2882520"/>
            <a:ext cx="423360" cy="317880"/>
          </a:xfrm>
          <a:prstGeom prst="rect">
            <a:avLst/>
          </a:prstGeom>
          <a:ln w="0">
            <a:noFill/>
          </a:ln>
        </p:spPr>
      </p:pic>
      <p:sp>
        <p:nvSpPr>
          <p:cNvPr id="62" name="Line 5"/>
          <p:cNvSpPr/>
          <p:nvPr/>
        </p:nvSpPr>
        <p:spPr>
          <a:xfrm>
            <a:off x="2791800" y="3043800"/>
            <a:ext cx="2057400" cy="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63" name="图片 62"/>
          <p:cNvPicPr/>
          <p:nvPr/>
        </p:nvPicPr>
        <p:blipFill>
          <a:blip r:embed="rId2"/>
          <a:stretch>
            <a:fillRect/>
          </a:stretch>
        </p:blipFill>
        <p:spPr>
          <a:xfrm>
            <a:off x="5029200" y="2935080"/>
            <a:ext cx="265320" cy="230040"/>
          </a:xfrm>
          <a:prstGeom prst="rect">
            <a:avLst/>
          </a:prstGeom>
          <a:ln w="0">
            <a:noFill/>
          </a:ln>
        </p:spPr>
      </p:pic>
      <p:pic>
        <p:nvPicPr>
          <p:cNvPr id="64" name="图片 63"/>
          <p:cNvPicPr/>
          <p:nvPr/>
        </p:nvPicPr>
        <p:blipFill>
          <a:blip r:embed="rId3"/>
          <a:stretch>
            <a:fillRect/>
          </a:stretch>
        </p:blipFill>
        <p:spPr>
          <a:xfrm>
            <a:off x="7537320" y="2632320"/>
            <a:ext cx="603360" cy="567000"/>
          </a:xfrm>
          <a:prstGeom prst="rect">
            <a:avLst/>
          </a:prstGeom>
          <a:ln w="0">
            <a:noFill/>
          </a:ln>
        </p:spPr>
      </p:pic>
      <p:sp>
        <p:nvSpPr>
          <p:cNvPr id="65" name="Line 6"/>
          <p:cNvSpPr/>
          <p:nvPr/>
        </p:nvSpPr>
        <p:spPr>
          <a:xfrm>
            <a:off x="5414400" y="3043800"/>
            <a:ext cx="2057400" cy="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66" name="图片 65"/>
          <p:cNvPicPr/>
          <p:nvPr/>
        </p:nvPicPr>
        <p:blipFill>
          <a:blip r:embed="rId4">
            <a:alphaModFix amt="41000"/>
          </a:blip>
          <a:stretch>
            <a:fillRect/>
          </a:stretch>
        </p:blipFill>
        <p:spPr>
          <a:xfrm>
            <a:off x="5562720" y="2057400"/>
            <a:ext cx="1716480" cy="639000"/>
          </a:xfrm>
          <a:prstGeom prst="rect">
            <a:avLst/>
          </a:prstGeom>
          <a:ln w="0">
            <a:noFill/>
          </a:ln>
        </p:spPr>
      </p:pic>
      <p:pic>
        <p:nvPicPr>
          <p:cNvPr id="67" name="图片 66"/>
          <p:cNvPicPr/>
          <p:nvPr/>
        </p:nvPicPr>
        <p:blipFill>
          <a:blip r:embed="rId5">
            <a:alphaModFix amt="75000"/>
          </a:blip>
          <a:stretch>
            <a:fillRect/>
          </a:stretch>
        </p:blipFill>
        <p:spPr>
          <a:xfrm>
            <a:off x="3200400" y="1828800"/>
            <a:ext cx="1194840" cy="921240"/>
          </a:xfrm>
          <a:prstGeom prst="rect">
            <a:avLst/>
          </a:prstGeom>
          <a:ln w="0">
            <a:noFill/>
          </a:ln>
        </p:spPr>
      </p:pic>
      <p:pic>
        <p:nvPicPr>
          <p:cNvPr id="68" name="图片 67"/>
          <p:cNvPicPr/>
          <p:nvPr/>
        </p:nvPicPr>
        <p:blipFill>
          <a:blip r:embed="rId6"/>
          <a:stretch>
            <a:fillRect/>
          </a:stretch>
        </p:blipFill>
        <p:spPr>
          <a:xfrm>
            <a:off x="2276640" y="3657600"/>
            <a:ext cx="1380960" cy="138960"/>
          </a:xfrm>
          <a:prstGeom prst="rect">
            <a:avLst/>
          </a:prstGeom>
          <a:ln w="0">
            <a:noFill/>
          </a:ln>
        </p:spPr>
      </p:pic>
      <p:sp>
        <p:nvSpPr>
          <p:cNvPr id="69" name="TextShape 7"/>
          <p:cNvSpPr txBox="1"/>
          <p:nvPr/>
        </p:nvSpPr>
        <p:spPr>
          <a:xfrm>
            <a:off x="3622680" y="3549600"/>
            <a:ext cx="2562120" cy="336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1400" b="0" strike="noStrike" spc="-86">
                <a:latin typeface="Optima LT Medium" panose="020B0400000000000000"/>
              </a:rPr>
              <a:t>first      principal components</a:t>
            </a:r>
            <a:endParaRPr lang="en-US" sz="1400" b="0" strike="noStrike" spc="-86">
              <a:latin typeface="Optima LT Medium" panose="020B0400000000000000"/>
            </a:endParaRPr>
          </a:p>
        </p:txBody>
      </p:sp>
      <p:pic>
        <p:nvPicPr>
          <p:cNvPr id="70" name="图片 69"/>
          <p:cNvPicPr/>
          <p:nvPr/>
        </p:nvPicPr>
        <p:blipFill>
          <a:blip r:embed="rId7"/>
          <a:stretch>
            <a:fillRect/>
          </a:stretch>
        </p:blipFill>
        <p:spPr>
          <a:xfrm>
            <a:off x="4024080" y="3620880"/>
            <a:ext cx="109800" cy="137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2"/>
          <p:cNvSpPr/>
          <p:nvPr/>
        </p:nvSpPr>
        <p:spPr>
          <a:xfrm>
            <a:off x="72720" y="328680"/>
            <a:ext cx="9071280" cy="1271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" name="CustomShape 3"/>
          <p:cNvSpPr/>
          <p:nvPr/>
        </p:nvSpPr>
        <p:spPr>
          <a:xfrm>
            <a:off x="1371600" y="128412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0" name="TextShape 4"/>
          <p:cNvSpPr txBox="1"/>
          <p:nvPr/>
        </p:nvSpPr>
        <p:spPr>
          <a:xfrm>
            <a:off x="685800" y="300600"/>
            <a:ext cx="685800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400" b="0" strike="noStrike" spc="-1">
                <a:latin typeface="Optima LT DemiBold" panose="020B0400000000000000"/>
              </a:rPr>
              <a:t>TODO: Application of AE in image classification</a:t>
            </a:r>
            <a:endParaRPr lang="en-US" sz="2400" b="0" strike="noStrike" spc="-1">
              <a:latin typeface="Optima LT DemiBold" panose="020B04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1657</Words>
  <Application>WPS 演示</Application>
  <PresentationFormat/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SimSun</vt:lpstr>
      <vt:lpstr>Wingdings</vt:lpstr>
      <vt:lpstr>Arial</vt:lpstr>
      <vt:lpstr>Optima LT DemiBold</vt:lpstr>
      <vt:lpstr>Optima LT Medium</vt:lpstr>
      <vt:lpstr>Microsoft YaHei</vt:lpstr>
      <vt:lpstr>Arial Unicode MS</vt:lpstr>
      <vt:lpstr>Calibri</vt:lpstr>
      <vt:lpstr>DejaVu Sans</vt:lpstr>
      <vt:lpstr>Optima LT Medium</vt:lpstr>
      <vt:lpstr>Cascadia Mono SemiBold</vt:lpstr>
      <vt:lpstr>Leelawadee UI Semilight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环 形 废 墟</cp:lastModifiedBy>
  <cp:revision>6</cp:revision>
  <dcterms:created xsi:type="dcterms:W3CDTF">2021-05-05T06:43:00Z</dcterms:created>
  <dcterms:modified xsi:type="dcterms:W3CDTF">2021-05-05T11:27:33Z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