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EA3C0C"/>
    <a:srgbClr val="FFFFFF"/>
    <a:srgbClr val="969696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EE90-A7D0-4FE5-A1BB-DC6C356DE2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58B0-17CB-4A29-935B-48974FEA36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71645" y="697444"/>
            <a:ext cx="9930551" cy="5715860"/>
            <a:chOff x="1146495" y="857053"/>
            <a:chExt cx="9930551" cy="5715860"/>
          </a:xfrm>
        </p:grpSpPr>
        <p:grpSp>
          <p:nvGrpSpPr>
            <p:cNvPr id="8" name="组合 7"/>
            <p:cNvGrpSpPr/>
            <p:nvPr/>
          </p:nvGrpSpPr>
          <p:grpSpPr>
            <a:xfrm>
              <a:off x="1541536" y="1237130"/>
              <a:ext cx="9535510" cy="5335783"/>
              <a:chOff x="1487748" y="528918"/>
              <a:chExt cx="9535510" cy="533578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487748" y="528918"/>
                <a:ext cx="9535510" cy="4625788"/>
                <a:chOff x="420947" y="0"/>
                <a:chExt cx="12020901" cy="6222013"/>
              </a:xfrm>
            </p:grpSpPr>
            <p:pic>
              <p:nvPicPr>
                <p:cNvPr id="148" name="图片 14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rot="5400000">
                  <a:off x="9856829" y="3323108"/>
                  <a:ext cx="2046960" cy="365452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grpSp>
              <p:nvGrpSpPr>
                <p:cNvPr id="234" name="组合 233"/>
                <p:cNvGrpSpPr/>
                <p:nvPr/>
              </p:nvGrpSpPr>
              <p:grpSpPr>
                <a:xfrm>
                  <a:off x="1325349" y="2090441"/>
                  <a:ext cx="692315" cy="2242367"/>
                  <a:chOff x="4570193" y="1508104"/>
                  <a:chExt cx="692315" cy="3777860"/>
                </a:xfrm>
              </p:grpSpPr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4570193" y="1508104"/>
                    <a:ext cx="559265" cy="3640440"/>
                    <a:chOff x="4570193" y="1508104"/>
                    <a:chExt cx="559265" cy="3640440"/>
                  </a:xfrm>
                </p:grpSpPr>
                <p:pic>
                  <p:nvPicPr>
                    <p:cNvPr id="219" name="图片 218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085334" y="3113632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20" name="矩形 219"/>
                    <p:cNvSpPr/>
                    <p:nvPr/>
                  </p:nvSpPr>
                  <p:spPr>
                    <a:xfrm>
                      <a:off x="4570193" y="1508104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21" name="图片 220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65672" y="3177564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22" name="矩形 221"/>
                    <p:cNvSpPr/>
                    <p:nvPr/>
                  </p:nvSpPr>
                  <p:spPr>
                    <a:xfrm>
                      <a:off x="4650531" y="1572036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29" name="组合 228"/>
                  <p:cNvGrpSpPr/>
                  <p:nvPr/>
                </p:nvGrpSpPr>
                <p:grpSpPr>
                  <a:xfrm>
                    <a:off x="4703243" y="1645524"/>
                    <a:ext cx="559265" cy="3640440"/>
                    <a:chOff x="4570193" y="1508104"/>
                    <a:chExt cx="559265" cy="3640440"/>
                  </a:xfrm>
                </p:grpSpPr>
                <p:pic>
                  <p:nvPicPr>
                    <p:cNvPr id="230" name="图片 229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085334" y="3113632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31" name="矩形 230"/>
                    <p:cNvSpPr/>
                    <p:nvPr/>
                  </p:nvSpPr>
                  <p:spPr>
                    <a:xfrm>
                      <a:off x="4570193" y="1508104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232" name="图片 231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65672" y="3177564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33" name="矩形 232"/>
                    <p:cNvSpPr/>
                    <p:nvPr/>
                  </p:nvSpPr>
                  <p:spPr>
                    <a:xfrm>
                      <a:off x="4650531" y="1572036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rot="5400000">
                  <a:off x="-1063911" y="3092073"/>
                  <a:ext cx="3448644" cy="365452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420947" y="2047781"/>
                  <a:ext cx="478927" cy="911159"/>
                </a:xfrm>
                <a:prstGeom prst="rect">
                  <a:avLst/>
                </a:prstGeom>
                <a:noFill/>
                <a:ln w="57150">
                  <a:solidFill>
                    <a:srgbClr val="EA3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9" name="组合 378"/>
                <p:cNvGrpSpPr/>
                <p:nvPr/>
              </p:nvGrpSpPr>
              <p:grpSpPr>
                <a:xfrm>
                  <a:off x="11539674" y="1480892"/>
                  <a:ext cx="478927" cy="3595309"/>
                  <a:chOff x="11238298" y="0"/>
                  <a:chExt cx="478927" cy="3576508"/>
                </a:xfrm>
              </p:grpSpPr>
              <p:pic>
                <p:nvPicPr>
                  <p:cNvPr id="17" name="图片 16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 rot="5400000">
                    <a:off x="9753439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18" name="矩形 17"/>
                  <p:cNvSpPr/>
                  <p:nvPr/>
                </p:nvSpPr>
                <p:spPr>
                  <a:xfrm>
                    <a:off x="11238298" y="0"/>
                    <a:ext cx="478927" cy="3576508"/>
                  </a:xfrm>
                  <a:prstGeom prst="rect">
                    <a:avLst/>
                  </a:prstGeom>
                  <a:solidFill>
                    <a:srgbClr val="B4C7E7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1556171" y="2772230"/>
                  <a:ext cx="47892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>
                  <a:off x="921441" y="2030343"/>
                  <a:ext cx="650014" cy="726856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928646" y="2787093"/>
                  <a:ext cx="634004" cy="186198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矩形 217"/>
                <p:cNvSpPr/>
                <p:nvPr/>
              </p:nvSpPr>
              <p:spPr>
                <a:xfrm>
                  <a:off x="1554727" y="3520102"/>
                  <a:ext cx="464007" cy="576019"/>
                </a:xfrm>
                <a:prstGeom prst="rect">
                  <a:avLst/>
                </a:prstGeom>
                <a:noFill/>
                <a:ln w="38100">
                  <a:solidFill>
                    <a:srgbClr val="EA3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0" name="组合 279"/>
                <p:cNvGrpSpPr/>
                <p:nvPr/>
              </p:nvGrpSpPr>
              <p:grpSpPr>
                <a:xfrm>
                  <a:off x="2382013" y="2606708"/>
                  <a:ext cx="805216" cy="1166214"/>
                  <a:chOff x="4511451" y="2420471"/>
                  <a:chExt cx="805216" cy="2032931"/>
                </a:xfrm>
              </p:grpSpPr>
              <p:grpSp>
                <p:nvGrpSpPr>
                  <p:cNvPr id="260" name="组合 259"/>
                  <p:cNvGrpSpPr/>
                  <p:nvPr/>
                </p:nvGrpSpPr>
                <p:grpSpPr>
                  <a:xfrm>
                    <a:off x="4511451" y="2420471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256" name="图片 255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57" name="矩形 256"/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4548544" y="2475440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258" name="图片 257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62" name="组合 261"/>
                  <p:cNvGrpSpPr/>
                  <p:nvPr/>
                </p:nvGrpSpPr>
                <p:grpSpPr>
                  <a:xfrm>
                    <a:off x="4601677" y="2530410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263" name="图片 262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65" name="组合 264"/>
                  <p:cNvGrpSpPr/>
                  <p:nvPr/>
                </p:nvGrpSpPr>
                <p:grpSpPr>
                  <a:xfrm>
                    <a:off x="4638770" y="2585379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266" name="图片 265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67" name="矩形 266"/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68" name="组合 267"/>
                  <p:cNvGrpSpPr/>
                  <p:nvPr/>
                </p:nvGrpSpPr>
                <p:grpSpPr>
                  <a:xfrm>
                    <a:off x="4710421" y="2646658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269" name="图片 268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70" name="矩形 269"/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71" name="组合 270"/>
                  <p:cNvGrpSpPr/>
                  <p:nvPr/>
                </p:nvGrpSpPr>
                <p:grpSpPr>
                  <a:xfrm>
                    <a:off x="4747514" y="2701627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272" name="图片 271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73" name="矩形 272"/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4800647" y="2756597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275" name="图片 274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76" name="矩形 275"/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277" name="组合 276"/>
                  <p:cNvGrpSpPr/>
                  <p:nvPr/>
                </p:nvGrpSpPr>
                <p:grpSpPr>
                  <a:xfrm>
                    <a:off x="4837740" y="2811566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278" name="图片 277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279" name="矩形 278"/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cxnSp>
              <p:nvCxnSpPr>
                <p:cNvPr id="282" name="直接连接符 281"/>
                <p:cNvCxnSpPr/>
                <p:nvPr/>
              </p:nvCxnSpPr>
              <p:spPr>
                <a:xfrm>
                  <a:off x="2727946" y="3100205"/>
                  <a:ext cx="478927" cy="0"/>
                </a:xfrm>
                <a:prstGeom prst="line">
                  <a:avLst/>
                </a:prstGeom>
                <a:ln w="38100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接连接符 285"/>
                <p:cNvCxnSpPr/>
                <p:nvPr/>
              </p:nvCxnSpPr>
              <p:spPr>
                <a:xfrm flipV="1">
                  <a:off x="2015391" y="3100205"/>
                  <a:ext cx="706287" cy="397648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/>
              </p:nvCxnSpPr>
              <p:spPr>
                <a:xfrm flipV="1">
                  <a:off x="2021728" y="3116373"/>
                  <a:ext cx="699127" cy="989549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矩形 290"/>
                <p:cNvSpPr/>
                <p:nvPr/>
              </p:nvSpPr>
              <p:spPr>
                <a:xfrm>
                  <a:off x="7701023" y="3417944"/>
                  <a:ext cx="413375" cy="1706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0" name="组合 309"/>
                <p:cNvGrpSpPr/>
                <p:nvPr/>
              </p:nvGrpSpPr>
              <p:grpSpPr>
                <a:xfrm>
                  <a:off x="4010810" y="0"/>
                  <a:ext cx="437161" cy="6211280"/>
                  <a:chOff x="6110449" y="333591"/>
                  <a:chExt cx="437161" cy="6211280"/>
                </a:xfrm>
              </p:grpSpPr>
              <p:grpSp>
                <p:nvGrpSpPr>
                  <p:cNvPr id="292" name="组合 291"/>
                  <p:cNvGrpSpPr/>
                  <p:nvPr/>
                </p:nvGrpSpPr>
                <p:grpSpPr>
                  <a:xfrm>
                    <a:off x="6110449" y="333591"/>
                    <a:ext cx="437161" cy="6211280"/>
                    <a:chOff x="6978957" y="-20629"/>
                    <a:chExt cx="597460" cy="4987300"/>
                  </a:xfrm>
                </p:grpSpPr>
                <p:pic>
                  <p:nvPicPr>
                    <p:cNvPr id="289" name="图片 288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6978957" y="-20629"/>
                      <a:ext cx="597460" cy="26535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0" name="图片 289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t="4872"/>
                    <a:stretch>
                      <a:fillRect/>
                    </a:stretch>
                  </p:blipFill>
                  <p:spPr>
                    <a:xfrm>
                      <a:off x="6978957" y="2442398"/>
                      <a:ext cx="597460" cy="252427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93" name="矩形 292"/>
                  <p:cNvSpPr/>
                  <p:nvPr/>
                </p:nvSpPr>
                <p:spPr>
                  <a:xfrm>
                    <a:off x="6169109" y="382480"/>
                    <a:ext cx="296179" cy="6070928"/>
                  </a:xfrm>
                  <a:prstGeom prst="rect">
                    <a:avLst/>
                  </a:prstGeom>
                  <a:solidFill>
                    <a:srgbClr val="969696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95" name="直接箭头连接符 294"/>
                <p:cNvCxnSpPr/>
                <p:nvPr/>
              </p:nvCxnSpPr>
              <p:spPr>
                <a:xfrm>
                  <a:off x="3226999" y="3151868"/>
                  <a:ext cx="825449" cy="0"/>
                </a:xfrm>
                <a:prstGeom prst="straightConnector1">
                  <a:avLst/>
                </a:prstGeom>
                <a:ln w="57150">
                  <a:solidFill>
                    <a:srgbClr val="96969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/>
                <p:cNvSpPr txBox="1"/>
                <p:nvPr/>
              </p:nvSpPr>
              <p:spPr>
                <a:xfrm>
                  <a:off x="3159192" y="2681810"/>
                  <a:ext cx="1407439" cy="45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>
                      <a:latin typeface="Optima LT DemiBold" panose="020B0400000000000000" pitchFamily="34" charset="0"/>
                      <a:ea typeface="SimHei" panose="02010609060101010101" pitchFamily="49" charset="-122"/>
                    </a:rPr>
                    <a:t>flatten</a:t>
                  </a:r>
                  <a:endParaRPr lang="zh-CN" altLang="en-US" sz="1600" dirty="0">
                    <a:latin typeface="Optima LT DemiBold" panose="020B0400000000000000" pitchFamily="34" charset="0"/>
                    <a:ea typeface="SimHei" panose="02010609060101010101" pitchFamily="49" charset="-122"/>
                  </a:endParaRPr>
                </a:p>
              </p:txBody>
            </p:sp>
            <p:cxnSp>
              <p:nvCxnSpPr>
                <p:cNvPr id="301" name="直接连接符 300"/>
                <p:cNvCxnSpPr>
                  <a:endCxn id="11" idx="2"/>
                </p:cNvCxnSpPr>
                <p:nvPr/>
              </p:nvCxnSpPr>
              <p:spPr>
                <a:xfrm>
                  <a:off x="4383045" y="35718"/>
                  <a:ext cx="497489" cy="22992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6" name="组合 315"/>
                <p:cNvGrpSpPr/>
                <p:nvPr/>
              </p:nvGrpSpPr>
              <p:grpSpPr>
                <a:xfrm>
                  <a:off x="5695733" y="10733"/>
                  <a:ext cx="437161" cy="6211280"/>
                  <a:chOff x="6110449" y="333591"/>
                  <a:chExt cx="437161" cy="6211280"/>
                </a:xfrm>
              </p:grpSpPr>
              <p:grpSp>
                <p:nvGrpSpPr>
                  <p:cNvPr id="317" name="组合 316"/>
                  <p:cNvGrpSpPr/>
                  <p:nvPr/>
                </p:nvGrpSpPr>
                <p:grpSpPr>
                  <a:xfrm>
                    <a:off x="6110449" y="333591"/>
                    <a:ext cx="437161" cy="6211280"/>
                    <a:chOff x="6978957" y="-20629"/>
                    <a:chExt cx="597460" cy="4987300"/>
                  </a:xfrm>
                </p:grpSpPr>
                <p:pic>
                  <p:nvPicPr>
                    <p:cNvPr id="319" name="图片 318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6978957" y="-20629"/>
                      <a:ext cx="597460" cy="26535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0" name="图片 319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t="4872"/>
                    <a:stretch>
                      <a:fillRect/>
                    </a:stretch>
                  </p:blipFill>
                  <p:spPr>
                    <a:xfrm>
                      <a:off x="6978957" y="2442398"/>
                      <a:ext cx="597460" cy="252427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18" name="矩形 317"/>
                  <p:cNvSpPr/>
                  <p:nvPr/>
                </p:nvSpPr>
                <p:spPr>
                  <a:xfrm>
                    <a:off x="6169109" y="382480"/>
                    <a:ext cx="296179" cy="6070928"/>
                  </a:xfrm>
                  <a:prstGeom prst="rect">
                    <a:avLst/>
                  </a:prstGeom>
                  <a:solidFill>
                    <a:srgbClr val="969696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21" name="直接连接符 320"/>
                <p:cNvCxnSpPr>
                  <a:endCxn id="11" idx="6"/>
                </p:cNvCxnSpPr>
                <p:nvPr/>
              </p:nvCxnSpPr>
              <p:spPr>
                <a:xfrm flipH="1">
                  <a:off x="5345123" y="69762"/>
                  <a:ext cx="427253" cy="22651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9" name="组合 328"/>
                <p:cNvGrpSpPr/>
                <p:nvPr/>
              </p:nvGrpSpPr>
              <p:grpSpPr>
                <a:xfrm>
                  <a:off x="6955107" y="2718145"/>
                  <a:ext cx="805216" cy="1166214"/>
                  <a:chOff x="4511451" y="2420471"/>
                  <a:chExt cx="805216" cy="2032931"/>
                </a:xfrm>
              </p:grpSpPr>
              <p:grpSp>
                <p:nvGrpSpPr>
                  <p:cNvPr id="330" name="组合 329"/>
                  <p:cNvGrpSpPr/>
                  <p:nvPr/>
                </p:nvGrpSpPr>
                <p:grpSpPr>
                  <a:xfrm>
                    <a:off x="4511451" y="2420471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352" name="图片 351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53" name="矩形 352"/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1" name="组合 330"/>
                  <p:cNvGrpSpPr/>
                  <p:nvPr/>
                </p:nvGrpSpPr>
                <p:grpSpPr>
                  <a:xfrm>
                    <a:off x="4548544" y="2475440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350" name="图片 349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51" name="矩形 350"/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2" name="组合 331"/>
                  <p:cNvGrpSpPr/>
                  <p:nvPr/>
                </p:nvGrpSpPr>
                <p:grpSpPr>
                  <a:xfrm>
                    <a:off x="4601677" y="2530410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348" name="图片 347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9" name="矩形 348"/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3" name="组合 332"/>
                  <p:cNvGrpSpPr/>
                  <p:nvPr/>
                </p:nvGrpSpPr>
                <p:grpSpPr>
                  <a:xfrm>
                    <a:off x="4672835" y="2540372"/>
                    <a:ext cx="478927" cy="1657494"/>
                    <a:chOff x="6238739" y="1315019"/>
                    <a:chExt cx="478927" cy="3610617"/>
                  </a:xfrm>
                </p:grpSpPr>
                <p:pic>
                  <p:nvPicPr>
                    <p:cNvPr id="346" name="图片 345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7" name="矩形 346"/>
                    <p:cNvSpPr/>
                    <p:nvPr/>
                  </p:nvSpPr>
                  <p:spPr>
                    <a:xfrm>
                      <a:off x="6238739" y="1315019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4" name="组合 333"/>
                  <p:cNvGrpSpPr/>
                  <p:nvPr/>
                </p:nvGrpSpPr>
                <p:grpSpPr>
                  <a:xfrm>
                    <a:off x="4710421" y="2646658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344" name="图片 343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5" name="矩形 344"/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5" name="组合 334"/>
                  <p:cNvGrpSpPr/>
                  <p:nvPr/>
                </p:nvGrpSpPr>
                <p:grpSpPr>
                  <a:xfrm>
                    <a:off x="4747514" y="2701627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342" name="图片 341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6" name="组合 335"/>
                  <p:cNvGrpSpPr/>
                  <p:nvPr/>
                </p:nvGrpSpPr>
                <p:grpSpPr>
                  <a:xfrm>
                    <a:off x="4800647" y="2756597"/>
                    <a:ext cx="478927" cy="1641835"/>
                    <a:chOff x="4611232" y="1161133"/>
                    <a:chExt cx="478927" cy="3576508"/>
                  </a:xfrm>
                </p:grpSpPr>
                <p:pic>
                  <p:nvPicPr>
                    <p:cNvPr id="340" name="图片 339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26373" y="2766661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4611232" y="1161133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337" name="组合 336"/>
                  <p:cNvGrpSpPr/>
                  <p:nvPr/>
                </p:nvGrpSpPr>
                <p:grpSpPr>
                  <a:xfrm>
                    <a:off x="4837740" y="2811566"/>
                    <a:ext cx="478927" cy="1641836"/>
                    <a:chOff x="6204674" y="1413060"/>
                    <a:chExt cx="478927" cy="3576508"/>
                  </a:xfrm>
                </p:grpSpPr>
                <p:pic>
                  <p:nvPicPr>
                    <p:cNvPr id="338" name="图片 337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4719815" y="3018588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6204674" y="1413060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354" name="文本框 353"/>
                <p:cNvSpPr txBox="1"/>
                <p:nvPr/>
              </p:nvSpPr>
              <p:spPr>
                <a:xfrm>
                  <a:off x="5991694" y="2671109"/>
                  <a:ext cx="1098518" cy="45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spc="-100" dirty="0">
                      <a:latin typeface="Optima LT DemiBold" panose="020B0400000000000000" pitchFamily="34" charset="0"/>
                    </a:rPr>
                    <a:t>reshape</a:t>
                  </a:r>
                  <a:endParaRPr lang="zh-CN" altLang="en-US" sz="1600" spc="-100" dirty="0">
                    <a:latin typeface="Optima LT DemiBold" panose="020B0400000000000000" pitchFamily="34" charset="0"/>
                  </a:endParaRPr>
                </a:p>
              </p:txBody>
            </p:sp>
            <p:cxnSp>
              <p:nvCxnSpPr>
                <p:cNvPr id="355" name="直接箭头连接符 354"/>
                <p:cNvCxnSpPr/>
                <p:nvPr/>
              </p:nvCxnSpPr>
              <p:spPr>
                <a:xfrm>
                  <a:off x="6113681" y="3153669"/>
                  <a:ext cx="816535" cy="0"/>
                </a:xfrm>
                <a:prstGeom prst="straightConnector1">
                  <a:avLst/>
                </a:prstGeom>
                <a:ln w="57150">
                  <a:solidFill>
                    <a:srgbClr val="96969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0" name="组合 379"/>
                <p:cNvGrpSpPr/>
                <p:nvPr/>
              </p:nvGrpSpPr>
              <p:grpSpPr>
                <a:xfrm>
                  <a:off x="8328497" y="2817718"/>
                  <a:ext cx="478927" cy="925704"/>
                  <a:chOff x="10427369" y="0"/>
                  <a:chExt cx="478927" cy="3576508"/>
                </a:xfrm>
              </p:grpSpPr>
              <p:pic>
                <p:nvPicPr>
                  <p:cNvPr id="381" name="图片 380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 rot="5400000">
                    <a:off x="8942510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382" name="矩形 381"/>
                  <p:cNvSpPr/>
                  <p:nvPr/>
                </p:nvSpPr>
                <p:spPr>
                  <a:xfrm>
                    <a:off x="10427369" y="0"/>
                    <a:ext cx="478927" cy="3576508"/>
                  </a:xfrm>
                  <a:prstGeom prst="rect">
                    <a:avLst/>
                  </a:prstGeom>
                  <a:solidFill>
                    <a:srgbClr val="EA3C0C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383" name="组合 382"/>
                <p:cNvGrpSpPr/>
                <p:nvPr/>
              </p:nvGrpSpPr>
              <p:grpSpPr>
                <a:xfrm>
                  <a:off x="8369065" y="2860585"/>
                  <a:ext cx="478927" cy="941857"/>
                  <a:chOff x="11238298" y="0"/>
                  <a:chExt cx="478927" cy="3576508"/>
                </a:xfrm>
              </p:grpSpPr>
              <p:pic>
                <p:nvPicPr>
                  <p:cNvPr id="384" name="图片 383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 rot="5400000">
                    <a:off x="9753439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385" name="矩形 384"/>
                  <p:cNvSpPr/>
                  <p:nvPr/>
                </p:nvSpPr>
                <p:spPr>
                  <a:xfrm>
                    <a:off x="11238298" y="0"/>
                    <a:ext cx="478927" cy="3576508"/>
                  </a:xfrm>
                  <a:prstGeom prst="rect">
                    <a:avLst/>
                  </a:prstGeom>
                  <a:solidFill>
                    <a:srgbClr val="B4C7E7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394" name="组合 393"/>
                <p:cNvGrpSpPr/>
                <p:nvPr/>
              </p:nvGrpSpPr>
              <p:grpSpPr>
                <a:xfrm>
                  <a:off x="8428640" y="2897986"/>
                  <a:ext cx="478927" cy="925704"/>
                  <a:chOff x="10427369" y="0"/>
                  <a:chExt cx="478927" cy="3576508"/>
                </a:xfrm>
              </p:grpSpPr>
              <p:pic>
                <p:nvPicPr>
                  <p:cNvPr id="395" name="图片 394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 rot="5400000">
                    <a:off x="8942510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396" name="矩形 395"/>
                  <p:cNvSpPr/>
                  <p:nvPr/>
                </p:nvSpPr>
                <p:spPr>
                  <a:xfrm>
                    <a:off x="10427369" y="0"/>
                    <a:ext cx="478927" cy="3576508"/>
                  </a:xfrm>
                  <a:prstGeom prst="rect">
                    <a:avLst/>
                  </a:prstGeom>
                  <a:solidFill>
                    <a:srgbClr val="EA3C0C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397" name="组合 396"/>
                <p:cNvGrpSpPr/>
                <p:nvPr/>
              </p:nvGrpSpPr>
              <p:grpSpPr>
                <a:xfrm>
                  <a:off x="8469208" y="2940853"/>
                  <a:ext cx="478927" cy="941857"/>
                  <a:chOff x="11238298" y="0"/>
                  <a:chExt cx="478927" cy="3576508"/>
                </a:xfrm>
              </p:grpSpPr>
              <p:pic>
                <p:nvPicPr>
                  <p:cNvPr id="398" name="图片 397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 rot="5400000">
                    <a:off x="9753439" y="1605528"/>
                    <a:ext cx="3448644" cy="365452"/>
                  </a:xfrm>
                  <a:prstGeom prst="rect">
                    <a:avLst/>
                  </a:prstGeom>
                  <a:solidFill>
                    <a:srgbClr val="FFFFFF">
                      <a:shade val="85000"/>
                    </a:srgbClr>
                  </a:solidFill>
                  <a:ln w="889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>
                    <a:outerShdw blurRad="55000" dist="18000" dir="5400000" algn="tl" rotWithShape="0">
                      <a:srgbClr val="000000">
                        <a:alpha val="40000"/>
                      </a:srgbClr>
                    </a:outerShdw>
                  </a:effectLst>
                  <a:scene3d>
                    <a:camera prst="orthographicFront"/>
                    <a:lightRig rig="twoPt" dir="t">
                      <a:rot lat="0" lon="0" rev="7200000"/>
                    </a:lightRig>
                  </a:scene3d>
                  <a:sp3d>
                    <a:bevelT w="25400" h="19050"/>
                    <a:contourClr>
                      <a:srgbClr val="FFFFFF"/>
                    </a:contourClr>
                  </a:sp3d>
                </p:spPr>
              </p:pic>
              <p:sp>
                <p:nvSpPr>
                  <p:cNvPr id="399" name="矩形 398"/>
                  <p:cNvSpPr/>
                  <p:nvPr/>
                </p:nvSpPr>
                <p:spPr>
                  <a:xfrm>
                    <a:off x="11238298" y="0"/>
                    <a:ext cx="478927" cy="3576508"/>
                  </a:xfrm>
                  <a:prstGeom prst="rect">
                    <a:avLst/>
                  </a:prstGeom>
                  <a:solidFill>
                    <a:srgbClr val="B4C7E7">
                      <a:alpha val="40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406" name="矩形 405"/>
                <p:cNvSpPr/>
                <p:nvPr/>
              </p:nvSpPr>
              <p:spPr>
                <a:xfrm>
                  <a:off x="7281940" y="3125332"/>
                  <a:ext cx="478927" cy="293843"/>
                </a:xfrm>
                <a:prstGeom prst="rect">
                  <a:avLst/>
                </a:prstGeom>
                <a:noFill/>
                <a:ln w="38100">
                  <a:solidFill>
                    <a:srgbClr val="EA3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8" name="直接连接符 407"/>
                <p:cNvCxnSpPr/>
                <p:nvPr/>
              </p:nvCxnSpPr>
              <p:spPr>
                <a:xfrm>
                  <a:off x="8468578" y="3280669"/>
                  <a:ext cx="478927" cy="0"/>
                </a:xfrm>
                <a:prstGeom prst="line">
                  <a:avLst/>
                </a:prstGeom>
                <a:ln w="38100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直接连接符 408"/>
                <p:cNvCxnSpPr/>
                <p:nvPr/>
              </p:nvCxnSpPr>
              <p:spPr>
                <a:xfrm>
                  <a:off x="7773007" y="3115929"/>
                  <a:ext cx="718058" cy="169970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直接连接符 410"/>
                <p:cNvCxnSpPr/>
                <p:nvPr/>
              </p:nvCxnSpPr>
              <p:spPr>
                <a:xfrm flipV="1">
                  <a:off x="7777810" y="3280775"/>
                  <a:ext cx="688439" cy="147763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直接箭头连接符 419"/>
                <p:cNvCxnSpPr/>
                <p:nvPr/>
              </p:nvCxnSpPr>
              <p:spPr>
                <a:xfrm flipV="1">
                  <a:off x="9210287" y="2262342"/>
                  <a:ext cx="0" cy="1087955"/>
                </a:xfrm>
                <a:prstGeom prst="straightConnector1">
                  <a:avLst/>
                </a:prstGeom>
                <a:ln w="28575">
                  <a:solidFill>
                    <a:srgbClr val="2F528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直接箭头连接符 421"/>
                <p:cNvCxnSpPr/>
                <p:nvPr/>
              </p:nvCxnSpPr>
              <p:spPr>
                <a:xfrm>
                  <a:off x="9210287" y="3328861"/>
                  <a:ext cx="0" cy="1217528"/>
                </a:xfrm>
                <a:prstGeom prst="straightConnector1">
                  <a:avLst/>
                </a:prstGeom>
                <a:ln w="28575">
                  <a:solidFill>
                    <a:srgbClr val="2F528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文本框 422"/>
                <p:cNvSpPr txBox="1"/>
                <p:nvPr/>
              </p:nvSpPr>
              <p:spPr>
                <a:xfrm>
                  <a:off x="8044071" y="5180876"/>
                  <a:ext cx="2171870" cy="869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Optima LT DemiBold" panose="020B0400000000000000" pitchFamily="34" charset="0"/>
                    </a:rPr>
                    <a:t>Up</a:t>
                  </a:r>
                  <a:endParaRPr lang="en-US" altLang="zh-CN" dirty="0">
                    <a:latin typeface="Optima LT DemiBold" panose="020B0400000000000000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Optima LT DemiBold" panose="020B0400000000000000" pitchFamily="34" charset="0"/>
                    </a:rPr>
                    <a:t>sampling </a:t>
                  </a:r>
                  <a:endParaRPr lang="zh-CN" altLang="en-US" dirty="0">
                    <a:latin typeface="Optima LT DemiBold" panose="020B0400000000000000" pitchFamily="34" charset="0"/>
                  </a:endParaRPr>
                </a:p>
              </p:txBody>
            </p:sp>
            <p:grpSp>
              <p:nvGrpSpPr>
                <p:cNvPr id="424" name="组合 423"/>
                <p:cNvGrpSpPr/>
                <p:nvPr/>
              </p:nvGrpSpPr>
              <p:grpSpPr>
                <a:xfrm>
                  <a:off x="9356997" y="2290597"/>
                  <a:ext cx="723489" cy="2247585"/>
                  <a:chOff x="4570193" y="1508104"/>
                  <a:chExt cx="723489" cy="3786651"/>
                </a:xfrm>
              </p:grpSpPr>
              <p:grpSp>
                <p:nvGrpSpPr>
                  <p:cNvPr id="425" name="组合 424"/>
                  <p:cNvGrpSpPr/>
                  <p:nvPr/>
                </p:nvGrpSpPr>
                <p:grpSpPr>
                  <a:xfrm>
                    <a:off x="4570193" y="1508104"/>
                    <a:ext cx="559265" cy="3640440"/>
                    <a:chOff x="4570193" y="1508104"/>
                    <a:chExt cx="559265" cy="3640440"/>
                  </a:xfrm>
                </p:grpSpPr>
                <p:pic>
                  <p:nvPicPr>
                    <p:cNvPr id="431" name="图片 430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085334" y="3113632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432" name="矩形 431"/>
                    <p:cNvSpPr/>
                    <p:nvPr/>
                  </p:nvSpPr>
                  <p:spPr>
                    <a:xfrm>
                      <a:off x="4570193" y="1508104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433" name="图片 432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65672" y="3177564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434" name="矩形 433"/>
                    <p:cNvSpPr/>
                    <p:nvPr/>
                  </p:nvSpPr>
                  <p:spPr>
                    <a:xfrm>
                      <a:off x="4650531" y="1572036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26" name="组合 425"/>
                  <p:cNvGrpSpPr/>
                  <p:nvPr/>
                </p:nvGrpSpPr>
                <p:grpSpPr>
                  <a:xfrm>
                    <a:off x="4703243" y="1645524"/>
                    <a:ext cx="590439" cy="3649231"/>
                    <a:chOff x="4570193" y="1508104"/>
                    <a:chExt cx="590439" cy="3649231"/>
                  </a:xfrm>
                </p:grpSpPr>
                <p:pic>
                  <p:nvPicPr>
                    <p:cNvPr id="427" name="图片 426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085334" y="3113632"/>
                      <a:ext cx="3448644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428" name="矩形 427"/>
                    <p:cNvSpPr/>
                    <p:nvPr/>
                  </p:nvSpPr>
                  <p:spPr>
                    <a:xfrm>
                      <a:off x="4570193" y="1508104"/>
                      <a:ext cx="478927" cy="3576508"/>
                    </a:xfrm>
                    <a:prstGeom prst="rect">
                      <a:avLst/>
                    </a:prstGeom>
                    <a:solidFill>
                      <a:srgbClr val="EA3C0C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429" name="图片 428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5400000">
                      <a:off x="3165672" y="3177564"/>
                      <a:ext cx="3448645" cy="365452"/>
                    </a:xfrm>
                    <a:prstGeom prst="rect">
                      <a:avLst/>
                    </a:prstGeom>
                    <a:solidFill>
                      <a:srgbClr val="FFFFFF">
                        <a:shade val="85000"/>
                      </a:srgbClr>
                    </a:solidFill>
                    <a:ln w="889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>
                      <a:outerShdw blurRad="55000" dist="18000" dir="54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twoPt" dir="t">
                        <a:rot lat="0" lon="0" rev="7200000"/>
                      </a:lightRig>
                    </a:scene3d>
                    <a:sp3d>
                      <a:bevelT w="25400" h="19050"/>
                      <a:contourClr>
                        <a:srgbClr val="FFFFFF"/>
                      </a:contourClr>
                    </a:sp3d>
                  </p:spPr>
                </p:pic>
                <p:sp>
                  <p:nvSpPr>
                    <p:cNvPr id="430" name="矩形 429"/>
                    <p:cNvSpPr/>
                    <p:nvPr/>
                  </p:nvSpPr>
                  <p:spPr>
                    <a:xfrm>
                      <a:off x="4681705" y="1580827"/>
                      <a:ext cx="478927" cy="3576508"/>
                    </a:xfrm>
                    <a:prstGeom prst="rect">
                      <a:avLst/>
                    </a:prstGeom>
                    <a:solidFill>
                      <a:srgbClr val="B4C7E7">
                        <a:alpha val="4000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439" name="矩形 438"/>
                <p:cNvSpPr/>
                <p:nvPr/>
              </p:nvSpPr>
              <p:spPr>
                <a:xfrm>
                  <a:off x="10631657" y="2413580"/>
                  <a:ext cx="478927" cy="2120713"/>
                </a:xfrm>
                <a:prstGeom prst="rect">
                  <a:avLst/>
                </a:prstGeom>
                <a:solidFill>
                  <a:srgbClr val="B4C7E7">
                    <a:alpha val="40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9600786" y="2669483"/>
                  <a:ext cx="478927" cy="293843"/>
                </a:xfrm>
                <a:prstGeom prst="rect">
                  <a:avLst/>
                </a:prstGeom>
                <a:noFill/>
                <a:ln w="38100">
                  <a:solidFill>
                    <a:srgbClr val="EA3C0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10640845" y="2799948"/>
                  <a:ext cx="478927" cy="0"/>
                </a:xfrm>
                <a:prstGeom prst="line">
                  <a:avLst/>
                </a:prstGeom>
                <a:ln w="38100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10096087" y="2660683"/>
                  <a:ext cx="551551" cy="136659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 flipV="1">
                  <a:off x="10102491" y="2807591"/>
                  <a:ext cx="561958" cy="159720"/>
                </a:xfrm>
                <a:prstGeom prst="line">
                  <a:avLst/>
                </a:prstGeom>
                <a:ln w="28575">
                  <a:solidFill>
                    <a:srgbClr val="EA3C0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/>
                <p:cNvCxnSpPr/>
                <p:nvPr/>
              </p:nvCxnSpPr>
              <p:spPr>
                <a:xfrm flipV="1">
                  <a:off x="11405030" y="1460356"/>
                  <a:ext cx="0" cy="2422354"/>
                </a:xfrm>
                <a:prstGeom prst="straightConnector1">
                  <a:avLst/>
                </a:prstGeom>
                <a:ln w="28575">
                  <a:solidFill>
                    <a:srgbClr val="2F528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箭头连接符 155"/>
                <p:cNvCxnSpPr/>
                <p:nvPr/>
              </p:nvCxnSpPr>
              <p:spPr>
                <a:xfrm>
                  <a:off x="11405030" y="3879294"/>
                  <a:ext cx="0" cy="1217528"/>
                </a:xfrm>
                <a:prstGeom prst="straightConnector1">
                  <a:avLst/>
                </a:prstGeom>
                <a:ln w="28575">
                  <a:solidFill>
                    <a:srgbClr val="2F528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文本框 157"/>
                <p:cNvSpPr txBox="1"/>
                <p:nvPr/>
              </p:nvSpPr>
              <p:spPr>
                <a:xfrm>
                  <a:off x="10269978" y="5178500"/>
                  <a:ext cx="2171870" cy="8693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Optima LT DemiBold" panose="020B0400000000000000" pitchFamily="34" charset="0"/>
                    </a:rPr>
                    <a:t>Up</a:t>
                  </a:r>
                  <a:endParaRPr lang="en-US" altLang="zh-CN" dirty="0">
                    <a:latin typeface="Optima LT DemiBold" panose="020B0400000000000000" pitchFamily="34" charset="0"/>
                  </a:endParaRPr>
                </a:p>
                <a:p>
                  <a:pPr algn="ctr"/>
                  <a:r>
                    <a:rPr lang="en-US" altLang="zh-CN" dirty="0">
                      <a:latin typeface="Optima LT DemiBold" panose="020B0400000000000000" pitchFamily="34" charset="0"/>
                    </a:rPr>
                    <a:t>sampling </a:t>
                  </a:r>
                  <a:endParaRPr lang="zh-CN" altLang="en-US" dirty="0">
                    <a:latin typeface="Optima LT DemiBold" panose="020B0400000000000000" pitchFamily="34" charset="0"/>
                  </a:endParaRPr>
                </a:p>
              </p:txBody>
            </p:sp>
          </p:grpSp>
          <p:sp>
            <p:nvSpPr>
              <p:cNvPr id="4" name="左大括号 3"/>
              <p:cNvSpPr/>
              <p:nvPr/>
            </p:nvSpPr>
            <p:spPr>
              <a:xfrm rot="16200000">
                <a:off x="3200343" y="3496273"/>
                <a:ext cx="295910" cy="3618865"/>
              </a:xfrm>
              <a:prstGeom prst="leftBrace">
                <a:avLst>
                  <a:gd name="adj1" fmla="val 77966"/>
                  <a:gd name="adj2" fmla="val 50000"/>
                </a:avLst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左大括号 138"/>
              <p:cNvSpPr/>
              <p:nvPr/>
            </p:nvSpPr>
            <p:spPr>
              <a:xfrm rot="16200000">
                <a:off x="7769173" y="2568302"/>
                <a:ext cx="295637" cy="5468226"/>
              </a:xfrm>
              <a:prstGeom prst="leftBrace">
                <a:avLst>
                  <a:gd name="adj1" fmla="val 77966"/>
                  <a:gd name="adj2" fmla="val 50000"/>
                </a:avLst>
              </a:prstGeom>
              <a:ln w="28575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231239" y="5495369"/>
                <a:ext cx="2269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Optima LT DemiBold" panose="020B0400000000000000" pitchFamily="34" charset="0"/>
                  </a:rPr>
                  <a:t>Encoder</a:t>
                </a:r>
                <a:endParaRPr lang="zh-CN" altLang="en-US" dirty="0">
                  <a:latin typeface="Optima LT DemiBold" panose="020B0400000000000000" pitchFamily="34" charset="0"/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6791734" y="5471752"/>
                <a:ext cx="2269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Optima LT DemiBold" panose="020B0400000000000000" pitchFamily="34" charset="0"/>
                  </a:rPr>
                  <a:t>Decoder</a:t>
                </a:r>
                <a:endParaRPr lang="zh-CN" altLang="en-US" dirty="0">
                  <a:latin typeface="Optima LT DemiBold" panose="020B0400000000000000" pitchFamily="34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146495" y="1841600"/>
              <a:ext cx="1138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Optima LT DemiBold" panose="020B0400000000000000" pitchFamily="34" charset="0"/>
                </a:rPr>
                <a:t>Input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60144" y="1748934"/>
              <a:ext cx="1137141" cy="589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Conv</a:t>
              </a:r>
              <a:endParaRPr lang="en-US" altLang="zh-CN" dirty="0">
                <a:latin typeface="Optima LT DemiBold" panose="020B0400000000000000" pitchFamily="34" charset="0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+ </a:t>
              </a:r>
              <a:r>
                <a:rPr lang="en-US" altLang="zh-CN" dirty="0" err="1">
                  <a:latin typeface="Optima LT DemiBold" panose="020B0400000000000000" pitchFamily="34" charset="0"/>
                </a:rPr>
                <a:t>Maxpool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2948155" y="1752078"/>
              <a:ext cx="1137141" cy="6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Conv</a:t>
              </a:r>
              <a:endParaRPr lang="en-US" altLang="zh-CN" dirty="0">
                <a:latin typeface="Optima LT DemiBold" panose="020B0400000000000000" pitchFamily="34" charset="0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+</a:t>
              </a:r>
              <a:endParaRPr lang="en-US" altLang="zh-CN" dirty="0">
                <a:latin typeface="Optima LT DemiBold" panose="020B0400000000000000" pitchFamily="34" charset="0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dirty="0" err="1">
                  <a:latin typeface="Optima LT DemiBold" panose="020B0400000000000000" pitchFamily="34" charset="0"/>
                </a:rPr>
                <a:t>Maxpool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004139" y="857053"/>
              <a:ext cx="1137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Optima LT DemiBold" panose="020B0400000000000000" pitchFamily="34" charset="0"/>
                </a:rPr>
                <a:t>Dense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5330545" y="857628"/>
              <a:ext cx="1137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Optima LT DemiBold" panose="020B0400000000000000" pitchFamily="34" charset="0"/>
                </a:rPr>
                <a:t>Dense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015644" y="1750256"/>
              <a:ext cx="1137141" cy="6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Conv</a:t>
              </a:r>
              <a:endParaRPr lang="en-US" altLang="zh-CN" dirty="0">
                <a:latin typeface="Optima LT DemiBold" panose="020B0400000000000000" pitchFamily="34" charset="0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+</a:t>
              </a:r>
              <a:endParaRPr lang="en-US" altLang="zh-CN" dirty="0">
                <a:latin typeface="Optima LT DemiBold" panose="020B0400000000000000" pitchFamily="34" charset="0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dirty="0" err="1">
                  <a:latin typeface="Optima LT DemiBold" panose="020B0400000000000000" pitchFamily="34" charset="0"/>
                </a:rPr>
                <a:t>Maxpool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803006" y="1752061"/>
              <a:ext cx="1137141" cy="611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Conv</a:t>
              </a:r>
              <a:endParaRPr lang="en-US" altLang="zh-CN" dirty="0">
                <a:latin typeface="Optima LT DemiBold" panose="020B0400000000000000" pitchFamily="34" charset="0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dirty="0">
                  <a:latin typeface="Optima LT DemiBold" panose="020B0400000000000000" pitchFamily="34" charset="0"/>
                </a:rPr>
                <a:t>+</a:t>
              </a:r>
              <a:endParaRPr lang="en-US" altLang="zh-CN" dirty="0">
                <a:latin typeface="Optima LT DemiBold" panose="020B0400000000000000" pitchFamily="34" charset="0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dirty="0" err="1">
                  <a:latin typeface="Optima LT DemiBold" panose="020B0400000000000000" pitchFamily="34" charset="0"/>
                </a:rPr>
                <a:t>Maxpool</a:t>
              </a:r>
              <a:endParaRPr lang="zh-CN" altLang="en-US" dirty="0">
                <a:latin typeface="Optima LT DemiBold" panose="020B0400000000000000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9077" y="2788793"/>
              <a:ext cx="368533" cy="36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5078980" y="3264007"/>
              <a:ext cx="368533" cy="36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5086479" y="3739221"/>
              <a:ext cx="368533" cy="36853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157" idx="6"/>
            </p:cNvCxnSpPr>
            <p:nvPr/>
          </p:nvCxnSpPr>
          <p:spPr>
            <a:xfrm flipV="1">
              <a:off x="5447513" y="1273477"/>
              <a:ext cx="326852" cy="217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159" idx="6"/>
            </p:cNvCxnSpPr>
            <p:nvPr/>
          </p:nvCxnSpPr>
          <p:spPr>
            <a:xfrm flipV="1">
              <a:off x="5455012" y="1292170"/>
              <a:ext cx="318450" cy="26313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endCxn id="159" idx="2"/>
            </p:cNvCxnSpPr>
            <p:nvPr/>
          </p:nvCxnSpPr>
          <p:spPr>
            <a:xfrm>
              <a:off x="4690124" y="1321473"/>
              <a:ext cx="396355" cy="26020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>
              <a:stCxn id="11" idx="2"/>
            </p:cNvCxnSpPr>
            <p:nvPr/>
          </p:nvCxnSpPr>
          <p:spPr>
            <a:xfrm flipH="1">
              <a:off x="4680647" y="2973060"/>
              <a:ext cx="398430" cy="2829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>
              <a:stCxn id="11" idx="6"/>
            </p:cNvCxnSpPr>
            <p:nvPr/>
          </p:nvCxnSpPr>
          <p:spPr>
            <a:xfrm>
              <a:off x="5447610" y="2973060"/>
              <a:ext cx="319820" cy="2773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157" idx="2"/>
            </p:cNvCxnSpPr>
            <p:nvPr/>
          </p:nvCxnSpPr>
          <p:spPr>
            <a:xfrm flipH="1" flipV="1">
              <a:off x="4690124" y="1273477"/>
              <a:ext cx="388856" cy="217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157" idx="2"/>
            </p:cNvCxnSpPr>
            <p:nvPr/>
          </p:nvCxnSpPr>
          <p:spPr>
            <a:xfrm flipH="1">
              <a:off x="4681254" y="3448274"/>
              <a:ext cx="397726" cy="23541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>
              <a:stCxn id="157" idx="6"/>
            </p:cNvCxnSpPr>
            <p:nvPr/>
          </p:nvCxnSpPr>
          <p:spPr>
            <a:xfrm>
              <a:off x="5447513" y="3448274"/>
              <a:ext cx="317669" cy="22331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159" idx="6"/>
            </p:cNvCxnSpPr>
            <p:nvPr/>
          </p:nvCxnSpPr>
          <p:spPr>
            <a:xfrm>
              <a:off x="5455012" y="3923488"/>
              <a:ext cx="297742" cy="17961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>
              <a:stCxn id="159" idx="2"/>
            </p:cNvCxnSpPr>
            <p:nvPr/>
          </p:nvCxnSpPr>
          <p:spPr>
            <a:xfrm flipH="1">
              <a:off x="4667821" y="3923488"/>
              <a:ext cx="418658" cy="18789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文本框 284"/>
            <p:cNvSpPr txBox="1"/>
            <p:nvPr/>
          </p:nvSpPr>
          <p:spPr>
            <a:xfrm>
              <a:off x="4723543" y="3119564"/>
              <a:ext cx="105784" cy="83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3000" b="1" dirty="0">
                  <a:latin typeface="Optima LT DemiBold" panose="020B0400000000000000" pitchFamily="34" charset="0"/>
                </a:rPr>
                <a:t>···</a:t>
              </a:r>
              <a:endParaRPr lang="zh-CN" altLang="en-US" sz="3000" b="1" dirty="0">
                <a:latin typeface="Optima LT DemiBold" panose="020B0400000000000000" pitchFamily="34" charset="0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5564432" y="3119124"/>
              <a:ext cx="105784" cy="83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3000" b="1" dirty="0">
                  <a:latin typeface="Optima LT DemiBold" panose="020B0400000000000000" pitchFamily="34" charset="0"/>
                </a:rPr>
                <a:t>···</a:t>
              </a:r>
              <a:endParaRPr lang="zh-CN" altLang="en-US" sz="3000" b="1" dirty="0">
                <a:latin typeface="Optima LT DemiBold" panose="020B0400000000000000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DengXian</vt:lpstr>
      <vt:lpstr>Times New Roman</vt:lpstr>
      <vt:lpstr>Optima LT DemiBold</vt:lpstr>
      <vt:lpstr>SimHei</vt:lpstr>
      <vt:lpstr>DengXian Light</vt:lpstr>
      <vt:lpstr>Microsoft YaHei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 Frank</dc:creator>
  <cp:lastModifiedBy>环 形 废 墟</cp:lastModifiedBy>
  <cp:revision>19</cp:revision>
  <dcterms:created xsi:type="dcterms:W3CDTF">2021-05-05T02:05:00Z</dcterms:created>
  <dcterms:modified xsi:type="dcterms:W3CDTF">2021-05-05T16:09:09Z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