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66" r:id="rId6"/>
    <p:sldId id="268" r:id="rId7"/>
    <p:sldId id="262" r:id="rId8"/>
    <p:sldId id="263" r:id="rId9"/>
    <p:sldId id="269" r:id="rId10"/>
    <p:sldId id="270" r:id="rId11"/>
    <p:sldId id="271" r:id="rId12"/>
    <p:sldId id="264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b="1"/>
              <a:t>Seller-End E-commerce Iteractive Querying System</a:t>
            </a:r>
            <a:endParaRPr lang="en-US" altLang="zh-CN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Chen Ang (118010009)</a:t>
            </a:r>
            <a:endParaRPr lang="en-US" altLang="zh-CN"/>
          </a:p>
          <a:p>
            <a:r>
              <a:rPr lang="en-US" altLang="zh-CN"/>
              <a:t>xxx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101908" y="2782570"/>
            <a:ext cx="1988185" cy="891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sz="3200" b="1">
                <a:latin typeface="+mj-lt"/>
                <a:cs typeface="+mj-lt"/>
                <a:sym typeface="+mn-ea"/>
              </a:rPr>
              <a:t>Chen Ang</a:t>
            </a:r>
            <a:endParaRPr lang="en-US" sz="3200" b="1">
              <a:latin typeface="+mj-lt"/>
              <a:cs typeface="+mj-lt"/>
              <a:sym typeface="+mn-ea"/>
            </a:endParaRPr>
          </a:p>
          <a:p>
            <a:pPr algn="ctr"/>
            <a:r>
              <a:rPr lang="en-US" altLang="zh-CN" sz="2000" b="1">
                <a:sym typeface="+mn-ea"/>
              </a:rPr>
              <a:t>(Querying Agent)</a:t>
            </a:r>
            <a:endParaRPr lang="en-US" altLang="zh-CN" sz="2000" b="1">
              <a:latin typeface="+mj-lt"/>
              <a:cs typeface="+mj-lt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13410" y="734695"/>
            <a:ext cx="9538335" cy="1876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b="1"/>
              <a:t>Developed the querying agent that</a:t>
            </a:r>
            <a:endParaRPr lang="en-US" altLang="zh-CN" sz="2800" b="1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800"/>
              <a:t>Establishes linkage to the database </a:t>
            </a:r>
            <a:r>
              <a:rPr lang="en-US" altLang="zh-CN"/>
              <a:t>(MySQL Connector/Python)</a:t>
            </a:r>
            <a:endParaRPr lang="en-US" altLang="zh-CN" sz="280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800"/>
              <a:t>Performs MySQL queries to fetch database records</a:t>
            </a:r>
            <a:endParaRPr lang="en-US" altLang="zh-CN" sz="280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800"/>
              <a:t>Encapsulates all routines in a class to aid GUI development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3308350"/>
            <a:ext cx="3681730" cy="156845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sz="1600">
                <a:solidFill>
                  <a:srgbClr val="00B050"/>
                </a:solidFill>
                <a:latin typeface="Cascadia Code" panose="020B0609020000020004" charset="0"/>
                <a:cs typeface="Cascadia Code" panose="020B0609020000020004" charset="0"/>
              </a:rPr>
              <a:t>SELECT time, COUNT(orderID)</a:t>
            </a:r>
            <a:endParaRPr lang="zh-CN" altLang="en-US" sz="1600">
              <a:solidFill>
                <a:srgbClr val="00B050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/>
            <a:r>
              <a:rPr lang="zh-CN" altLang="en-US" sz="1600">
                <a:solidFill>
                  <a:srgbClr val="00B050"/>
                </a:solidFill>
                <a:latin typeface="Cascadia Code" panose="020B0609020000020004" charset="0"/>
                <a:cs typeface="Cascadia Code" panose="020B0609020000020004" charset="0"/>
              </a:rPr>
              <a:t>FROM orders </a:t>
            </a:r>
            <a:endParaRPr lang="zh-CN" altLang="en-US" sz="1600">
              <a:solidFill>
                <a:srgbClr val="00B050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/>
            <a:r>
              <a:rPr lang="zh-CN" altLang="en-US" sz="1600">
                <a:solidFill>
                  <a:srgbClr val="00B050"/>
                </a:solidFill>
                <a:latin typeface="Cascadia Code" panose="020B0609020000020004" charset="0"/>
                <a:cs typeface="Cascadia Code" panose="020B0609020000020004" charset="0"/>
              </a:rPr>
              <a:t>WHERE sellerID = </a:t>
            </a:r>
            <a:r>
              <a:rPr lang="en-US" altLang="zh-CN" sz="1600">
                <a:solidFill>
                  <a:srgbClr val="00B050"/>
                </a:solidFill>
                <a:latin typeface="Cascadia Code" panose="020B0609020000020004" charset="0"/>
                <a:cs typeface="Cascadia Code" panose="020B0609020000020004" charset="0"/>
              </a:rPr>
              <a:t>1</a:t>
            </a:r>
            <a:endParaRPr lang="zh-CN" altLang="en-US" sz="1600">
              <a:solidFill>
                <a:srgbClr val="00B050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/>
            <a:r>
              <a:rPr lang="zh-CN" altLang="en-US" sz="1600">
                <a:solidFill>
                  <a:srgbClr val="00B050"/>
                </a:solidFill>
                <a:latin typeface="Cascadia Code" panose="020B0609020000020004" charset="0"/>
                <a:cs typeface="Cascadia Code" panose="020B0609020000020004" charset="0"/>
              </a:rPr>
              <a:t>GROUP BY UNIX_TIMESTAMP(time) </a:t>
            </a:r>
            <a:endParaRPr lang="zh-CN" altLang="en-US" sz="1600">
              <a:solidFill>
                <a:srgbClr val="00B050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/>
            <a:r>
              <a:rPr lang="zh-CN" altLang="en-US" sz="1600">
                <a:solidFill>
                  <a:srgbClr val="00B050"/>
                </a:solidFill>
                <a:latin typeface="Cascadia Code" panose="020B0609020000020004" charset="0"/>
                <a:cs typeface="Cascadia Code" panose="020B0609020000020004" charset="0"/>
              </a:rPr>
              <a:t>DIV 31556952</a:t>
            </a:r>
            <a:endParaRPr lang="zh-CN" altLang="en-US" sz="1600">
              <a:solidFill>
                <a:srgbClr val="00B050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/>
            <a:r>
              <a:rPr lang="zh-CN" altLang="en-US" sz="1600">
                <a:solidFill>
                  <a:srgbClr val="00B050"/>
                </a:solidFill>
                <a:latin typeface="Cascadia Code" panose="020B0609020000020004" charset="0"/>
                <a:cs typeface="Cascadia Code" panose="020B0609020000020004" charset="0"/>
              </a:rPr>
              <a:t>ORDER BY time</a:t>
            </a:r>
            <a:endParaRPr lang="zh-CN" altLang="en-US" sz="1600">
              <a:solidFill>
                <a:srgbClr val="00B050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01775" y="5033645"/>
            <a:ext cx="190500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 b="1" i="1"/>
              <a:t>MySQL queries</a:t>
            </a:r>
            <a:endParaRPr lang="en-US" altLang="zh-CN" sz="2200" b="1" i="1"/>
          </a:p>
        </p:txBody>
      </p:sp>
      <p:sp>
        <p:nvSpPr>
          <p:cNvPr id="8" name="文本框 7"/>
          <p:cNvSpPr txBox="1"/>
          <p:nvPr/>
        </p:nvSpPr>
        <p:spPr>
          <a:xfrm>
            <a:off x="6505575" y="3908425"/>
            <a:ext cx="5248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Cascadia Code" panose="020B0609020000020004" charset="0"/>
                <a:cs typeface="Cascadia Code" panose="020B0609020000020004" charset="0"/>
              </a:rPr>
              <a:t>sales_trend(timespan=</a:t>
            </a:r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'yearly'</a:t>
            </a:r>
            <a:r>
              <a:rPr lang="zh-CN" altLang="en-US">
                <a:latin typeface="Cascadia Code" panose="020B0609020000020004" charset="0"/>
                <a:cs typeface="Cascadia Code" panose="020B0609020000020004" charset="0"/>
              </a:rPr>
              <a:t>)</a:t>
            </a:r>
            <a:endParaRPr lang="zh-CN" altLang="en-US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87310" y="4603750"/>
            <a:ext cx="200850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 b="1" i="1"/>
              <a:t>Object methods</a:t>
            </a:r>
            <a:endParaRPr lang="en-US" altLang="zh-CN" sz="2200" b="1" i="1"/>
          </a:p>
        </p:txBody>
      </p:sp>
      <p:sp>
        <p:nvSpPr>
          <p:cNvPr id="16" name="流程图: 合并 15"/>
          <p:cNvSpPr/>
          <p:nvPr/>
        </p:nvSpPr>
        <p:spPr>
          <a:xfrm rot="16200000">
            <a:off x="4795520" y="3334385"/>
            <a:ext cx="1567180" cy="1515745"/>
          </a:xfrm>
          <a:prstGeom prst="flowChartMerg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861560" y="3908425"/>
            <a:ext cx="12192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encapsulate </a:t>
            </a:r>
            <a:endParaRPr lang="en-US" altLang="zh-CN" sz="1600" i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13410" y="734695"/>
            <a:ext cx="9538335" cy="1876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b="1">
                <a:sym typeface="+mn-ea"/>
              </a:rPr>
              <a:t>Developed </a:t>
            </a:r>
            <a:r>
              <a:rPr lang="en-US" altLang="zh-CN" sz="3200" b="1"/>
              <a:t>the querying agent that</a:t>
            </a:r>
            <a:endParaRPr lang="en-US" altLang="zh-CN" sz="2800" b="1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800"/>
              <a:t>Establishes linkage to the database </a:t>
            </a:r>
            <a:r>
              <a:rPr lang="en-US" altLang="zh-CN">
                <a:sym typeface="+mn-ea"/>
              </a:rPr>
              <a:t>(MySQL Connector/Python)</a:t>
            </a:r>
            <a:endParaRPr lang="en-US" altLang="zh-CN" sz="280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Performs MySQL queries to fetch database records</a:t>
            </a:r>
            <a:endParaRPr lang="en-US" altLang="zh-CN" sz="280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Encapsulates all routines in a class to aid GUI development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3308350"/>
            <a:ext cx="3681730" cy="156845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sz="1600">
                <a:solidFill>
                  <a:srgbClr val="00B050"/>
                </a:solidFill>
                <a:latin typeface="Cascadia Code" panose="020B0609020000020004" charset="0"/>
                <a:cs typeface="Cascadia Code" panose="020B0609020000020004" charset="0"/>
              </a:rPr>
              <a:t>SELECT time, COUNT(orderID)</a:t>
            </a:r>
            <a:endParaRPr lang="zh-CN" altLang="en-US" sz="1600">
              <a:solidFill>
                <a:srgbClr val="00B050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/>
            <a:r>
              <a:rPr lang="zh-CN" altLang="en-US" sz="1600">
                <a:solidFill>
                  <a:srgbClr val="00B050"/>
                </a:solidFill>
                <a:latin typeface="Cascadia Code" panose="020B0609020000020004" charset="0"/>
                <a:cs typeface="Cascadia Code" panose="020B0609020000020004" charset="0"/>
              </a:rPr>
              <a:t>FROM orders </a:t>
            </a:r>
            <a:endParaRPr lang="zh-CN" altLang="en-US" sz="1600">
              <a:solidFill>
                <a:srgbClr val="00B050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/>
            <a:r>
              <a:rPr lang="zh-CN" altLang="en-US" sz="1600">
                <a:solidFill>
                  <a:srgbClr val="00B050"/>
                </a:solidFill>
                <a:latin typeface="Cascadia Code" panose="020B0609020000020004" charset="0"/>
                <a:cs typeface="Cascadia Code" panose="020B0609020000020004" charset="0"/>
              </a:rPr>
              <a:t>WHERE sellerID = </a:t>
            </a:r>
            <a:r>
              <a:rPr lang="en-US" altLang="zh-CN" sz="1600">
                <a:solidFill>
                  <a:srgbClr val="00B050"/>
                </a:solidFill>
                <a:latin typeface="Cascadia Code" panose="020B0609020000020004" charset="0"/>
                <a:cs typeface="Cascadia Code" panose="020B0609020000020004" charset="0"/>
              </a:rPr>
              <a:t>1</a:t>
            </a:r>
            <a:endParaRPr lang="zh-CN" altLang="en-US" sz="1600">
              <a:solidFill>
                <a:srgbClr val="00B050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/>
            <a:r>
              <a:rPr lang="zh-CN" altLang="en-US" sz="1600">
                <a:solidFill>
                  <a:srgbClr val="00B050"/>
                </a:solidFill>
                <a:latin typeface="Cascadia Code" panose="020B0609020000020004" charset="0"/>
                <a:cs typeface="Cascadia Code" panose="020B0609020000020004" charset="0"/>
              </a:rPr>
              <a:t>GROUP BY UNIX_TIMESTAMP(time) </a:t>
            </a:r>
            <a:endParaRPr lang="zh-CN" altLang="en-US" sz="1600">
              <a:solidFill>
                <a:srgbClr val="00B050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/>
            <a:r>
              <a:rPr lang="zh-CN" altLang="en-US" sz="1600">
                <a:solidFill>
                  <a:srgbClr val="00B050"/>
                </a:solidFill>
                <a:latin typeface="Cascadia Code" panose="020B0609020000020004" charset="0"/>
                <a:cs typeface="Cascadia Code" panose="020B0609020000020004" charset="0"/>
              </a:rPr>
              <a:t>DIV 31556952</a:t>
            </a:r>
            <a:endParaRPr lang="zh-CN" altLang="en-US" sz="1600">
              <a:solidFill>
                <a:srgbClr val="00B050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/>
            <a:r>
              <a:rPr lang="zh-CN" altLang="en-US" sz="1600">
                <a:solidFill>
                  <a:srgbClr val="00B050"/>
                </a:solidFill>
                <a:latin typeface="Cascadia Code" panose="020B0609020000020004" charset="0"/>
                <a:cs typeface="Cascadia Code" panose="020B0609020000020004" charset="0"/>
              </a:rPr>
              <a:t>ORDER BY time</a:t>
            </a:r>
            <a:endParaRPr lang="zh-CN" altLang="en-US" sz="1600">
              <a:solidFill>
                <a:srgbClr val="00B050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01775" y="5033645"/>
            <a:ext cx="190500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 b="1" i="1"/>
              <a:t>MySQL queries</a:t>
            </a:r>
            <a:endParaRPr lang="en-US" altLang="zh-CN" sz="2200" b="1" i="1"/>
          </a:p>
        </p:txBody>
      </p:sp>
      <p:sp>
        <p:nvSpPr>
          <p:cNvPr id="8" name="文本框 7"/>
          <p:cNvSpPr txBox="1"/>
          <p:nvPr/>
        </p:nvSpPr>
        <p:spPr>
          <a:xfrm>
            <a:off x="6568440" y="3216275"/>
            <a:ext cx="3485515" cy="17532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class SellerAnalytics: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  login()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  ...</a:t>
            </a:r>
            <a:endParaRPr lang="zh-CN" altLang="en-US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zh-CN" altLang="en-US">
                <a:latin typeface="Cascadia Code" panose="020B0609020000020004" charset="0"/>
                <a:cs typeface="Cascadia Code" panose="020B0609020000020004" charset="0"/>
              </a:rPr>
              <a:t>  my_selling_items</a:t>
            </a:r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()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zh-CN" altLang="en-US">
                <a:latin typeface="Cascadia Code" panose="020B0609020000020004" charset="0"/>
                <a:cs typeface="Cascadia Code" panose="020B0609020000020004" charset="0"/>
              </a:rPr>
              <a:t>  my_orders</a:t>
            </a:r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()</a:t>
            </a:r>
            <a:endParaRPr lang="zh-CN" altLang="en-US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zh-CN" altLang="en-US">
                <a:latin typeface="Cascadia Code" panose="020B0609020000020004" charset="0"/>
                <a:cs typeface="Cascadia Code" panose="020B0609020000020004" charset="0"/>
              </a:rPr>
              <a:t>  sales_trend()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85050" y="5033645"/>
            <a:ext cx="185229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 b="1" i="1"/>
              <a:t>Analytics class</a:t>
            </a:r>
            <a:endParaRPr lang="en-US" altLang="zh-CN" sz="2200" b="1" i="1"/>
          </a:p>
        </p:txBody>
      </p:sp>
      <p:sp>
        <p:nvSpPr>
          <p:cNvPr id="16" name="流程图: 合并 15"/>
          <p:cNvSpPr/>
          <p:nvPr/>
        </p:nvSpPr>
        <p:spPr>
          <a:xfrm rot="16200000">
            <a:off x="4795520" y="3334385"/>
            <a:ext cx="1567180" cy="1515745"/>
          </a:xfrm>
          <a:prstGeom prst="flowChartMerg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861560" y="3908425"/>
            <a:ext cx="12192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encapsulate </a:t>
            </a:r>
            <a:endParaRPr lang="en-US" altLang="zh-CN" sz="1600" i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59398" y="3566160"/>
            <a:ext cx="209042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800" b="1"/>
              <a:t>E-commerce </a:t>
            </a:r>
            <a:endParaRPr lang="en-US" altLang="zh-CN" sz="2800" b="1"/>
          </a:p>
          <a:p>
            <a:pPr algn="ctr"/>
            <a:r>
              <a:rPr lang="en-US" altLang="zh-CN" sz="2800" b="1"/>
              <a:t>Database</a:t>
            </a:r>
            <a:endParaRPr lang="en-US" altLang="zh-CN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9284970" y="3434715"/>
            <a:ext cx="242252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800" b="1"/>
              <a:t>Graphical User </a:t>
            </a:r>
            <a:endParaRPr lang="en-US" altLang="zh-CN" sz="2800" b="1"/>
          </a:p>
          <a:p>
            <a:pPr algn="ctr"/>
            <a:r>
              <a:rPr lang="en-US" altLang="zh-CN" sz="2800" b="1"/>
              <a:t>Interface</a:t>
            </a:r>
            <a:endParaRPr lang="en-US" altLang="zh-CN" sz="2800" b="1"/>
          </a:p>
        </p:txBody>
      </p:sp>
      <p:sp>
        <p:nvSpPr>
          <p:cNvPr id="11" name="文本框 10"/>
          <p:cNvSpPr txBox="1"/>
          <p:nvPr/>
        </p:nvSpPr>
        <p:spPr>
          <a:xfrm>
            <a:off x="4605020" y="3612515"/>
            <a:ext cx="24904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Querying Agent</a:t>
            </a:r>
            <a:endParaRPr lang="en-US" altLang="zh-CN" sz="2800" b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2125" y="2995295"/>
            <a:ext cx="556260" cy="6172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870" y="2894330"/>
            <a:ext cx="594360" cy="6248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" y="2926080"/>
            <a:ext cx="586740" cy="640080"/>
          </a:xfrm>
          <a:prstGeom prst="rect">
            <a:avLst/>
          </a:prstGeom>
        </p:spPr>
      </p:pic>
      <p:sp>
        <p:nvSpPr>
          <p:cNvPr id="17" name="左右箭头 16"/>
          <p:cNvSpPr/>
          <p:nvPr/>
        </p:nvSpPr>
        <p:spPr>
          <a:xfrm>
            <a:off x="2505075" y="3566160"/>
            <a:ext cx="1750695" cy="6153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左右箭头 19"/>
          <p:cNvSpPr/>
          <p:nvPr/>
        </p:nvSpPr>
        <p:spPr>
          <a:xfrm>
            <a:off x="7364730" y="3565525"/>
            <a:ext cx="1750695" cy="6153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23520" y="399415"/>
            <a:ext cx="35032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j-lt"/>
                <a:cs typeface="+mj-lt"/>
              </a:rPr>
              <a:t>System Pipeline</a:t>
            </a:r>
            <a:endParaRPr lang="en-US" altLang="zh-CN" sz="4000" b="1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1"/>
          <p:nvPr/>
        </p:nvSpPr>
        <p:spPr>
          <a:xfrm>
            <a:off x="223520" y="399415"/>
            <a:ext cx="26003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j-lt"/>
                <a:cs typeface="+mj-lt"/>
              </a:rPr>
              <a:t>ER Diagram</a:t>
            </a:r>
            <a:endParaRPr lang="en-US" altLang="zh-CN" sz="4000" b="1">
              <a:latin typeface="+mj-lt"/>
              <a:cs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4560" y="399415"/>
            <a:ext cx="5793740" cy="6094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1"/>
          <p:nvPr/>
        </p:nvSpPr>
        <p:spPr>
          <a:xfrm>
            <a:off x="223520" y="399415"/>
            <a:ext cx="42710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j-lt"/>
                <a:cs typeface="+mj-lt"/>
              </a:rPr>
              <a:t>Relational Schemas</a:t>
            </a:r>
            <a:endParaRPr lang="en-US" altLang="zh-CN" sz="4000" b="1">
              <a:latin typeface="+mj-lt"/>
              <a:cs typeface="+mj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355" y="1535430"/>
            <a:ext cx="81070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cs typeface="+mn-lt"/>
              </a:rPr>
              <a:t>orders(</a:t>
            </a:r>
            <a:r>
              <a:rPr lang="zh-CN" altLang="en-US" sz="2400" b="1" i="1" u="sng">
                <a:cs typeface="+mn-lt"/>
              </a:rPr>
              <a:t>orderID</a:t>
            </a:r>
            <a:r>
              <a:rPr lang="zh-CN" altLang="en-US" sz="2400">
                <a:cs typeface="+mn-lt"/>
              </a:rPr>
              <a:t>, custID, sellerID, time, address, status)</a:t>
            </a:r>
            <a:endParaRPr lang="zh-CN" altLang="en-US" sz="2400">
              <a:cs typeface="+mn-lt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cs typeface="+mn-lt"/>
              </a:rPr>
              <a:t>order_item(</a:t>
            </a:r>
            <a:r>
              <a:rPr lang="zh-CN" altLang="en-US" sz="2400" b="1" i="1" u="sng">
                <a:cs typeface="+mn-lt"/>
              </a:rPr>
              <a:t>orderID, itemID</a:t>
            </a:r>
            <a:r>
              <a:rPr lang="zh-CN" altLang="en-US" sz="2400">
                <a:cs typeface="+mn-lt"/>
              </a:rPr>
              <a:t>, quantity, rating)</a:t>
            </a:r>
            <a:endParaRPr lang="zh-CN" altLang="en-US" sz="2400">
              <a:cs typeface="+mn-lt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cs typeface="+mn-lt"/>
              </a:rPr>
              <a:t>items(</a:t>
            </a:r>
            <a:r>
              <a:rPr lang="zh-CN" altLang="en-US" sz="2400" b="1" i="1" u="sng">
                <a:cs typeface="+mn-lt"/>
              </a:rPr>
              <a:t>itemID</a:t>
            </a:r>
            <a:r>
              <a:rPr lang="zh-CN" altLang="en-US" sz="2400">
                <a:cs typeface="+mn-lt"/>
              </a:rPr>
              <a:t>, sellerID, type, description, stock)</a:t>
            </a:r>
            <a:endParaRPr lang="zh-CN" altLang="en-US" sz="2400">
              <a:cs typeface="+mn-lt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cs typeface="+mn-lt"/>
              </a:rPr>
              <a:t>sellers(</a:t>
            </a:r>
            <a:r>
              <a:rPr lang="zh-CN" altLang="en-US" sz="2400" b="1" i="1" u="sng">
                <a:cs typeface="+mn-lt"/>
              </a:rPr>
              <a:t>sellerID</a:t>
            </a:r>
            <a:r>
              <a:rPr lang="zh-CN" altLang="en-US" sz="2400">
                <a:cs typeface="+mn-lt"/>
              </a:rPr>
              <a:t>, seller_name)</a:t>
            </a:r>
            <a:endParaRPr lang="zh-CN" altLang="en-US" sz="2400">
              <a:cs typeface="+mn-lt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cs typeface="+mn-lt"/>
              </a:rPr>
              <a:t>customers(</a:t>
            </a:r>
            <a:r>
              <a:rPr lang="zh-CN" altLang="en-US" sz="2400" b="1" i="1" u="sng">
                <a:cs typeface="+mn-lt"/>
              </a:rPr>
              <a:t>custID</a:t>
            </a:r>
            <a:r>
              <a:rPr lang="zh-CN" altLang="en-US" sz="2400">
                <a:cs typeface="+mn-lt"/>
              </a:rPr>
              <a:t>, cust_name, cust_gender, cust_age)</a:t>
            </a:r>
            <a:endParaRPr lang="zh-CN" altLang="en-US" sz="2400">
              <a:cs typeface="+mn-lt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cs typeface="+mn-lt"/>
              </a:rPr>
              <a:t>addresses(</a:t>
            </a:r>
            <a:r>
              <a:rPr lang="zh-CN" altLang="en-US" sz="2400" b="1" i="1" u="sng">
                <a:cs typeface="+mn-lt"/>
              </a:rPr>
              <a:t>custID, address</a:t>
            </a:r>
            <a:r>
              <a:rPr lang="zh-CN" altLang="en-US" sz="2400">
                <a:cs typeface="+mn-lt"/>
              </a:rPr>
              <a:t>)</a:t>
            </a:r>
            <a:endParaRPr lang="zh-CN" altLang="en-US" sz="2400"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173730" y="2782570"/>
            <a:ext cx="584454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latin typeface="+mj-lt"/>
                <a:cs typeface="+mj-lt"/>
                <a:sym typeface="+mn-ea"/>
              </a:rPr>
              <a:t>System Functionalities</a:t>
            </a:r>
            <a:endParaRPr lang="zh-CN" altLang="en-US"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1"/>
          <p:nvPr/>
        </p:nvSpPr>
        <p:spPr>
          <a:xfrm>
            <a:off x="223520" y="399415"/>
            <a:ext cx="38709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j-lt"/>
                <a:cs typeface="+mj-lt"/>
              </a:rPr>
              <a:t>Shop Information</a:t>
            </a:r>
            <a:endParaRPr lang="en-US" altLang="zh-CN" sz="4000" b="1">
              <a:latin typeface="+mj-lt"/>
              <a:cs typeface="+mj-lt"/>
            </a:endParaRPr>
          </a:p>
        </p:txBody>
      </p:sp>
      <p:pic>
        <p:nvPicPr>
          <p:cNvPr id="6" name="图片 5" descr="sto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35" y="2339340"/>
            <a:ext cx="5159375" cy="23812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图片 7" descr="orders"/>
          <p:cNvPicPr>
            <a:picLocks noChangeAspect="1"/>
          </p:cNvPicPr>
          <p:nvPr/>
        </p:nvPicPr>
        <p:blipFill>
          <a:blip r:embed="rId2"/>
          <a:srcRect r="28757"/>
          <a:stretch>
            <a:fillRect/>
          </a:stretch>
        </p:blipFill>
        <p:spPr>
          <a:xfrm>
            <a:off x="6273800" y="2296795"/>
            <a:ext cx="5448935" cy="242316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135505" y="4883150"/>
            <a:ext cx="172720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 b="1" i="1"/>
              <a:t>Items on Sale</a:t>
            </a:r>
            <a:endParaRPr lang="en-US" altLang="zh-CN" sz="2200" b="1" i="1"/>
          </a:p>
        </p:txBody>
      </p:sp>
      <p:sp>
        <p:nvSpPr>
          <p:cNvPr id="12" name="文本框 11"/>
          <p:cNvSpPr txBox="1"/>
          <p:nvPr/>
        </p:nvSpPr>
        <p:spPr>
          <a:xfrm>
            <a:off x="8258810" y="4883150"/>
            <a:ext cx="1478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 b="1" i="1"/>
              <a:t>Orders Info</a:t>
            </a:r>
            <a:endParaRPr lang="en-US" altLang="zh-CN" sz="2200"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1"/>
          <p:nvPr/>
        </p:nvSpPr>
        <p:spPr>
          <a:xfrm>
            <a:off x="223520" y="399415"/>
            <a:ext cx="53403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j-lt"/>
                <a:cs typeface="+mj-lt"/>
              </a:rPr>
              <a:t>Visual Analytics (Orders)</a:t>
            </a:r>
            <a:endParaRPr lang="en-US" altLang="zh-CN" sz="4000" b="1">
              <a:latin typeface="+mj-lt"/>
              <a:cs typeface="+mj-lt"/>
            </a:endParaRPr>
          </a:p>
        </p:txBody>
      </p:sp>
      <p:pic>
        <p:nvPicPr>
          <p:cNvPr id="2" name="图片 1" descr="trend"/>
          <p:cNvPicPr>
            <a:picLocks noChangeAspect="1"/>
          </p:cNvPicPr>
          <p:nvPr/>
        </p:nvPicPr>
        <p:blipFill>
          <a:blip r:embed="rId1"/>
          <a:srcRect t="6689" r="7955" b="2334"/>
          <a:stretch>
            <a:fillRect/>
          </a:stretch>
        </p:blipFill>
        <p:spPr>
          <a:xfrm>
            <a:off x="6488430" y="1932305"/>
            <a:ext cx="4900295" cy="303974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图片 2" descr="rating"/>
          <p:cNvPicPr>
            <a:picLocks noChangeAspect="1"/>
          </p:cNvPicPr>
          <p:nvPr/>
        </p:nvPicPr>
        <p:blipFill>
          <a:blip r:embed="rId2"/>
          <a:srcRect l="-164" t="-862" r="1633" b="2122"/>
          <a:stretch>
            <a:fillRect/>
          </a:stretch>
        </p:blipFill>
        <p:spPr>
          <a:xfrm>
            <a:off x="593090" y="1912620"/>
            <a:ext cx="5313680" cy="30594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1874520" y="5160010"/>
            <a:ext cx="23806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 b="1" i="1"/>
              <a:t>Rating Distribution</a:t>
            </a:r>
            <a:endParaRPr lang="en-US" altLang="zh-CN" sz="2200" b="1" i="1"/>
          </a:p>
        </p:txBody>
      </p:sp>
      <p:sp>
        <p:nvSpPr>
          <p:cNvPr id="12" name="文本框 11"/>
          <p:cNvSpPr txBox="1"/>
          <p:nvPr/>
        </p:nvSpPr>
        <p:spPr>
          <a:xfrm>
            <a:off x="8247380" y="5160010"/>
            <a:ext cx="149733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 b="1" i="1"/>
              <a:t>Sales Trend</a:t>
            </a:r>
            <a:endParaRPr lang="en-US" altLang="zh-CN" sz="2200"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1"/>
          <p:nvPr/>
        </p:nvSpPr>
        <p:spPr>
          <a:xfrm>
            <a:off x="223520" y="399415"/>
            <a:ext cx="61455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j-lt"/>
                <a:cs typeface="+mj-lt"/>
              </a:rPr>
              <a:t>Visual Analytics (Customers)</a:t>
            </a:r>
            <a:endParaRPr lang="en-US" altLang="zh-CN" sz="4000" b="1">
              <a:latin typeface="+mj-lt"/>
              <a:cs typeface="+mj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35150" y="5160010"/>
            <a:ext cx="246062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 b="1" i="1"/>
              <a:t>Gender Distribution</a:t>
            </a:r>
            <a:endParaRPr lang="en-US" altLang="zh-CN" sz="2200" b="1" i="1"/>
          </a:p>
        </p:txBody>
      </p:sp>
      <p:sp>
        <p:nvSpPr>
          <p:cNvPr id="12" name="文本框 11"/>
          <p:cNvSpPr txBox="1"/>
          <p:nvPr/>
        </p:nvSpPr>
        <p:spPr>
          <a:xfrm>
            <a:off x="7773670" y="5160010"/>
            <a:ext cx="26009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 b="1" i="1">
                <a:sym typeface="+mn-ea"/>
              </a:rPr>
              <a:t>Location Distribution</a:t>
            </a:r>
            <a:endParaRPr lang="en-US" altLang="zh-CN" sz="2200" b="1" i="1"/>
          </a:p>
        </p:txBody>
      </p:sp>
      <p:pic>
        <p:nvPicPr>
          <p:cNvPr id="4" name="图片 3" descr="lo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0" y="1929130"/>
            <a:ext cx="5410200" cy="313436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图片 4" descr="gend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" y="1929130"/>
            <a:ext cx="5406390" cy="313436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044190" y="2782570"/>
            <a:ext cx="610362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sz="4800" b="1">
                <a:latin typeface="+mj-lt"/>
                <a:cs typeface="+mj-lt"/>
                <a:sym typeface="+mn-ea"/>
              </a:rPr>
              <a:t>Members' Contribution</a:t>
            </a:r>
            <a:endParaRPr lang="en-US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1475</Words>
  <Application>WPS 演示</Application>
  <PresentationFormat>宽屏</PresentationFormat>
  <Paragraphs>96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SimSun</vt:lpstr>
      <vt:lpstr>Wingdings</vt:lpstr>
      <vt:lpstr>Arial Unicode MS</vt:lpstr>
      <vt:lpstr>Calibri</vt:lpstr>
      <vt:lpstr>Microsoft YaHei</vt:lpstr>
      <vt:lpstr>STZhongsong</vt:lpstr>
      <vt:lpstr>Hiragino Kaku Gothic Std W8</vt:lpstr>
      <vt:lpstr>SimHei</vt:lpstr>
      <vt:lpstr>SimSun-ExtB</vt:lpstr>
      <vt:lpstr>Yu Gothic UI Semilight</vt:lpstr>
      <vt:lpstr>Candara</vt:lpstr>
      <vt:lpstr>Cascadia Code</vt:lpstr>
      <vt:lpstr>Leelawadee UI Semilight</vt:lpstr>
      <vt:lpstr>Office 主题</vt:lpstr>
      <vt:lpstr>PowerPoint 演示文稿</vt:lpstr>
      <vt:lpstr>E-commerce Information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环 形 废 墟</cp:lastModifiedBy>
  <cp:revision>4</cp:revision>
  <dcterms:created xsi:type="dcterms:W3CDTF">2021-04-27T15:02:32Z</dcterms:created>
  <dcterms:modified xsi:type="dcterms:W3CDTF">2021-04-27T17:34:41Z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