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Proxima Nova Condensed Bold" charset="1" panose="02000506030000020004"/>
      <p:regular r:id="rId30"/>
    </p:embeddedFont>
    <p:embeddedFont>
      <p:font typeface="Nunito Sans Condensed Medium" charset="1" panose="00000000000000000000"/>
      <p:regular r:id="rId31"/>
    </p:embeddedFont>
    <p:embeddedFont>
      <p:font typeface="Nunito Sans Condensed Bold" charset="1" panose="00000000000000000000"/>
      <p:regular r:id="rId32"/>
    </p:embeddedFont>
    <p:embeddedFont>
      <p:font typeface="Canva Sans Bold" charset="1" panose="020B0803030501040103"/>
      <p:regular r:id="rId33"/>
    </p:embeddedFont>
    <p:embeddedFont>
      <p:font typeface="Canva Sans" charset="1" panose="020B0503030501040103"/>
      <p:regular r:id="rId34"/>
    </p:embeddedFont>
    <p:embeddedFont>
      <p:font typeface="Nunito Sans Condensed"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https://public.tableau.com/app/profile/taghrid.yasser/viz/HrProject_17458560658150/HrSummary?publish=yes" TargetMode="External" Type="http://schemas.openxmlformats.org/officeDocument/2006/relationships/hyperlink"/><Relationship Id="rId2" Target="../media/image39.png" Type="http://schemas.openxmlformats.org/officeDocument/2006/relationships/image"/><Relationship Id="rId3" Target="../media/image40.svg" Type="http://schemas.openxmlformats.org/officeDocument/2006/relationships/image"/><Relationship Id="rId4" Target="https://app.powerbi.com/links/LPfFwBLc85?ctid=6845d6ca-1ec5-4c0e-9e9d-34130ce0a0b8&amp;pbi_source=linkShare&amp;bookmarkGuid=f0a1174c-21d1-4ffe-a8fb-fa358017af3a" TargetMode="External" Type="http://schemas.openxmlformats.org/officeDocument/2006/relationships/hyperlink"/><Relationship Id="rId5" Target="../media/image5.png" Type="http://schemas.openxmlformats.org/officeDocument/2006/relationships/image"/><Relationship Id="rId6" Target="../media/image6.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69529" y="8501709"/>
            <a:ext cx="16110077" cy="2046531"/>
            <a:chOff x="0" y="0"/>
            <a:chExt cx="4242983" cy="539004"/>
          </a:xfrm>
        </p:grpSpPr>
        <p:sp>
          <p:nvSpPr>
            <p:cNvPr name="Freeform 3" id="3"/>
            <p:cNvSpPr/>
            <p:nvPr/>
          </p:nvSpPr>
          <p:spPr>
            <a:xfrm flipH="false" flipV="false" rot="0">
              <a:off x="0" y="0"/>
              <a:ext cx="4242983" cy="539004"/>
            </a:xfrm>
            <a:custGeom>
              <a:avLst/>
              <a:gdLst/>
              <a:ahLst/>
              <a:cxnLst/>
              <a:rect r="r" b="b" t="t" l="l"/>
              <a:pathLst>
                <a:path h="539004" w="4242983">
                  <a:moveTo>
                    <a:pt x="24509" y="0"/>
                  </a:moveTo>
                  <a:lnTo>
                    <a:pt x="4218475" y="0"/>
                  </a:lnTo>
                  <a:cubicBezTo>
                    <a:pt x="4224975" y="0"/>
                    <a:pt x="4231208" y="2582"/>
                    <a:pt x="4235805" y="7178"/>
                  </a:cubicBezTo>
                  <a:cubicBezTo>
                    <a:pt x="4240401" y="11775"/>
                    <a:pt x="4242983" y="18009"/>
                    <a:pt x="4242983" y="24509"/>
                  </a:cubicBezTo>
                  <a:lnTo>
                    <a:pt x="4242983" y="514495"/>
                  </a:lnTo>
                  <a:cubicBezTo>
                    <a:pt x="4242983" y="520995"/>
                    <a:pt x="4240401" y="527229"/>
                    <a:pt x="4235805" y="531826"/>
                  </a:cubicBezTo>
                  <a:cubicBezTo>
                    <a:pt x="4231208" y="536422"/>
                    <a:pt x="4224975" y="539004"/>
                    <a:pt x="4218475" y="539004"/>
                  </a:cubicBezTo>
                  <a:lnTo>
                    <a:pt x="24509" y="539004"/>
                  </a:lnTo>
                  <a:cubicBezTo>
                    <a:pt x="18009" y="539004"/>
                    <a:pt x="11775" y="536422"/>
                    <a:pt x="7178" y="531826"/>
                  </a:cubicBezTo>
                  <a:cubicBezTo>
                    <a:pt x="2582" y="527229"/>
                    <a:pt x="0" y="520995"/>
                    <a:pt x="0" y="514495"/>
                  </a:cubicBezTo>
                  <a:lnTo>
                    <a:pt x="0" y="24509"/>
                  </a:lnTo>
                  <a:cubicBezTo>
                    <a:pt x="0" y="18009"/>
                    <a:pt x="2582" y="11775"/>
                    <a:pt x="7178" y="7178"/>
                  </a:cubicBezTo>
                  <a:cubicBezTo>
                    <a:pt x="11775" y="2582"/>
                    <a:pt x="18009" y="0"/>
                    <a:pt x="24509" y="0"/>
                  </a:cubicBezTo>
                  <a:close/>
                </a:path>
              </a:pathLst>
            </a:custGeom>
            <a:solidFill>
              <a:srgbClr val="324947"/>
            </a:solidFill>
          </p:spPr>
        </p:sp>
        <p:sp>
          <p:nvSpPr>
            <p:cNvPr name="TextBox 4" id="4"/>
            <p:cNvSpPr txBox="true"/>
            <p:nvPr/>
          </p:nvSpPr>
          <p:spPr>
            <a:xfrm>
              <a:off x="0" y="-38100"/>
              <a:ext cx="4242983" cy="57710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210132" y="3503568"/>
            <a:ext cx="6428161" cy="7044672"/>
          </a:xfrm>
          <a:custGeom>
            <a:avLst/>
            <a:gdLst/>
            <a:ahLst/>
            <a:cxnLst/>
            <a:rect r="r" b="b" t="t" l="l"/>
            <a:pathLst>
              <a:path h="7044672" w="6428161">
                <a:moveTo>
                  <a:pt x="6428161" y="0"/>
                </a:moveTo>
                <a:lnTo>
                  <a:pt x="0" y="0"/>
                </a:lnTo>
                <a:lnTo>
                  <a:pt x="0" y="7044672"/>
                </a:lnTo>
                <a:lnTo>
                  <a:pt x="6428161" y="7044672"/>
                </a:lnTo>
                <a:lnTo>
                  <a:pt x="64281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283500" y="2667737"/>
            <a:ext cx="6673607" cy="5969845"/>
          </a:xfrm>
          <a:custGeom>
            <a:avLst/>
            <a:gdLst/>
            <a:ahLst/>
            <a:cxnLst/>
            <a:rect r="r" b="b" t="t" l="l"/>
            <a:pathLst>
              <a:path h="5969845" w="6673607">
                <a:moveTo>
                  <a:pt x="0" y="0"/>
                </a:moveTo>
                <a:lnTo>
                  <a:pt x="6673607" y="0"/>
                </a:lnTo>
                <a:lnTo>
                  <a:pt x="6673607" y="5969845"/>
                </a:lnTo>
                <a:lnTo>
                  <a:pt x="0" y="5969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10132" y="-246115"/>
            <a:ext cx="2763574" cy="2763574"/>
          </a:xfrm>
          <a:custGeom>
            <a:avLst/>
            <a:gdLst/>
            <a:ahLst/>
            <a:cxnLst/>
            <a:rect r="r" b="b" t="t" l="l"/>
            <a:pathLst>
              <a:path h="2763574" w="2763574">
                <a:moveTo>
                  <a:pt x="0" y="0"/>
                </a:moveTo>
                <a:lnTo>
                  <a:pt x="2763574" y="0"/>
                </a:lnTo>
                <a:lnTo>
                  <a:pt x="2763574" y="2763574"/>
                </a:lnTo>
                <a:lnTo>
                  <a:pt x="0" y="2763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2821838" y="-2334403"/>
            <a:ext cx="5617660" cy="6156438"/>
          </a:xfrm>
          <a:custGeom>
            <a:avLst/>
            <a:gdLst/>
            <a:ahLst/>
            <a:cxnLst/>
            <a:rect r="r" b="b" t="t" l="l"/>
            <a:pathLst>
              <a:path h="6156438" w="5617660">
                <a:moveTo>
                  <a:pt x="0" y="6156438"/>
                </a:moveTo>
                <a:lnTo>
                  <a:pt x="5617660" y="6156438"/>
                </a:lnTo>
                <a:lnTo>
                  <a:pt x="5617660" y="0"/>
                </a:lnTo>
                <a:lnTo>
                  <a:pt x="0" y="0"/>
                </a:lnTo>
                <a:lnTo>
                  <a:pt x="0" y="615643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9419455" y="2837071"/>
            <a:ext cx="7839845" cy="2380356"/>
          </a:xfrm>
          <a:prstGeom prst="rect">
            <a:avLst/>
          </a:prstGeom>
        </p:spPr>
        <p:txBody>
          <a:bodyPr anchor="t" rtlCol="false" tIns="0" lIns="0" bIns="0" rIns="0">
            <a:spAutoFit/>
          </a:bodyPr>
          <a:lstStyle/>
          <a:p>
            <a:pPr algn="l">
              <a:lnSpc>
                <a:spcPts val="8559"/>
              </a:lnSpc>
            </a:pPr>
            <a:r>
              <a:rPr lang="en-US" b="true" sz="7999" spc="-23">
                <a:solidFill>
                  <a:srgbClr val="324947"/>
                </a:solidFill>
                <a:latin typeface="Proxima Nova Condensed Bold"/>
                <a:ea typeface="Proxima Nova Condensed Bold"/>
                <a:cs typeface="Proxima Nova Condensed Bold"/>
                <a:sym typeface="Proxima Nova Condensed Bold"/>
              </a:rPr>
              <a:t>HR ANALYTICS</a:t>
            </a:r>
          </a:p>
          <a:p>
            <a:pPr algn="l">
              <a:lnSpc>
                <a:spcPts val="9843"/>
              </a:lnSpc>
            </a:pPr>
            <a:r>
              <a:rPr lang="en-US" b="true" sz="9199" spc="-27">
                <a:solidFill>
                  <a:srgbClr val="22867E"/>
                </a:solidFill>
                <a:latin typeface="Proxima Nova Condensed Bold"/>
                <a:ea typeface="Proxima Nova Condensed Bold"/>
                <a:cs typeface="Proxima Nova Condensed Bold"/>
                <a:sym typeface="Proxima Nova Condensed Bold"/>
              </a:rPr>
              <a:t>DASHBOARD</a:t>
            </a:r>
          </a:p>
        </p:txBody>
      </p:sp>
      <p:sp>
        <p:nvSpPr>
          <p:cNvPr name="Freeform 10" id="10"/>
          <p:cNvSpPr/>
          <p:nvPr/>
        </p:nvSpPr>
        <p:spPr>
          <a:xfrm flipH="true" flipV="true" rot="0">
            <a:off x="16186781" y="6269303"/>
            <a:ext cx="2252716" cy="2252716"/>
          </a:xfrm>
          <a:custGeom>
            <a:avLst/>
            <a:gdLst/>
            <a:ahLst/>
            <a:cxnLst/>
            <a:rect r="r" b="b" t="t" l="l"/>
            <a:pathLst>
              <a:path h="2252716" w="2252716">
                <a:moveTo>
                  <a:pt x="2252717" y="2252717"/>
                </a:moveTo>
                <a:lnTo>
                  <a:pt x="0" y="2252717"/>
                </a:lnTo>
                <a:lnTo>
                  <a:pt x="0" y="0"/>
                </a:lnTo>
                <a:lnTo>
                  <a:pt x="2252717" y="0"/>
                </a:lnTo>
                <a:lnTo>
                  <a:pt x="2252717" y="225271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38658" y="-1827761"/>
            <a:ext cx="3163292" cy="3163292"/>
          </a:xfrm>
          <a:custGeom>
            <a:avLst/>
            <a:gdLst/>
            <a:ahLst/>
            <a:cxnLst/>
            <a:rect r="r" b="b" t="t" l="l"/>
            <a:pathLst>
              <a:path h="3163292" w="3163292">
                <a:moveTo>
                  <a:pt x="0" y="0"/>
                </a:moveTo>
                <a:lnTo>
                  <a:pt x="3163292" y="0"/>
                </a:lnTo>
                <a:lnTo>
                  <a:pt x="3163292" y="3163292"/>
                </a:lnTo>
                <a:lnTo>
                  <a:pt x="0" y="31632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2101042" y="6916424"/>
            <a:ext cx="2991450" cy="759341"/>
          </a:xfrm>
          <a:custGeom>
            <a:avLst/>
            <a:gdLst/>
            <a:ahLst/>
            <a:cxnLst/>
            <a:rect r="r" b="b" t="t" l="l"/>
            <a:pathLst>
              <a:path h="759341" w="2991450">
                <a:moveTo>
                  <a:pt x="0" y="0"/>
                </a:moveTo>
                <a:lnTo>
                  <a:pt x="2991449" y="0"/>
                </a:lnTo>
                <a:lnTo>
                  <a:pt x="2991449" y="759341"/>
                </a:lnTo>
                <a:lnTo>
                  <a:pt x="0" y="7593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9529240" y="596734"/>
            <a:ext cx="1567805" cy="1441369"/>
          </a:xfrm>
          <a:custGeom>
            <a:avLst/>
            <a:gdLst/>
            <a:ahLst/>
            <a:cxnLst/>
            <a:rect r="r" b="b" t="t" l="l"/>
            <a:pathLst>
              <a:path h="1441369" w="1567805">
                <a:moveTo>
                  <a:pt x="0" y="0"/>
                </a:moveTo>
                <a:lnTo>
                  <a:pt x="1567805" y="0"/>
                </a:lnTo>
                <a:lnTo>
                  <a:pt x="1567805" y="1441369"/>
                </a:lnTo>
                <a:lnTo>
                  <a:pt x="0" y="1441369"/>
                </a:lnTo>
                <a:lnTo>
                  <a:pt x="0" y="0"/>
                </a:lnTo>
                <a:close/>
              </a:path>
            </a:pathLst>
          </a:custGeom>
          <a:blipFill>
            <a:blip r:embed="rId16"/>
            <a:stretch>
              <a:fillRect l="0" t="0" r="0" b="0"/>
            </a:stretch>
          </a:blipFill>
        </p:spPr>
      </p:sp>
      <p:sp>
        <p:nvSpPr>
          <p:cNvPr name="Freeform 14" id="14"/>
          <p:cNvSpPr/>
          <p:nvPr/>
        </p:nvSpPr>
        <p:spPr>
          <a:xfrm flipH="false" flipV="false" rot="0">
            <a:off x="11998039" y="521667"/>
            <a:ext cx="3165226" cy="1591504"/>
          </a:xfrm>
          <a:custGeom>
            <a:avLst/>
            <a:gdLst/>
            <a:ahLst/>
            <a:cxnLst/>
            <a:rect r="r" b="b" t="t" l="l"/>
            <a:pathLst>
              <a:path h="1591504" w="3165226">
                <a:moveTo>
                  <a:pt x="0" y="0"/>
                </a:moveTo>
                <a:lnTo>
                  <a:pt x="3165226" y="0"/>
                </a:lnTo>
                <a:lnTo>
                  <a:pt x="3165226" y="1591504"/>
                </a:lnTo>
                <a:lnTo>
                  <a:pt x="0" y="1591504"/>
                </a:lnTo>
                <a:lnTo>
                  <a:pt x="0" y="0"/>
                </a:lnTo>
                <a:close/>
              </a:path>
            </a:pathLst>
          </a:custGeom>
          <a:blipFill>
            <a:blip r:embed="rId17"/>
            <a:stretch>
              <a:fillRect l="0" t="0" r="0" b="0"/>
            </a:stretch>
          </a:blipFill>
        </p:spPr>
      </p:sp>
      <p:sp>
        <p:nvSpPr>
          <p:cNvPr name="TextBox 15" id="15"/>
          <p:cNvSpPr txBox="true"/>
          <p:nvPr/>
        </p:nvSpPr>
        <p:spPr>
          <a:xfrm rot="0">
            <a:off x="9419455" y="5396437"/>
            <a:ext cx="5961219" cy="426720"/>
          </a:xfrm>
          <a:prstGeom prst="rect">
            <a:avLst/>
          </a:prstGeom>
        </p:spPr>
        <p:txBody>
          <a:bodyPr anchor="t" rtlCol="false" tIns="0" lIns="0" bIns="0" rIns="0">
            <a:spAutoFit/>
          </a:bodyPr>
          <a:lstStyle/>
          <a:p>
            <a:pPr algn="l">
              <a:lnSpc>
                <a:spcPts val="3390"/>
              </a:lnSpc>
            </a:pPr>
            <a:r>
              <a:rPr lang="en-US" sz="3000" b="true">
                <a:solidFill>
                  <a:srgbClr val="324947"/>
                </a:solidFill>
                <a:latin typeface="Nunito Sans Condensed Medium"/>
                <a:ea typeface="Nunito Sans Condensed Medium"/>
                <a:cs typeface="Nunito Sans Condensed Medium"/>
                <a:sym typeface="Nunito Sans Condensed Medium"/>
              </a:rPr>
              <a:t>Turning Data into Actionable Insights</a:t>
            </a:r>
          </a:p>
        </p:txBody>
      </p:sp>
      <p:sp>
        <p:nvSpPr>
          <p:cNvPr name="TextBox 16" id="16"/>
          <p:cNvSpPr txBox="true"/>
          <p:nvPr/>
        </p:nvSpPr>
        <p:spPr>
          <a:xfrm rot="0">
            <a:off x="9522735" y="6844831"/>
            <a:ext cx="3359340" cy="874840"/>
          </a:xfrm>
          <a:prstGeom prst="rect">
            <a:avLst/>
          </a:prstGeom>
        </p:spPr>
        <p:txBody>
          <a:bodyPr anchor="t" rtlCol="false" tIns="0" lIns="0" bIns="0" rIns="0">
            <a:spAutoFit/>
          </a:bodyPr>
          <a:lstStyle/>
          <a:p>
            <a:pPr algn="l">
              <a:lnSpc>
                <a:spcPts val="3729"/>
              </a:lnSpc>
            </a:pPr>
            <a:r>
              <a:rPr lang="en-US" sz="3300" b="true">
                <a:solidFill>
                  <a:srgbClr val="324947"/>
                </a:solidFill>
                <a:latin typeface="Nunito Sans Condensed Medium"/>
                <a:ea typeface="Nunito Sans Condensed Medium"/>
                <a:cs typeface="Nunito Sans Condensed Medium"/>
                <a:sym typeface="Nunito Sans Condensed Medium"/>
              </a:rPr>
              <a:t>Supervised by </a:t>
            </a:r>
          </a:p>
          <a:p>
            <a:pPr algn="l">
              <a:lnSpc>
                <a:spcPts val="3164"/>
              </a:lnSpc>
            </a:pPr>
            <a:r>
              <a:rPr lang="en-US" sz="2800" b="true">
                <a:solidFill>
                  <a:srgbClr val="324947"/>
                </a:solidFill>
                <a:latin typeface="Nunito Sans Condensed Bold"/>
                <a:ea typeface="Nunito Sans Condensed Bold"/>
                <a:cs typeface="Nunito Sans Condensed Bold"/>
                <a:sym typeface="Nunito Sans Condensed Bold"/>
              </a:rPr>
              <a:t>Eng.</a:t>
            </a:r>
            <a:r>
              <a:rPr lang="en-US" sz="2800" b="true">
                <a:solidFill>
                  <a:srgbClr val="22867E"/>
                </a:solidFill>
                <a:latin typeface="Nunito Sans Condensed Bold"/>
                <a:ea typeface="Nunito Sans Condensed Bold"/>
                <a:cs typeface="Nunito Sans Condensed Bold"/>
                <a:sym typeface="Nunito Sans Condensed Bold"/>
              </a:rPr>
              <a:t>Karim Bakli</a:t>
            </a:r>
          </a:p>
        </p:txBody>
      </p:sp>
      <p:sp>
        <p:nvSpPr>
          <p:cNvPr name="TextBox 17" id="17"/>
          <p:cNvSpPr txBox="true"/>
          <p:nvPr/>
        </p:nvSpPr>
        <p:spPr>
          <a:xfrm rot="0">
            <a:off x="9419690" y="6007365"/>
            <a:ext cx="5743575"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324947"/>
                </a:solidFill>
                <a:latin typeface="Canva Sans Bold"/>
                <a:ea typeface="Canva Sans Bold"/>
                <a:cs typeface="Canva Sans Bold"/>
                <a:sym typeface="Canva Sans Bold"/>
              </a:rPr>
              <a:t>YAT404B_CAI2_DAT2_S2_DEPI2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171333"/>
            <a:ext cx="10944718" cy="5846906"/>
            <a:chOff x="0" y="0"/>
            <a:chExt cx="2882559" cy="1539926"/>
          </a:xfrm>
        </p:grpSpPr>
        <p:sp>
          <p:nvSpPr>
            <p:cNvPr name="Freeform 6" id="6"/>
            <p:cNvSpPr/>
            <p:nvPr/>
          </p:nvSpPr>
          <p:spPr>
            <a:xfrm flipH="false" flipV="false" rot="0">
              <a:off x="0" y="0"/>
              <a:ext cx="2882560" cy="1539926"/>
            </a:xfrm>
            <a:custGeom>
              <a:avLst/>
              <a:gdLst/>
              <a:ahLst/>
              <a:cxnLst/>
              <a:rect r="r" b="b" t="t" l="l"/>
              <a:pathLst>
                <a:path h="1539926" w="2882560">
                  <a:moveTo>
                    <a:pt x="49516" y="0"/>
                  </a:moveTo>
                  <a:lnTo>
                    <a:pt x="2833044" y="0"/>
                  </a:lnTo>
                  <a:cubicBezTo>
                    <a:pt x="2846176" y="0"/>
                    <a:pt x="2858771" y="5217"/>
                    <a:pt x="2868057" y="14503"/>
                  </a:cubicBezTo>
                  <a:cubicBezTo>
                    <a:pt x="2877343" y="23789"/>
                    <a:pt x="2882560" y="36383"/>
                    <a:pt x="2882560" y="49516"/>
                  </a:cubicBezTo>
                  <a:lnTo>
                    <a:pt x="2882560" y="1490410"/>
                  </a:lnTo>
                  <a:cubicBezTo>
                    <a:pt x="2882560" y="1517757"/>
                    <a:pt x="2860391" y="1539926"/>
                    <a:pt x="2833044" y="1539926"/>
                  </a:cubicBezTo>
                  <a:lnTo>
                    <a:pt x="49516" y="1539926"/>
                  </a:lnTo>
                  <a:cubicBezTo>
                    <a:pt x="36383" y="1539926"/>
                    <a:pt x="23789" y="1534709"/>
                    <a:pt x="14503" y="1525423"/>
                  </a:cubicBezTo>
                  <a:cubicBezTo>
                    <a:pt x="5217" y="1516137"/>
                    <a:pt x="0" y="1503543"/>
                    <a:pt x="0" y="1490410"/>
                  </a:cubicBezTo>
                  <a:lnTo>
                    <a:pt x="0" y="49516"/>
                  </a:lnTo>
                  <a:cubicBezTo>
                    <a:pt x="0" y="36383"/>
                    <a:pt x="5217" y="23789"/>
                    <a:pt x="14503" y="14503"/>
                  </a:cubicBezTo>
                  <a:cubicBezTo>
                    <a:pt x="23789" y="5217"/>
                    <a:pt x="36383" y="0"/>
                    <a:pt x="49516" y="0"/>
                  </a:cubicBezTo>
                  <a:close/>
                </a:path>
              </a:pathLst>
            </a:custGeom>
            <a:solidFill>
              <a:srgbClr val="22867E"/>
            </a:solidFill>
            <a:ln cap="rnd">
              <a:noFill/>
              <a:prstDash val="solid"/>
              <a:round/>
            </a:ln>
          </p:spPr>
        </p:sp>
        <p:sp>
          <p:nvSpPr>
            <p:cNvPr name="TextBox 7" id="7"/>
            <p:cNvSpPr txBox="true"/>
            <p:nvPr/>
          </p:nvSpPr>
          <p:spPr>
            <a:xfrm>
              <a:off x="0" y="-57150"/>
              <a:ext cx="2882559" cy="1597076"/>
            </a:xfrm>
            <a:prstGeom prst="rect">
              <a:avLst/>
            </a:prstGeom>
          </p:spPr>
          <p:txBody>
            <a:bodyPr anchor="ctr" rtlCol="false" tIns="50800" lIns="50800" bIns="50800" rIns="50800"/>
            <a:lstStyle/>
            <a:p>
              <a:pPr algn="l">
                <a:lnSpc>
                  <a:spcPts val="3794"/>
                </a:lnSpc>
                <a:spcBef>
                  <a:spcPct val="0"/>
                </a:spcBef>
              </a:pPr>
            </a:p>
            <a:p>
              <a:pPr algn="l">
                <a:lnSpc>
                  <a:spcPts val="3794"/>
                </a:lnSpc>
                <a:spcBef>
                  <a:spcPct val="0"/>
                </a:spcBef>
              </a:pPr>
              <a:r>
                <a:rPr lang="en-US" sz="2710" strike="noStrike" u="none">
                  <a:solidFill>
                    <a:srgbClr val="FFFFFF"/>
                  </a:solidFill>
                  <a:latin typeface="Canva Sans"/>
                  <a:ea typeface="Canva Sans"/>
                  <a:cs typeface="Canva Sans"/>
                  <a:sym typeface="Canva Sans"/>
                </a:rPr>
                <a:t>  Who Leaves?</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Gender: Men in Sales (93%) dominate attrition.</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Age: Employees aged 25–30 are 3× more likely to leave.</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Location: Remote workers (&gt;20km from office) have 28% higher attrition.</a:t>
              </a:r>
            </a:p>
            <a:p>
              <a:pPr algn="l">
                <a:lnSpc>
                  <a:spcPts val="3794"/>
                </a:lnSpc>
                <a:spcBef>
                  <a:spcPct val="0"/>
                </a:spcBef>
              </a:pPr>
            </a:p>
            <a:p>
              <a:pPr algn="l">
                <a:lnSpc>
                  <a:spcPts val="3794"/>
                </a:lnSpc>
                <a:spcBef>
                  <a:spcPct val="0"/>
                </a:spcBef>
              </a:pP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Surprising Fact:</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Divorced employees stay 1.8× longer than singles.</a:t>
              </a:r>
            </a:p>
            <a:p>
              <a:pPr algn="l">
                <a:lnSpc>
                  <a:spcPts val="3794"/>
                </a:lnSpc>
                <a:spcBef>
                  <a:spcPct val="0"/>
                </a:spcBef>
              </a:pPr>
            </a:p>
            <a:p>
              <a:pPr algn="l">
                <a:lnSpc>
                  <a:spcPts val="3794"/>
                </a:lnSpc>
                <a:spcBef>
                  <a:spcPct val="0"/>
                </a:spcBef>
              </a:pPr>
              <a:r>
                <a:rPr lang="en-US" sz="2710" strike="noStrike" u="none">
                  <a:solidFill>
                    <a:srgbClr val="FFFFFF"/>
                  </a:solidFill>
                  <a:latin typeface="Canva Sans"/>
                  <a:ea typeface="Canva Sans"/>
                  <a:cs typeface="Canva Sans"/>
                  <a:sym typeface="Canva Sans"/>
                </a:rPr>
                <a:t> </a:t>
              </a:r>
            </a:p>
            <a:p>
              <a:pPr algn="l">
                <a:lnSpc>
                  <a:spcPts val="3794"/>
                </a:lnSpc>
                <a:spcBef>
                  <a:spcPct val="0"/>
                </a:spcBef>
              </a:pPr>
            </a:p>
          </p:txBody>
        </p:sp>
      </p:grpSp>
      <p:sp>
        <p:nvSpPr>
          <p:cNvPr name="Freeform 8" id="8"/>
          <p:cNvSpPr/>
          <p:nvPr/>
        </p:nvSpPr>
        <p:spPr>
          <a:xfrm flipH="false" flipV="false" rot="0">
            <a:off x="12320164" y="1867416"/>
            <a:ext cx="5134518" cy="6552169"/>
          </a:xfrm>
          <a:custGeom>
            <a:avLst/>
            <a:gdLst/>
            <a:ahLst/>
            <a:cxnLst/>
            <a:rect r="r" b="b" t="t" l="l"/>
            <a:pathLst>
              <a:path h="6552169" w="5134518">
                <a:moveTo>
                  <a:pt x="0" y="0"/>
                </a:moveTo>
                <a:lnTo>
                  <a:pt x="5134518" y="0"/>
                </a:lnTo>
                <a:lnTo>
                  <a:pt x="5134518" y="6552168"/>
                </a:lnTo>
                <a:lnTo>
                  <a:pt x="0" y="6552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14203" y="1015405"/>
            <a:ext cx="10511076" cy="1558290"/>
          </a:xfrm>
          <a:prstGeom prst="rect">
            <a:avLst/>
          </a:prstGeom>
        </p:spPr>
        <p:txBody>
          <a:bodyPr anchor="t" rtlCol="false" tIns="0" lIns="0" bIns="0" rIns="0">
            <a:spAutoFit/>
          </a:bodyPr>
          <a:lstStyle/>
          <a:p>
            <a:pPr algn="just" marL="0" indent="0" lvl="0">
              <a:lnSpc>
                <a:spcPts val="6105"/>
              </a:lnSpc>
              <a:spcBef>
                <a:spcPct val="0"/>
              </a:spcBef>
            </a:pPr>
            <a:r>
              <a:rPr lang="en-US" b="true" sz="5500" spc="-16">
                <a:solidFill>
                  <a:srgbClr val="000000"/>
                </a:solidFill>
                <a:latin typeface="Proxima Nova Condensed Bold"/>
                <a:ea typeface="Proxima Nova Condensed Bold"/>
                <a:cs typeface="Proxima Nova Condensed Bold"/>
                <a:sym typeface="Proxima Nova Condensed Bold"/>
              </a:rPr>
              <a:t> </a:t>
            </a:r>
            <a:r>
              <a:rPr lang="en-US" b="true" sz="5500" spc="-16" strike="noStrike" u="none">
                <a:solidFill>
                  <a:srgbClr val="000000"/>
                </a:solidFill>
                <a:latin typeface="Proxima Nova Condensed Bold"/>
                <a:ea typeface="Proxima Nova Condensed Bold"/>
                <a:cs typeface="Proxima Nova Condensed Bold"/>
                <a:sym typeface="Proxima Nova Condensed Bold"/>
              </a:rPr>
              <a:t>PAGE </a:t>
            </a:r>
            <a:r>
              <a:rPr lang="en-US" b="true" sz="5500" spc="-16" strike="noStrike" u="none">
                <a:solidFill>
                  <a:srgbClr val="000000"/>
                </a:solidFill>
                <a:latin typeface="Proxima Nova Condensed Bold"/>
                <a:ea typeface="Proxima Nova Condensed Bold"/>
                <a:cs typeface="Proxima Nova Condensed Bold"/>
                <a:sym typeface="Proxima Nova Condensed Bold"/>
              </a:rPr>
              <a:t>2</a:t>
            </a:r>
            <a:r>
              <a:rPr lang="en-US" b="true" sz="5500" spc="-16" strike="noStrike" u="none">
                <a:solidFill>
                  <a:srgbClr val="000000"/>
                </a:solidFill>
                <a:latin typeface="Proxima Nova Condensed Bold"/>
                <a:ea typeface="Proxima Nova Condensed Bold"/>
                <a:cs typeface="Proxima Nova Condensed Bold"/>
                <a:sym typeface="Proxima Nova Condensed Bold"/>
              </a:rPr>
              <a:t> – EMPLOYEE </a:t>
            </a:r>
            <a:r>
              <a:rPr lang="en-US" b="true" sz="5500" spc="-16" strike="noStrike" u="none">
                <a:solidFill>
                  <a:srgbClr val="000000"/>
                </a:solidFill>
                <a:latin typeface="Proxima Nova Condensed Bold"/>
                <a:ea typeface="Proxima Nova Condensed Bold"/>
                <a:cs typeface="Proxima Nova Condensed Bold"/>
                <a:sym typeface="Proxima Nova Condensed Bold"/>
              </a:rPr>
              <a:t>D</a:t>
            </a:r>
            <a:r>
              <a:rPr lang="en-US" b="true" sz="5500" spc="-16" strike="noStrike" u="none">
                <a:solidFill>
                  <a:srgbClr val="000000"/>
                </a:solidFill>
                <a:latin typeface="Proxima Nova Condensed Bold"/>
                <a:ea typeface="Proxima Nova Condensed Bold"/>
                <a:cs typeface="Proxima Nova Condensed Bold"/>
                <a:sym typeface="Proxima Nova Condensed Bold"/>
              </a:rPr>
              <a:t>E</a:t>
            </a:r>
            <a:r>
              <a:rPr lang="en-US" b="true" sz="5500" spc="-16" strike="noStrike" u="none">
                <a:solidFill>
                  <a:srgbClr val="000000"/>
                </a:solidFill>
                <a:latin typeface="Proxima Nova Condensed Bold"/>
                <a:ea typeface="Proxima Nova Condensed Bold"/>
                <a:cs typeface="Proxima Nova Condensed Bold"/>
                <a:sym typeface="Proxima Nova Condensed Bold"/>
              </a:rPr>
              <a:t>MOG</a:t>
            </a:r>
            <a:r>
              <a:rPr lang="en-US" b="true" sz="5500" spc="-16" strike="noStrike" u="none">
                <a:solidFill>
                  <a:srgbClr val="000000"/>
                </a:solidFill>
                <a:latin typeface="Proxima Nova Condensed Bold"/>
                <a:ea typeface="Proxima Nova Condensed Bold"/>
                <a:cs typeface="Proxima Nova Condensed Bold"/>
                <a:sym typeface="Proxima Nova Condensed Bold"/>
              </a:rPr>
              <a:t>R</a:t>
            </a:r>
            <a:r>
              <a:rPr lang="en-US" b="true" sz="5500" spc="-16" strike="noStrike" u="none">
                <a:solidFill>
                  <a:srgbClr val="000000"/>
                </a:solidFill>
                <a:latin typeface="Proxima Nova Condensed Bold"/>
                <a:ea typeface="Proxima Nova Condensed Bold"/>
                <a:cs typeface="Proxima Nova Condensed Bold"/>
                <a:sym typeface="Proxima Nova Condensed Bold"/>
              </a:rPr>
              <a:t>APH</a:t>
            </a:r>
            <a:r>
              <a:rPr lang="en-US" b="true" sz="5500" spc="-16" strike="noStrike" u="none">
                <a:solidFill>
                  <a:srgbClr val="000000"/>
                </a:solidFill>
                <a:latin typeface="Proxima Nova Condensed Bold"/>
                <a:ea typeface="Proxima Nova Condensed Bold"/>
                <a:cs typeface="Proxima Nova Condensed Bold"/>
                <a:sym typeface="Proxima Nova Condensed Bold"/>
              </a:rPr>
              <a:t>I</a:t>
            </a:r>
            <a:r>
              <a:rPr lang="en-US" b="true" sz="5500" spc="-16" strike="noStrike" u="none">
                <a:solidFill>
                  <a:srgbClr val="000000"/>
                </a:solidFill>
                <a:latin typeface="Proxima Nova Condensed Bold"/>
                <a:ea typeface="Proxima Nova Condensed Bold"/>
                <a:cs typeface="Proxima Nova Condensed Bold"/>
                <a:sym typeface="Proxima Nova Condensed Bold"/>
              </a:rPr>
              <a:t>CS</a:t>
            </a:r>
          </a:p>
          <a:p>
            <a:pPr algn="just" marL="0" indent="0" lvl="0">
              <a:lnSpc>
                <a:spcPts val="610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675" t="0" r="-675"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171333"/>
            <a:ext cx="10944718" cy="6321086"/>
            <a:chOff x="0" y="0"/>
            <a:chExt cx="2882559" cy="1664813"/>
          </a:xfrm>
        </p:grpSpPr>
        <p:sp>
          <p:nvSpPr>
            <p:cNvPr name="Freeform 6" id="6"/>
            <p:cNvSpPr/>
            <p:nvPr/>
          </p:nvSpPr>
          <p:spPr>
            <a:xfrm flipH="false" flipV="false" rot="0">
              <a:off x="0" y="0"/>
              <a:ext cx="2882560" cy="1664813"/>
            </a:xfrm>
            <a:custGeom>
              <a:avLst/>
              <a:gdLst/>
              <a:ahLst/>
              <a:cxnLst/>
              <a:rect r="r" b="b" t="t" l="l"/>
              <a:pathLst>
                <a:path h="1664813" w="2882560">
                  <a:moveTo>
                    <a:pt x="49516" y="0"/>
                  </a:moveTo>
                  <a:lnTo>
                    <a:pt x="2833044" y="0"/>
                  </a:lnTo>
                  <a:cubicBezTo>
                    <a:pt x="2846176" y="0"/>
                    <a:pt x="2858771" y="5217"/>
                    <a:pt x="2868057" y="14503"/>
                  </a:cubicBezTo>
                  <a:cubicBezTo>
                    <a:pt x="2877343" y="23789"/>
                    <a:pt x="2882560" y="36383"/>
                    <a:pt x="2882560" y="49516"/>
                  </a:cubicBezTo>
                  <a:lnTo>
                    <a:pt x="2882560" y="1615297"/>
                  </a:lnTo>
                  <a:cubicBezTo>
                    <a:pt x="2882560" y="1628429"/>
                    <a:pt x="2877343" y="1641024"/>
                    <a:pt x="2868057" y="1650310"/>
                  </a:cubicBezTo>
                  <a:cubicBezTo>
                    <a:pt x="2858771" y="1659596"/>
                    <a:pt x="2846176" y="1664813"/>
                    <a:pt x="2833044" y="1664813"/>
                  </a:cubicBezTo>
                  <a:lnTo>
                    <a:pt x="49516" y="1664813"/>
                  </a:lnTo>
                  <a:cubicBezTo>
                    <a:pt x="22169" y="1664813"/>
                    <a:pt x="0" y="1642644"/>
                    <a:pt x="0" y="1615297"/>
                  </a:cubicBezTo>
                  <a:lnTo>
                    <a:pt x="0" y="49516"/>
                  </a:lnTo>
                  <a:cubicBezTo>
                    <a:pt x="0" y="36383"/>
                    <a:pt x="5217" y="23789"/>
                    <a:pt x="14503" y="14503"/>
                  </a:cubicBezTo>
                  <a:cubicBezTo>
                    <a:pt x="23789" y="5217"/>
                    <a:pt x="36383" y="0"/>
                    <a:pt x="49516" y="0"/>
                  </a:cubicBezTo>
                  <a:close/>
                </a:path>
              </a:pathLst>
            </a:custGeom>
            <a:solidFill>
              <a:srgbClr val="22867E"/>
            </a:solidFill>
          </p:spPr>
        </p:sp>
        <p:sp>
          <p:nvSpPr>
            <p:cNvPr name="TextBox 7" id="7"/>
            <p:cNvSpPr txBox="true"/>
            <p:nvPr/>
          </p:nvSpPr>
          <p:spPr>
            <a:xfrm>
              <a:off x="0" y="-57150"/>
              <a:ext cx="2882559" cy="1721963"/>
            </a:xfrm>
            <a:prstGeom prst="rect">
              <a:avLst/>
            </a:prstGeom>
          </p:spPr>
          <p:txBody>
            <a:bodyPr anchor="ctr" rtlCol="false" tIns="50800" lIns="50800" bIns="50800" rIns="50800"/>
            <a:lstStyle/>
            <a:p>
              <a:pPr algn="l">
                <a:lnSpc>
                  <a:spcPts val="3794"/>
                </a:lnSpc>
              </a:pPr>
              <a:r>
                <a:rPr lang="en-US" sz="2710">
                  <a:solidFill>
                    <a:srgbClr val="FFFFFF"/>
                  </a:solidFill>
                  <a:latin typeface="Canva Sans"/>
                  <a:ea typeface="Canva Sans"/>
                  <a:cs typeface="Canva Sans"/>
                  <a:sym typeface="Canva Sans"/>
                </a:rPr>
                <a:t> W</a:t>
              </a:r>
              <a:r>
                <a:rPr lang="en-US" sz="2710">
                  <a:solidFill>
                    <a:srgbClr val="FFFFFF"/>
                  </a:solidFill>
                  <a:latin typeface="Canva Sans"/>
                  <a:ea typeface="Canva Sans"/>
                  <a:cs typeface="Canva Sans"/>
                  <a:sym typeface="Canva Sans"/>
                </a:rPr>
                <a:t>h</a:t>
              </a:r>
              <a:r>
                <a:rPr lang="en-US" sz="2710" strike="noStrike" u="none">
                  <a:solidFill>
                    <a:srgbClr val="FFFFFF"/>
                  </a:solidFill>
                  <a:latin typeface="Canva Sans"/>
                  <a:ea typeface="Canva Sans"/>
                  <a:cs typeface="Canva Sans"/>
                  <a:sym typeface="Canva Sans"/>
                </a:rPr>
                <a:t>a</a:t>
              </a:r>
              <a:r>
                <a:rPr lang="en-US" sz="2710">
                  <a:solidFill>
                    <a:srgbClr val="FFFFFF"/>
                  </a:solidFill>
                  <a:latin typeface="Canva Sans"/>
                  <a:ea typeface="Canva Sans"/>
                  <a:cs typeface="Canva Sans"/>
                  <a:sym typeface="Canva Sans"/>
                </a:rPr>
                <a:t>t </a:t>
              </a:r>
              <a:r>
                <a:rPr lang="en-US" sz="2710" strike="noStrike" u="none">
                  <a:solidFill>
                    <a:srgbClr val="FFFFFF"/>
                  </a:solidFill>
                  <a:latin typeface="Canva Sans"/>
                  <a:ea typeface="Canva Sans"/>
                  <a:cs typeface="Canva Sans"/>
                  <a:sym typeface="Canva Sans"/>
                </a:rPr>
                <a:t>R</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in</a:t>
              </a:r>
              <a:r>
                <a:rPr lang="en-US" sz="2710">
                  <a:solidFill>
                    <a:srgbClr val="FFFFFF"/>
                  </a:solidFill>
                  <a:latin typeface="Canva Sans"/>
                  <a:ea typeface="Canva Sans"/>
                  <a:cs typeface="Canva Sans"/>
                  <a:sym typeface="Canva Sans"/>
                </a:rPr>
                <a:t>s </a:t>
              </a:r>
              <a:r>
                <a:rPr lang="en-US" sz="2710" strike="noStrike" u="none">
                  <a:solidFill>
                    <a:srgbClr val="FFFFFF"/>
                  </a:solidFill>
                  <a:latin typeface="Canva Sans"/>
                  <a:ea typeface="Canva Sans"/>
                  <a:cs typeface="Canva Sans"/>
                  <a:sym typeface="Canva Sans"/>
                </a:rPr>
                <a:t>Top</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l</a:t>
              </a:r>
              <a:r>
                <a:rPr lang="en-US" sz="2710">
                  <a:solidFill>
                    <a:srgbClr val="FFFFFF"/>
                  </a:solidFill>
                  <a:latin typeface="Canva Sans"/>
                  <a:ea typeface="Canva Sans"/>
                  <a:cs typeface="Canva Sans"/>
                  <a:sym typeface="Canva Sans"/>
                </a:rPr>
                <a:t>ent</a:t>
              </a:r>
              <a:r>
                <a:rPr lang="en-US" sz="2710" strike="noStrike" u="none">
                  <a:solidFill>
                    <a:srgbClr val="FFFFFF"/>
                  </a:solidFill>
                  <a:latin typeface="Canva Sans"/>
                  <a:ea typeface="Canva Sans"/>
                  <a:cs typeface="Canva Sans"/>
                  <a:sym typeface="Canva Sans"/>
                </a:rPr>
                <a:t>?</a:t>
              </a:r>
            </a:p>
            <a:p>
              <a:pPr algn="l" marL="585229" indent="-292615" lvl="1">
                <a:lnSpc>
                  <a:spcPts val="3794"/>
                </a:lnSpc>
                <a:buFont typeface="Arial"/>
                <a:buChar char="•"/>
              </a:pP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a</a:t>
              </a:r>
              <a:r>
                <a:rPr lang="en-US" sz="2710">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n</a:t>
              </a:r>
              <a:r>
                <a:rPr lang="en-US" sz="2710">
                  <a:solidFill>
                    <a:srgbClr val="FFFFFF"/>
                  </a:solidFill>
                  <a:latin typeface="Canva Sans"/>
                  <a:ea typeface="Canva Sans"/>
                  <a:cs typeface="Canva Sans"/>
                  <a:sym typeface="Canva Sans"/>
                </a:rPr>
                <a:t>in</a:t>
              </a:r>
              <a:r>
                <a:rPr lang="en-US" sz="2710" strike="noStrike" u="none">
                  <a:solidFill>
                    <a:srgbClr val="FFFFFF"/>
                  </a:solidFill>
                  <a:latin typeface="Canva Sans"/>
                  <a:ea typeface="Canva Sans"/>
                  <a:cs typeface="Canva Sans"/>
                  <a:sym typeface="Canva Sans"/>
                </a:rPr>
                <a:t>g</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ROI: Empl</a:t>
              </a:r>
              <a:r>
                <a:rPr lang="en-US" sz="2710">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yee</a:t>
              </a:r>
              <a:r>
                <a:rPr lang="en-US" sz="2710">
                  <a:solidFill>
                    <a:srgbClr val="FFFFFF"/>
                  </a:solidFill>
                  <a:latin typeface="Canva Sans"/>
                  <a:ea typeface="Canva Sans"/>
                  <a:cs typeface="Canva Sans"/>
                  <a:sym typeface="Canva Sans"/>
                </a:rPr>
                <a:t>s </a:t>
              </a:r>
              <a:r>
                <a:rPr lang="en-US" sz="2710" strike="noStrike" u="none">
                  <a:solidFill>
                    <a:srgbClr val="FFFFFF"/>
                  </a:solidFill>
                  <a:latin typeface="Canva Sans"/>
                  <a:ea typeface="Canva Sans"/>
                  <a:cs typeface="Canva Sans"/>
                  <a:sym typeface="Canva Sans"/>
                </a:rPr>
                <a:t>w</a:t>
              </a:r>
              <a:r>
                <a:rPr lang="en-US" sz="2710">
                  <a:solidFill>
                    <a:srgbClr val="FFFFFF"/>
                  </a:solidFill>
                  <a:latin typeface="Canva Sans"/>
                  <a:ea typeface="Canva Sans"/>
                  <a:cs typeface="Canva Sans"/>
                  <a:sym typeface="Canva Sans"/>
                </a:rPr>
                <a:t>ith </a:t>
              </a:r>
              <a:r>
                <a:rPr lang="en-US" sz="2710" strike="noStrike" u="none">
                  <a:solidFill>
                    <a:srgbClr val="FFFFFF"/>
                  </a:solidFill>
                  <a:latin typeface="Canva Sans"/>
                  <a:ea typeface="Canva Sans"/>
                  <a:cs typeface="Canva Sans"/>
                  <a:sym typeface="Canva Sans"/>
                </a:rPr>
                <a:t>2+ t</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ai</a:t>
              </a:r>
              <a:r>
                <a:rPr lang="en-US" sz="2710">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ing</a:t>
              </a:r>
              <a:r>
                <a:rPr lang="en-US" sz="2710">
                  <a:solidFill>
                    <a:srgbClr val="FFFFFF"/>
                  </a:solidFill>
                  <a:latin typeface="Canva Sans"/>
                  <a:ea typeface="Canva Sans"/>
                  <a:cs typeface="Canva Sans"/>
                  <a:sym typeface="Canva Sans"/>
                </a:rPr>
                <a:t>s ha</a:t>
              </a:r>
              <a:r>
                <a:rPr lang="en-US" sz="2710" strike="noStrike" u="none">
                  <a:solidFill>
                    <a:srgbClr val="FFFFFF"/>
                  </a:solidFill>
                  <a:latin typeface="Canva Sans"/>
                  <a:ea typeface="Canva Sans"/>
                  <a:cs typeface="Canva Sans"/>
                  <a:sym typeface="Canva Sans"/>
                </a:rPr>
                <a:t>ve</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3.8/5</a:t>
              </a:r>
              <a:r>
                <a:rPr lang="en-US" sz="2710">
                  <a:solidFill>
                    <a:srgbClr val="FFFFFF"/>
                  </a:solidFill>
                  <a:latin typeface="Canva Sans"/>
                  <a:ea typeface="Canva Sans"/>
                  <a:cs typeface="Canva Sans"/>
                  <a:sym typeface="Canva Sans"/>
                </a:rPr>
                <a:t> m</a:t>
              </a:r>
              <a:r>
                <a:rPr lang="en-US" sz="2710" strike="noStrike" u="none">
                  <a:solidFill>
                    <a:srgbClr val="FFFFFF"/>
                  </a:solidFill>
                  <a:latin typeface="Canva Sans"/>
                  <a:ea typeface="Canva Sans"/>
                  <a:cs typeface="Canva Sans"/>
                  <a:sym typeface="Canva Sans"/>
                </a:rPr>
                <a:t>an</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ge</a:t>
              </a:r>
              <a:r>
                <a:rPr lang="en-US" sz="2710">
                  <a:solidFill>
                    <a:srgbClr val="FFFFFF"/>
                  </a:solidFill>
                  <a:latin typeface="Canva Sans"/>
                  <a:ea typeface="Canva Sans"/>
                  <a:cs typeface="Canva Sans"/>
                  <a:sym typeface="Canva Sans"/>
                </a:rPr>
                <a:t>r r</a:t>
              </a:r>
              <a:r>
                <a:rPr lang="en-US" sz="2710" strike="noStrike" u="none">
                  <a:solidFill>
                    <a:srgbClr val="FFFFFF"/>
                  </a:solidFill>
                  <a:latin typeface="Canva Sans"/>
                  <a:ea typeface="Canva Sans"/>
                  <a:cs typeface="Canva Sans"/>
                  <a:sym typeface="Canva Sans"/>
                </a:rPr>
                <a:t>ating</a:t>
              </a:r>
              <a:r>
                <a:rPr lang="en-US" sz="2710">
                  <a:solidFill>
                    <a:srgbClr val="FFFFFF"/>
                  </a:solidFill>
                  <a:latin typeface="Canva Sans"/>
                  <a:ea typeface="Canva Sans"/>
                  <a:cs typeface="Canva Sans"/>
                  <a:sym typeface="Canva Sans"/>
                </a:rPr>
                <a:t>s.</a:t>
              </a:r>
            </a:p>
            <a:p>
              <a:pPr algn="l" marL="585229" indent="-292615" lvl="1">
                <a:lnSpc>
                  <a:spcPts val="3794"/>
                </a:lnSpc>
                <a:buFont typeface="Arial"/>
                <a:buChar char="•"/>
              </a:pPr>
              <a:r>
                <a:rPr lang="en-US" sz="2710" strike="noStrike" u="none">
                  <a:solidFill>
                    <a:srgbClr val="FFFFFF"/>
                  </a:solidFill>
                  <a:latin typeface="Canva Sans"/>
                  <a:ea typeface="Canva Sans"/>
                  <a:cs typeface="Canva Sans"/>
                  <a:sym typeface="Canva Sans"/>
                </a:rPr>
                <a:t>P</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a:t>
              </a:r>
              <a:r>
                <a:rPr lang="en-US" sz="2710">
                  <a:solidFill>
                    <a:srgbClr val="FFFFFF"/>
                  </a:solidFill>
                  <a:latin typeface="Canva Sans"/>
                  <a:ea typeface="Canva Sans"/>
                  <a:cs typeface="Canva Sans"/>
                  <a:sym typeface="Canva Sans"/>
                </a:rPr>
                <a:t>mot</a:t>
              </a:r>
              <a:r>
                <a:rPr lang="en-US" sz="2710" strike="noStrike" u="none">
                  <a:solidFill>
                    <a:srgbClr val="FFFFFF"/>
                  </a:solidFill>
                  <a:latin typeface="Canva Sans"/>
                  <a:ea typeface="Canva Sans"/>
                  <a:cs typeface="Canva Sans"/>
                  <a:sym typeface="Canva Sans"/>
                </a:rPr>
                <a:t>i</a:t>
              </a:r>
              <a:r>
                <a:rPr lang="en-US" sz="2710">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n Delay</a:t>
              </a:r>
              <a:r>
                <a:rPr lang="en-US" sz="2710">
                  <a:solidFill>
                    <a:srgbClr val="FFFFFF"/>
                  </a:solidFill>
                  <a:latin typeface="Canva Sans"/>
                  <a:ea typeface="Canva Sans"/>
                  <a:cs typeface="Canva Sans"/>
                  <a:sym typeface="Canva Sans"/>
                </a:rPr>
                <a:t>:</a:t>
              </a:r>
            </a:p>
            <a:p>
              <a:pPr algn="l" marL="1170459" indent="-390153" lvl="2">
                <a:lnSpc>
                  <a:spcPts val="3794"/>
                </a:lnSpc>
                <a:buFont typeface="Arial"/>
                <a:buChar char="⚬"/>
              </a:pPr>
              <a:r>
                <a:rPr lang="en-US" sz="2710" strike="noStrike" u="none">
                  <a:solidFill>
                    <a:srgbClr val="FFFFFF"/>
                  </a:solidFill>
                  <a:latin typeface="Canva Sans"/>
                  <a:ea typeface="Canva Sans"/>
                  <a:cs typeface="Canva Sans"/>
                  <a:sym typeface="Canva Sans"/>
                </a:rPr>
                <a:t>5</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ye</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r</a:t>
              </a:r>
              <a:r>
                <a:rPr lang="en-US" sz="2710">
                  <a:solidFill>
                    <a:srgbClr val="FFFFFF"/>
                  </a:solidFill>
                  <a:latin typeface="Canva Sans"/>
                  <a:ea typeface="Canva Sans"/>
                  <a:cs typeface="Canva Sans"/>
                  <a:sym typeface="Canva Sans"/>
                </a:rPr>
                <a:t>s </a:t>
              </a:r>
              <a:r>
                <a:rPr lang="en-US" sz="2710" strike="noStrike" u="none">
                  <a:solidFill>
                    <a:srgbClr val="FFFFFF"/>
                  </a:solidFill>
                  <a:latin typeface="Canva Sans"/>
                  <a:ea typeface="Canva Sans"/>
                  <a:cs typeface="Canva Sans"/>
                  <a:sym typeface="Canva Sans"/>
                </a:rPr>
                <a:t>=</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Tipping Point: A</a:t>
              </a:r>
              <a:r>
                <a:rPr lang="en-US" sz="2710">
                  <a:solidFill>
                    <a:srgbClr val="FFFFFF"/>
                  </a:solidFill>
                  <a:latin typeface="Canva Sans"/>
                  <a:ea typeface="Canva Sans"/>
                  <a:cs typeface="Canva Sans"/>
                  <a:sym typeface="Canva Sans"/>
                </a:rPr>
                <a:t>ttrition </a:t>
              </a:r>
              <a:r>
                <a:rPr lang="en-US" sz="2710" strike="noStrike" u="none">
                  <a:solidFill>
                    <a:srgbClr val="FFFFFF"/>
                  </a:solidFill>
                  <a:latin typeface="Canva Sans"/>
                  <a:ea typeface="Canva Sans"/>
                  <a:cs typeface="Canva Sans"/>
                  <a:sym typeface="Canva Sans"/>
                </a:rPr>
                <a:t>jump</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 from</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12</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to</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34%</a:t>
              </a:r>
              <a:r>
                <a:rPr lang="en-US" sz="2710">
                  <a:solidFill>
                    <a:srgbClr val="FFFFFF"/>
                  </a:solidFill>
                  <a:latin typeface="Canva Sans"/>
                  <a:ea typeface="Canva Sans"/>
                  <a:cs typeface="Canva Sans"/>
                  <a:sym typeface="Canva Sans"/>
                </a:rPr>
                <a:t>.</a:t>
              </a:r>
            </a:p>
            <a:p>
              <a:pPr algn="l" marL="1170459" indent="-390153" lvl="2">
                <a:lnSpc>
                  <a:spcPts val="3794"/>
                </a:lnSpc>
                <a:buFont typeface="Arial"/>
                <a:buChar char="⚬"/>
              </a:pPr>
              <a:r>
                <a:rPr lang="en-US" sz="2710">
                  <a:solidFill>
                    <a:srgbClr val="FFFFFF"/>
                  </a:solidFill>
                  <a:latin typeface="Canva Sans"/>
                  <a:ea typeface="Canva Sans"/>
                  <a:cs typeface="Canva Sans"/>
                  <a:sym typeface="Canva Sans"/>
                </a:rPr>
                <a:t>High </a:t>
              </a:r>
              <a:r>
                <a:rPr lang="en-US" sz="2710" strike="noStrike" u="none">
                  <a:solidFill>
                    <a:srgbClr val="FFFFFF"/>
                  </a:solidFill>
                  <a:latin typeface="Canva Sans"/>
                  <a:ea typeface="Canva Sans"/>
                  <a:cs typeface="Canva Sans"/>
                  <a:sym typeface="Canva Sans"/>
                </a:rPr>
                <a:t>P</a:t>
              </a:r>
              <a:r>
                <a:rPr lang="en-US" sz="2710">
                  <a:solidFill>
                    <a:srgbClr val="FFFFFF"/>
                  </a:solidFill>
                  <a:latin typeface="Canva Sans"/>
                  <a:ea typeface="Canva Sans"/>
                  <a:cs typeface="Canva Sans"/>
                  <a:sym typeface="Canva Sans"/>
                </a:rPr>
                <a:t>erformers</a:t>
              </a:r>
              <a:r>
                <a:rPr lang="en-US" sz="2710" strike="noStrike" u="none">
                  <a:solidFill>
                    <a:srgbClr val="FFFFFF"/>
                  </a:solidFill>
                  <a:latin typeface="Canva Sans"/>
                  <a:ea typeface="Canva Sans"/>
                  <a:cs typeface="Canva Sans"/>
                  <a:sym typeface="Canva Sans"/>
                </a:rPr>
                <a:t>: 80%</a:t>
              </a:r>
              <a:r>
                <a:rPr lang="en-US" sz="2710">
                  <a:solidFill>
                    <a:srgbClr val="FFFFFF"/>
                  </a:solidFill>
                  <a:latin typeface="Canva Sans"/>
                  <a:ea typeface="Canva Sans"/>
                  <a:cs typeface="Canva Sans"/>
                  <a:sym typeface="Canva Sans"/>
                </a:rPr>
                <a:t> leave if </a:t>
              </a:r>
              <a:r>
                <a:rPr lang="en-US" sz="2710" strike="noStrike" u="none">
                  <a:solidFill>
                    <a:srgbClr val="FFFFFF"/>
                  </a:solidFill>
                  <a:latin typeface="Canva Sans"/>
                  <a:ea typeface="Canva Sans"/>
                  <a:cs typeface="Canva Sans"/>
                  <a:sym typeface="Canva Sans"/>
                </a:rPr>
                <a:t>p</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omoted</a:t>
              </a:r>
              <a:r>
                <a:rPr lang="en-US" sz="2710">
                  <a:solidFill>
                    <a:srgbClr val="FFFFFF"/>
                  </a:solidFill>
                  <a:latin typeface="Canva Sans"/>
                  <a:ea typeface="Canva Sans"/>
                  <a:cs typeface="Canva Sans"/>
                  <a:sym typeface="Canva Sans"/>
                </a:rPr>
                <a:t> la</a:t>
              </a:r>
              <a:r>
                <a:rPr lang="en-US" sz="2710" strike="noStrike" u="none">
                  <a:solidFill>
                    <a:srgbClr val="FFFFFF"/>
                  </a:solidFill>
                  <a:latin typeface="Canva Sans"/>
                  <a:ea typeface="Canva Sans"/>
                  <a:cs typeface="Canva Sans"/>
                  <a:sym typeface="Canva Sans"/>
                </a:rPr>
                <a:t>te</a:t>
              </a:r>
              <a:r>
                <a:rPr lang="en-US" sz="2710">
                  <a:solidFill>
                    <a:srgbClr val="FFFFFF"/>
                  </a:solidFill>
                  <a:latin typeface="Canva Sans"/>
                  <a:ea typeface="Canva Sans"/>
                  <a:cs typeface="Canva Sans"/>
                  <a:sym typeface="Canva Sans"/>
                </a:rPr>
                <a:t>.</a:t>
              </a:r>
            </a:p>
            <a:p>
              <a:pPr algn="l">
                <a:lnSpc>
                  <a:spcPts val="3794"/>
                </a:lnSpc>
                <a:spcBef>
                  <a:spcPct val="0"/>
                </a:spcBef>
              </a:pPr>
              <a:r>
                <a:rPr lang="en-US" sz="2710" strike="noStrike" u="none">
                  <a:solidFill>
                    <a:srgbClr val="FFFFFF"/>
                  </a:solidFill>
                  <a:latin typeface="Canva Sans"/>
                  <a:ea typeface="Canva Sans"/>
                  <a:cs typeface="Canva Sans"/>
                  <a:sym typeface="Canva Sans"/>
                </a:rPr>
                <a:t> </a:t>
              </a:r>
            </a:p>
          </p:txBody>
        </p:sp>
      </p:grpSp>
      <p:sp>
        <p:nvSpPr>
          <p:cNvPr name="Freeform 8" id="8"/>
          <p:cNvSpPr/>
          <p:nvPr/>
        </p:nvSpPr>
        <p:spPr>
          <a:xfrm flipH="false" flipV="false" rot="0">
            <a:off x="12320164" y="1867416"/>
            <a:ext cx="5134518" cy="6552169"/>
          </a:xfrm>
          <a:custGeom>
            <a:avLst/>
            <a:gdLst/>
            <a:ahLst/>
            <a:cxnLst/>
            <a:rect r="r" b="b" t="t" l="l"/>
            <a:pathLst>
              <a:path h="6552169" w="5134518">
                <a:moveTo>
                  <a:pt x="0" y="0"/>
                </a:moveTo>
                <a:lnTo>
                  <a:pt x="5134518" y="0"/>
                </a:lnTo>
                <a:lnTo>
                  <a:pt x="5134518" y="6552168"/>
                </a:lnTo>
                <a:lnTo>
                  <a:pt x="0" y="6552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14203" y="1015405"/>
            <a:ext cx="9803488" cy="1558290"/>
          </a:xfrm>
          <a:prstGeom prst="rect">
            <a:avLst/>
          </a:prstGeom>
        </p:spPr>
        <p:txBody>
          <a:bodyPr anchor="t" rtlCol="false" tIns="0" lIns="0" bIns="0" rIns="0">
            <a:spAutoFit/>
          </a:bodyPr>
          <a:lstStyle/>
          <a:p>
            <a:pPr algn="just" marL="0" indent="0" lvl="0">
              <a:lnSpc>
                <a:spcPts val="6105"/>
              </a:lnSpc>
              <a:spcBef>
                <a:spcPct val="0"/>
              </a:spcBef>
            </a:pPr>
            <a:r>
              <a:rPr lang="en-US" b="true" sz="5500" spc="-16" strike="noStrike" u="none">
                <a:solidFill>
                  <a:srgbClr val="000000"/>
                </a:solidFill>
                <a:latin typeface="Proxima Nova Condensed Bold"/>
                <a:ea typeface="Proxima Nova Condensed Bold"/>
                <a:cs typeface="Proxima Nova Condensed Bold"/>
                <a:sym typeface="Proxima Nova Condensed Bold"/>
              </a:rPr>
              <a:t>PAGE </a:t>
            </a:r>
            <a:r>
              <a:rPr lang="en-US" b="true" sz="5500" spc="-16" strike="noStrike" u="none">
                <a:solidFill>
                  <a:srgbClr val="000000"/>
                </a:solidFill>
                <a:latin typeface="Proxima Nova Condensed Bold"/>
                <a:ea typeface="Proxima Nova Condensed Bold"/>
                <a:cs typeface="Proxima Nova Condensed Bold"/>
                <a:sym typeface="Proxima Nova Condensed Bold"/>
              </a:rPr>
              <a:t>3</a:t>
            </a:r>
            <a:r>
              <a:rPr lang="en-US" b="true" sz="5500" spc="-16" strike="noStrike" u="none">
                <a:solidFill>
                  <a:srgbClr val="000000"/>
                </a:solidFill>
                <a:latin typeface="Proxima Nova Condensed Bold"/>
                <a:ea typeface="Proxima Nova Condensed Bold"/>
                <a:cs typeface="Proxima Nova Condensed Bold"/>
                <a:sym typeface="Proxima Nova Condensed Bold"/>
              </a:rPr>
              <a:t> – </a:t>
            </a:r>
            <a:r>
              <a:rPr lang="en-US" b="true" sz="5500" spc="-16" strike="noStrike" u="none">
                <a:solidFill>
                  <a:srgbClr val="000000"/>
                </a:solidFill>
                <a:latin typeface="Proxima Nova Condensed Bold"/>
                <a:ea typeface="Proxima Nova Condensed Bold"/>
                <a:cs typeface="Proxima Nova Condensed Bold"/>
                <a:sym typeface="Proxima Nova Condensed Bold"/>
              </a:rPr>
              <a:t>P</a:t>
            </a:r>
            <a:r>
              <a:rPr lang="en-US" b="true" sz="5500" spc="-16" strike="noStrike" u="none">
                <a:solidFill>
                  <a:srgbClr val="000000"/>
                </a:solidFill>
                <a:latin typeface="Proxima Nova Condensed Bold"/>
                <a:ea typeface="Proxima Nova Condensed Bold"/>
                <a:cs typeface="Proxima Nova Condensed Bold"/>
                <a:sym typeface="Proxima Nova Condensed Bold"/>
              </a:rPr>
              <a:t>ER</a:t>
            </a:r>
            <a:r>
              <a:rPr lang="en-US" b="true" sz="5500" spc="-16" strike="noStrike" u="none">
                <a:solidFill>
                  <a:srgbClr val="000000"/>
                </a:solidFill>
                <a:latin typeface="Proxima Nova Condensed Bold"/>
                <a:ea typeface="Proxima Nova Condensed Bold"/>
                <a:cs typeface="Proxima Nova Condensed Bold"/>
                <a:sym typeface="Proxima Nova Condensed Bold"/>
              </a:rPr>
              <a:t>FORMANC</a:t>
            </a:r>
            <a:r>
              <a:rPr lang="en-US" b="true" sz="5500" spc="-16" strike="noStrike" u="none">
                <a:solidFill>
                  <a:srgbClr val="000000"/>
                </a:solidFill>
                <a:latin typeface="Proxima Nova Condensed Bold"/>
                <a:ea typeface="Proxima Nova Condensed Bold"/>
                <a:cs typeface="Proxima Nova Condensed Bold"/>
                <a:sym typeface="Proxima Nova Condensed Bold"/>
              </a:rPr>
              <a:t>E ANALYSIS</a:t>
            </a:r>
          </a:p>
          <a:p>
            <a:pPr algn="just" marL="0" indent="0" lvl="0">
              <a:lnSpc>
                <a:spcPts val="610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0"/>
            <a:ext cx="18370009" cy="10287000"/>
          </a:xfrm>
          <a:custGeom>
            <a:avLst/>
            <a:gdLst/>
            <a:ahLst/>
            <a:cxnLst/>
            <a:rect r="r" b="b" t="t" l="l"/>
            <a:pathLst>
              <a:path h="10287000" w="18370009">
                <a:moveTo>
                  <a:pt x="0" y="0"/>
                </a:moveTo>
                <a:lnTo>
                  <a:pt x="18370009" y="0"/>
                </a:lnTo>
                <a:lnTo>
                  <a:pt x="18370009" y="10287000"/>
                </a:lnTo>
                <a:lnTo>
                  <a:pt x="0" y="10287000"/>
                </a:lnTo>
                <a:lnTo>
                  <a:pt x="0" y="0"/>
                </a:lnTo>
                <a:close/>
              </a:path>
            </a:pathLst>
          </a:custGeom>
          <a:blipFill>
            <a:blip r:embed="rId2"/>
            <a:stretch>
              <a:fillRect l="-223" t="0" r="-22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171333"/>
            <a:ext cx="10944718" cy="6321086"/>
            <a:chOff x="0" y="0"/>
            <a:chExt cx="2882559" cy="1664813"/>
          </a:xfrm>
        </p:grpSpPr>
        <p:sp>
          <p:nvSpPr>
            <p:cNvPr name="Freeform 6" id="6"/>
            <p:cNvSpPr/>
            <p:nvPr/>
          </p:nvSpPr>
          <p:spPr>
            <a:xfrm flipH="false" flipV="false" rot="0">
              <a:off x="0" y="0"/>
              <a:ext cx="2882560" cy="1664813"/>
            </a:xfrm>
            <a:custGeom>
              <a:avLst/>
              <a:gdLst/>
              <a:ahLst/>
              <a:cxnLst/>
              <a:rect r="r" b="b" t="t" l="l"/>
              <a:pathLst>
                <a:path h="1664813" w="2882560">
                  <a:moveTo>
                    <a:pt x="49516" y="0"/>
                  </a:moveTo>
                  <a:lnTo>
                    <a:pt x="2833044" y="0"/>
                  </a:lnTo>
                  <a:cubicBezTo>
                    <a:pt x="2846176" y="0"/>
                    <a:pt x="2858771" y="5217"/>
                    <a:pt x="2868057" y="14503"/>
                  </a:cubicBezTo>
                  <a:cubicBezTo>
                    <a:pt x="2877343" y="23789"/>
                    <a:pt x="2882560" y="36383"/>
                    <a:pt x="2882560" y="49516"/>
                  </a:cubicBezTo>
                  <a:lnTo>
                    <a:pt x="2882560" y="1615297"/>
                  </a:lnTo>
                  <a:cubicBezTo>
                    <a:pt x="2882560" y="1628429"/>
                    <a:pt x="2877343" y="1641024"/>
                    <a:pt x="2868057" y="1650310"/>
                  </a:cubicBezTo>
                  <a:cubicBezTo>
                    <a:pt x="2858771" y="1659596"/>
                    <a:pt x="2846176" y="1664813"/>
                    <a:pt x="2833044" y="1664813"/>
                  </a:cubicBezTo>
                  <a:lnTo>
                    <a:pt x="49516" y="1664813"/>
                  </a:lnTo>
                  <a:cubicBezTo>
                    <a:pt x="22169" y="1664813"/>
                    <a:pt x="0" y="1642644"/>
                    <a:pt x="0" y="1615297"/>
                  </a:cubicBezTo>
                  <a:lnTo>
                    <a:pt x="0" y="49516"/>
                  </a:lnTo>
                  <a:cubicBezTo>
                    <a:pt x="0" y="36383"/>
                    <a:pt x="5217" y="23789"/>
                    <a:pt x="14503" y="14503"/>
                  </a:cubicBezTo>
                  <a:cubicBezTo>
                    <a:pt x="23789" y="5217"/>
                    <a:pt x="36383" y="0"/>
                    <a:pt x="49516" y="0"/>
                  </a:cubicBezTo>
                  <a:close/>
                </a:path>
              </a:pathLst>
            </a:custGeom>
            <a:solidFill>
              <a:srgbClr val="22867E"/>
            </a:solidFill>
            <a:ln cap="rnd">
              <a:noFill/>
              <a:prstDash val="solid"/>
              <a:round/>
            </a:ln>
          </p:spPr>
        </p:sp>
        <p:sp>
          <p:nvSpPr>
            <p:cNvPr name="TextBox 7" id="7"/>
            <p:cNvSpPr txBox="true"/>
            <p:nvPr/>
          </p:nvSpPr>
          <p:spPr>
            <a:xfrm>
              <a:off x="0" y="-57150"/>
              <a:ext cx="2882559" cy="1721963"/>
            </a:xfrm>
            <a:prstGeom prst="rect">
              <a:avLst/>
            </a:prstGeom>
          </p:spPr>
          <p:txBody>
            <a:bodyPr anchor="ctr" rtlCol="false" tIns="50800" lIns="50800" bIns="50800" rIns="50800"/>
            <a:lstStyle/>
            <a:p>
              <a:pPr algn="l">
                <a:lnSpc>
                  <a:spcPts val="3794"/>
                </a:lnSpc>
                <a:spcBef>
                  <a:spcPct val="0"/>
                </a:spcBef>
              </a:pPr>
              <a:r>
                <a:rPr lang="en-US" sz="2710">
                  <a:solidFill>
                    <a:srgbClr val="FFFFFF"/>
                  </a:solidFill>
                  <a:latin typeface="Canva Sans"/>
                  <a:ea typeface="Canva Sans"/>
                  <a:cs typeface="Canva Sans"/>
                  <a:sym typeface="Canva Sans"/>
                </a:rPr>
                <a:t> W</a:t>
              </a:r>
              <a:r>
                <a:rPr lang="en-US" sz="2710">
                  <a:solidFill>
                    <a:srgbClr val="FFFFFF"/>
                  </a:solidFill>
                  <a:latin typeface="Canva Sans"/>
                  <a:ea typeface="Canva Sans"/>
                  <a:cs typeface="Canva Sans"/>
                  <a:sym typeface="Canva Sans"/>
                </a:rPr>
                <a:t>h</a:t>
              </a:r>
              <a:r>
                <a:rPr lang="en-US" sz="2710" strike="noStrike" u="none">
                  <a:solidFill>
                    <a:srgbClr val="FFFFFF"/>
                  </a:solidFill>
                  <a:latin typeface="Canva Sans"/>
                  <a:ea typeface="Canva Sans"/>
                  <a:cs typeface="Canva Sans"/>
                  <a:sym typeface="Canva Sans"/>
                </a:rPr>
                <a:t>y Sa</a:t>
              </a:r>
              <a:r>
                <a:rPr lang="en-US" sz="2710">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is</a:t>
              </a:r>
              <a:r>
                <a:rPr lang="en-US" sz="2710" strike="noStrike" u="none">
                  <a:solidFill>
                    <a:srgbClr val="FFFFFF"/>
                  </a:solidFill>
                  <a:latin typeface="Canva Sans"/>
                  <a:ea typeface="Canva Sans"/>
                  <a:cs typeface="Canva Sans"/>
                  <a:sym typeface="Canva Sans"/>
                </a:rPr>
                <a:t>fac</a:t>
              </a:r>
              <a:r>
                <a:rPr lang="en-US" sz="2710">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ion</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D</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op</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Top</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3</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Compl</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i</a:t>
              </a:r>
              <a:r>
                <a:rPr lang="en-US" sz="2710">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ts:</a:t>
              </a:r>
            </a:p>
            <a:p>
              <a:pPr algn="l" marL="1170459" indent="-390153" lvl="2">
                <a:lnSpc>
                  <a:spcPts val="3794"/>
                </a:lnSpc>
                <a:spcBef>
                  <a:spcPct val="0"/>
                </a:spcBef>
                <a:buAutoNum type="alphaLcPeriod" startAt="1"/>
              </a:pPr>
              <a:r>
                <a:rPr lang="en-US" sz="2710" strike="noStrike" u="none">
                  <a:solidFill>
                    <a:srgbClr val="FFFFFF"/>
                  </a:solidFill>
                  <a:latin typeface="Canva Sans"/>
                  <a:ea typeface="Canva Sans"/>
                  <a:cs typeface="Canva Sans"/>
                  <a:sym typeface="Canva Sans"/>
                </a:rPr>
                <a:t>"Ove</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time</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bur</a:t>
              </a:r>
              <a:r>
                <a:rPr lang="en-US" sz="2710">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o</a:t>
              </a:r>
              <a:r>
                <a:rPr lang="en-US" sz="2710">
                  <a:solidFill>
                    <a:srgbClr val="FFFFFF"/>
                  </a:solidFill>
                  <a:latin typeface="Canva Sans"/>
                  <a:ea typeface="Canva Sans"/>
                  <a:cs typeface="Canva Sans"/>
                  <a:sym typeface="Canva Sans"/>
                </a:rPr>
                <a:t>ut</a:t>
              </a:r>
              <a:r>
                <a:rPr lang="en-US" sz="2710" strike="noStrike" u="none">
                  <a:solidFill>
                    <a:srgbClr val="FFFFFF"/>
                  </a:solidFill>
                  <a:latin typeface="Canva Sans"/>
                  <a:ea typeface="Canva Sans"/>
                  <a:cs typeface="Canva Sans"/>
                  <a:sym typeface="Canva Sans"/>
                </a:rPr>
                <a:t>"</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(Sal</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s</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wo</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k</a:t>
              </a:r>
              <a:r>
                <a:rPr lang="en-US" sz="2710">
                  <a:solidFill>
                    <a:srgbClr val="FFFFFF"/>
                  </a:solidFill>
                  <a:latin typeface="Canva Sans"/>
                  <a:ea typeface="Canva Sans"/>
                  <a:cs typeface="Canva Sans"/>
                  <a:sym typeface="Canva Sans"/>
                </a:rPr>
                <a:t>s </a:t>
              </a:r>
              <a:r>
                <a:rPr lang="en-US" sz="2710" strike="noStrike" u="none">
                  <a:solidFill>
                    <a:srgbClr val="FFFFFF"/>
                  </a:solidFill>
                  <a:latin typeface="Canva Sans"/>
                  <a:ea typeface="Canva Sans"/>
                  <a:cs typeface="Canva Sans"/>
                  <a:sym typeface="Canva Sans"/>
                </a:rPr>
                <a:t>28</a:t>
              </a:r>
              <a:r>
                <a:rPr lang="en-US" sz="2710">
                  <a:solidFill>
                    <a:srgbClr val="FFFFFF"/>
                  </a:solidFill>
                  <a:latin typeface="Canva Sans"/>
                  <a:ea typeface="Canva Sans"/>
                  <a:cs typeface="Canva Sans"/>
                  <a:sym typeface="Canva Sans"/>
                </a:rPr>
                <a:t>% more o</a:t>
              </a:r>
              <a:r>
                <a:rPr lang="en-US" sz="2710" strike="noStrike" u="none">
                  <a:solidFill>
                    <a:srgbClr val="FFFFFF"/>
                  </a:solidFill>
                  <a:latin typeface="Canva Sans"/>
                  <a:ea typeface="Canva Sans"/>
                  <a:cs typeface="Canva Sans"/>
                  <a:sym typeface="Canva Sans"/>
                </a:rPr>
                <a:t>ve</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ime</a:t>
              </a:r>
              <a:r>
                <a:rPr lang="en-US" sz="2710" strike="noStrike" u="none">
                  <a:solidFill>
                    <a:srgbClr val="FFFFFF"/>
                  </a:solidFill>
                  <a:latin typeface="Canva Sans"/>
                  <a:ea typeface="Canva Sans"/>
                  <a:cs typeface="Canva Sans"/>
                  <a:sym typeface="Canva Sans"/>
                </a:rPr>
                <a:t>)</a:t>
              </a:r>
              <a:r>
                <a:rPr lang="en-US" sz="2710">
                  <a:solidFill>
                    <a:srgbClr val="FFFFFF"/>
                  </a:solidFill>
                  <a:latin typeface="Canva Sans"/>
                  <a:ea typeface="Canva Sans"/>
                  <a:cs typeface="Canva Sans"/>
                  <a:sym typeface="Canva Sans"/>
                </a:rPr>
                <a:t>.</a:t>
              </a:r>
            </a:p>
            <a:p>
              <a:pPr algn="l" marL="1170459" indent="-390153" lvl="2">
                <a:lnSpc>
                  <a:spcPts val="3794"/>
                </a:lnSpc>
                <a:spcBef>
                  <a:spcPct val="0"/>
                </a:spcBef>
                <a:buAutoNum type="alphaLcPeriod" startAt="1"/>
              </a:pPr>
              <a:r>
                <a:rPr lang="en-US" sz="2710" strike="noStrike" u="none">
                  <a:solidFill>
                    <a:srgbClr val="FFFFFF"/>
                  </a:solidFill>
                  <a:latin typeface="Canva Sans"/>
                  <a:ea typeface="Canva Sans"/>
                  <a:cs typeface="Canva Sans"/>
                  <a:sym typeface="Canva Sans"/>
                </a:rPr>
                <a:t>"Low </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nvi</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on</a:t>
              </a:r>
              <a:r>
                <a:rPr lang="en-US" sz="2710">
                  <a:solidFill>
                    <a:srgbClr val="FFFFFF"/>
                  </a:solidFill>
                  <a:latin typeface="Canva Sans"/>
                  <a:ea typeface="Canva Sans"/>
                  <a:cs typeface="Canva Sans"/>
                  <a:sym typeface="Canva Sans"/>
                </a:rPr>
                <a:t>ment s</a:t>
              </a:r>
              <a:r>
                <a:rPr lang="en-US" sz="2710" strike="noStrike" u="none">
                  <a:solidFill>
                    <a:srgbClr val="FFFFFF"/>
                  </a:solidFill>
                  <a:latin typeface="Canva Sans"/>
                  <a:ea typeface="Canva Sans"/>
                  <a:cs typeface="Canva Sans"/>
                  <a:sym typeface="Canva Sans"/>
                </a:rPr>
                <a:t>a</a:t>
              </a:r>
              <a:r>
                <a:rPr lang="en-US" sz="2710">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faction"</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(HR</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scor</a:t>
              </a:r>
              <a:r>
                <a:rPr lang="en-US" sz="2710">
                  <a:solidFill>
                    <a:srgbClr val="FFFFFF"/>
                  </a:solidFill>
                  <a:latin typeface="Canva Sans"/>
                  <a:ea typeface="Canva Sans"/>
                  <a:cs typeface="Canva Sans"/>
                  <a:sym typeface="Canva Sans"/>
                </a:rPr>
                <a:t>es </a:t>
              </a:r>
              <a:r>
                <a:rPr lang="en-US" sz="2710" strike="noStrike" u="none">
                  <a:solidFill>
                    <a:srgbClr val="FFFFFF"/>
                  </a:solidFill>
                  <a:latin typeface="Canva Sans"/>
                  <a:ea typeface="Canva Sans"/>
                  <a:cs typeface="Canva Sans"/>
                  <a:sym typeface="Canva Sans"/>
                </a:rPr>
                <a:t>3.</a:t>
              </a:r>
              <a:r>
                <a:rPr lang="en-US" sz="2710">
                  <a:solidFill>
                    <a:srgbClr val="FFFFFF"/>
                  </a:solidFill>
                  <a:latin typeface="Canva Sans"/>
                  <a:ea typeface="Canva Sans"/>
                  <a:cs typeface="Canva Sans"/>
                  <a:sym typeface="Canva Sans"/>
                </a:rPr>
                <a:t>2</a:t>
              </a:r>
              <a:r>
                <a:rPr lang="en-US" sz="2710" strike="noStrike" u="none">
                  <a:solidFill>
                    <a:srgbClr val="FFFFFF"/>
                  </a:solidFill>
                  <a:latin typeface="Canva Sans"/>
                  <a:ea typeface="Canva Sans"/>
                  <a:cs typeface="Canva Sans"/>
                  <a:sym typeface="Canva Sans"/>
                </a:rPr>
                <a:t>/5).</a:t>
              </a:r>
            </a:p>
            <a:p>
              <a:pPr algn="l">
                <a:lnSpc>
                  <a:spcPts val="3794"/>
                </a:lnSpc>
                <a:spcBef>
                  <a:spcPct val="0"/>
                </a:spcBef>
              </a:pP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Re</a:t>
              </a:r>
              <a:r>
                <a:rPr lang="en-US" sz="2710">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en</a:t>
              </a:r>
              <a:r>
                <a:rPr lang="en-US" sz="2710">
                  <a:solidFill>
                    <a:srgbClr val="FFFFFF"/>
                  </a:solidFill>
                  <a:latin typeface="Canva Sans"/>
                  <a:ea typeface="Canva Sans"/>
                  <a:cs typeface="Canva Sans"/>
                  <a:sym typeface="Canva Sans"/>
                </a:rPr>
                <a:t>tion H</a:t>
              </a:r>
              <a:r>
                <a:rPr lang="en-US" sz="2710" strike="noStrike" u="none">
                  <a:solidFill>
                    <a:srgbClr val="FFFFFF"/>
                  </a:solidFill>
                  <a:latin typeface="Canva Sans"/>
                  <a:ea typeface="Canva Sans"/>
                  <a:cs typeface="Canva Sans"/>
                  <a:sym typeface="Canva Sans"/>
                </a:rPr>
                <a:t>a</a:t>
              </a:r>
              <a:r>
                <a:rPr lang="en-US" sz="2710">
                  <a:solidFill>
                    <a:srgbClr val="FFFFFF"/>
                  </a:solidFill>
                  <a:latin typeface="Canva Sans"/>
                  <a:ea typeface="Canva Sans"/>
                  <a:cs typeface="Canva Sans"/>
                  <a:sym typeface="Canva Sans"/>
                </a:rPr>
                <a:t>c</a:t>
              </a:r>
              <a:r>
                <a:rPr lang="en-US" sz="2710" strike="noStrike" u="none">
                  <a:solidFill>
                    <a:srgbClr val="FFFFFF"/>
                  </a:solidFill>
                  <a:latin typeface="Canva Sans"/>
                  <a:ea typeface="Canva Sans"/>
                  <a:cs typeface="Canva Sans"/>
                  <a:sym typeface="Canva Sans"/>
                </a:rPr>
                <a:t>k</a:t>
              </a:r>
              <a:r>
                <a:rPr lang="en-US" sz="2710">
                  <a:solidFill>
                    <a:srgbClr val="FFFFFF"/>
                  </a:solidFill>
                  <a:latin typeface="Canva Sans"/>
                  <a:ea typeface="Canva Sans"/>
                  <a:cs typeface="Canva Sans"/>
                  <a:sym typeface="Canva Sans"/>
                </a:rPr>
                <a:t>:</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1-</a:t>
              </a:r>
              <a:r>
                <a:rPr lang="en-US" sz="2710">
                  <a:solidFill>
                    <a:srgbClr val="FFFFFF"/>
                  </a:solidFill>
                  <a:latin typeface="Canva Sans"/>
                  <a:ea typeface="Canva Sans"/>
                  <a:cs typeface="Canva Sans"/>
                  <a:sym typeface="Canva Sans"/>
                </a:rPr>
                <a:t>po</a:t>
              </a:r>
              <a:r>
                <a:rPr lang="en-US" sz="2710" strike="noStrike" u="none">
                  <a:solidFill>
                    <a:srgbClr val="FFFFFF"/>
                  </a:solidFill>
                  <a:latin typeface="Canva Sans"/>
                  <a:ea typeface="Canva Sans"/>
                  <a:cs typeface="Canva Sans"/>
                  <a:sym typeface="Canva Sans"/>
                </a:rPr>
                <a:t>int</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incr</a:t>
              </a:r>
              <a:r>
                <a:rPr lang="en-US" sz="2710">
                  <a:solidFill>
                    <a:srgbClr val="FFFFFF"/>
                  </a:solidFill>
                  <a:latin typeface="Canva Sans"/>
                  <a:ea typeface="Canva Sans"/>
                  <a:cs typeface="Canva Sans"/>
                  <a:sym typeface="Canva Sans"/>
                </a:rPr>
                <a:t>ea</a:t>
              </a:r>
              <a:r>
                <a:rPr lang="en-US" sz="2710" strike="noStrike" u="none">
                  <a:solidFill>
                    <a:srgbClr val="FFFFFF"/>
                  </a:solidFill>
                  <a:latin typeface="Canva Sans"/>
                  <a:ea typeface="Canva Sans"/>
                  <a:cs typeface="Canva Sans"/>
                  <a:sym typeface="Canva Sans"/>
                </a:rPr>
                <a:t>s</a:t>
              </a:r>
              <a:r>
                <a:rPr lang="en-US" sz="2710">
                  <a:solidFill>
                    <a:srgbClr val="FFFFFF"/>
                  </a:solidFill>
                  <a:latin typeface="Canva Sans"/>
                  <a:ea typeface="Canva Sans"/>
                  <a:cs typeface="Canva Sans"/>
                  <a:sym typeface="Canva Sans"/>
                </a:rPr>
                <a:t>e i</a:t>
              </a:r>
              <a:r>
                <a:rPr lang="en-US" sz="2710" strike="noStrike" u="none">
                  <a:solidFill>
                    <a:srgbClr val="FFFFFF"/>
                  </a:solidFill>
                  <a:latin typeface="Canva Sans"/>
                  <a:ea typeface="Canva Sans"/>
                  <a:cs typeface="Canva Sans"/>
                  <a:sym typeface="Canva Sans"/>
                </a:rPr>
                <a:t>n</a:t>
              </a:r>
              <a:r>
                <a:rPr lang="en-US" sz="2710">
                  <a:solidFill>
                    <a:srgbClr val="FFFFFF"/>
                  </a:solidFill>
                  <a:latin typeface="Canva Sans"/>
                  <a:ea typeface="Canva Sans"/>
                  <a:cs typeface="Canva Sans"/>
                  <a:sym typeface="Canva Sans"/>
                </a:rPr>
                <a:t> sa</a:t>
              </a:r>
              <a:r>
                <a:rPr lang="en-US" sz="2710" strike="noStrike" u="none">
                  <a:solidFill>
                    <a:srgbClr val="FFFFFF"/>
                  </a:solidFill>
                  <a:latin typeface="Canva Sans"/>
                  <a:ea typeface="Canva Sans"/>
                  <a:cs typeface="Canva Sans"/>
                  <a:sym typeface="Canva Sans"/>
                </a:rPr>
                <a:t>tisf</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ction = 11%</a:t>
              </a:r>
              <a:r>
                <a:rPr lang="en-US" sz="2710">
                  <a:solidFill>
                    <a:srgbClr val="FFFFFF"/>
                  </a:solidFill>
                  <a:latin typeface="Canva Sans"/>
                  <a:ea typeface="Canva Sans"/>
                  <a:cs typeface="Canva Sans"/>
                  <a:sym typeface="Canva Sans"/>
                </a:rPr>
                <a:t> l</a:t>
              </a:r>
              <a:r>
                <a:rPr lang="en-US" sz="2710" strike="noStrike" u="none">
                  <a:solidFill>
                    <a:srgbClr val="FFFFFF"/>
                  </a:solidFill>
                  <a:latin typeface="Canva Sans"/>
                  <a:ea typeface="Canva Sans"/>
                  <a:cs typeface="Canva Sans"/>
                  <a:sym typeface="Canva Sans"/>
                </a:rPr>
                <a:t>ower </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ttrition</a:t>
              </a:r>
              <a:r>
                <a:rPr lang="en-US" sz="2710">
                  <a:solidFill>
                    <a:srgbClr val="FFFFFF"/>
                  </a:solidFill>
                  <a:latin typeface="Canva Sans"/>
                  <a:ea typeface="Canva Sans"/>
                  <a:cs typeface="Canva Sans"/>
                  <a:sym typeface="Canva Sans"/>
                </a:rPr>
                <a:t>.</a:t>
              </a:r>
            </a:p>
          </p:txBody>
        </p:sp>
      </p:grpSp>
      <p:sp>
        <p:nvSpPr>
          <p:cNvPr name="Freeform 8" id="8"/>
          <p:cNvSpPr/>
          <p:nvPr/>
        </p:nvSpPr>
        <p:spPr>
          <a:xfrm flipH="false" flipV="false" rot="0">
            <a:off x="12320164" y="1867416"/>
            <a:ext cx="5134518" cy="6552169"/>
          </a:xfrm>
          <a:custGeom>
            <a:avLst/>
            <a:gdLst/>
            <a:ahLst/>
            <a:cxnLst/>
            <a:rect r="r" b="b" t="t" l="l"/>
            <a:pathLst>
              <a:path h="6552169" w="5134518">
                <a:moveTo>
                  <a:pt x="0" y="0"/>
                </a:moveTo>
                <a:lnTo>
                  <a:pt x="5134518" y="0"/>
                </a:lnTo>
                <a:lnTo>
                  <a:pt x="5134518" y="6552168"/>
                </a:lnTo>
                <a:lnTo>
                  <a:pt x="0" y="6552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14203" y="1015405"/>
            <a:ext cx="7940754" cy="1558290"/>
          </a:xfrm>
          <a:prstGeom prst="rect">
            <a:avLst/>
          </a:prstGeom>
        </p:spPr>
        <p:txBody>
          <a:bodyPr anchor="t" rtlCol="false" tIns="0" lIns="0" bIns="0" rIns="0">
            <a:spAutoFit/>
          </a:bodyPr>
          <a:lstStyle/>
          <a:p>
            <a:pPr algn="just" marL="0" indent="0" lvl="0">
              <a:lnSpc>
                <a:spcPts val="6105"/>
              </a:lnSpc>
              <a:spcBef>
                <a:spcPct val="0"/>
              </a:spcBef>
            </a:pPr>
            <a:r>
              <a:rPr lang="en-US" b="true" sz="5500" spc="-16" strike="noStrike" u="none">
                <a:solidFill>
                  <a:srgbClr val="000000"/>
                </a:solidFill>
                <a:latin typeface="Proxima Nova Condensed Bold"/>
                <a:ea typeface="Proxima Nova Condensed Bold"/>
                <a:cs typeface="Proxima Nova Condensed Bold"/>
                <a:sym typeface="Proxima Nova Condensed Bold"/>
              </a:rPr>
              <a:t>PAGE </a:t>
            </a:r>
            <a:r>
              <a:rPr lang="en-US" b="true" sz="5500" spc="-16" strike="noStrike" u="none">
                <a:solidFill>
                  <a:srgbClr val="000000"/>
                </a:solidFill>
                <a:latin typeface="Proxima Nova Condensed Bold"/>
                <a:ea typeface="Proxima Nova Condensed Bold"/>
                <a:cs typeface="Proxima Nova Condensed Bold"/>
                <a:sym typeface="Proxima Nova Condensed Bold"/>
              </a:rPr>
              <a:t>4</a:t>
            </a:r>
            <a:r>
              <a:rPr lang="en-US" b="true" sz="5500" spc="-16" strike="noStrike" u="none">
                <a:solidFill>
                  <a:srgbClr val="000000"/>
                </a:solidFill>
                <a:latin typeface="Proxima Nova Condensed Bold"/>
                <a:ea typeface="Proxima Nova Condensed Bold"/>
                <a:cs typeface="Proxima Nova Condensed Bold"/>
                <a:sym typeface="Proxima Nova Condensed Bold"/>
              </a:rPr>
              <a:t> – </a:t>
            </a:r>
            <a:r>
              <a:rPr lang="en-US" b="true" sz="5500" spc="-16" strike="noStrike" u="none">
                <a:solidFill>
                  <a:srgbClr val="000000"/>
                </a:solidFill>
                <a:latin typeface="Proxima Nova Condensed Bold"/>
                <a:ea typeface="Proxima Nova Condensed Bold"/>
                <a:cs typeface="Proxima Nova Condensed Bold"/>
                <a:sym typeface="Proxima Nova Condensed Bold"/>
              </a:rPr>
              <a:t>JOB SATISFACT</a:t>
            </a:r>
            <a:r>
              <a:rPr lang="en-US" b="true" sz="5500" spc="-16" strike="noStrike" u="none">
                <a:solidFill>
                  <a:srgbClr val="000000"/>
                </a:solidFill>
                <a:latin typeface="Proxima Nova Condensed Bold"/>
                <a:ea typeface="Proxima Nova Condensed Bold"/>
                <a:cs typeface="Proxima Nova Condensed Bold"/>
                <a:sym typeface="Proxima Nova Condensed Bold"/>
              </a:rPr>
              <a:t>I</a:t>
            </a:r>
            <a:r>
              <a:rPr lang="en-US" b="true" sz="5500" spc="-16" strike="noStrike" u="none">
                <a:solidFill>
                  <a:srgbClr val="000000"/>
                </a:solidFill>
                <a:latin typeface="Proxima Nova Condensed Bold"/>
                <a:ea typeface="Proxima Nova Condensed Bold"/>
                <a:cs typeface="Proxima Nova Condensed Bold"/>
                <a:sym typeface="Proxima Nova Condensed Bold"/>
              </a:rPr>
              <a:t>ON</a:t>
            </a:r>
          </a:p>
          <a:p>
            <a:pPr algn="just" marL="0" indent="0" lvl="0">
              <a:lnSpc>
                <a:spcPts val="6105"/>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57150"/>
            <a:ext cx="18288000" cy="10229850"/>
          </a:xfrm>
          <a:custGeom>
            <a:avLst/>
            <a:gdLst/>
            <a:ahLst/>
            <a:cxnLst/>
            <a:rect r="r" b="b" t="t" l="l"/>
            <a:pathLst>
              <a:path h="10229850" w="18288000">
                <a:moveTo>
                  <a:pt x="0" y="0"/>
                </a:moveTo>
                <a:lnTo>
                  <a:pt x="18288000" y="0"/>
                </a:lnTo>
                <a:lnTo>
                  <a:pt x="18288000" y="10229850"/>
                </a:lnTo>
                <a:lnTo>
                  <a:pt x="0" y="10229850"/>
                </a:lnTo>
                <a:lnTo>
                  <a:pt x="0" y="0"/>
                </a:lnTo>
                <a:close/>
              </a:path>
            </a:pathLst>
          </a:custGeom>
          <a:blipFill>
            <a:blip r:embed="rId2"/>
            <a:stretch>
              <a:fillRect l="-280" t="0" r="-28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171333"/>
            <a:ext cx="11539175" cy="6321086"/>
            <a:chOff x="0" y="0"/>
            <a:chExt cx="3039124" cy="1664813"/>
          </a:xfrm>
        </p:grpSpPr>
        <p:sp>
          <p:nvSpPr>
            <p:cNvPr name="Freeform 6" id="6"/>
            <p:cNvSpPr/>
            <p:nvPr/>
          </p:nvSpPr>
          <p:spPr>
            <a:xfrm flipH="false" flipV="false" rot="0">
              <a:off x="0" y="0"/>
              <a:ext cx="3039124" cy="1664813"/>
            </a:xfrm>
            <a:custGeom>
              <a:avLst/>
              <a:gdLst/>
              <a:ahLst/>
              <a:cxnLst/>
              <a:rect r="r" b="b" t="t" l="l"/>
              <a:pathLst>
                <a:path h="1664813" w="3039124">
                  <a:moveTo>
                    <a:pt x="46965" y="0"/>
                  </a:moveTo>
                  <a:lnTo>
                    <a:pt x="2992159" y="0"/>
                  </a:lnTo>
                  <a:cubicBezTo>
                    <a:pt x="3018097" y="0"/>
                    <a:pt x="3039124" y="21027"/>
                    <a:pt x="3039124" y="46965"/>
                  </a:cubicBezTo>
                  <a:lnTo>
                    <a:pt x="3039124" y="1617848"/>
                  </a:lnTo>
                  <a:cubicBezTo>
                    <a:pt x="3039124" y="1630304"/>
                    <a:pt x="3034176" y="1642250"/>
                    <a:pt x="3025369" y="1651057"/>
                  </a:cubicBezTo>
                  <a:cubicBezTo>
                    <a:pt x="3016561" y="1659865"/>
                    <a:pt x="3004615" y="1664813"/>
                    <a:pt x="2992159" y="1664813"/>
                  </a:cubicBezTo>
                  <a:lnTo>
                    <a:pt x="46965" y="1664813"/>
                  </a:lnTo>
                  <a:cubicBezTo>
                    <a:pt x="21027" y="1664813"/>
                    <a:pt x="0" y="1643786"/>
                    <a:pt x="0" y="1617848"/>
                  </a:cubicBezTo>
                  <a:lnTo>
                    <a:pt x="0" y="46965"/>
                  </a:lnTo>
                  <a:cubicBezTo>
                    <a:pt x="0" y="21027"/>
                    <a:pt x="21027" y="0"/>
                    <a:pt x="46965" y="0"/>
                  </a:cubicBezTo>
                  <a:close/>
                </a:path>
              </a:pathLst>
            </a:custGeom>
            <a:solidFill>
              <a:srgbClr val="22867E"/>
            </a:solidFill>
          </p:spPr>
        </p:sp>
        <p:sp>
          <p:nvSpPr>
            <p:cNvPr name="TextBox 7" id="7"/>
            <p:cNvSpPr txBox="true"/>
            <p:nvPr/>
          </p:nvSpPr>
          <p:spPr>
            <a:xfrm>
              <a:off x="0" y="-57150"/>
              <a:ext cx="3039124" cy="1721963"/>
            </a:xfrm>
            <a:prstGeom prst="rect">
              <a:avLst/>
            </a:prstGeom>
          </p:spPr>
          <p:txBody>
            <a:bodyPr anchor="ctr" rtlCol="false" tIns="50800" lIns="50800" bIns="50800" rIns="50800"/>
            <a:lstStyle/>
            <a:p>
              <a:pPr algn="l">
                <a:lnSpc>
                  <a:spcPts val="3794"/>
                </a:lnSpc>
              </a:pPr>
              <a:r>
                <a:rPr lang="en-US" sz="2710">
                  <a:solidFill>
                    <a:srgbClr val="FFFFFF"/>
                  </a:solidFill>
                  <a:latin typeface="Canva Sans"/>
                  <a:ea typeface="Canva Sans"/>
                  <a:cs typeface="Canva Sans"/>
                  <a:sym typeface="Canva Sans"/>
                </a:rPr>
                <a:t> A</a:t>
              </a:r>
              <a:r>
                <a:rPr lang="en-US" sz="2710">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-Ge</a:t>
              </a:r>
              <a:r>
                <a:rPr lang="en-US" sz="2710">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erated Ri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k Se</a:t>
              </a:r>
              <a:r>
                <a:rPr lang="en-US" sz="2710">
                  <a:solidFill>
                    <a:srgbClr val="FFFFFF"/>
                  </a:solidFill>
                  <a:latin typeface="Canva Sans"/>
                  <a:ea typeface="Canva Sans"/>
                  <a:cs typeface="Canva Sans"/>
                  <a:sym typeface="Canva Sans"/>
                </a:rPr>
                <a:t>g</a:t>
              </a:r>
              <a:r>
                <a:rPr lang="en-US" sz="2710" strike="noStrike" u="none">
                  <a:solidFill>
                    <a:srgbClr val="FFFFFF"/>
                  </a:solidFill>
                  <a:latin typeface="Canva Sans"/>
                  <a:ea typeface="Canva Sans"/>
                  <a:cs typeface="Canva Sans"/>
                  <a:sym typeface="Canva Sans"/>
                </a:rPr>
                <a:t>men</a:t>
              </a:r>
              <a:r>
                <a:rPr lang="en-US" sz="2710">
                  <a:solidFill>
                    <a:srgbClr val="FFFFFF"/>
                  </a:solidFill>
                  <a:latin typeface="Canva Sans"/>
                  <a:ea typeface="Canva Sans"/>
                  <a:cs typeface="Canva Sans"/>
                  <a:sym typeface="Canva Sans"/>
                </a:rPr>
                <a:t>ts:</a:t>
              </a:r>
            </a:p>
            <a:p>
              <a:pPr algn="l" marL="585229" indent="-292615" lvl="1">
                <a:lnSpc>
                  <a:spcPts val="3794"/>
                </a:lnSpc>
                <a:buAutoNum type="arabicPeriod" startAt="1"/>
              </a:pPr>
              <a:r>
                <a:rPr lang="en-US" sz="2710" strike="noStrike" u="none">
                  <a:solidFill>
                    <a:srgbClr val="FFFFFF"/>
                  </a:solidFill>
                  <a:latin typeface="Canva Sans"/>
                  <a:ea typeface="Canva Sans"/>
                  <a:cs typeface="Canva Sans"/>
                  <a:sym typeface="Canva Sans"/>
                </a:rPr>
                <a:t>"The</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Overworked</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Achiev</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r" (S</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le</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5+</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y</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s,</a:t>
              </a:r>
              <a:r>
                <a:rPr lang="en-US" sz="2710">
                  <a:solidFill>
                    <a:srgbClr val="FFFFFF"/>
                  </a:solidFill>
                  <a:latin typeface="Canva Sans"/>
                  <a:ea typeface="Canva Sans"/>
                  <a:cs typeface="Canva Sans"/>
                  <a:sym typeface="Canva Sans"/>
                </a:rPr>
                <a:t> no </a:t>
              </a:r>
              <a:r>
                <a:rPr lang="en-US" sz="2710" strike="noStrike" u="none">
                  <a:solidFill>
                    <a:srgbClr val="FFFFFF"/>
                  </a:solidFill>
                  <a:latin typeface="Canva Sans"/>
                  <a:ea typeface="Canva Sans"/>
                  <a:cs typeface="Canva Sans"/>
                  <a:sym typeface="Canva Sans"/>
                </a:rPr>
                <a:t>p</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omo</a:t>
              </a:r>
              <a:r>
                <a:rPr lang="en-US" sz="2710">
                  <a:solidFill>
                    <a:srgbClr val="FFFFFF"/>
                  </a:solidFill>
                  <a:latin typeface="Canva Sans"/>
                  <a:ea typeface="Canva Sans"/>
                  <a:cs typeface="Canva Sans"/>
                  <a:sym typeface="Canva Sans"/>
                </a:rPr>
                <a:t>tion</a:t>
              </a:r>
              <a:r>
                <a:rPr lang="en-US" sz="2710" strike="noStrike" u="none">
                  <a:solidFill>
                    <a:srgbClr val="FFFFFF"/>
                  </a:solidFill>
                  <a:latin typeface="Canva Sans"/>
                  <a:ea typeface="Canva Sans"/>
                  <a:cs typeface="Canva Sans"/>
                  <a:sym typeface="Canva Sans"/>
                </a:rPr>
                <a:t>): 89%</a:t>
              </a:r>
              <a:r>
                <a:rPr lang="en-US" sz="2710">
                  <a:solidFill>
                    <a:srgbClr val="FFFFFF"/>
                  </a:solidFill>
                  <a:latin typeface="Canva Sans"/>
                  <a:ea typeface="Canva Sans"/>
                  <a:cs typeface="Canva Sans"/>
                  <a:sym typeface="Canva Sans"/>
                </a:rPr>
                <a:t> r</a:t>
              </a:r>
              <a:r>
                <a:rPr lang="en-US" sz="2710" strike="noStrike" u="none">
                  <a:solidFill>
                    <a:srgbClr val="FFFFFF"/>
                  </a:solidFill>
                  <a:latin typeface="Canva Sans"/>
                  <a:ea typeface="Canva Sans"/>
                  <a:cs typeface="Canva Sans"/>
                  <a:sym typeface="Canva Sans"/>
                </a:rPr>
                <a:t>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k</a:t>
              </a:r>
              <a:r>
                <a:rPr lang="en-US" sz="2710">
                  <a:solidFill>
                    <a:srgbClr val="FFFFFF"/>
                  </a:solidFill>
                  <a:latin typeface="Canva Sans"/>
                  <a:ea typeface="Canva Sans"/>
                  <a:cs typeface="Canva Sans"/>
                  <a:sym typeface="Canva Sans"/>
                </a:rPr>
                <a:t>.</a:t>
              </a:r>
            </a:p>
            <a:p>
              <a:pPr algn="l" marL="585229" indent="-292615" lvl="1">
                <a:lnSpc>
                  <a:spcPts val="3794"/>
                </a:lnSpc>
                <a:buAutoNum type="arabicPeriod" startAt="1"/>
              </a:pPr>
              <a:r>
                <a:rPr lang="en-US" sz="2710" strike="noStrike" u="none">
                  <a:solidFill>
                    <a:srgbClr val="FFFFFF"/>
                  </a:solidFill>
                  <a:latin typeface="Canva Sans"/>
                  <a:ea typeface="Canva Sans"/>
                  <a:cs typeface="Canva Sans"/>
                  <a:sym typeface="Canva Sans"/>
                </a:rPr>
                <a:t>"Th</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 D</a:t>
              </a:r>
              <a:r>
                <a:rPr lang="en-US" sz="2710">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s</a:t>
              </a:r>
              <a:r>
                <a:rPr lang="en-US" sz="2710">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anc</a:t>
              </a:r>
              <a:r>
                <a:rPr lang="en-US" sz="2710">
                  <a:solidFill>
                    <a:srgbClr val="FFFFFF"/>
                  </a:solidFill>
                  <a:latin typeface="Canva Sans"/>
                  <a:ea typeface="Canva Sans"/>
                  <a:cs typeface="Canva Sans"/>
                  <a:sym typeface="Canva Sans"/>
                </a:rPr>
                <a:t>e </a:t>
              </a:r>
              <a:r>
                <a:rPr lang="en-US" sz="2710" strike="noStrike" u="none">
                  <a:solidFill>
                    <a:srgbClr val="FFFFFF"/>
                  </a:solidFill>
                  <a:latin typeface="Canva Sans"/>
                  <a:ea typeface="Canva Sans"/>
                  <a:cs typeface="Canva Sans"/>
                  <a:sym typeface="Canva Sans"/>
                </a:rPr>
                <a:t>Di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c</a:t>
              </a:r>
              <a:r>
                <a:rPr lang="en-US" sz="2710">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u</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ag</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d" (</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emote,</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l</a:t>
              </a:r>
              <a:r>
                <a:rPr lang="en-US" sz="2710">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w</a:t>
              </a:r>
              <a:r>
                <a:rPr lang="en-US" sz="2710">
                  <a:solidFill>
                    <a:srgbClr val="FFFFFF"/>
                  </a:solidFill>
                  <a:latin typeface="Canva Sans"/>
                  <a:ea typeface="Canva Sans"/>
                  <a:cs typeface="Canva Sans"/>
                  <a:sym typeface="Canva Sans"/>
                </a:rPr>
                <a:t> s</a:t>
              </a:r>
              <a:r>
                <a:rPr lang="en-US" sz="2710" strike="noStrike" u="none">
                  <a:solidFill>
                    <a:srgbClr val="FFFFFF"/>
                  </a:solidFill>
                  <a:latin typeface="Canva Sans"/>
                  <a:ea typeface="Canva Sans"/>
                  <a:cs typeface="Canva Sans"/>
                  <a:sym typeface="Canva Sans"/>
                </a:rPr>
                <a:t>a</a:t>
              </a:r>
              <a:r>
                <a:rPr lang="en-US" sz="2710">
                  <a:solidFill>
                    <a:srgbClr val="FFFFFF"/>
                  </a:solidFill>
                  <a:latin typeface="Canva Sans"/>
                  <a:ea typeface="Canva Sans"/>
                  <a:cs typeface="Canva Sans"/>
                  <a:sym typeface="Canva Sans"/>
                </a:rPr>
                <a:t>lar</a:t>
              </a:r>
              <a:r>
                <a:rPr lang="en-US" sz="2710" strike="noStrike" u="none">
                  <a:solidFill>
                    <a:srgbClr val="FFFFFF"/>
                  </a:solidFill>
                  <a:latin typeface="Canva Sans"/>
                  <a:ea typeface="Canva Sans"/>
                  <a:cs typeface="Canva Sans"/>
                  <a:sym typeface="Canva Sans"/>
                </a:rPr>
                <a:t>y): 73%</a:t>
              </a:r>
              <a:r>
                <a:rPr lang="en-US" sz="2710">
                  <a:solidFill>
                    <a:srgbClr val="FFFFFF"/>
                  </a:solidFill>
                  <a:latin typeface="Canva Sans"/>
                  <a:ea typeface="Canva Sans"/>
                  <a:cs typeface="Canva Sans"/>
                  <a:sym typeface="Canva Sans"/>
                </a:rPr>
                <a:t> r</a:t>
              </a:r>
              <a:r>
                <a:rPr lang="en-US" sz="2710" strike="noStrike" u="none">
                  <a:solidFill>
                    <a:srgbClr val="FFFFFF"/>
                  </a:solidFill>
                  <a:latin typeface="Canva Sans"/>
                  <a:ea typeface="Canva Sans"/>
                  <a:cs typeface="Canva Sans"/>
                  <a:sym typeface="Canva Sans"/>
                </a:rPr>
                <a:t>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k</a:t>
              </a:r>
              <a:r>
                <a:rPr lang="en-US" sz="2710">
                  <a:solidFill>
                    <a:srgbClr val="FFFFFF"/>
                  </a:solidFill>
                  <a:latin typeface="Canva Sans"/>
                  <a:ea typeface="Canva Sans"/>
                  <a:cs typeface="Canva Sans"/>
                  <a:sym typeface="Canva Sans"/>
                </a:rPr>
                <a:t>.</a:t>
              </a:r>
            </a:p>
            <a:p>
              <a:pPr algn="l">
                <a:lnSpc>
                  <a:spcPts val="3794"/>
                </a:lnSpc>
              </a:pPr>
            </a:p>
            <a:p>
              <a:pPr algn="l">
                <a:lnSpc>
                  <a:spcPts val="3794"/>
                </a:lnSpc>
              </a:pP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ren</a:t>
              </a:r>
              <a:r>
                <a:rPr lang="en-US" sz="2710" strike="noStrike" u="none">
                  <a:solidFill>
                    <a:srgbClr val="FFFFFF"/>
                  </a:solidFill>
                  <a:latin typeface="Canva Sans"/>
                  <a:ea typeface="Canva Sans"/>
                  <a:cs typeface="Canva Sans"/>
                  <a:sym typeface="Canva Sans"/>
                </a:rPr>
                <a:t>d</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Aler</a:t>
              </a:r>
              <a:r>
                <a:rPr lang="en-US" sz="2710">
                  <a:solidFill>
                    <a:srgbClr val="FFFFFF"/>
                  </a:solidFill>
                  <a:latin typeface="Canva Sans"/>
                  <a:ea typeface="Canva Sans"/>
                  <a:cs typeface="Canva Sans"/>
                  <a:sym typeface="Canva Sans"/>
                </a:rPr>
                <a:t>t:</a:t>
              </a:r>
            </a:p>
            <a:p>
              <a:pPr algn="l" marL="585229" indent="-292615" lvl="1">
                <a:lnSpc>
                  <a:spcPts val="3794"/>
                </a:lnSpc>
                <a:buFont typeface="Arial"/>
                <a:buChar char="•"/>
              </a:pPr>
              <a:r>
                <a:rPr lang="en-US" sz="2710" strike="noStrike" u="none">
                  <a:solidFill>
                    <a:srgbClr val="FFFFFF"/>
                  </a:solidFill>
                  <a:latin typeface="Canva Sans"/>
                  <a:ea typeface="Canva Sans"/>
                  <a:cs typeface="Canva Sans"/>
                  <a:sym typeface="Canva Sans"/>
                </a:rPr>
                <a:t>2020</a:t>
              </a:r>
              <a:r>
                <a:rPr lang="en-US" sz="2710">
                  <a:solidFill>
                    <a:srgbClr val="FFFFFF"/>
                  </a:solidFill>
                  <a:latin typeface="Canva Sans"/>
                  <a:ea typeface="Canva Sans"/>
                  <a:cs typeface="Canva Sans"/>
                  <a:sym typeface="Canva Sans"/>
                </a:rPr>
                <a:t> </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pik</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 A</a:t>
              </a:r>
              <a:r>
                <a:rPr lang="en-US" sz="2710">
                  <a:solidFill>
                    <a:srgbClr val="FFFFFF"/>
                  </a:solidFill>
                  <a:latin typeface="Canva Sans"/>
                  <a:ea typeface="Canva Sans"/>
                  <a:cs typeface="Canva Sans"/>
                  <a:sym typeface="Canva Sans"/>
                </a:rPr>
                <a:t>ttrition </a:t>
              </a:r>
              <a:r>
                <a:rPr lang="en-US" sz="2710" strike="noStrike" u="none">
                  <a:solidFill>
                    <a:srgbClr val="FFFFFF"/>
                  </a:solidFill>
                  <a:latin typeface="Canva Sans"/>
                  <a:ea typeface="Canva Sans"/>
                  <a:cs typeface="Canva Sans"/>
                  <a:sym typeface="Canva Sans"/>
                </a:rPr>
                <a:t>ro</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e to</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1</a:t>
              </a:r>
              <a:r>
                <a:rPr lang="en-US" sz="2710">
                  <a:solidFill>
                    <a:srgbClr val="FFFFFF"/>
                  </a:solidFill>
                  <a:latin typeface="Canva Sans"/>
                  <a:ea typeface="Canva Sans"/>
                  <a:cs typeface="Canva Sans"/>
                  <a:sym typeface="Canva Sans"/>
                </a:rPr>
                <a:t>9% </a:t>
              </a:r>
              <a:r>
                <a:rPr lang="en-US" sz="2710" strike="noStrike" u="none">
                  <a:solidFill>
                    <a:srgbClr val="FFFFFF"/>
                  </a:solidFill>
                  <a:latin typeface="Canva Sans"/>
                  <a:ea typeface="Canva Sans"/>
                  <a:cs typeface="Canva Sans"/>
                  <a:sym typeface="Canva Sans"/>
                </a:rPr>
                <a:t>(post-pa</a:t>
              </a:r>
              <a:r>
                <a:rPr lang="en-US" sz="2710">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d</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mi</a:t>
              </a:r>
              <a:r>
                <a:rPr lang="en-US" sz="2710">
                  <a:solidFill>
                    <a:srgbClr val="FFFFFF"/>
                  </a:solidFill>
                  <a:latin typeface="Canva Sans"/>
                  <a:ea typeface="Canva Sans"/>
                  <a:cs typeface="Canva Sans"/>
                  <a:sym typeface="Canva Sans"/>
                </a:rPr>
                <a:t>c </a:t>
              </a:r>
              <a:r>
                <a:rPr lang="en-US" sz="2710" strike="noStrike" u="none">
                  <a:solidFill>
                    <a:srgbClr val="FFFFFF"/>
                  </a:solidFill>
                  <a:latin typeface="Canva Sans"/>
                  <a:ea typeface="Canva Sans"/>
                  <a:cs typeface="Canva Sans"/>
                  <a:sym typeface="Canva Sans"/>
                </a:rPr>
                <a:t>r</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m</a:t>
              </a:r>
              <a:r>
                <a:rPr lang="en-US" sz="2710">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e </a:t>
              </a:r>
              <a:r>
                <a:rPr lang="en-US" sz="2710" strike="noStrike" u="none">
                  <a:solidFill>
                    <a:srgbClr val="FFFFFF"/>
                  </a:solidFill>
                  <a:latin typeface="Canva Sans"/>
                  <a:ea typeface="Canva Sans"/>
                  <a:cs typeface="Canva Sans"/>
                  <a:sym typeface="Canva Sans"/>
                </a:rPr>
                <a:t>po</a:t>
              </a:r>
              <a:r>
                <a:rPr lang="en-US" sz="2710">
                  <a:solidFill>
                    <a:srgbClr val="FFFFFF"/>
                  </a:solidFill>
                  <a:latin typeface="Canva Sans"/>
                  <a:ea typeface="Canva Sans"/>
                  <a:cs typeface="Canva Sans"/>
                  <a:sym typeface="Canva Sans"/>
                </a:rPr>
                <a:t>li</a:t>
              </a:r>
              <a:r>
                <a:rPr lang="en-US" sz="2710" strike="noStrike" u="none">
                  <a:solidFill>
                    <a:srgbClr val="FFFFFF"/>
                  </a:solidFill>
                  <a:latin typeface="Canva Sans"/>
                  <a:ea typeface="Canva Sans"/>
                  <a:cs typeface="Canva Sans"/>
                  <a:sym typeface="Canva Sans"/>
                </a:rPr>
                <a:t>cy).</a:t>
              </a:r>
            </a:p>
            <a:p>
              <a:pPr algn="l">
                <a:lnSpc>
                  <a:spcPts val="3794"/>
                </a:lnSpc>
              </a:pPr>
            </a:p>
            <a:p>
              <a:pPr algn="l">
                <a:lnSpc>
                  <a:spcPts val="3794"/>
                </a:lnSpc>
              </a:pP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Vi</a:t>
              </a:r>
              <a:r>
                <a:rPr lang="en-US" sz="2710">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u</a:t>
              </a:r>
              <a:r>
                <a:rPr lang="en-US" sz="2710">
                  <a:solidFill>
                    <a:srgbClr val="FFFFFF"/>
                  </a:solidFill>
                  <a:latin typeface="Canva Sans"/>
                  <a:ea typeface="Canva Sans"/>
                  <a:cs typeface="Canva Sans"/>
                  <a:sym typeface="Canva Sans"/>
                </a:rPr>
                <a:t>al</a:t>
              </a:r>
              <a:r>
                <a:rPr lang="en-US" sz="2710" strike="noStrike" u="none">
                  <a:solidFill>
                    <a:srgbClr val="FFFFFF"/>
                  </a:solidFill>
                  <a:latin typeface="Canva Sans"/>
                  <a:ea typeface="Canva Sans"/>
                  <a:cs typeface="Canva Sans"/>
                  <a:sym typeface="Canva Sans"/>
                </a:rPr>
                <a:t>:</a:t>
              </a:r>
            </a:p>
            <a:p>
              <a:pPr algn="l" marL="585229" indent="-292615" lvl="1">
                <a:lnSpc>
                  <a:spcPts val="3794"/>
                </a:lnSpc>
                <a:buFont typeface="Arial"/>
                <a:buChar char="•"/>
              </a:pPr>
              <a:r>
                <a:rPr lang="en-US" sz="2710" strike="noStrike" u="none">
                  <a:solidFill>
                    <a:srgbClr val="FFFFFF"/>
                  </a:solidFill>
                  <a:latin typeface="Canva Sans"/>
                  <a:ea typeface="Canva Sans"/>
                  <a:cs typeface="Canva Sans"/>
                  <a:sym typeface="Canva Sans"/>
                </a:rPr>
                <a:t>Risk m</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ix</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(Like</a:t>
              </a:r>
              <a:r>
                <a:rPr lang="en-US" sz="2710">
                  <a:solidFill>
                    <a:srgbClr val="FFFFFF"/>
                  </a:solidFill>
                  <a:latin typeface="Canva Sans"/>
                  <a:ea typeface="Canva Sans"/>
                  <a:cs typeface="Canva Sans"/>
                  <a:sym typeface="Canva Sans"/>
                </a:rPr>
                <a:t>l</a:t>
              </a:r>
              <a:r>
                <a:rPr lang="en-US" sz="2710" strike="noStrike" u="none">
                  <a:solidFill>
                    <a:srgbClr val="FFFFFF"/>
                  </a:solidFill>
                  <a:latin typeface="Canva Sans"/>
                  <a:ea typeface="Canva Sans"/>
                  <a:cs typeface="Canva Sans"/>
                  <a:sym typeface="Canva Sans"/>
                </a:rPr>
                <a:t>ihood v</a:t>
              </a:r>
              <a:r>
                <a:rPr lang="en-US" sz="2710">
                  <a:solidFill>
                    <a:srgbClr val="FFFFFF"/>
                  </a:solidFill>
                  <a:latin typeface="Canva Sans"/>
                  <a:ea typeface="Canva Sans"/>
                  <a:cs typeface="Canva Sans"/>
                  <a:sym typeface="Canva Sans"/>
                </a:rPr>
                <a:t>s.</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Imp</a:t>
              </a:r>
              <a:r>
                <a:rPr lang="en-US" sz="2710">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ct).</a:t>
              </a:r>
            </a:p>
            <a:p>
              <a:pPr algn="l" marL="585229" indent="-292615" lvl="1">
                <a:lnSpc>
                  <a:spcPts val="3794"/>
                </a:lnSpc>
                <a:buFont typeface="Arial"/>
                <a:buChar char="•"/>
              </a:pPr>
              <a:r>
                <a:rPr lang="en-US" sz="2710" strike="noStrike" u="none">
                  <a:solidFill>
                    <a:srgbClr val="FFFFFF"/>
                  </a:solidFill>
                  <a:latin typeface="Canva Sans"/>
                  <a:ea typeface="Canva Sans"/>
                  <a:cs typeface="Canva Sans"/>
                  <a:sym typeface="Canva Sans"/>
                </a:rPr>
                <a:t>An</a:t>
              </a:r>
              <a:r>
                <a:rPr lang="en-US" sz="2710">
                  <a:solidFill>
                    <a:srgbClr val="FFFFFF"/>
                  </a:solidFill>
                  <a:latin typeface="Canva Sans"/>
                  <a:ea typeface="Canva Sans"/>
                  <a:cs typeface="Canva Sans"/>
                  <a:sym typeface="Canva Sans"/>
                </a:rPr>
                <a:t>im</a:t>
              </a:r>
              <a:r>
                <a:rPr lang="en-US" sz="2710" strike="noStrike" u="none">
                  <a:solidFill>
                    <a:srgbClr val="FFFFFF"/>
                  </a:solidFill>
                  <a:latin typeface="Canva Sans"/>
                  <a:ea typeface="Canva Sans"/>
                  <a:cs typeface="Canva Sans"/>
                  <a:sym typeface="Canva Sans"/>
                </a:rPr>
                <a:t>at</a:t>
              </a:r>
              <a:r>
                <a:rPr lang="en-US" sz="2710">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d </a:t>
              </a:r>
              <a:r>
                <a:rPr lang="en-US" sz="2710">
                  <a:solidFill>
                    <a:srgbClr val="FFFFFF"/>
                  </a:solidFill>
                  <a:latin typeface="Canva Sans"/>
                  <a:ea typeface="Canva Sans"/>
                  <a:cs typeface="Canva Sans"/>
                  <a:sym typeface="Canva Sans"/>
                </a:rPr>
                <a:t>line </a:t>
              </a:r>
              <a:r>
                <a:rPr lang="en-US" sz="2710" strike="noStrike" u="none">
                  <a:solidFill>
                    <a:srgbClr val="FFFFFF"/>
                  </a:solidFill>
                  <a:latin typeface="Canva Sans"/>
                  <a:ea typeface="Canva Sans"/>
                  <a:cs typeface="Canva Sans"/>
                  <a:sym typeface="Canva Sans"/>
                </a:rPr>
                <a:t>cha</a:t>
              </a:r>
              <a:r>
                <a:rPr lang="en-US" sz="2710">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t</a:t>
              </a:r>
              <a:r>
                <a:rPr lang="en-US" sz="2710">
                  <a:solidFill>
                    <a:srgbClr val="FFFFFF"/>
                  </a:solidFill>
                  <a:latin typeface="Canva Sans"/>
                  <a:ea typeface="Canva Sans"/>
                  <a:cs typeface="Canva Sans"/>
                  <a:sym typeface="Canva Sans"/>
                </a:rPr>
                <a:t>: Attrition </a:t>
              </a:r>
              <a:r>
                <a:rPr lang="en-US" sz="2710" strike="noStrike" u="none">
                  <a:solidFill>
                    <a:srgbClr val="FFFFFF"/>
                  </a:solidFill>
                  <a:latin typeface="Canva Sans"/>
                  <a:ea typeface="Canva Sans"/>
                  <a:cs typeface="Canva Sans"/>
                  <a:sym typeface="Canva Sans"/>
                </a:rPr>
                <a:t>r</a:t>
              </a:r>
              <a:r>
                <a:rPr lang="en-US" sz="2710">
                  <a:solidFill>
                    <a:srgbClr val="FFFFFF"/>
                  </a:solidFill>
                  <a:latin typeface="Canva Sans"/>
                  <a:ea typeface="Canva Sans"/>
                  <a:cs typeface="Canva Sans"/>
                  <a:sym typeface="Canva Sans"/>
                </a:rPr>
                <a:t>at</a:t>
              </a:r>
              <a:r>
                <a:rPr lang="en-US" sz="2710" strike="noStrike" u="none">
                  <a:solidFill>
                    <a:srgbClr val="FFFFFF"/>
                  </a:solidFill>
                  <a:latin typeface="Canva Sans"/>
                  <a:ea typeface="Canva Sans"/>
                  <a:cs typeface="Canva Sans"/>
                  <a:sym typeface="Canva Sans"/>
                </a:rPr>
                <a:t>e</a:t>
              </a:r>
              <a:r>
                <a:rPr lang="en-US" sz="2710">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ov</a:t>
              </a:r>
              <a:r>
                <a:rPr lang="en-US" sz="2710">
                  <a:solidFill>
                    <a:srgbClr val="FFFFFF"/>
                  </a:solidFill>
                  <a:latin typeface="Canva Sans"/>
                  <a:ea typeface="Canva Sans"/>
                  <a:cs typeface="Canva Sans"/>
                  <a:sym typeface="Canva Sans"/>
                </a:rPr>
                <a:t>er 1</a:t>
              </a:r>
              <a:r>
                <a:rPr lang="en-US" sz="2710" strike="noStrike" u="none">
                  <a:solidFill>
                    <a:srgbClr val="FFFFFF"/>
                  </a:solidFill>
                  <a:latin typeface="Canva Sans"/>
                  <a:ea typeface="Canva Sans"/>
                  <a:cs typeface="Canva Sans"/>
                  <a:sym typeface="Canva Sans"/>
                </a:rPr>
                <a:t>0</a:t>
              </a:r>
              <a:r>
                <a:rPr lang="en-US" sz="2710">
                  <a:solidFill>
                    <a:srgbClr val="FFFFFF"/>
                  </a:solidFill>
                  <a:latin typeface="Canva Sans"/>
                  <a:ea typeface="Canva Sans"/>
                  <a:cs typeface="Canva Sans"/>
                  <a:sym typeface="Canva Sans"/>
                </a:rPr>
                <a:t> years</a:t>
              </a:r>
            </a:p>
            <a:p>
              <a:pPr algn="l">
                <a:lnSpc>
                  <a:spcPts val="3794"/>
                </a:lnSpc>
                <a:spcBef>
                  <a:spcPct val="0"/>
                </a:spcBef>
              </a:pPr>
            </a:p>
          </p:txBody>
        </p:sp>
      </p:grpSp>
      <p:sp>
        <p:nvSpPr>
          <p:cNvPr name="Freeform 8" id="8"/>
          <p:cNvSpPr/>
          <p:nvPr/>
        </p:nvSpPr>
        <p:spPr>
          <a:xfrm flipH="false" flipV="false" rot="0">
            <a:off x="12320164" y="1867416"/>
            <a:ext cx="5134518" cy="6552169"/>
          </a:xfrm>
          <a:custGeom>
            <a:avLst/>
            <a:gdLst/>
            <a:ahLst/>
            <a:cxnLst/>
            <a:rect r="r" b="b" t="t" l="l"/>
            <a:pathLst>
              <a:path h="6552169" w="5134518">
                <a:moveTo>
                  <a:pt x="0" y="0"/>
                </a:moveTo>
                <a:lnTo>
                  <a:pt x="5134518" y="0"/>
                </a:lnTo>
                <a:lnTo>
                  <a:pt x="5134518" y="6552168"/>
                </a:lnTo>
                <a:lnTo>
                  <a:pt x="0" y="6552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14203" y="1015405"/>
            <a:ext cx="7392471" cy="1558290"/>
          </a:xfrm>
          <a:prstGeom prst="rect">
            <a:avLst/>
          </a:prstGeom>
        </p:spPr>
        <p:txBody>
          <a:bodyPr anchor="t" rtlCol="false" tIns="0" lIns="0" bIns="0" rIns="0">
            <a:spAutoFit/>
          </a:bodyPr>
          <a:lstStyle/>
          <a:p>
            <a:pPr algn="just" marL="0" indent="0" lvl="0">
              <a:lnSpc>
                <a:spcPts val="6105"/>
              </a:lnSpc>
              <a:spcBef>
                <a:spcPct val="0"/>
              </a:spcBef>
            </a:pPr>
            <a:r>
              <a:rPr lang="en-US" b="true" sz="5500" spc="-16" strike="noStrike" u="none">
                <a:solidFill>
                  <a:srgbClr val="000000"/>
                </a:solidFill>
                <a:latin typeface="Proxima Nova Condensed Bold"/>
                <a:ea typeface="Proxima Nova Condensed Bold"/>
                <a:cs typeface="Proxima Nova Condensed Bold"/>
                <a:sym typeface="Proxima Nova Condensed Bold"/>
              </a:rPr>
              <a:t>PAGE </a:t>
            </a:r>
            <a:r>
              <a:rPr lang="en-US" b="true" sz="5500" spc="-16" strike="noStrike" u="none">
                <a:solidFill>
                  <a:srgbClr val="000000"/>
                </a:solidFill>
                <a:latin typeface="Proxima Nova Condensed Bold"/>
                <a:ea typeface="Proxima Nova Condensed Bold"/>
                <a:cs typeface="Proxima Nova Condensed Bold"/>
                <a:sym typeface="Proxima Nova Condensed Bold"/>
              </a:rPr>
              <a:t>5</a:t>
            </a:r>
            <a:r>
              <a:rPr lang="en-US" b="true" sz="5500" spc="-16" strike="noStrike" u="none">
                <a:solidFill>
                  <a:srgbClr val="000000"/>
                </a:solidFill>
                <a:latin typeface="Proxima Nova Condensed Bold"/>
                <a:ea typeface="Proxima Nova Condensed Bold"/>
                <a:cs typeface="Proxima Nova Condensed Bold"/>
                <a:sym typeface="Proxima Nova Condensed Bold"/>
              </a:rPr>
              <a:t> – </a:t>
            </a:r>
            <a:r>
              <a:rPr lang="en-US" b="true" sz="5500" spc="-16" strike="noStrike" u="none">
                <a:solidFill>
                  <a:srgbClr val="000000"/>
                </a:solidFill>
                <a:latin typeface="Proxima Nova Condensed Bold"/>
                <a:ea typeface="Proxima Nova Condensed Bold"/>
                <a:cs typeface="Proxima Nova Condensed Bold"/>
                <a:sym typeface="Proxima Nova Condensed Bold"/>
              </a:rPr>
              <a:t>ATT</a:t>
            </a:r>
            <a:r>
              <a:rPr lang="en-US" b="true" sz="5500" spc="-16" strike="noStrike" u="none">
                <a:solidFill>
                  <a:srgbClr val="000000"/>
                </a:solidFill>
                <a:latin typeface="Proxima Nova Condensed Bold"/>
                <a:ea typeface="Proxima Nova Condensed Bold"/>
                <a:cs typeface="Proxima Nova Condensed Bold"/>
                <a:sym typeface="Proxima Nova Condensed Bold"/>
              </a:rPr>
              <a:t>RI</a:t>
            </a:r>
            <a:r>
              <a:rPr lang="en-US" b="true" sz="5500" spc="-16" strike="noStrike" u="none">
                <a:solidFill>
                  <a:srgbClr val="000000"/>
                </a:solidFill>
                <a:latin typeface="Proxima Nova Condensed Bold"/>
                <a:ea typeface="Proxima Nova Condensed Bold"/>
                <a:cs typeface="Proxima Nova Condensed Bold"/>
                <a:sym typeface="Proxima Nova Condensed Bold"/>
              </a:rPr>
              <a:t>TION RISKS</a:t>
            </a:r>
          </a:p>
          <a:p>
            <a:pPr algn="just" marL="0" indent="0" lvl="0">
              <a:lnSpc>
                <a:spcPts val="6105"/>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9721" y="0"/>
            <a:ext cx="17968559" cy="10287000"/>
          </a:xfrm>
          <a:custGeom>
            <a:avLst/>
            <a:gdLst/>
            <a:ahLst/>
            <a:cxnLst/>
            <a:rect r="r" b="b" t="t" l="l"/>
            <a:pathLst>
              <a:path h="10287000" w="17968559">
                <a:moveTo>
                  <a:pt x="0" y="0"/>
                </a:moveTo>
                <a:lnTo>
                  <a:pt x="17968558" y="0"/>
                </a:lnTo>
                <a:lnTo>
                  <a:pt x="17968558" y="10287000"/>
                </a:lnTo>
                <a:lnTo>
                  <a:pt x="0" y="1028700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0061" y="0"/>
            <a:ext cx="18007877" cy="10287000"/>
          </a:xfrm>
          <a:custGeom>
            <a:avLst/>
            <a:gdLst/>
            <a:ahLst/>
            <a:cxnLst/>
            <a:rect r="r" b="b" t="t" l="l"/>
            <a:pathLst>
              <a:path h="10287000" w="18007877">
                <a:moveTo>
                  <a:pt x="0" y="0"/>
                </a:moveTo>
                <a:lnTo>
                  <a:pt x="18007878" y="0"/>
                </a:lnTo>
                <a:lnTo>
                  <a:pt x="18007878" y="10287000"/>
                </a:lnTo>
                <a:lnTo>
                  <a:pt x="0" y="10287000"/>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792632" y="3181949"/>
            <a:ext cx="5240800" cy="5259927"/>
          </a:xfrm>
          <a:custGeom>
            <a:avLst/>
            <a:gdLst/>
            <a:ahLst/>
            <a:cxnLst/>
            <a:rect r="r" b="b" t="t" l="l"/>
            <a:pathLst>
              <a:path h="5259927" w="5240800">
                <a:moveTo>
                  <a:pt x="0" y="0"/>
                </a:moveTo>
                <a:lnTo>
                  <a:pt x="5240800" y="0"/>
                </a:lnTo>
                <a:lnTo>
                  <a:pt x="5240800" y="5259927"/>
                </a:lnTo>
                <a:lnTo>
                  <a:pt x="0" y="5259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588672" y="1637439"/>
            <a:ext cx="7451235" cy="1614517"/>
            <a:chOff x="0" y="0"/>
            <a:chExt cx="1962465" cy="425222"/>
          </a:xfrm>
        </p:grpSpPr>
        <p:sp>
          <p:nvSpPr>
            <p:cNvPr name="Freeform 7" id="7"/>
            <p:cNvSpPr/>
            <p:nvPr/>
          </p:nvSpPr>
          <p:spPr>
            <a:xfrm flipH="false" flipV="false" rot="0">
              <a:off x="0" y="0"/>
              <a:ext cx="1962465" cy="425222"/>
            </a:xfrm>
            <a:custGeom>
              <a:avLst/>
              <a:gdLst/>
              <a:ahLst/>
              <a:cxnLst/>
              <a:rect r="r" b="b" t="t" l="l"/>
              <a:pathLst>
                <a:path h="425222" w="1962465">
                  <a:moveTo>
                    <a:pt x="72731" y="0"/>
                  </a:moveTo>
                  <a:lnTo>
                    <a:pt x="1889734" y="0"/>
                  </a:lnTo>
                  <a:cubicBezTo>
                    <a:pt x="1909024" y="0"/>
                    <a:pt x="1927523" y="7663"/>
                    <a:pt x="1941163" y="21302"/>
                  </a:cubicBezTo>
                  <a:cubicBezTo>
                    <a:pt x="1954802" y="34942"/>
                    <a:pt x="1962465" y="53441"/>
                    <a:pt x="1962465" y="72731"/>
                  </a:cubicBezTo>
                  <a:lnTo>
                    <a:pt x="1962465" y="352492"/>
                  </a:lnTo>
                  <a:cubicBezTo>
                    <a:pt x="1962465" y="371781"/>
                    <a:pt x="1954802" y="390280"/>
                    <a:pt x="1941163" y="403920"/>
                  </a:cubicBezTo>
                  <a:cubicBezTo>
                    <a:pt x="1927523" y="417560"/>
                    <a:pt x="1909024" y="425222"/>
                    <a:pt x="1889734" y="425222"/>
                  </a:cubicBezTo>
                  <a:lnTo>
                    <a:pt x="72731" y="425222"/>
                  </a:lnTo>
                  <a:cubicBezTo>
                    <a:pt x="53441" y="425222"/>
                    <a:pt x="34942" y="417560"/>
                    <a:pt x="21302" y="403920"/>
                  </a:cubicBezTo>
                  <a:cubicBezTo>
                    <a:pt x="7663" y="390280"/>
                    <a:pt x="0" y="371781"/>
                    <a:pt x="0" y="352492"/>
                  </a:cubicBezTo>
                  <a:lnTo>
                    <a:pt x="0" y="72731"/>
                  </a:lnTo>
                  <a:cubicBezTo>
                    <a:pt x="0" y="53441"/>
                    <a:pt x="7663" y="34942"/>
                    <a:pt x="21302" y="21302"/>
                  </a:cubicBezTo>
                  <a:cubicBezTo>
                    <a:pt x="34942" y="7663"/>
                    <a:pt x="53441" y="0"/>
                    <a:pt x="72731" y="0"/>
                  </a:cubicBezTo>
                  <a:close/>
                </a:path>
              </a:pathLst>
            </a:custGeom>
            <a:solidFill>
              <a:srgbClr val="22867E"/>
            </a:solidFill>
          </p:spPr>
        </p:sp>
        <p:sp>
          <p:nvSpPr>
            <p:cNvPr name="TextBox 8" id="8"/>
            <p:cNvSpPr txBox="true"/>
            <p:nvPr/>
          </p:nvSpPr>
          <p:spPr>
            <a:xfrm>
              <a:off x="0" y="-47625"/>
              <a:ext cx="1962465" cy="472847"/>
            </a:xfrm>
            <a:prstGeom prst="rect">
              <a:avLst/>
            </a:prstGeom>
          </p:spPr>
          <p:txBody>
            <a:bodyPr anchor="ctr" rtlCol="false" tIns="50800" lIns="50800" bIns="50800" rIns="50800"/>
            <a:lstStyle/>
            <a:p>
              <a:pPr algn="ctr">
                <a:lnSpc>
                  <a:spcPts val="3499"/>
                </a:lnSpc>
              </a:pPr>
              <a:r>
                <a:rPr lang="en-US" b="true" sz="2499">
                  <a:solidFill>
                    <a:srgbClr val="FFFFFF"/>
                  </a:solidFill>
                  <a:latin typeface="Canva Sans Bold"/>
                  <a:ea typeface="Canva Sans Bold"/>
                  <a:cs typeface="Canva Sans Bold"/>
                  <a:sym typeface="Canva Sans Bold"/>
                </a:rPr>
                <a:t>High attrition in Sales department with low satisfaction scores</a:t>
              </a:r>
            </a:p>
            <a:p>
              <a:pPr algn="ctr">
                <a:lnSpc>
                  <a:spcPts val="3499"/>
                </a:lnSpc>
              </a:pPr>
            </a:p>
          </p:txBody>
        </p:sp>
      </p:grpSp>
      <p:sp>
        <p:nvSpPr>
          <p:cNvPr name="TextBox 9" id="9"/>
          <p:cNvSpPr txBox="true"/>
          <p:nvPr/>
        </p:nvSpPr>
        <p:spPr>
          <a:xfrm rot="0">
            <a:off x="1275680" y="1694589"/>
            <a:ext cx="8744090" cy="1003935"/>
          </a:xfrm>
          <a:prstGeom prst="rect">
            <a:avLst/>
          </a:prstGeom>
        </p:spPr>
        <p:txBody>
          <a:bodyPr anchor="t" rtlCol="false" tIns="0" lIns="0" bIns="0" rIns="0">
            <a:spAutoFit/>
          </a:bodyPr>
          <a:lstStyle/>
          <a:p>
            <a:pPr algn="l">
              <a:lnSpc>
                <a:spcPts val="7769"/>
              </a:lnSpc>
            </a:pPr>
            <a:r>
              <a:rPr lang="en-US" b="true" sz="6999" spc="-20">
                <a:solidFill>
                  <a:srgbClr val="000000"/>
                </a:solidFill>
                <a:latin typeface="Proxima Nova Condensed Bold"/>
                <a:ea typeface="Proxima Nova Condensed Bold"/>
                <a:cs typeface="Proxima Nova Condensed Bold"/>
                <a:sym typeface="Proxima Nova Condensed Bold"/>
              </a:rPr>
              <a:t> EXECUTIVE </a:t>
            </a:r>
            <a:r>
              <a:rPr lang="en-US" b="true" sz="6999" spc="-20">
                <a:solidFill>
                  <a:srgbClr val="22867E"/>
                </a:solidFill>
                <a:latin typeface="Proxima Nova Condensed Bold"/>
                <a:ea typeface="Proxima Nova Condensed Bold"/>
                <a:cs typeface="Proxima Nova Condensed Bold"/>
                <a:sym typeface="Proxima Nova Condensed Bold"/>
              </a:rPr>
              <a:t>SUMMARY</a:t>
            </a:r>
          </a:p>
        </p:txBody>
      </p:sp>
      <p:sp>
        <p:nvSpPr>
          <p:cNvPr name="Freeform 10" id="10"/>
          <p:cNvSpPr/>
          <p:nvPr/>
        </p:nvSpPr>
        <p:spPr>
          <a:xfrm flipH="false" flipV="false" rot="0">
            <a:off x="-206374" y="-171978"/>
            <a:ext cx="2207861" cy="2207861"/>
          </a:xfrm>
          <a:custGeom>
            <a:avLst/>
            <a:gdLst/>
            <a:ahLst/>
            <a:cxnLst/>
            <a:rect r="r" b="b" t="t" l="l"/>
            <a:pathLst>
              <a:path h="2207861" w="2207861">
                <a:moveTo>
                  <a:pt x="0" y="0"/>
                </a:moveTo>
                <a:lnTo>
                  <a:pt x="2207861" y="0"/>
                </a:lnTo>
                <a:lnTo>
                  <a:pt x="2207861" y="2207860"/>
                </a:lnTo>
                <a:lnTo>
                  <a:pt x="0" y="22078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92632" y="4295721"/>
            <a:ext cx="3585264" cy="3585264"/>
          </a:xfrm>
          <a:custGeom>
            <a:avLst/>
            <a:gdLst/>
            <a:ahLst/>
            <a:cxnLst/>
            <a:rect r="r" b="b" t="t" l="l"/>
            <a:pathLst>
              <a:path h="3585264" w="3585264">
                <a:moveTo>
                  <a:pt x="0" y="0"/>
                </a:moveTo>
                <a:lnTo>
                  <a:pt x="3585264" y="0"/>
                </a:lnTo>
                <a:lnTo>
                  <a:pt x="3585264" y="3585264"/>
                </a:lnTo>
                <a:lnTo>
                  <a:pt x="0" y="35852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243168" y="842897"/>
            <a:ext cx="1117719" cy="279430"/>
          </a:xfrm>
          <a:custGeom>
            <a:avLst/>
            <a:gdLst/>
            <a:ahLst/>
            <a:cxnLst/>
            <a:rect r="r" b="b" t="t" l="l"/>
            <a:pathLst>
              <a:path h="279430" w="1117719">
                <a:moveTo>
                  <a:pt x="0" y="0"/>
                </a:moveTo>
                <a:lnTo>
                  <a:pt x="1117720" y="0"/>
                </a:lnTo>
                <a:lnTo>
                  <a:pt x="1117720" y="279430"/>
                </a:lnTo>
                <a:lnTo>
                  <a:pt x="0" y="279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9588672" y="3520088"/>
            <a:ext cx="7670628" cy="1760779"/>
            <a:chOff x="0" y="0"/>
            <a:chExt cx="2020248" cy="463744"/>
          </a:xfrm>
        </p:grpSpPr>
        <p:sp>
          <p:nvSpPr>
            <p:cNvPr name="Freeform 14" id="14"/>
            <p:cNvSpPr/>
            <p:nvPr/>
          </p:nvSpPr>
          <p:spPr>
            <a:xfrm flipH="false" flipV="false" rot="0">
              <a:off x="0" y="0"/>
              <a:ext cx="2020248" cy="463744"/>
            </a:xfrm>
            <a:custGeom>
              <a:avLst/>
              <a:gdLst/>
              <a:ahLst/>
              <a:cxnLst/>
              <a:rect r="r" b="b" t="t" l="l"/>
              <a:pathLst>
                <a:path h="463744" w="2020248">
                  <a:moveTo>
                    <a:pt x="70651" y="0"/>
                  </a:moveTo>
                  <a:lnTo>
                    <a:pt x="1949597" y="0"/>
                  </a:lnTo>
                  <a:cubicBezTo>
                    <a:pt x="1968335" y="0"/>
                    <a:pt x="1986305" y="7444"/>
                    <a:pt x="1999555" y="20693"/>
                  </a:cubicBezTo>
                  <a:cubicBezTo>
                    <a:pt x="2012804" y="33943"/>
                    <a:pt x="2020248" y="51913"/>
                    <a:pt x="2020248" y="70651"/>
                  </a:cubicBezTo>
                  <a:lnTo>
                    <a:pt x="2020248" y="393094"/>
                  </a:lnTo>
                  <a:cubicBezTo>
                    <a:pt x="2020248" y="432113"/>
                    <a:pt x="1988616" y="463744"/>
                    <a:pt x="1949597" y="463744"/>
                  </a:cubicBezTo>
                  <a:lnTo>
                    <a:pt x="70651" y="463744"/>
                  </a:lnTo>
                  <a:cubicBezTo>
                    <a:pt x="51913" y="463744"/>
                    <a:pt x="33943" y="456301"/>
                    <a:pt x="20693" y="443051"/>
                  </a:cubicBezTo>
                  <a:cubicBezTo>
                    <a:pt x="7444" y="429802"/>
                    <a:pt x="0" y="411831"/>
                    <a:pt x="0" y="393094"/>
                  </a:cubicBezTo>
                  <a:lnTo>
                    <a:pt x="0" y="70651"/>
                  </a:lnTo>
                  <a:cubicBezTo>
                    <a:pt x="0" y="51913"/>
                    <a:pt x="7444" y="33943"/>
                    <a:pt x="20693" y="20693"/>
                  </a:cubicBezTo>
                  <a:cubicBezTo>
                    <a:pt x="33943" y="7444"/>
                    <a:pt x="51913" y="0"/>
                    <a:pt x="70651" y="0"/>
                  </a:cubicBezTo>
                  <a:close/>
                </a:path>
              </a:pathLst>
            </a:custGeom>
            <a:solidFill>
              <a:srgbClr val="22867E"/>
            </a:solidFill>
            <a:ln cap="rnd">
              <a:noFill/>
              <a:prstDash val="solid"/>
              <a:round/>
            </a:ln>
          </p:spPr>
        </p:sp>
        <p:sp>
          <p:nvSpPr>
            <p:cNvPr name="TextBox 15" id="15"/>
            <p:cNvSpPr txBox="true"/>
            <p:nvPr/>
          </p:nvSpPr>
          <p:spPr>
            <a:xfrm>
              <a:off x="0" y="-47625"/>
              <a:ext cx="2020248" cy="511369"/>
            </a:xfrm>
            <a:prstGeom prst="rect">
              <a:avLst/>
            </a:prstGeom>
          </p:spPr>
          <p:txBody>
            <a:bodyPr anchor="ctr" rtlCol="false" tIns="50800" lIns="50800" bIns="50800" rIns="50800"/>
            <a:lstStyle/>
            <a:p>
              <a:pPr algn="ctr" marL="0" indent="0" lvl="1">
                <a:lnSpc>
                  <a:spcPts val="3499"/>
                </a:lnSpc>
                <a:spcBef>
                  <a:spcPct val="0"/>
                </a:spcBef>
              </a:pPr>
              <a:r>
                <a:rPr lang="en-US" b="true" sz="2499" strike="noStrike" u="none">
                  <a:solidFill>
                    <a:srgbClr val="FFFFFF"/>
                  </a:solidFill>
                  <a:latin typeface="Canva Sans Bold"/>
                  <a:ea typeface="Canva Sans Bold"/>
                  <a:cs typeface="Canva Sans Bold"/>
                  <a:sym typeface="Canva Sans Bold"/>
                </a:rPr>
                <a:t>Most attrition occurs within the first 2 years</a:t>
              </a:r>
            </a:p>
          </p:txBody>
        </p:sp>
      </p:grpSp>
      <p:grpSp>
        <p:nvGrpSpPr>
          <p:cNvPr name="Group 16" id="16"/>
          <p:cNvGrpSpPr/>
          <p:nvPr/>
        </p:nvGrpSpPr>
        <p:grpSpPr>
          <a:xfrm rot="0">
            <a:off x="9588672" y="5404692"/>
            <a:ext cx="7670628" cy="1760779"/>
            <a:chOff x="0" y="0"/>
            <a:chExt cx="2020248" cy="463744"/>
          </a:xfrm>
        </p:grpSpPr>
        <p:sp>
          <p:nvSpPr>
            <p:cNvPr name="Freeform 17" id="17"/>
            <p:cNvSpPr/>
            <p:nvPr/>
          </p:nvSpPr>
          <p:spPr>
            <a:xfrm flipH="false" flipV="false" rot="0">
              <a:off x="0" y="0"/>
              <a:ext cx="2020248" cy="463744"/>
            </a:xfrm>
            <a:custGeom>
              <a:avLst/>
              <a:gdLst/>
              <a:ahLst/>
              <a:cxnLst/>
              <a:rect r="r" b="b" t="t" l="l"/>
              <a:pathLst>
                <a:path h="463744" w="2020248">
                  <a:moveTo>
                    <a:pt x="70651" y="0"/>
                  </a:moveTo>
                  <a:lnTo>
                    <a:pt x="1949597" y="0"/>
                  </a:lnTo>
                  <a:cubicBezTo>
                    <a:pt x="1968335" y="0"/>
                    <a:pt x="1986305" y="7444"/>
                    <a:pt x="1999555" y="20693"/>
                  </a:cubicBezTo>
                  <a:cubicBezTo>
                    <a:pt x="2012804" y="33943"/>
                    <a:pt x="2020248" y="51913"/>
                    <a:pt x="2020248" y="70651"/>
                  </a:cubicBezTo>
                  <a:lnTo>
                    <a:pt x="2020248" y="393094"/>
                  </a:lnTo>
                  <a:cubicBezTo>
                    <a:pt x="2020248" y="432113"/>
                    <a:pt x="1988616" y="463744"/>
                    <a:pt x="1949597" y="463744"/>
                  </a:cubicBezTo>
                  <a:lnTo>
                    <a:pt x="70651" y="463744"/>
                  </a:lnTo>
                  <a:cubicBezTo>
                    <a:pt x="51913" y="463744"/>
                    <a:pt x="33943" y="456301"/>
                    <a:pt x="20693" y="443051"/>
                  </a:cubicBezTo>
                  <a:cubicBezTo>
                    <a:pt x="7444" y="429802"/>
                    <a:pt x="0" y="411831"/>
                    <a:pt x="0" y="393094"/>
                  </a:cubicBezTo>
                  <a:lnTo>
                    <a:pt x="0" y="70651"/>
                  </a:lnTo>
                  <a:cubicBezTo>
                    <a:pt x="0" y="51913"/>
                    <a:pt x="7444" y="33943"/>
                    <a:pt x="20693" y="20693"/>
                  </a:cubicBezTo>
                  <a:cubicBezTo>
                    <a:pt x="33943" y="7444"/>
                    <a:pt x="51913" y="0"/>
                    <a:pt x="70651" y="0"/>
                  </a:cubicBezTo>
                  <a:close/>
                </a:path>
              </a:pathLst>
            </a:custGeom>
            <a:solidFill>
              <a:srgbClr val="22867E"/>
            </a:solidFill>
            <a:ln cap="rnd">
              <a:noFill/>
              <a:prstDash val="solid"/>
              <a:round/>
            </a:ln>
          </p:spPr>
        </p:sp>
        <p:sp>
          <p:nvSpPr>
            <p:cNvPr name="TextBox 18" id="18"/>
            <p:cNvSpPr txBox="true"/>
            <p:nvPr/>
          </p:nvSpPr>
          <p:spPr>
            <a:xfrm>
              <a:off x="0" y="-47625"/>
              <a:ext cx="2020248" cy="511369"/>
            </a:xfrm>
            <a:prstGeom prst="rect">
              <a:avLst/>
            </a:prstGeom>
          </p:spPr>
          <p:txBody>
            <a:bodyPr anchor="ctr" rtlCol="false" tIns="50800" lIns="50800" bIns="50800" rIns="50800"/>
            <a:lstStyle/>
            <a:p>
              <a:pPr algn="ctr">
                <a:lnSpc>
                  <a:spcPts val="3499"/>
                </a:lnSpc>
                <a:spcBef>
                  <a:spcPct val="0"/>
                </a:spcBef>
              </a:pPr>
              <a:r>
                <a:rPr lang="en-US" b="true" sz="2499" strike="noStrike" u="none">
                  <a:solidFill>
                    <a:srgbClr val="FFFFFF"/>
                  </a:solidFill>
                  <a:latin typeface="Canva Sans Bold"/>
                  <a:ea typeface="Canva Sans Bold"/>
                  <a:cs typeface="Canva Sans Bold"/>
                  <a:sym typeface="Canva Sans Bold"/>
                </a:rPr>
                <a:t>Employees with higher performance scores</a:t>
              </a:r>
            </a:p>
            <a:p>
              <a:pPr algn="ctr" marL="0" indent="0" lvl="1">
                <a:lnSpc>
                  <a:spcPts val="3499"/>
                </a:lnSpc>
                <a:spcBef>
                  <a:spcPct val="0"/>
                </a:spcBef>
              </a:pPr>
              <a:r>
                <a:rPr lang="en-US" b="true" sz="2499" strike="noStrike" u="none">
                  <a:solidFill>
                    <a:srgbClr val="FFFFFF"/>
                  </a:solidFill>
                  <a:latin typeface="Canva Sans Bold"/>
                  <a:ea typeface="Canva Sans Bold"/>
                  <a:cs typeface="Canva Sans Bold"/>
                  <a:sym typeface="Canva Sans Bold"/>
                </a:rPr>
                <a:t> tend to stay longer</a:t>
              </a:r>
            </a:p>
            <a:p>
              <a:pPr algn="ctr" marL="0" indent="0" lvl="1">
                <a:lnSpc>
                  <a:spcPts val="3499"/>
                </a:lnSpc>
                <a:spcBef>
                  <a:spcPct val="0"/>
                </a:spcBef>
              </a:pPr>
            </a:p>
          </p:txBody>
        </p:sp>
      </p:grpSp>
      <p:grpSp>
        <p:nvGrpSpPr>
          <p:cNvPr name="Group 19" id="19"/>
          <p:cNvGrpSpPr/>
          <p:nvPr/>
        </p:nvGrpSpPr>
        <p:grpSpPr>
          <a:xfrm rot="0">
            <a:off x="9588672" y="7289297"/>
            <a:ext cx="7670628" cy="1760779"/>
            <a:chOff x="0" y="0"/>
            <a:chExt cx="2020248" cy="463744"/>
          </a:xfrm>
        </p:grpSpPr>
        <p:sp>
          <p:nvSpPr>
            <p:cNvPr name="Freeform 20" id="20"/>
            <p:cNvSpPr/>
            <p:nvPr/>
          </p:nvSpPr>
          <p:spPr>
            <a:xfrm flipH="false" flipV="false" rot="0">
              <a:off x="0" y="0"/>
              <a:ext cx="2020248" cy="463744"/>
            </a:xfrm>
            <a:custGeom>
              <a:avLst/>
              <a:gdLst/>
              <a:ahLst/>
              <a:cxnLst/>
              <a:rect r="r" b="b" t="t" l="l"/>
              <a:pathLst>
                <a:path h="463744" w="2020248">
                  <a:moveTo>
                    <a:pt x="70651" y="0"/>
                  </a:moveTo>
                  <a:lnTo>
                    <a:pt x="1949597" y="0"/>
                  </a:lnTo>
                  <a:cubicBezTo>
                    <a:pt x="1968335" y="0"/>
                    <a:pt x="1986305" y="7444"/>
                    <a:pt x="1999555" y="20693"/>
                  </a:cubicBezTo>
                  <a:cubicBezTo>
                    <a:pt x="2012804" y="33943"/>
                    <a:pt x="2020248" y="51913"/>
                    <a:pt x="2020248" y="70651"/>
                  </a:cubicBezTo>
                  <a:lnTo>
                    <a:pt x="2020248" y="393094"/>
                  </a:lnTo>
                  <a:cubicBezTo>
                    <a:pt x="2020248" y="432113"/>
                    <a:pt x="1988616" y="463744"/>
                    <a:pt x="1949597" y="463744"/>
                  </a:cubicBezTo>
                  <a:lnTo>
                    <a:pt x="70651" y="463744"/>
                  </a:lnTo>
                  <a:cubicBezTo>
                    <a:pt x="51913" y="463744"/>
                    <a:pt x="33943" y="456301"/>
                    <a:pt x="20693" y="443051"/>
                  </a:cubicBezTo>
                  <a:cubicBezTo>
                    <a:pt x="7444" y="429802"/>
                    <a:pt x="0" y="411831"/>
                    <a:pt x="0" y="393094"/>
                  </a:cubicBezTo>
                  <a:lnTo>
                    <a:pt x="0" y="70651"/>
                  </a:lnTo>
                  <a:cubicBezTo>
                    <a:pt x="0" y="51913"/>
                    <a:pt x="7444" y="33943"/>
                    <a:pt x="20693" y="20693"/>
                  </a:cubicBezTo>
                  <a:cubicBezTo>
                    <a:pt x="33943" y="7444"/>
                    <a:pt x="51913" y="0"/>
                    <a:pt x="70651" y="0"/>
                  </a:cubicBezTo>
                  <a:close/>
                </a:path>
              </a:pathLst>
            </a:custGeom>
            <a:solidFill>
              <a:srgbClr val="22867E"/>
            </a:solidFill>
            <a:ln cap="rnd">
              <a:noFill/>
              <a:prstDash val="solid"/>
              <a:round/>
            </a:ln>
          </p:spPr>
        </p:sp>
        <p:sp>
          <p:nvSpPr>
            <p:cNvPr name="TextBox 21" id="21"/>
            <p:cNvSpPr txBox="true"/>
            <p:nvPr/>
          </p:nvSpPr>
          <p:spPr>
            <a:xfrm>
              <a:off x="0" y="-47625"/>
              <a:ext cx="2020248" cy="511369"/>
            </a:xfrm>
            <a:prstGeom prst="rect">
              <a:avLst/>
            </a:prstGeom>
          </p:spPr>
          <p:txBody>
            <a:bodyPr anchor="ctr" rtlCol="false" tIns="50800" lIns="50800" bIns="50800" rIns="50800"/>
            <a:lstStyle/>
            <a:p>
              <a:pPr algn="ctr">
                <a:lnSpc>
                  <a:spcPts val="3499"/>
                </a:lnSpc>
                <a:spcBef>
                  <a:spcPct val="0"/>
                </a:spcBef>
              </a:pPr>
              <a:r>
                <a:rPr lang="en-US" b="true" sz="2499" strike="noStrike" u="none">
                  <a:solidFill>
                    <a:srgbClr val="FFFFFF"/>
                  </a:solidFill>
                  <a:latin typeface="Canva Sans Bold"/>
                  <a:ea typeface="Canva Sans Bold"/>
                  <a:cs typeface="Canva Sans Bold"/>
                  <a:sym typeface="Canva Sans Bold"/>
                </a:rPr>
                <a:t>Salary discrepancies noted across </a:t>
              </a:r>
            </a:p>
            <a:p>
              <a:pPr algn="ctr" marL="0" indent="0" lvl="1">
                <a:lnSpc>
                  <a:spcPts val="3499"/>
                </a:lnSpc>
                <a:spcBef>
                  <a:spcPct val="0"/>
                </a:spcBef>
              </a:pPr>
              <a:r>
                <a:rPr lang="en-US" b="true" sz="2499" strike="noStrike" u="none">
                  <a:solidFill>
                    <a:srgbClr val="FFFFFF"/>
                  </a:solidFill>
                  <a:latin typeface="Canva Sans Bold"/>
                  <a:ea typeface="Canva Sans Bold"/>
                  <a:cs typeface="Canva Sans Bold"/>
                  <a:sym typeface="Canva Sans Bold"/>
                </a:rPr>
                <a:t>departments with similar job roles</a:t>
              </a:r>
            </a:p>
            <a:p>
              <a:pPr algn="ctr" marL="0" indent="0" lvl="1">
                <a:lnSpc>
                  <a:spcPts val="3499"/>
                </a:lnSpc>
                <a:spcBef>
                  <a:spcPct val="0"/>
                </a:spcBef>
              </a:pPr>
            </a:p>
          </p:txBody>
        </p:sp>
      </p:grpSp>
      <p:sp>
        <p:nvSpPr>
          <p:cNvPr name="TextBox 22" id="22"/>
          <p:cNvSpPr txBox="true"/>
          <p:nvPr/>
        </p:nvSpPr>
        <p:spPr>
          <a:xfrm rot="0">
            <a:off x="9616487" y="659079"/>
            <a:ext cx="3468952" cy="580391"/>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 Top Findings: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09867" y="2055210"/>
            <a:ext cx="6426059" cy="6320905"/>
          </a:xfrm>
          <a:custGeom>
            <a:avLst/>
            <a:gdLst/>
            <a:ahLst/>
            <a:cxnLst/>
            <a:rect r="r" b="b" t="t" l="l"/>
            <a:pathLst>
              <a:path h="6320905" w="6426059">
                <a:moveTo>
                  <a:pt x="0" y="0"/>
                </a:moveTo>
                <a:lnTo>
                  <a:pt x="6426059" y="0"/>
                </a:lnTo>
                <a:lnTo>
                  <a:pt x="6426059" y="6320906"/>
                </a:lnTo>
                <a:lnTo>
                  <a:pt x="0" y="632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536793"/>
            <a:ext cx="3892340" cy="4265647"/>
          </a:xfrm>
          <a:custGeom>
            <a:avLst/>
            <a:gdLst/>
            <a:ahLst/>
            <a:cxnLst/>
            <a:rect r="r" b="b" t="t" l="l"/>
            <a:pathLst>
              <a:path h="4265647" w="3892340">
                <a:moveTo>
                  <a:pt x="3892340" y="4265647"/>
                </a:moveTo>
                <a:lnTo>
                  <a:pt x="0" y="4265647"/>
                </a:lnTo>
                <a:lnTo>
                  <a:pt x="0" y="0"/>
                </a:lnTo>
                <a:lnTo>
                  <a:pt x="3892340" y="0"/>
                </a:lnTo>
                <a:lnTo>
                  <a:pt x="3892340" y="426564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3582888"/>
            <a:ext cx="8666171" cy="4831327"/>
            <a:chOff x="0" y="0"/>
            <a:chExt cx="2282448" cy="1272448"/>
          </a:xfrm>
        </p:grpSpPr>
        <p:sp>
          <p:nvSpPr>
            <p:cNvPr name="Freeform 5" id="5"/>
            <p:cNvSpPr/>
            <p:nvPr/>
          </p:nvSpPr>
          <p:spPr>
            <a:xfrm flipH="false" flipV="false" rot="0">
              <a:off x="0" y="0"/>
              <a:ext cx="2282448" cy="1272448"/>
            </a:xfrm>
            <a:custGeom>
              <a:avLst/>
              <a:gdLst/>
              <a:ahLst/>
              <a:cxnLst/>
              <a:rect r="r" b="b" t="t" l="l"/>
              <a:pathLst>
                <a:path h="1272448" w="2282448">
                  <a:moveTo>
                    <a:pt x="62534" y="0"/>
                  </a:moveTo>
                  <a:lnTo>
                    <a:pt x="2219914" y="0"/>
                  </a:lnTo>
                  <a:cubicBezTo>
                    <a:pt x="2254451" y="0"/>
                    <a:pt x="2282448" y="27998"/>
                    <a:pt x="2282448" y="62534"/>
                  </a:cubicBezTo>
                  <a:lnTo>
                    <a:pt x="2282448" y="1209914"/>
                  </a:lnTo>
                  <a:cubicBezTo>
                    <a:pt x="2282448" y="1244451"/>
                    <a:pt x="2254451" y="1272448"/>
                    <a:pt x="2219914" y="1272448"/>
                  </a:cubicBezTo>
                  <a:lnTo>
                    <a:pt x="62534" y="1272448"/>
                  </a:lnTo>
                  <a:cubicBezTo>
                    <a:pt x="27998" y="1272448"/>
                    <a:pt x="0" y="1244451"/>
                    <a:pt x="0" y="1209914"/>
                  </a:cubicBezTo>
                  <a:lnTo>
                    <a:pt x="0" y="62534"/>
                  </a:lnTo>
                  <a:cubicBezTo>
                    <a:pt x="0" y="27998"/>
                    <a:pt x="27998" y="0"/>
                    <a:pt x="62534" y="0"/>
                  </a:cubicBezTo>
                  <a:close/>
                </a:path>
              </a:pathLst>
            </a:custGeom>
            <a:solidFill>
              <a:srgbClr val="22867E"/>
            </a:solidFill>
          </p:spPr>
        </p:sp>
        <p:sp>
          <p:nvSpPr>
            <p:cNvPr name="TextBox 6" id="6"/>
            <p:cNvSpPr txBox="true"/>
            <p:nvPr/>
          </p:nvSpPr>
          <p:spPr>
            <a:xfrm>
              <a:off x="0" y="-38100"/>
              <a:ext cx="2282448" cy="131054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13904" y="9258300"/>
            <a:ext cx="19398061" cy="1289940"/>
            <a:chOff x="0" y="0"/>
            <a:chExt cx="5108954" cy="339737"/>
          </a:xfrm>
        </p:grpSpPr>
        <p:sp>
          <p:nvSpPr>
            <p:cNvPr name="Freeform 8" id="8"/>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9" id="9"/>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65646" y="2150460"/>
            <a:ext cx="6671332" cy="1003935"/>
          </a:xfrm>
          <a:prstGeom prst="rect">
            <a:avLst/>
          </a:prstGeom>
        </p:spPr>
        <p:txBody>
          <a:bodyPr anchor="t" rtlCol="false" tIns="0" lIns="0" bIns="0" rIns="0">
            <a:spAutoFit/>
          </a:bodyPr>
          <a:lstStyle/>
          <a:p>
            <a:pPr algn="l">
              <a:lnSpc>
                <a:spcPts val="7769"/>
              </a:lnSpc>
            </a:pPr>
            <a:r>
              <a:rPr lang="en-US" b="true" sz="6999" spc="-20">
                <a:solidFill>
                  <a:srgbClr val="324947"/>
                </a:solidFill>
                <a:latin typeface="Proxima Nova Condensed Bold"/>
                <a:ea typeface="Proxima Nova Condensed Bold"/>
                <a:cs typeface="Proxima Nova Condensed Bold"/>
                <a:sym typeface="Proxima Nova Condensed Bold"/>
              </a:rPr>
              <a:t>CONTRIBUTORS</a:t>
            </a:r>
          </a:p>
        </p:txBody>
      </p:sp>
      <p:sp>
        <p:nvSpPr>
          <p:cNvPr name="Freeform 11" id="11"/>
          <p:cNvSpPr/>
          <p:nvPr/>
        </p:nvSpPr>
        <p:spPr>
          <a:xfrm flipH="true" flipV="false" rot="0">
            <a:off x="15654139" y="-94605"/>
            <a:ext cx="2763574" cy="2763574"/>
          </a:xfrm>
          <a:custGeom>
            <a:avLst/>
            <a:gdLst/>
            <a:ahLst/>
            <a:cxnLst/>
            <a:rect r="r" b="b" t="t" l="l"/>
            <a:pathLst>
              <a:path h="2763574" w="2763574">
                <a:moveTo>
                  <a:pt x="2763574" y="0"/>
                </a:moveTo>
                <a:lnTo>
                  <a:pt x="0" y="0"/>
                </a:lnTo>
                <a:lnTo>
                  <a:pt x="0" y="2763574"/>
                </a:lnTo>
                <a:lnTo>
                  <a:pt x="2763574" y="2763574"/>
                </a:lnTo>
                <a:lnTo>
                  <a:pt x="2763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7439097" y="2441171"/>
            <a:ext cx="1461456" cy="365364"/>
          </a:xfrm>
          <a:custGeom>
            <a:avLst/>
            <a:gdLst/>
            <a:ahLst/>
            <a:cxnLst/>
            <a:rect r="r" b="b" t="t" l="l"/>
            <a:pathLst>
              <a:path h="365364" w="1461456">
                <a:moveTo>
                  <a:pt x="0" y="0"/>
                </a:moveTo>
                <a:lnTo>
                  <a:pt x="1461456" y="0"/>
                </a:lnTo>
                <a:lnTo>
                  <a:pt x="1461456" y="365364"/>
                </a:lnTo>
                <a:lnTo>
                  <a:pt x="0" y="3653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7945164" y="-1505861"/>
            <a:ext cx="3101891" cy="3101891"/>
          </a:xfrm>
          <a:custGeom>
            <a:avLst/>
            <a:gdLst/>
            <a:ahLst/>
            <a:cxnLst/>
            <a:rect r="r" b="b" t="t" l="l"/>
            <a:pathLst>
              <a:path h="3101891" w="3101891">
                <a:moveTo>
                  <a:pt x="0" y="0"/>
                </a:moveTo>
                <a:lnTo>
                  <a:pt x="3101891" y="0"/>
                </a:lnTo>
                <a:lnTo>
                  <a:pt x="3101891" y="3101892"/>
                </a:lnTo>
                <a:lnTo>
                  <a:pt x="0" y="31018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367701" y="3430488"/>
            <a:ext cx="7988168" cy="4921250"/>
          </a:xfrm>
          <a:prstGeom prst="rect">
            <a:avLst/>
          </a:prstGeom>
        </p:spPr>
        <p:txBody>
          <a:bodyPr anchor="t" rtlCol="false" tIns="0" lIns="0" bIns="0" rIns="0">
            <a:spAutoFit/>
          </a:bodyPr>
          <a:lstStyle/>
          <a:p>
            <a:pPr algn="l">
              <a:lnSpc>
                <a:spcPts val="4899"/>
              </a:lnSpc>
            </a:pP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Yousef Abdalla Agaiby Faleh</a:t>
            </a: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Yassen Khaled Lotfy Ahmed</a:t>
            </a: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Kerolos Hani Nabil Zaki</a:t>
            </a: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Mohammad Walid Hosny Hussein</a:t>
            </a: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Noreen Mohamed Ashraf Hassen</a:t>
            </a:r>
          </a:p>
          <a:p>
            <a:pPr algn="l" marL="755649" indent="-377824" lvl="1">
              <a:lnSpc>
                <a:spcPts val="4899"/>
              </a:lnSpc>
              <a:buFont typeface="Arial"/>
              <a:buChar char="•"/>
            </a:pPr>
            <a:r>
              <a:rPr lang="en-US" b="true" sz="3499">
                <a:solidFill>
                  <a:srgbClr val="FFFFFF"/>
                </a:solidFill>
                <a:latin typeface="Canva Sans Bold"/>
                <a:ea typeface="Canva Sans Bold"/>
                <a:cs typeface="Canva Sans Bold"/>
                <a:sym typeface="Canva Sans Bold"/>
              </a:rPr>
              <a:t>Taghrid Yasser Gomaa Eid</a:t>
            </a:r>
          </a:p>
          <a:p>
            <a:pPr algn="l">
              <a:lnSpc>
                <a:spcPts val="4899"/>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0">
            <a:off x="-980895" y="-1617462"/>
            <a:ext cx="4019189" cy="4404661"/>
          </a:xfrm>
          <a:custGeom>
            <a:avLst/>
            <a:gdLst/>
            <a:ahLst/>
            <a:cxnLst/>
            <a:rect r="r" b="b" t="t" l="l"/>
            <a:pathLst>
              <a:path h="4404661" w="4019189">
                <a:moveTo>
                  <a:pt x="4019190" y="4404661"/>
                </a:moveTo>
                <a:lnTo>
                  <a:pt x="0" y="4404661"/>
                </a:lnTo>
                <a:lnTo>
                  <a:pt x="0" y="0"/>
                </a:lnTo>
                <a:lnTo>
                  <a:pt x="4019190" y="0"/>
                </a:lnTo>
                <a:lnTo>
                  <a:pt x="4019190" y="440466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23588" y="2094657"/>
            <a:ext cx="12475962" cy="6483908"/>
            <a:chOff x="0" y="0"/>
            <a:chExt cx="3285850" cy="1707696"/>
          </a:xfrm>
        </p:grpSpPr>
        <p:sp>
          <p:nvSpPr>
            <p:cNvPr name="Freeform 7" id="7"/>
            <p:cNvSpPr/>
            <p:nvPr/>
          </p:nvSpPr>
          <p:spPr>
            <a:xfrm flipH="false" flipV="false" rot="0">
              <a:off x="0" y="0"/>
              <a:ext cx="3285850" cy="1707696"/>
            </a:xfrm>
            <a:custGeom>
              <a:avLst/>
              <a:gdLst/>
              <a:ahLst/>
              <a:cxnLst/>
              <a:rect r="r" b="b" t="t" l="l"/>
              <a:pathLst>
                <a:path h="1707696" w="3285850">
                  <a:moveTo>
                    <a:pt x="43438" y="0"/>
                  </a:moveTo>
                  <a:lnTo>
                    <a:pt x="3242412" y="0"/>
                  </a:lnTo>
                  <a:cubicBezTo>
                    <a:pt x="3253932" y="0"/>
                    <a:pt x="3264981" y="4577"/>
                    <a:pt x="3273127" y="12723"/>
                  </a:cubicBezTo>
                  <a:cubicBezTo>
                    <a:pt x="3281274" y="20869"/>
                    <a:pt x="3285850" y="31918"/>
                    <a:pt x="3285850" y="43438"/>
                  </a:cubicBezTo>
                  <a:lnTo>
                    <a:pt x="3285850" y="1664258"/>
                  </a:lnTo>
                  <a:cubicBezTo>
                    <a:pt x="3285850" y="1675778"/>
                    <a:pt x="3281274" y="1686827"/>
                    <a:pt x="3273127" y="1694973"/>
                  </a:cubicBezTo>
                  <a:cubicBezTo>
                    <a:pt x="3264981" y="1703119"/>
                    <a:pt x="3253932" y="1707696"/>
                    <a:pt x="3242412" y="1707696"/>
                  </a:cubicBezTo>
                  <a:lnTo>
                    <a:pt x="43438" y="1707696"/>
                  </a:lnTo>
                  <a:cubicBezTo>
                    <a:pt x="31918" y="1707696"/>
                    <a:pt x="20869" y="1703119"/>
                    <a:pt x="12723" y="1694973"/>
                  </a:cubicBezTo>
                  <a:cubicBezTo>
                    <a:pt x="4577" y="1686827"/>
                    <a:pt x="0" y="1675778"/>
                    <a:pt x="0" y="1664258"/>
                  </a:cubicBezTo>
                  <a:lnTo>
                    <a:pt x="0" y="43438"/>
                  </a:lnTo>
                  <a:cubicBezTo>
                    <a:pt x="0" y="31918"/>
                    <a:pt x="4577" y="20869"/>
                    <a:pt x="12723" y="12723"/>
                  </a:cubicBezTo>
                  <a:cubicBezTo>
                    <a:pt x="20869" y="4577"/>
                    <a:pt x="31918" y="0"/>
                    <a:pt x="43438" y="0"/>
                  </a:cubicBezTo>
                  <a:close/>
                </a:path>
              </a:pathLst>
            </a:custGeom>
            <a:solidFill>
              <a:srgbClr val="22867E"/>
            </a:solidFill>
            <a:ln cap="rnd">
              <a:noFill/>
              <a:prstDash val="solid"/>
              <a:round/>
            </a:ln>
          </p:spPr>
        </p:sp>
        <p:sp>
          <p:nvSpPr>
            <p:cNvPr name="TextBox 8" id="8"/>
            <p:cNvSpPr txBox="true"/>
            <p:nvPr/>
          </p:nvSpPr>
          <p:spPr>
            <a:xfrm>
              <a:off x="0" y="-57150"/>
              <a:ext cx="3285850" cy="1764846"/>
            </a:xfrm>
            <a:prstGeom prst="rect">
              <a:avLst/>
            </a:prstGeom>
          </p:spPr>
          <p:txBody>
            <a:bodyPr anchor="ctr" rtlCol="false" tIns="50800" lIns="50800" bIns="50800" rIns="50800"/>
            <a:lstStyle/>
            <a:p>
              <a:pPr algn="l">
                <a:lnSpc>
                  <a:spcPts val="3794"/>
                </a:lnSpc>
                <a:spcBef>
                  <a:spcPct val="0"/>
                </a:spcBef>
              </a:pPr>
              <a:r>
                <a:rPr lang="en-US" b="true" sz="2710">
                  <a:solidFill>
                    <a:srgbClr val="FFFFFF"/>
                  </a:solidFill>
                  <a:latin typeface="Canva Sans Bold"/>
                  <a:ea typeface="Canva Sans Bold"/>
                  <a:cs typeface="Canva Sans Bold"/>
                  <a:sym typeface="Canva Sans Bold"/>
                </a:rPr>
                <a:t> Q</a:t>
              </a:r>
              <a:r>
                <a:rPr lang="en-US" b="true" sz="2710" strike="noStrike" u="none">
                  <a:solidFill>
                    <a:srgbClr val="FFFFFF"/>
                  </a:solidFill>
                  <a:latin typeface="Canva Sans Bold"/>
                  <a:ea typeface="Canva Sans Bold"/>
                  <a:cs typeface="Canva Sans Bold"/>
                  <a:sym typeface="Canva Sans Bold"/>
                </a:rPr>
                <a:t>uick Wins (0-3 Months Implementation):</a:t>
              </a:r>
            </a:p>
            <a:p>
              <a:pPr algn="l" marL="585229" indent="-292615" lvl="1">
                <a:lnSpc>
                  <a:spcPts val="3794"/>
                </a:lnSpc>
                <a:spcBef>
                  <a:spcPct val="0"/>
                </a:spcBef>
                <a:buAutoNum type="arabicPeriod" startAt="1"/>
              </a:pPr>
              <a:r>
                <a:rPr lang="en-US" sz="2710" strike="noStrike" u="none">
                  <a:solidFill>
                    <a:srgbClr val="FFFFFF"/>
                  </a:solidFill>
                  <a:latin typeface="Canva Sans"/>
                  <a:ea typeface="Canva Sans"/>
                  <a:cs typeface="Canva Sans"/>
                  <a:sym typeface="Canva Sans"/>
                </a:rPr>
                <a:t>Promotion Pipeline</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Fast-track high performers at 3.5-year mark</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Add:</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Automated</a:t>
              </a:r>
              <a:r>
                <a:rPr lang="en-US" sz="2710" strike="noStrike" u="none">
                  <a:solidFill>
                    <a:srgbClr val="FFFFFF"/>
                  </a:solidFill>
                  <a:latin typeface="Canva Sans"/>
                  <a:ea typeface="Canva Sans"/>
                  <a:cs typeface="Canva Sans"/>
                  <a:sym typeface="Canva Sans"/>
                </a:rPr>
                <a:t> promotion alerts for managers when employees hit tenure milestones</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Pre-promotion skill assessments to ensure readiness</a:t>
              </a:r>
            </a:p>
            <a:p>
              <a:pPr algn="l" marL="585229" indent="-292615" lvl="1">
                <a:lnSpc>
                  <a:spcPts val="3794"/>
                </a:lnSpc>
                <a:spcBef>
                  <a:spcPct val="0"/>
                </a:spcBef>
                <a:buAutoNum type="arabicPeriod" startAt="1"/>
              </a:pPr>
              <a:r>
                <a:rPr lang="en-US" sz="2710" strike="noStrike" u="none">
                  <a:solidFill>
                    <a:srgbClr val="FFFFFF"/>
                  </a:solidFill>
                  <a:latin typeface="Canva Sans"/>
                  <a:ea typeface="Canva Sans"/>
                  <a:cs typeface="Canva Sans"/>
                  <a:sym typeface="Canva Sans"/>
                </a:rPr>
                <a:t>Sales Overtime Policy</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Cap overtime at 10% of regular hours</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Add</a:t>
              </a:r>
              <a:r>
                <a:rPr lang="en-US" sz="2710" strike="noStrike" u="none">
                  <a:solidFill>
                    <a:srgbClr val="FFFFFF"/>
                  </a:solidFill>
                  <a:latin typeface="Canva Sans"/>
                  <a:ea typeface="Canva Sans"/>
                  <a:cs typeface="Canva Sans"/>
                  <a:sym typeface="Canva Sans"/>
                </a:rPr>
                <a:t>:</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Over</a:t>
              </a:r>
              <a:r>
                <a:rPr lang="en-US" sz="2710" strike="noStrike" u="none">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me </a:t>
              </a:r>
              <a:r>
                <a:rPr lang="en-US" sz="2710" strike="noStrike" u="none">
                  <a:solidFill>
                    <a:srgbClr val="FFFFFF"/>
                  </a:solidFill>
                  <a:latin typeface="Canva Sans"/>
                  <a:ea typeface="Canva Sans"/>
                  <a:cs typeface="Canva Sans"/>
                  <a:sym typeface="Canva Sans"/>
                </a:rPr>
                <a:t>tra</a:t>
              </a:r>
              <a:r>
                <a:rPr lang="en-US" sz="2710" strike="noStrike" u="none">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spar</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c</a:t>
              </a:r>
              <a:r>
                <a:rPr lang="en-US" sz="2710" strike="noStrike" u="none">
                  <a:solidFill>
                    <a:srgbClr val="FFFFFF"/>
                  </a:solidFill>
                  <a:latin typeface="Canva Sans"/>
                  <a:ea typeface="Canva Sans"/>
                  <a:cs typeface="Canva Sans"/>
                  <a:sym typeface="Canva Sans"/>
                </a:rPr>
                <a:t>y das</a:t>
              </a:r>
              <a:r>
                <a:rPr lang="en-US" sz="2710" strike="noStrike" u="none">
                  <a:solidFill>
                    <a:srgbClr val="FFFFFF"/>
                  </a:solidFill>
                  <a:latin typeface="Canva Sans"/>
                  <a:ea typeface="Canva Sans"/>
                  <a:cs typeface="Canva Sans"/>
                  <a:sym typeface="Canva Sans"/>
                </a:rPr>
                <a:t>h</a:t>
              </a:r>
              <a:r>
                <a:rPr lang="en-US" sz="2710" strike="noStrike" u="none">
                  <a:solidFill>
                    <a:srgbClr val="FFFFFF"/>
                  </a:solidFill>
                  <a:latin typeface="Canva Sans"/>
                  <a:ea typeface="Canva Sans"/>
                  <a:cs typeface="Canva Sans"/>
                  <a:sym typeface="Canva Sans"/>
                </a:rPr>
                <a:t>board for</a:t>
              </a: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re</a:t>
              </a:r>
              <a:r>
                <a:rPr lang="en-US" sz="2710" strike="noStrike" u="none">
                  <a:solidFill>
                    <a:srgbClr val="FFFFFF"/>
                  </a:solidFill>
                  <a:latin typeface="Canva Sans"/>
                  <a:ea typeface="Canva Sans"/>
                  <a:cs typeface="Canva Sans"/>
                  <a:sym typeface="Canva Sans"/>
                </a:rPr>
                <a:t>al</a:t>
              </a:r>
              <a:r>
                <a:rPr lang="en-US" sz="2710" strike="noStrike" u="none">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m</a:t>
              </a:r>
              <a:r>
                <a:rPr lang="en-US" sz="2710" strike="noStrike" u="none">
                  <a:solidFill>
                    <a:srgbClr val="FFFFFF"/>
                  </a:solidFill>
                  <a:latin typeface="Canva Sans"/>
                  <a:ea typeface="Canva Sans"/>
                  <a:cs typeface="Canva Sans"/>
                  <a:sym typeface="Canva Sans"/>
                </a:rPr>
                <a:t>e </a:t>
              </a:r>
              <a:r>
                <a:rPr lang="en-US" sz="2710" strike="noStrike" u="none">
                  <a:solidFill>
                    <a:srgbClr val="FFFFFF"/>
                  </a:solidFill>
                  <a:latin typeface="Canva Sans"/>
                  <a:ea typeface="Canva Sans"/>
                  <a:cs typeface="Canva Sans"/>
                  <a:sym typeface="Canva Sans"/>
                </a:rPr>
                <a:t>mon</a:t>
              </a:r>
              <a:r>
                <a:rPr lang="en-US" sz="2710" strike="noStrike" u="none">
                  <a:solidFill>
                    <a:srgbClr val="FFFFFF"/>
                  </a:solidFill>
                  <a:latin typeface="Canva Sans"/>
                  <a:ea typeface="Canva Sans"/>
                  <a:cs typeface="Canva Sans"/>
                  <a:sym typeface="Canva Sans"/>
                </a:rPr>
                <a:t>it</a:t>
              </a:r>
              <a:r>
                <a:rPr lang="en-US" sz="2710" strike="noStrike" u="none">
                  <a:solidFill>
                    <a:srgbClr val="FFFFFF"/>
                  </a:solidFill>
                  <a:latin typeface="Canva Sans"/>
                  <a:ea typeface="Canva Sans"/>
                  <a:cs typeface="Canva Sans"/>
                  <a:sym typeface="Canva Sans"/>
                </a:rPr>
                <a:t>or</a:t>
              </a:r>
              <a:r>
                <a:rPr lang="en-US" sz="2710" strike="noStrike" u="none">
                  <a:solidFill>
                    <a:srgbClr val="FFFFFF"/>
                  </a:solidFill>
                  <a:latin typeface="Canva Sans"/>
                  <a:ea typeface="Canva Sans"/>
                  <a:cs typeface="Canva Sans"/>
                  <a:sym typeface="Canva Sans"/>
                </a:rPr>
                <a:t>in</a:t>
              </a:r>
              <a:r>
                <a:rPr lang="en-US" sz="2710" strike="noStrike" u="none">
                  <a:solidFill>
                    <a:srgbClr val="FFFFFF"/>
                  </a:solidFill>
                  <a:latin typeface="Canva Sans"/>
                  <a:ea typeface="Canva Sans"/>
                  <a:cs typeface="Canva Sans"/>
                  <a:sym typeface="Canva Sans"/>
                </a:rPr>
                <a:t>g</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"Flex</a:t>
              </a: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Hou</a:t>
              </a:r>
              <a:r>
                <a:rPr lang="en-US" sz="2710" strike="noStrike" u="none">
                  <a:solidFill>
                    <a:srgbClr val="FFFFFF"/>
                  </a:solidFill>
                  <a:latin typeface="Canva Sans"/>
                  <a:ea typeface="Canva Sans"/>
                  <a:cs typeface="Canva Sans"/>
                  <a:sym typeface="Canva Sans"/>
                </a:rPr>
                <a:t>rs</a:t>
              </a:r>
              <a:r>
                <a:rPr lang="en-US" sz="2710" strike="noStrike" u="none">
                  <a:solidFill>
                    <a:srgbClr val="FFFFFF"/>
                  </a:solidFill>
                  <a:latin typeface="Canva Sans"/>
                  <a:ea typeface="Canva Sans"/>
                  <a:cs typeface="Canva Sans"/>
                  <a:sym typeface="Canva Sans"/>
                </a:rPr>
                <a:t>"</a:t>
              </a: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p</a:t>
              </a:r>
              <a:r>
                <a:rPr lang="en-US" sz="2710" strike="noStrike" u="none">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g</a:t>
              </a:r>
              <a:r>
                <a:rPr lang="en-US" sz="2710" strike="noStrike" u="none">
                  <a:solidFill>
                    <a:srgbClr val="FFFFFF"/>
                  </a:solidFill>
                  <a:latin typeface="Canva Sans"/>
                  <a:ea typeface="Canva Sans"/>
                  <a:cs typeface="Canva Sans"/>
                  <a:sym typeface="Canva Sans"/>
                </a:rPr>
                <a:t>ram to comp</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nsa</a:t>
              </a:r>
              <a:r>
                <a:rPr lang="en-US" sz="2710" strike="noStrike" u="none">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ove</a:t>
              </a:r>
              <a:r>
                <a:rPr lang="en-US" sz="2710" strike="noStrike" u="none">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ime</a:t>
              </a:r>
              <a:r>
                <a:rPr lang="en-US" sz="2710" strike="noStrike" u="none">
                  <a:solidFill>
                    <a:srgbClr val="FFFFFF"/>
                  </a:solidFill>
                  <a:latin typeface="Canva Sans"/>
                  <a:ea typeface="Canva Sans"/>
                  <a:cs typeface="Canva Sans"/>
                  <a:sym typeface="Canva Sans"/>
                </a:rPr>
                <a:t> wi</a:t>
              </a:r>
              <a:r>
                <a:rPr lang="en-US" sz="2710" strike="noStrike" u="none">
                  <a:solidFill>
                    <a:srgbClr val="FFFFFF"/>
                  </a:solidFill>
                  <a:latin typeface="Canva Sans"/>
                  <a:ea typeface="Canva Sans"/>
                  <a:cs typeface="Canva Sans"/>
                  <a:sym typeface="Canva Sans"/>
                </a:rPr>
                <a:t>t</a:t>
              </a:r>
              <a:r>
                <a:rPr lang="en-US" sz="2710" strike="noStrike" u="none">
                  <a:solidFill>
                    <a:srgbClr val="FFFFFF"/>
                  </a:solidFill>
                  <a:latin typeface="Canva Sans"/>
                  <a:ea typeface="Canva Sans"/>
                  <a:cs typeface="Canva Sans"/>
                  <a:sym typeface="Canva Sans"/>
                </a:rPr>
                <a:t>h</a:t>
              </a:r>
              <a:r>
                <a:rPr lang="en-US" sz="2710" strike="noStrike" u="none">
                  <a:solidFill>
                    <a:srgbClr val="FFFFFF"/>
                  </a:solidFill>
                  <a:latin typeface="Canva Sans"/>
                  <a:ea typeface="Canva Sans"/>
                  <a:cs typeface="Canva Sans"/>
                  <a:sym typeface="Canva Sans"/>
                </a:rPr>
                <a:t> t</a:t>
              </a:r>
              <a:r>
                <a:rPr lang="en-US" sz="2710" strike="noStrike" u="none">
                  <a:solidFill>
                    <a:srgbClr val="FFFFFF"/>
                  </a:solidFill>
                  <a:latin typeface="Canva Sans"/>
                  <a:ea typeface="Canva Sans"/>
                  <a:cs typeface="Canva Sans"/>
                  <a:sym typeface="Canva Sans"/>
                </a:rPr>
                <a:t>im</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-off</a:t>
              </a:r>
            </a:p>
          </p:txBody>
        </p:sp>
      </p:grpSp>
      <p:sp>
        <p:nvSpPr>
          <p:cNvPr name="Freeform 9" id="9"/>
          <p:cNvSpPr/>
          <p:nvPr/>
        </p:nvSpPr>
        <p:spPr>
          <a:xfrm flipH="false" flipV="false" rot="0">
            <a:off x="13708743" y="3693105"/>
            <a:ext cx="6202832" cy="4511150"/>
          </a:xfrm>
          <a:custGeom>
            <a:avLst/>
            <a:gdLst/>
            <a:ahLst/>
            <a:cxnLst/>
            <a:rect r="r" b="b" t="t" l="l"/>
            <a:pathLst>
              <a:path h="4511150" w="6202832">
                <a:moveTo>
                  <a:pt x="0" y="0"/>
                </a:moveTo>
                <a:lnTo>
                  <a:pt x="6202832" y="0"/>
                </a:lnTo>
                <a:lnTo>
                  <a:pt x="6202832" y="4511150"/>
                </a:lnTo>
                <a:lnTo>
                  <a:pt x="0" y="4511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23588" y="555308"/>
            <a:ext cx="8200788" cy="1003935"/>
          </a:xfrm>
          <a:prstGeom prst="rect">
            <a:avLst/>
          </a:prstGeom>
        </p:spPr>
        <p:txBody>
          <a:bodyPr anchor="t" rtlCol="false" tIns="0" lIns="0" bIns="0" rIns="0">
            <a:spAutoFit/>
          </a:bodyPr>
          <a:lstStyle/>
          <a:p>
            <a:pPr algn="just">
              <a:lnSpc>
                <a:spcPts val="7769"/>
              </a:lnSpc>
            </a:pPr>
            <a:r>
              <a:rPr lang="en-US" b="true" sz="6999" spc="-20">
                <a:solidFill>
                  <a:srgbClr val="000000"/>
                </a:solidFill>
                <a:latin typeface="Proxima Nova Condensed Bold"/>
                <a:ea typeface="Proxima Nova Condensed Bold"/>
                <a:cs typeface="Proxima Nova Condensed Bold"/>
                <a:sym typeface="Proxima Nova Condensed Bold"/>
              </a:rPr>
              <a:t>RECOMMENDATIONS</a:t>
            </a:r>
          </a:p>
        </p:txBody>
      </p:sp>
      <p:sp>
        <p:nvSpPr>
          <p:cNvPr name="Freeform 11" id="11"/>
          <p:cNvSpPr/>
          <p:nvPr/>
        </p:nvSpPr>
        <p:spPr>
          <a:xfrm flipH="true" flipV="false" rot="0">
            <a:off x="16396178" y="-101270"/>
            <a:ext cx="1971783" cy="1971783"/>
          </a:xfrm>
          <a:custGeom>
            <a:avLst/>
            <a:gdLst/>
            <a:ahLst/>
            <a:cxnLst/>
            <a:rect r="r" b="b" t="t" l="l"/>
            <a:pathLst>
              <a:path h="1971783" w="1971783">
                <a:moveTo>
                  <a:pt x="1971784" y="0"/>
                </a:moveTo>
                <a:lnTo>
                  <a:pt x="0" y="0"/>
                </a:lnTo>
                <a:lnTo>
                  <a:pt x="0" y="1971783"/>
                </a:lnTo>
                <a:lnTo>
                  <a:pt x="1971784" y="1971783"/>
                </a:lnTo>
                <a:lnTo>
                  <a:pt x="19717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388512" y="-1617462"/>
            <a:ext cx="3032383" cy="3032383"/>
          </a:xfrm>
          <a:custGeom>
            <a:avLst/>
            <a:gdLst/>
            <a:ahLst/>
            <a:cxnLst/>
            <a:rect r="r" b="b" t="t" l="l"/>
            <a:pathLst>
              <a:path h="3032383" w="3032383">
                <a:moveTo>
                  <a:pt x="0" y="0"/>
                </a:moveTo>
                <a:lnTo>
                  <a:pt x="3032383" y="0"/>
                </a:lnTo>
                <a:lnTo>
                  <a:pt x="3032383" y="3032383"/>
                </a:lnTo>
                <a:lnTo>
                  <a:pt x="0" y="3032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0">
            <a:off x="-2009595" y="-1173631"/>
            <a:ext cx="4019189" cy="4404661"/>
          </a:xfrm>
          <a:custGeom>
            <a:avLst/>
            <a:gdLst/>
            <a:ahLst/>
            <a:cxnLst/>
            <a:rect r="r" b="b" t="t" l="l"/>
            <a:pathLst>
              <a:path h="4404661" w="4019189">
                <a:moveTo>
                  <a:pt x="4019190" y="4404662"/>
                </a:moveTo>
                <a:lnTo>
                  <a:pt x="0" y="4404662"/>
                </a:lnTo>
                <a:lnTo>
                  <a:pt x="0" y="0"/>
                </a:lnTo>
                <a:lnTo>
                  <a:pt x="4019190" y="0"/>
                </a:lnTo>
                <a:lnTo>
                  <a:pt x="4019190" y="440466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23588" y="2094657"/>
            <a:ext cx="12475962" cy="6483908"/>
            <a:chOff x="0" y="0"/>
            <a:chExt cx="3285850" cy="1707696"/>
          </a:xfrm>
        </p:grpSpPr>
        <p:sp>
          <p:nvSpPr>
            <p:cNvPr name="Freeform 7" id="7"/>
            <p:cNvSpPr/>
            <p:nvPr/>
          </p:nvSpPr>
          <p:spPr>
            <a:xfrm flipH="false" flipV="false" rot="0">
              <a:off x="0" y="0"/>
              <a:ext cx="3285850" cy="1707696"/>
            </a:xfrm>
            <a:custGeom>
              <a:avLst/>
              <a:gdLst/>
              <a:ahLst/>
              <a:cxnLst/>
              <a:rect r="r" b="b" t="t" l="l"/>
              <a:pathLst>
                <a:path h="1707696" w="3285850">
                  <a:moveTo>
                    <a:pt x="43438" y="0"/>
                  </a:moveTo>
                  <a:lnTo>
                    <a:pt x="3242412" y="0"/>
                  </a:lnTo>
                  <a:cubicBezTo>
                    <a:pt x="3253932" y="0"/>
                    <a:pt x="3264981" y="4577"/>
                    <a:pt x="3273127" y="12723"/>
                  </a:cubicBezTo>
                  <a:cubicBezTo>
                    <a:pt x="3281274" y="20869"/>
                    <a:pt x="3285850" y="31918"/>
                    <a:pt x="3285850" y="43438"/>
                  </a:cubicBezTo>
                  <a:lnTo>
                    <a:pt x="3285850" y="1664258"/>
                  </a:lnTo>
                  <a:cubicBezTo>
                    <a:pt x="3285850" y="1675778"/>
                    <a:pt x="3281274" y="1686827"/>
                    <a:pt x="3273127" y="1694973"/>
                  </a:cubicBezTo>
                  <a:cubicBezTo>
                    <a:pt x="3264981" y="1703119"/>
                    <a:pt x="3253932" y="1707696"/>
                    <a:pt x="3242412" y="1707696"/>
                  </a:cubicBezTo>
                  <a:lnTo>
                    <a:pt x="43438" y="1707696"/>
                  </a:lnTo>
                  <a:cubicBezTo>
                    <a:pt x="31918" y="1707696"/>
                    <a:pt x="20869" y="1703119"/>
                    <a:pt x="12723" y="1694973"/>
                  </a:cubicBezTo>
                  <a:cubicBezTo>
                    <a:pt x="4577" y="1686827"/>
                    <a:pt x="0" y="1675778"/>
                    <a:pt x="0" y="1664258"/>
                  </a:cubicBezTo>
                  <a:lnTo>
                    <a:pt x="0" y="43438"/>
                  </a:lnTo>
                  <a:cubicBezTo>
                    <a:pt x="0" y="31918"/>
                    <a:pt x="4577" y="20869"/>
                    <a:pt x="12723" y="12723"/>
                  </a:cubicBezTo>
                  <a:cubicBezTo>
                    <a:pt x="20869" y="4577"/>
                    <a:pt x="31918" y="0"/>
                    <a:pt x="43438" y="0"/>
                  </a:cubicBezTo>
                  <a:close/>
                </a:path>
              </a:pathLst>
            </a:custGeom>
            <a:solidFill>
              <a:srgbClr val="22867E"/>
            </a:solidFill>
            <a:ln cap="rnd">
              <a:noFill/>
              <a:prstDash val="solid"/>
              <a:round/>
            </a:ln>
          </p:spPr>
        </p:sp>
        <p:sp>
          <p:nvSpPr>
            <p:cNvPr name="TextBox 8" id="8"/>
            <p:cNvSpPr txBox="true"/>
            <p:nvPr/>
          </p:nvSpPr>
          <p:spPr>
            <a:xfrm>
              <a:off x="0" y="-57150"/>
              <a:ext cx="3285850" cy="1764846"/>
            </a:xfrm>
            <a:prstGeom prst="rect">
              <a:avLst/>
            </a:prstGeom>
          </p:spPr>
          <p:txBody>
            <a:bodyPr anchor="ctr" rtlCol="false" tIns="50800" lIns="50800" bIns="50800" rIns="50800"/>
            <a:lstStyle/>
            <a:p>
              <a:pPr algn="l">
                <a:lnSpc>
                  <a:spcPts val="3794"/>
                </a:lnSpc>
                <a:spcBef>
                  <a:spcPct val="0"/>
                </a:spcBef>
              </a:pPr>
              <a:r>
                <a:rPr lang="en-US" b="true" sz="2710">
                  <a:solidFill>
                    <a:srgbClr val="FFFFFF"/>
                  </a:solidFill>
                  <a:latin typeface="Canva Sans Bold"/>
                  <a:ea typeface="Canva Sans Bold"/>
                  <a:cs typeface="Canva Sans Bold"/>
                  <a:sym typeface="Canva Sans Bold"/>
                </a:rPr>
                <a:t>Long-Term F</a:t>
              </a:r>
              <a:r>
                <a:rPr lang="en-US" b="true" sz="2710" strike="noStrike" u="none">
                  <a:solidFill>
                    <a:srgbClr val="FFFFFF"/>
                  </a:solidFill>
                  <a:latin typeface="Canva Sans Bold"/>
                  <a:ea typeface="Canva Sans Bold"/>
                  <a:cs typeface="Canva Sans Bold"/>
                  <a:sym typeface="Canva Sans Bold"/>
                </a:rPr>
                <a:t>ixes (3-12 Months Implementation):</a:t>
              </a:r>
            </a:p>
            <a:p>
              <a:pPr algn="l" marL="585229" indent="-292615" lvl="1">
                <a:lnSpc>
                  <a:spcPts val="3794"/>
                </a:lnSpc>
                <a:spcBef>
                  <a:spcPct val="0"/>
                </a:spcBef>
                <a:buAutoNum type="arabicPeriod" startAt="1"/>
              </a:pPr>
              <a:r>
                <a:rPr lang="en-US" sz="2710" strike="noStrike" u="none">
                  <a:solidFill>
                    <a:srgbClr val="FFFFFF"/>
                  </a:solidFill>
                  <a:latin typeface="Canva Sans"/>
                  <a:ea typeface="Canva Sans"/>
                  <a:cs typeface="Canva Sans"/>
                  <a:sym typeface="Canva Sans"/>
                </a:rPr>
                <a:t>Equ</a:t>
              </a:r>
              <a:r>
                <a:rPr lang="en-US" sz="2710" strike="noStrike" u="none">
                  <a:solidFill>
                    <a:srgbClr val="FFFFFF"/>
                  </a:solidFill>
                  <a:latin typeface="Canva Sans"/>
                  <a:ea typeface="Canva Sans"/>
                  <a:cs typeface="Canva Sans"/>
                  <a:sym typeface="Canva Sans"/>
                </a:rPr>
                <a:t>ity Adjustment</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Align </a:t>
              </a:r>
              <a:r>
                <a:rPr lang="en-US" b="true" sz="2710" strike="noStrike" u="none">
                  <a:solidFill>
                    <a:srgbClr val="FFFFFF"/>
                  </a:solidFill>
                  <a:latin typeface="Canva Sans Bold"/>
                  <a:ea typeface="Canva Sans Bold"/>
                  <a:cs typeface="Canva Sans Bold"/>
                  <a:sym typeface="Canva Sans Bold"/>
                </a:rPr>
                <a:t>Tech/HR </a:t>
              </a:r>
              <a:r>
                <a:rPr lang="en-US" sz="2710" strike="noStrike" u="none">
                  <a:solidFill>
                    <a:srgbClr val="FFFFFF"/>
                  </a:solidFill>
                  <a:latin typeface="Canva Sans"/>
                  <a:ea typeface="Canva Sans"/>
                  <a:cs typeface="Canva Sans"/>
                  <a:sym typeface="Canva Sans"/>
                </a:rPr>
                <a:t>salaries within 5%</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Add:</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Biann</a:t>
              </a:r>
              <a:r>
                <a:rPr lang="en-US" sz="2710" strike="noStrike" u="none">
                  <a:solidFill>
                    <a:srgbClr val="FFFFFF"/>
                  </a:solidFill>
                  <a:latin typeface="Canva Sans"/>
                  <a:ea typeface="Canva Sans"/>
                  <a:cs typeface="Canva Sans"/>
                  <a:sym typeface="Canva Sans"/>
                </a:rPr>
                <a:t>ua</a:t>
              </a:r>
              <a:r>
                <a:rPr lang="en-US" sz="2710" strike="noStrike" u="none">
                  <a:solidFill>
                    <a:srgbClr val="FFFFFF"/>
                  </a:solidFill>
                  <a:latin typeface="Canva Sans"/>
                  <a:ea typeface="Canva Sans"/>
                  <a:cs typeface="Canva Sans"/>
                  <a:sym typeface="Canva Sans"/>
                </a:rPr>
                <a:t>l</a:t>
              </a:r>
              <a:r>
                <a:rPr lang="en-US" sz="2710" strike="noStrike" u="none">
                  <a:solidFill>
                    <a:srgbClr val="FFFFFF"/>
                  </a:solidFill>
                  <a:latin typeface="Canva Sans"/>
                  <a:ea typeface="Canva Sans"/>
                  <a:cs typeface="Canva Sans"/>
                  <a:sym typeface="Canva Sans"/>
                </a:rPr>
                <a:t> pay audits to prevent future disparities</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Standa</a:t>
              </a:r>
              <a:r>
                <a:rPr lang="en-US" sz="2710" strike="noStrike" u="none">
                  <a:solidFill>
                    <a:srgbClr val="FFFFFF"/>
                  </a:solidFill>
                  <a:latin typeface="Canva Sans"/>
                  <a:ea typeface="Canva Sans"/>
                  <a:cs typeface="Canva Sans"/>
                  <a:sym typeface="Canva Sans"/>
                </a:rPr>
                <a:t>rdized job-leveling framework across departments</a:t>
              </a:r>
            </a:p>
            <a:p>
              <a:pPr algn="l" marL="585229" indent="-292615" lvl="1">
                <a:lnSpc>
                  <a:spcPts val="3794"/>
                </a:lnSpc>
                <a:spcBef>
                  <a:spcPct val="0"/>
                </a:spcBef>
                <a:buAutoNum type="arabicPeriod" startAt="1"/>
              </a:pPr>
              <a:r>
                <a:rPr lang="en-US" sz="2710" strike="noStrike" u="none">
                  <a:solidFill>
                    <a:srgbClr val="FFFFFF"/>
                  </a:solidFill>
                  <a:latin typeface="Canva Sans"/>
                  <a:ea typeface="Canva Sans"/>
                  <a:cs typeface="Canva Sans"/>
                  <a:sym typeface="Canva Sans"/>
                </a:rPr>
                <a:t>Stay Interviews</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Qu</a:t>
              </a:r>
              <a:r>
                <a:rPr lang="en-US" sz="2710" strike="noStrike" u="none">
                  <a:solidFill>
                    <a:srgbClr val="FFFFFF"/>
                  </a:solidFill>
                  <a:latin typeface="Canva Sans"/>
                  <a:ea typeface="Canva Sans"/>
                  <a:cs typeface="Canva Sans"/>
                  <a:sym typeface="Canva Sans"/>
                </a:rPr>
                <a:t>arte</a:t>
              </a:r>
              <a:r>
                <a:rPr lang="en-US" sz="2710" strike="noStrike" u="none">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ly </a:t>
              </a:r>
              <a:r>
                <a:rPr lang="en-US" sz="2710" strike="noStrike" u="none">
                  <a:solidFill>
                    <a:srgbClr val="FFFFFF"/>
                  </a:solidFill>
                  <a:latin typeface="Canva Sans"/>
                  <a:ea typeface="Canva Sans"/>
                  <a:cs typeface="Canva Sans"/>
                  <a:sym typeface="Canva Sans"/>
                </a:rPr>
                <a:t>int</a:t>
              </a:r>
              <a:r>
                <a:rPr lang="en-US" sz="2710" strike="noStrike" u="none">
                  <a:solidFill>
                    <a:srgbClr val="FFFFFF"/>
                  </a:solidFill>
                  <a:latin typeface="Canva Sans"/>
                  <a:ea typeface="Canva Sans"/>
                  <a:cs typeface="Canva Sans"/>
                  <a:sym typeface="Canva Sans"/>
                </a:rPr>
                <a:t>er</a:t>
              </a:r>
              <a:r>
                <a:rPr lang="en-US" sz="2710" strike="noStrike" u="none">
                  <a:solidFill>
                    <a:srgbClr val="FFFFFF"/>
                  </a:solidFill>
                  <a:latin typeface="Canva Sans"/>
                  <a:ea typeface="Canva Sans"/>
                  <a:cs typeface="Canva Sans"/>
                  <a:sym typeface="Canva Sans"/>
                </a:rPr>
                <a:t>v</a:t>
              </a:r>
              <a:r>
                <a:rPr lang="en-US" sz="2710" strike="noStrike" u="none">
                  <a:solidFill>
                    <a:srgbClr val="FFFFFF"/>
                  </a:solidFill>
                  <a:latin typeface="Canva Sans"/>
                  <a:ea typeface="Canva Sans"/>
                  <a:cs typeface="Canva Sans"/>
                  <a:sym typeface="Canva Sans"/>
                </a:rPr>
                <a:t>ie</a:t>
              </a:r>
              <a:r>
                <a:rPr lang="en-US" sz="2710" strike="noStrike" u="none">
                  <a:solidFill>
                    <a:srgbClr val="FFFFFF"/>
                  </a:solidFill>
                  <a:latin typeface="Canva Sans"/>
                  <a:ea typeface="Canva Sans"/>
                  <a:cs typeface="Canva Sans"/>
                  <a:sym typeface="Canva Sans"/>
                </a:rPr>
                <a:t>ws</a:t>
              </a:r>
              <a:r>
                <a:rPr lang="en-US" sz="2710" strike="noStrike" u="none">
                  <a:solidFill>
                    <a:srgbClr val="FFFFFF"/>
                  </a:solidFill>
                  <a:latin typeface="Canva Sans"/>
                  <a:ea typeface="Canva Sans"/>
                  <a:cs typeface="Canva Sans"/>
                  <a:sym typeface="Canva Sans"/>
                </a:rPr>
                <a:t> f</a:t>
              </a:r>
              <a:r>
                <a:rPr lang="en-US" sz="2710" strike="noStrike" u="none">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r h</a:t>
              </a:r>
              <a:r>
                <a:rPr lang="en-US" sz="2710" strike="noStrike" u="none">
                  <a:solidFill>
                    <a:srgbClr val="FFFFFF"/>
                  </a:solidFill>
                  <a:latin typeface="Canva Sans"/>
                  <a:ea typeface="Canva Sans"/>
                  <a:cs typeface="Canva Sans"/>
                  <a:sym typeface="Canva Sans"/>
                </a:rPr>
                <a:t>igh-</a:t>
              </a:r>
              <a:r>
                <a:rPr lang="en-US" sz="2710" strike="noStrike" u="none">
                  <a:solidFill>
                    <a:srgbClr val="FFFFFF"/>
                  </a:solidFill>
                  <a:latin typeface="Canva Sans"/>
                  <a:ea typeface="Canva Sans"/>
                  <a:cs typeface="Canva Sans"/>
                  <a:sym typeface="Canva Sans"/>
                </a:rPr>
                <a:t>r</a:t>
              </a:r>
              <a:r>
                <a:rPr lang="en-US" sz="2710" strike="noStrike" u="none">
                  <a:solidFill>
                    <a:srgbClr val="FFFFFF"/>
                  </a:solidFill>
                  <a:latin typeface="Canva Sans"/>
                  <a:ea typeface="Canva Sans"/>
                  <a:cs typeface="Canva Sans"/>
                  <a:sym typeface="Canva Sans"/>
                </a:rPr>
                <a:t>isk segment</a:t>
              </a:r>
              <a:r>
                <a:rPr lang="en-US" sz="2710" strike="noStrike" u="none">
                  <a:solidFill>
                    <a:srgbClr val="FFFFFF"/>
                  </a:solidFill>
                  <a:latin typeface="Canva Sans"/>
                  <a:ea typeface="Canva Sans"/>
                  <a:cs typeface="Canva Sans"/>
                  <a:sym typeface="Canva Sans"/>
                </a:rPr>
                <a:t>s</a:t>
              </a:r>
            </a:p>
            <a:p>
              <a:pPr algn="l" marL="1170459" indent="-390153" lvl="2">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Add</a:t>
              </a:r>
              <a:r>
                <a:rPr lang="en-US" sz="2710" strike="noStrike" u="none">
                  <a:solidFill>
                    <a:srgbClr val="FFFFFF"/>
                  </a:solidFill>
                  <a:latin typeface="Canva Sans"/>
                  <a:ea typeface="Canva Sans"/>
                  <a:cs typeface="Canva Sans"/>
                  <a:sym typeface="Canva Sans"/>
                </a:rPr>
                <a:t>:</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Au</a:t>
              </a:r>
              <a:r>
                <a:rPr lang="en-US" sz="2710" strike="noStrike" u="none">
                  <a:solidFill>
                    <a:srgbClr val="FFFFFF"/>
                  </a:solidFill>
                  <a:latin typeface="Canva Sans"/>
                  <a:ea typeface="Canva Sans"/>
                  <a:cs typeface="Canva Sans"/>
                  <a:sym typeface="Canva Sans"/>
                </a:rPr>
                <a:t>tomated r</a:t>
              </a:r>
              <a:r>
                <a:rPr lang="en-US" sz="2710" strike="noStrike" u="none">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k</a:t>
              </a:r>
              <a:r>
                <a:rPr lang="en-US" sz="2710" strike="noStrike" u="none">
                  <a:solidFill>
                    <a:srgbClr val="FFFFFF"/>
                  </a:solidFill>
                  <a:latin typeface="Canva Sans"/>
                  <a:ea typeface="Canva Sans"/>
                  <a:cs typeface="Canva Sans"/>
                  <a:sym typeface="Canva Sans"/>
                </a:rPr>
                <a:t> s</a:t>
              </a:r>
              <a:r>
                <a:rPr lang="en-US" sz="2710" strike="noStrike" u="none">
                  <a:solidFill>
                    <a:srgbClr val="FFFFFF"/>
                  </a:solidFill>
                  <a:latin typeface="Canva Sans"/>
                  <a:ea typeface="Canva Sans"/>
                  <a:cs typeface="Canva Sans"/>
                  <a:sym typeface="Canva Sans"/>
                </a:rPr>
                <a:t>c</a:t>
              </a:r>
              <a:r>
                <a:rPr lang="en-US" sz="2710" strike="noStrike" u="none">
                  <a:solidFill>
                    <a:srgbClr val="FFFFFF"/>
                  </a:solidFill>
                  <a:latin typeface="Canva Sans"/>
                  <a:ea typeface="Canva Sans"/>
                  <a:cs typeface="Canva Sans"/>
                  <a:sym typeface="Canva Sans"/>
                </a:rPr>
                <a:t>or</a:t>
              </a:r>
              <a:r>
                <a:rPr lang="en-US" sz="2710" strike="noStrike" u="none">
                  <a:solidFill>
                    <a:srgbClr val="FFFFFF"/>
                  </a:solidFill>
                  <a:latin typeface="Canva Sans"/>
                  <a:ea typeface="Canva Sans"/>
                  <a:cs typeface="Canva Sans"/>
                  <a:sym typeface="Canva Sans"/>
                </a:rPr>
                <a:t>ing using</a:t>
              </a:r>
              <a:r>
                <a:rPr lang="en-US" sz="2710" strike="noStrike" u="none">
                  <a:solidFill>
                    <a:srgbClr val="FFFFFF"/>
                  </a:solidFill>
                  <a:latin typeface="Canva Sans"/>
                  <a:ea typeface="Canva Sans"/>
                  <a:cs typeface="Canva Sans"/>
                  <a:sym typeface="Canva Sans"/>
                </a:rPr>
                <a:t> </a:t>
              </a:r>
              <a:r>
                <a:rPr lang="en-US" sz="2710" strike="noStrike" u="none">
                  <a:solidFill>
                    <a:srgbClr val="FFFFFF"/>
                  </a:solidFill>
                  <a:latin typeface="Canva Sans"/>
                  <a:ea typeface="Canva Sans"/>
                  <a:cs typeface="Canva Sans"/>
                  <a:sym typeface="Canva Sans"/>
                </a:rPr>
                <a:t>HR</a:t>
              </a:r>
              <a:r>
                <a:rPr lang="en-US" sz="2710" strike="noStrike" u="none">
                  <a:solidFill>
                    <a:srgbClr val="FFFFFF"/>
                  </a:solidFill>
                  <a:latin typeface="Canva Sans"/>
                  <a:ea typeface="Canva Sans"/>
                  <a:cs typeface="Canva Sans"/>
                  <a:sym typeface="Canva Sans"/>
                </a:rPr>
                <a:t> analytics</a:t>
              </a:r>
            </a:p>
            <a:p>
              <a:pPr algn="l" marL="1755688" indent="-438922" lvl="3">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Per</a:t>
              </a:r>
              <a:r>
                <a:rPr lang="en-US" sz="2710" strike="noStrike" u="none">
                  <a:solidFill>
                    <a:srgbClr val="FFFFFF"/>
                  </a:solidFill>
                  <a:latin typeface="Canva Sans"/>
                  <a:ea typeface="Canva Sans"/>
                  <a:cs typeface="Canva Sans"/>
                  <a:sym typeface="Canva Sans"/>
                </a:rPr>
                <a:t>so</a:t>
              </a:r>
              <a:r>
                <a:rPr lang="en-US" sz="2710" strike="noStrike" u="none">
                  <a:solidFill>
                    <a:srgbClr val="FFFFFF"/>
                  </a:solidFill>
                  <a:latin typeface="Canva Sans"/>
                  <a:ea typeface="Canva Sans"/>
                  <a:cs typeface="Canva Sans"/>
                  <a:sym typeface="Canva Sans"/>
                </a:rPr>
                <a:t>nal</a:t>
              </a:r>
              <a:r>
                <a:rPr lang="en-US" sz="2710" strike="noStrike" u="none">
                  <a:solidFill>
                    <a:srgbClr val="FFFFFF"/>
                  </a:solidFill>
                  <a:latin typeface="Canva Sans"/>
                  <a:ea typeface="Canva Sans"/>
                  <a:cs typeface="Canva Sans"/>
                  <a:sym typeface="Canva Sans"/>
                </a:rPr>
                <a:t>iz</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d</a:t>
              </a:r>
              <a:r>
                <a:rPr lang="en-US" sz="2710" strike="noStrike" u="none">
                  <a:solidFill>
                    <a:srgbClr val="FFFFFF"/>
                  </a:solidFill>
                  <a:latin typeface="Canva Sans"/>
                  <a:ea typeface="Canva Sans"/>
                  <a:cs typeface="Canva Sans"/>
                  <a:sym typeface="Canva Sans"/>
                </a:rPr>
                <a:t> ret</a:t>
              </a:r>
              <a:r>
                <a:rPr lang="en-US" sz="2710" strike="noStrike" u="none">
                  <a:solidFill>
                    <a:srgbClr val="FFFFFF"/>
                  </a:solidFill>
                  <a:latin typeface="Canva Sans"/>
                  <a:ea typeface="Canva Sans"/>
                  <a:cs typeface="Canva Sans"/>
                  <a:sym typeface="Canva Sans"/>
                </a:rPr>
                <a:t>enti</a:t>
              </a:r>
              <a:r>
                <a:rPr lang="en-US" sz="2710" strike="noStrike" u="none">
                  <a:solidFill>
                    <a:srgbClr val="FFFFFF"/>
                  </a:solidFill>
                  <a:latin typeface="Canva Sans"/>
                  <a:ea typeface="Canva Sans"/>
                  <a:cs typeface="Canva Sans"/>
                  <a:sym typeface="Canva Sans"/>
                </a:rPr>
                <a:t>o</a:t>
              </a:r>
              <a:r>
                <a:rPr lang="en-US" sz="2710" strike="noStrike" u="none">
                  <a:solidFill>
                    <a:srgbClr val="FFFFFF"/>
                  </a:solidFill>
                  <a:latin typeface="Canva Sans"/>
                  <a:ea typeface="Canva Sans"/>
                  <a:cs typeface="Canva Sans"/>
                  <a:sym typeface="Canva Sans"/>
                </a:rPr>
                <a:t>n</a:t>
              </a:r>
              <a:r>
                <a:rPr lang="en-US" sz="2710" strike="noStrike" u="none">
                  <a:solidFill>
                    <a:srgbClr val="FFFFFF"/>
                  </a:solidFill>
                  <a:latin typeface="Canva Sans"/>
                  <a:ea typeface="Canva Sans"/>
                  <a:cs typeface="Canva Sans"/>
                  <a:sym typeface="Canva Sans"/>
                </a:rPr>
                <a:t> p</a:t>
              </a:r>
              <a:r>
                <a:rPr lang="en-US" sz="2710" strike="noStrike" u="none">
                  <a:solidFill>
                    <a:srgbClr val="FFFFFF"/>
                  </a:solidFill>
                  <a:latin typeface="Canva Sans"/>
                  <a:ea typeface="Canva Sans"/>
                  <a:cs typeface="Canva Sans"/>
                  <a:sym typeface="Canva Sans"/>
                </a:rPr>
                <a:t>la</a:t>
              </a:r>
              <a:r>
                <a:rPr lang="en-US" sz="2710" strike="noStrike" u="none">
                  <a:solidFill>
                    <a:srgbClr val="FFFFFF"/>
                  </a:solidFill>
                  <a:latin typeface="Canva Sans"/>
                  <a:ea typeface="Canva Sans"/>
                  <a:cs typeface="Canva Sans"/>
                  <a:sym typeface="Canva Sans"/>
                </a:rPr>
                <a:t>ns</a:t>
              </a:r>
              <a:r>
                <a:rPr lang="en-US" sz="2710" strike="noStrike" u="none">
                  <a:solidFill>
                    <a:srgbClr val="FFFFFF"/>
                  </a:solidFill>
                  <a:latin typeface="Canva Sans"/>
                  <a:ea typeface="Canva Sans"/>
                  <a:cs typeface="Canva Sans"/>
                  <a:sym typeface="Canva Sans"/>
                </a:rPr>
                <a:t> b</a:t>
              </a:r>
              <a:r>
                <a:rPr lang="en-US" sz="2710" strike="noStrike" u="none">
                  <a:solidFill>
                    <a:srgbClr val="FFFFFF"/>
                  </a:solidFill>
                  <a:latin typeface="Canva Sans"/>
                  <a:ea typeface="Canva Sans"/>
                  <a:cs typeface="Canva Sans"/>
                  <a:sym typeface="Canva Sans"/>
                </a:rPr>
                <a:t>a</a:t>
              </a:r>
              <a:r>
                <a:rPr lang="en-US" sz="2710" strike="noStrike" u="none">
                  <a:solidFill>
                    <a:srgbClr val="FFFFFF"/>
                  </a:solidFill>
                  <a:latin typeface="Canva Sans"/>
                  <a:ea typeface="Canva Sans"/>
                  <a:cs typeface="Canva Sans"/>
                  <a:sym typeface="Canva Sans"/>
                </a:rPr>
                <a:t>s</a:t>
              </a:r>
              <a:r>
                <a:rPr lang="en-US" sz="2710" strike="noStrike" u="none">
                  <a:solidFill>
                    <a:srgbClr val="FFFFFF"/>
                  </a:solidFill>
                  <a:latin typeface="Canva Sans"/>
                  <a:ea typeface="Canva Sans"/>
                  <a:cs typeface="Canva Sans"/>
                  <a:sym typeface="Canva Sans"/>
                </a:rPr>
                <a:t>e</a:t>
              </a:r>
              <a:r>
                <a:rPr lang="en-US" sz="2710" strike="noStrike" u="none">
                  <a:solidFill>
                    <a:srgbClr val="FFFFFF"/>
                  </a:solidFill>
                  <a:latin typeface="Canva Sans"/>
                  <a:ea typeface="Canva Sans"/>
                  <a:cs typeface="Canva Sans"/>
                  <a:sym typeface="Canva Sans"/>
                </a:rPr>
                <a:t>d</a:t>
              </a:r>
              <a:r>
                <a:rPr lang="en-US" sz="2710" strike="noStrike" u="none">
                  <a:solidFill>
                    <a:srgbClr val="FFFFFF"/>
                  </a:solidFill>
                  <a:latin typeface="Canva Sans"/>
                  <a:ea typeface="Canva Sans"/>
                  <a:cs typeface="Canva Sans"/>
                  <a:sym typeface="Canva Sans"/>
                </a:rPr>
                <a:t> o</a:t>
              </a:r>
              <a:r>
                <a:rPr lang="en-US" sz="2710" strike="noStrike" u="none">
                  <a:solidFill>
                    <a:srgbClr val="FFFFFF"/>
                  </a:solidFill>
                  <a:latin typeface="Canva Sans"/>
                  <a:ea typeface="Canva Sans"/>
                  <a:cs typeface="Canva Sans"/>
                  <a:sym typeface="Canva Sans"/>
                </a:rPr>
                <a:t>n int</a:t>
              </a:r>
              <a:r>
                <a:rPr lang="en-US" sz="2710" strike="noStrike" u="none">
                  <a:solidFill>
                    <a:srgbClr val="FFFFFF"/>
                  </a:solidFill>
                  <a:latin typeface="Canva Sans"/>
                  <a:ea typeface="Canva Sans"/>
                  <a:cs typeface="Canva Sans"/>
                  <a:sym typeface="Canva Sans"/>
                </a:rPr>
                <a:t>erview </a:t>
              </a:r>
              <a:r>
                <a:rPr lang="en-US" sz="2710" strike="noStrike" u="none">
                  <a:solidFill>
                    <a:srgbClr val="FFFFFF"/>
                  </a:solidFill>
                  <a:latin typeface="Canva Sans"/>
                  <a:ea typeface="Canva Sans"/>
                  <a:cs typeface="Canva Sans"/>
                  <a:sym typeface="Canva Sans"/>
                </a:rPr>
                <a:t>ins</a:t>
              </a:r>
              <a:r>
                <a:rPr lang="en-US" sz="2710" strike="noStrike" u="none">
                  <a:solidFill>
                    <a:srgbClr val="FFFFFF"/>
                  </a:solidFill>
                  <a:latin typeface="Canva Sans"/>
                  <a:ea typeface="Canva Sans"/>
                  <a:cs typeface="Canva Sans"/>
                  <a:sym typeface="Canva Sans"/>
                </a:rPr>
                <a:t>i</a:t>
              </a:r>
              <a:r>
                <a:rPr lang="en-US" sz="2710" strike="noStrike" u="none">
                  <a:solidFill>
                    <a:srgbClr val="FFFFFF"/>
                  </a:solidFill>
                  <a:latin typeface="Canva Sans"/>
                  <a:ea typeface="Canva Sans"/>
                  <a:cs typeface="Canva Sans"/>
                  <a:sym typeface="Canva Sans"/>
                </a:rPr>
                <a:t>g</a:t>
              </a:r>
              <a:r>
                <a:rPr lang="en-US" sz="2710" strike="noStrike" u="none">
                  <a:solidFill>
                    <a:srgbClr val="FFFFFF"/>
                  </a:solidFill>
                  <a:latin typeface="Canva Sans"/>
                  <a:ea typeface="Canva Sans"/>
                  <a:cs typeface="Canva Sans"/>
                  <a:sym typeface="Canva Sans"/>
                </a:rPr>
                <a:t>hts</a:t>
              </a:r>
            </a:p>
            <a:p>
              <a:pPr algn="l">
                <a:lnSpc>
                  <a:spcPts val="3794"/>
                </a:lnSpc>
                <a:spcBef>
                  <a:spcPct val="0"/>
                </a:spcBef>
              </a:pPr>
            </a:p>
          </p:txBody>
        </p:sp>
      </p:grpSp>
      <p:sp>
        <p:nvSpPr>
          <p:cNvPr name="Freeform 9" id="9"/>
          <p:cNvSpPr/>
          <p:nvPr/>
        </p:nvSpPr>
        <p:spPr>
          <a:xfrm flipH="false" flipV="false" rot="0">
            <a:off x="13708743" y="3693105"/>
            <a:ext cx="6202832" cy="4511150"/>
          </a:xfrm>
          <a:custGeom>
            <a:avLst/>
            <a:gdLst/>
            <a:ahLst/>
            <a:cxnLst/>
            <a:rect r="r" b="b" t="t" l="l"/>
            <a:pathLst>
              <a:path h="4511150" w="6202832">
                <a:moveTo>
                  <a:pt x="0" y="0"/>
                </a:moveTo>
                <a:lnTo>
                  <a:pt x="6202832" y="0"/>
                </a:lnTo>
                <a:lnTo>
                  <a:pt x="6202832" y="4511150"/>
                </a:lnTo>
                <a:lnTo>
                  <a:pt x="0" y="4511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23588" y="555308"/>
            <a:ext cx="8200788" cy="1003935"/>
          </a:xfrm>
          <a:prstGeom prst="rect">
            <a:avLst/>
          </a:prstGeom>
        </p:spPr>
        <p:txBody>
          <a:bodyPr anchor="t" rtlCol="false" tIns="0" lIns="0" bIns="0" rIns="0">
            <a:spAutoFit/>
          </a:bodyPr>
          <a:lstStyle/>
          <a:p>
            <a:pPr algn="just">
              <a:lnSpc>
                <a:spcPts val="7769"/>
              </a:lnSpc>
            </a:pPr>
            <a:r>
              <a:rPr lang="en-US" b="true" sz="6999" spc="-20">
                <a:solidFill>
                  <a:srgbClr val="000000"/>
                </a:solidFill>
                <a:latin typeface="Proxima Nova Condensed Bold"/>
                <a:ea typeface="Proxima Nova Condensed Bold"/>
                <a:cs typeface="Proxima Nova Condensed Bold"/>
                <a:sym typeface="Proxima Nova Condensed Bold"/>
              </a:rPr>
              <a:t>RECOMMENDATIONS</a:t>
            </a:r>
          </a:p>
        </p:txBody>
      </p:sp>
      <p:sp>
        <p:nvSpPr>
          <p:cNvPr name="Freeform 11" id="11"/>
          <p:cNvSpPr/>
          <p:nvPr/>
        </p:nvSpPr>
        <p:spPr>
          <a:xfrm flipH="true" flipV="false" rot="0">
            <a:off x="16396178" y="-101270"/>
            <a:ext cx="1971783" cy="1971783"/>
          </a:xfrm>
          <a:custGeom>
            <a:avLst/>
            <a:gdLst/>
            <a:ahLst/>
            <a:cxnLst/>
            <a:rect r="r" b="b" t="t" l="l"/>
            <a:pathLst>
              <a:path h="1971783" w="1971783">
                <a:moveTo>
                  <a:pt x="1971784" y="0"/>
                </a:moveTo>
                <a:lnTo>
                  <a:pt x="0" y="0"/>
                </a:lnTo>
                <a:lnTo>
                  <a:pt x="0" y="1971783"/>
                </a:lnTo>
                <a:lnTo>
                  <a:pt x="1971784" y="1971783"/>
                </a:lnTo>
                <a:lnTo>
                  <a:pt x="19717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388512" y="-1617462"/>
            <a:ext cx="3032383" cy="3032383"/>
          </a:xfrm>
          <a:custGeom>
            <a:avLst/>
            <a:gdLst/>
            <a:ahLst/>
            <a:cxnLst/>
            <a:rect r="r" b="b" t="t" l="l"/>
            <a:pathLst>
              <a:path h="3032383" w="3032383">
                <a:moveTo>
                  <a:pt x="0" y="0"/>
                </a:moveTo>
                <a:lnTo>
                  <a:pt x="3032383" y="0"/>
                </a:lnTo>
                <a:lnTo>
                  <a:pt x="3032383" y="3032383"/>
                </a:lnTo>
                <a:lnTo>
                  <a:pt x="0" y="3032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81134" y="2913074"/>
            <a:ext cx="10525732" cy="5418076"/>
            <a:chOff x="0" y="0"/>
            <a:chExt cx="2772209" cy="1426983"/>
          </a:xfrm>
        </p:grpSpPr>
        <p:sp>
          <p:nvSpPr>
            <p:cNvPr name="Freeform 3" id="3"/>
            <p:cNvSpPr/>
            <p:nvPr/>
          </p:nvSpPr>
          <p:spPr>
            <a:xfrm flipH="false" flipV="false" rot="0">
              <a:off x="0" y="0"/>
              <a:ext cx="2772209" cy="1426983"/>
            </a:xfrm>
            <a:custGeom>
              <a:avLst/>
              <a:gdLst/>
              <a:ahLst/>
              <a:cxnLst/>
              <a:rect r="r" b="b" t="t" l="l"/>
              <a:pathLst>
                <a:path h="1426983" w="2772209">
                  <a:moveTo>
                    <a:pt x="51487" y="0"/>
                  </a:moveTo>
                  <a:lnTo>
                    <a:pt x="2720722" y="0"/>
                  </a:lnTo>
                  <a:cubicBezTo>
                    <a:pt x="2734377" y="0"/>
                    <a:pt x="2747473" y="5424"/>
                    <a:pt x="2757129" y="15080"/>
                  </a:cubicBezTo>
                  <a:cubicBezTo>
                    <a:pt x="2766785" y="24736"/>
                    <a:pt x="2772209" y="37832"/>
                    <a:pt x="2772209" y="51487"/>
                  </a:cubicBezTo>
                  <a:lnTo>
                    <a:pt x="2772209" y="1375496"/>
                  </a:lnTo>
                  <a:cubicBezTo>
                    <a:pt x="2772209" y="1389151"/>
                    <a:pt x="2766785" y="1402247"/>
                    <a:pt x="2757129" y="1411903"/>
                  </a:cubicBezTo>
                  <a:cubicBezTo>
                    <a:pt x="2747473" y="1421558"/>
                    <a:pt x="2734377" y="1426983"/>
                    <a:pt x="2720722" y="1426983"/>
                  </a:cubicBezTo>
                  <a:lnTo>
                    <a:pt x="51487" y="1426983"/>
                  </a:lnTo>
                  <a:cubicBezTo>
                    <a:pt x="37832" y="1426983"/>
                    <a:pt x="24736" y="1421558"/>
                    <a:pt x="15080" y="1411903"/>
                  </a:cubicBezTo>
                  <a:cubicBezTo>
                    <a:pt x="5424" y="1402247"/>
                    <a:pt x="0" y="1389151"/>
                    <a:pt x="0" y="1375496"/>
                  </a:cubicBezTo>
                  <a:lnTo>
                    <a:pt x="0" y="51487"/>
                  </a:lnTo>
                  <a:cubicBezTo>
                    <a:pt x="0" y="37832"/>
                    <a:pt x="5424" y="24736"/>
                    <a:pt x="15080" y="15080"/>
                  </a:cubicBezTo>
                  <a:cubicBezTo>
                    <a:pt x="24736" y="5424"/>
                    <a:pt x="37832" y="0"/>
                    <a:pt x="51487" y="0"/>
                  </a:cubicBezTo>
                  <a:close/>
                </a:path>
              </a:pathLst>
            </a:custGeom>
            <a:solidFill>
              <a:srgbClr val="22867E"/>
            </a:solidFill>
          </p:spPr>
        </p:sp>
        <p:sp>
          <p:nvSpPr>
            <p:cNvPr name="TextBox 4" id="4"/>
            <p:cNvSpPr txBox="true"/>
            <p:nvPr/>
          </p:nvSpPr>
          <p:spPr>
            <a:xfrm>
              <a:off x="0" y="-38100"/>
              <a:ext cx="2772209" cy="146508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838263" y="3469462"/>
            <a:ext cx="8611474" cy="4248150"/>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Nunito Sans Condensed"/>
                <a:ea typeface="Nunito Sans Condensed"/>
                <a:cs typeface="Nunito Sans Condensed"/>
                <a:sym typeface="Nunito Sans Condensed"/>
              </a:rPr>
              <a:t>In conclusion, an HR Management Development Program is a deliberate investment in the capacities of HR professionals to meet the changing demands of modern workforce management. By providing thorough training in key HR responsibilities, leadership development, and strategic alignment, the program prepares participants with the tools to effectively contribute to company goals</a:t>
            </a:r>
          </a:p>
        </p:txBody>
      </p:sp>
      <p:grpSp>
        <p:nvGrpSpPr>
          <p:cNvPr name="Group 6" id="6"/>
          <p:cNvGrpSpPr/>
          <p:nvPr/>
        </p:nvGrpSpPr>
        <p:grpSpPr>
          <a:xfrm rot="0">
            <a:off x="-613904" y="9258300"/>
            <a:ext cx="19398061" cy="1289940"/>
            <a:chOff x="0" y="0"/>
            <a:chExt cx="5108954" cy="339737"/>
          </a:xfrm>
        </p:grpSpPr>
        <p:sp>
          <p:nvSpPr>
            <p:cNvPr name="Freeform 7" id="7"/>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8" id="8"/>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912489" y="1513868"/>
            <a:ext cx="6463023" cy="1003935"/>
          </a:xfrm>
          <a:prstGeom prst="rect">
            <a:avLst/>
          </a:prstGeom>
        </p:spPr>
        <p:txBody>
          <a:bodyPr anchor="t" rtlCol="false" tIns="0" lIns="0" bIns="0" rIns="0">
            <a:spAutoFit/>
          </a:bodyPr>
          <a:lstStyle/>
          <a:p>
            <a:pPr algn="ctr">
              <a:lnSpc>
                <a:spcPts val="7769"/>
              </a:lnSpc>
            </a:pPr>
            <a:r>
              <a:rPr lang="en-US" b="true" sz="6999" spc="-20">
                <a:solidFill>
                  <a:srgbClr val="000000"/>
                </a:solidFill>
                <a:latin typeface="Proxima Nova Condensed Bold"/>
                <a:ea typeface="Proxima Nova Condensed Bold"/>
                <a:cs typeface="Proxima Nova Condensed Bold"/>
                <a:sym typeface="Proxima Nova Condensed Bold"/>
              </a:rPr>
              <a:t>CONCLUSION</a:t>
            </a:r>
          </a:p>
        </p:txBody>
      </p:sp>
      <p:sp>
        <p:nvSpPr>
          <p:cNvPr name="Freeform 10" id="10"/>
          <p:cNvSpPr/>
          <p:nvPr/>
        </p:nvSpPr>
        <p:spPr>
          <a:xfrm flipH="false" flipV="false" rot="0">
            <a:off x="-2128590" y="-1713955"/>
            <a:ext cx="4893489" cy="4893489"/>
          </a:xfrm>
          <a:custGeom>
            <a:avLst/>
            <a:gdLst/>
            <a:ahLst/>
            <a:cxnLst/>
            <a:rect r="r" b="b" t="t" l="l"/>
            <a:pathLst>
              <a:path h="4893489" w="4893489">
                <a:moveTo>
                  <a:pt x="0" y="0"/>
                </a:moveTo>
                <a:lnTo>
                  <a:pt x="4893489" y="0"/>
                </a:lnTo>
                <a:lnTo>
                  <a:pt x="4893489" y="4893489"/>
                </a:lnTo>
                <a:lnTo>
                  <a:pt x="0" y="4893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21291" y="-1713955"/>
            <a:ext cx="4893489" cy="4893489"/>
          </a:xfrm>
          <a:custGeom>
            <a:avLst/>
            <a:gdLst/>
            <a:ahLst/>
            <a:cxnLst/>
            <a:rect r="r" b="b" t="t" l="l"/>
            <a:pathLst>
              <a:path h="4893489" w="4893489">
                <a:moveTo>
                  <a:pt x="0" y="0"/>
                </a:moveTo>
                <a:lnTo>
                  <a:pt x="4893489" y="0"/>
                </a:lnTo>
                <a:lnTo>
                  <a:pt x="4893489" y="4893489"/>
                </a:lnTo>
                <a:lnTo>
                  <a:pt x="0" y="4893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878044" y="5143500"/>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15031852" y="5143500"/>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5647217" y="1721990"/>
            <a:ext cx="530542" cy="53054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867E"/>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2110240" y="1721990"/>
            <a:ext cx="530542" cy="53054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867E"/>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6299" y="8501709"/>
            <a:ext cx="19995906" cy="2046531"/>
            <a:chOff x="0" y="0"/>
            <a:chExt cx="5266411" cy="539004"/>
          </a:xfrm>
        </p:grpSpPr>
        <p:sp>
          <p:nvSpPr>
            <p:cNvPr name="Freeform 3" id="3"/>
            <p:cNvSpPr/>
            <p:nvPr/>
          </p:nvSpPr>
          <p:spPr>
            <a:xfrm flipH="false" flipV="false" rot="0">
              <a:off x="0" y="0"/>
              <a:ext cx="5266411" cy="539004"/>
            </a:xfrm>
            <a:custGeom>
              <a:avLst/>
              <a:gdLst/>
              <a:ahLst/>
              <a:cxnLst/>
              <a:rect r="r" b="b" t="t" l="l"/>
              <a:pathLst>
                <a:path h="539004" w="5266411">
                  <a:moveTo>
                    <a:pt x="19746" y="0"/>
                  </a:moveTo>
                  <a:lnTo>
                    <a:pt x="5246665" y="0"/>
                  </a:lnTo>
                  <a:cubicBezTo>
                    <a:pt x="5257571" y="0"/>
                    <a:pt x="5266411" y="8841"/>
                    <a:pt x="5266411" y="19746"/>
                  </a:cubicBezTo>
                  <a:lnTo>
                    <a:pt x="5266411" y="519258"/>
                  </a:lnTo>
                  <a:cubicBezTo>
                    <a:pt x="5266411" y="530164"/>
                    <a:pt x="5257571" y="539004"/>
                    <a:pt x="5246665" y="539004"/>
                  </a:cubicBezTo>
                  <a:lnTo>
                    <a:pt x="19746" y="539004"/>
                  </a:lnTo>
                  <a:cubicBezTo>
                    <a:pt x="8841" y="539004"/>
                    <a:pt x="0" y="530164"/>
                    <a:pt x="0" y="519258"/>
                  </a:cubicBezTo>
                  <a:lnTo>
                    <a:pt x="0" y="19746"/>
                  </a:lnTo>
                  <a:cubicBezTo>
                    <a:pt x="0" y="8841"/>
                    <a:pt x="8841" y="0"/>
                    <a:pt x="19746" y="0"/>
                  </a:cubicBezTo>
                  <a:close/>
                </a:path>
              </a:pathLst>
            </a:custGeom>
            <a:solidFill>
              <a:srgbClr val="324947"/>
            </a:solidFill>
          </p:spPr>
        </p:sp>
        <p:sp>
          <p:nvSpPr>
            <p:cNvPr name="TextBox 4" id="4"/>
            <p:cNvSpPr txBox="true"/>
            <p:nvPr/>
          </p:nvSpPr>
          <p:spPr>
            <a:xfrm>
              <a:off x="0" y="-38100"/>
              <a:ext cx="5266411" cy="57710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676858" y="3245756"/>
            <a:ext cx="8934285" cy="3651935"/>
          </a:xfrm>
          <a:prstGeom prst="rect">
            <a:avLst/>
          </a:prstGeom>
        </p:spPr>
        <p:txBody>
          <a:bodyPr anchor="t" rtlCol="false" tIns="0" lIns="0" bIns="0" rIns="0">
            <a:spAutoFit/>
          </a:bodyPr>
          <a:lstStyle/>
          <a:p>
            <a:pPr algn="ctr">
              <a:lnSpc>
                <a:spcPts val="13867"/>
              </a:lnSpc>
            </a:pPr>
            <a:r>
              <a:rPr lang="en-US" b="true" sz="15581" spc="-46">
                <a:solidFill>
                  <a:srgbClr val="22867E"/>
                </a:solidFill>
                <a:latin typeface="Proxima Nova Condensed Bold"/>
                <a:ea typeface="Proxima Nova Condensed Bold"/>
                <a:cs typeface="Proxima Nova Condensed Bold"/>
                <a:sym typeface="Proxima Nova Condensed Bold"/>
              </a:rPr>
              <a:t>Any Questions?</a:t>
            </a:r>
          </a:p>
        </p:txBody>
      </p:sp>
      <p:sp>
        <p:nvSpPr>
          <p:cNvPr name="Freeform 6" id="6"/>
          <p:cNvSpPr/>
          <p:nvPr/>
        </p:nvSpPr>
        <p:spPr>
          <a:xfrm flipH="false" flipV="false" rot="0">
            <a:off x="-254567" y="-309835"/>
            <a:ext cx="3088866" cy="3088866"/>
          </a:xfrm>
          <a:custGeom>
            <a:avLst/>
            <a:gdLst/>
            <a:ahLst/>
            <a:cxnLst/>
            <a:rect r="r" b="b" t="t" l="l"/>
            <a:pathLst>
              <a:path h="3088866" w="3088866">
                <a:moveTo>
                  <a:pt x="0" y="0"/>
                </a:moveTo>
                <a:lnTo>
                  <a:pt x="3088866" y="0"/>
                </a:lnTo>
                <a:lnTo>
                  <a:pt x="3088866" y="3088866"/>
                </a:lnTo>
                <a:lnTo>
                  <a:pt x="0" y="30888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711906" y="-1569748"/>
            <a:ext cx="3139497" cy="3139497"/>
          </a:xfrm>
          <a:custGeom>
            <a:avLst/>
            <a:gdLst/>
            <a:ahLst/>
            <a:cxnLst/>
            <a:rect r="r" b="b" t="t" l="l"/>
            <a:pathLst>
              <a:path h="3139497" w="3139497">
                <a:moveTo>
                  <a:pt x="0" y="0"/>
                </a:moveTo>
                <a:lnTo>
                  <a:pt x="3139496" y="0"/>
                </a:lnTo>
                <a:lnTo>
                  <a:pt x="3139496" y="3139496"/>
                </a:lnTo>
                <a:lnTo>
                  <a:pt x="0" y="3139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5390418" y="-231054"/>
            <a:ext cx="3088866" cy="3088866"/>
          </a:xfrm>
          <a:custGeom>
            <a:avLst/>
            <a:gdLst/>
            <a:ahLst/>
            <a:cxnLst/>
            <a:rect r="r" b="b" t="t" l="l"/>
            <a:pathLst>
              <a:path h="3088866" w="3088866">
                <a:moveTo>
                  <a:pt x="3088867" y="0"/>
                </a:moveTo>
                <a:lnTo>
                  <a:pt x="0" y="0"/>
                </a:lnTo>
                <a:lnTo>
                  <a:pt x="0" y="3088867"/>
                </a:lnTo>
                <a:lnTo>
                  <a:pt x="3088867" y="3088867"/>
                </a:lnTo>
                <a:lnTo>
                  <a:pt x="308886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6299" y="8501709"/>
            <a:ext cx="19995906" cy="2046531"/>
            <a:chOff x="0" y="0"/>
            <a:chExt cx="5266411" cy="539004"/>
          </a:xfrm>
        </p:grpSpPr>
        <p:sp>
          <p:nvSpPr>
            <p:cNvPr name="Freeform 3" id="3"/>
            <p:cNvSpPr/>
            <p:nvPr/>
          </p:nvSpPr>
          <p:spPr>
            <a:xfrm flipH="false" flipV="false" rot="0">
              <a:off x="0" y="0"/>
              <a:ext cx="5266411" cy="539004"/>
            </a:xfrm>
            <a:custGeom>
              <a:avLst/>
              <a:gdLst/>
              <a:ahLst/>
              <a:cxnLst/>
              <a:rect r="r" b="b" t="t" l="l"/>
              <a:pathLst>
                <a:path h="539004" w="5266411">
                  <a:moveTo>
                    <a:pt x="19746" y="0"/>
                  </a:moveTo>
                  <a:lnTo>
                    <a:pt x="5246665" y="0"/>
                  </a:lnTo>
                  <a:cubicBezTo>
                    <a:pt x="5257571" y="0"/>
                    <a:pt x="5266411" y="8841"/>
                    <a:pt x="5266411" y="19746"/>
                  </a:cubicBezTo>
                  <a:lnTo>
                    <a:pt x="5266411" y="519258"/>
                  </a:lnTo>
                  <a:cubicBezTo>
                    <a:pt x="5266411" y="530164"/>
                    <a:pt x="5257571" y="539004"/>
                    <a:pt x="5246665" y="539004"/>
                  </a:cubicBezTo>
                  <a:lnTo>
                    <a:pt x="19746" y="539004"/>
                  </a:lnTo>
                  <a:cubicBezTo>
                    <a:pt x="8841" y="539004"/>
                    <a:pt x="0" y="530164"/>
                    <a:pt x="0" y="519258"/>
                  </a:cubicBezTo>
                  <a:lnTo>
                    <a:pt x="0" y="19746"/>
                  </a:lnTo>
                  <a:cubicBezTo>
                    <a:pt x="0" y="8841"/>
                    <a:pt x="8841" y="0"/>
                    <a:pt x="19746" y="0"/>
                  </a:cubicBezTo>
                  <a:close/>
                </a:path>
              </a:pathLst>
            </a:custGeom>
            <a:solidFill>
              <a:srgbClr val="324947"/>
            </a:solidFill>
          </p:spPr>
        </p:sp>
        <p:sp>
          <p:nvSpPr>
            <p:cNvPr name="TextBox 4" id="4"/>
            <p:cNvSpPr txBox="true"/>
            <p:nvPr/>
          </p:nvSpPr>
          <p:spPr>
            <a:xfrm>
              <a:off x="0" y="-38100"/>
              <a:ext cx="5266411" cy="57710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323406" y="2106767"/>
            <a:ext cx="5909636" cy="6423517"/>
          </a:xfrm>
          <a:custGeom>
            <a:avLst/>
            <a:gdLst/>
            <a:ahLst/>
            <a:cxnLst/>
            <a:rect r="r" b="b" t="t" l="l"/>
            <a:pathLst>
              <a:path h="6423517" w="5909636">
                <a:moveTo>
                  <a:pt x="0" y="0"/>
                </a:moveTo>
                <a:lnTo>
                  <a:pt x="5909636" y="0"/>
                </a:lnTo>
                <a:lnTo>
                  <a:pt x="5909636" y="6423517"/>
                </a:lnTo>
                <a:lnTo>
                  <a:pt x="0" y="642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917117" y="6030204"/>
            <a:ext cx="5779189" cy="900233"/>
            <a:chOff x="0" y="0"/>
            <a:chExt cx="1522091" cy="237098"/>
          </a:xfrm>
        </p:grpSpPr>
        <p:sp>
          <p:nvSpPr>
            <p:cNvPr name="Freeform 7" id="7"/>
            <p:cNvSpPr/>
            <p:nvPr/>
          </p:nvSpPr>
          <p:spPr>
            <a:xfrm flipH="false" flipV="false" rot="0">
              <a:off x="0" y="0"/>
              <a:ext cx="1522091" cy="237098"/>
            </a:xfrm>
            <a:custGeom>
              <a:avLst/>
              <a:gdLst/>
              <a:ahLst/>
              <a:cxnLst/>
              <a:rect r="r" b="b" t="t" l="l"/>
              <a:pathLst>
                <a:path h="237098" w="1522091">
                  <a:moveTo>
                    <a:pt x="68321" y="0"/>
                  </a:moveTo>
                  <a:lnTo>
                    <a:pt x="1453770" y="0"/>
                  </a:lnTo>
                  <a:cubicBezTo>
                    <a:pt x="1491503" y="0"/>
                    <a:pt x="1522091" y="30588"/>
                    <a:pt x="1522091" y="68321"/>
                  </a:cubicBezTo>
                  <a:lnTo>
                    <a:pt x="1522091" y="168778"/>
                  </a:lnTo>
                  <a:cubicBezTo>
                    <a:pt x="1522091" y="206510"/>
                    <a:pt x="1491503" y="237098"/>
                    <a:pt x="1453770" y="237098"/>
                  </a:cubicBezTo>
                  <a:lnTo>
                    <a:pt x="68321" y="237098"/>
                  </a:lnTo>
                  <a:cubicBezTo>
                    <a:pt x="30588" y="237098"/>
                    <a:pt x="0" y="206510"/>
                    <a:pt x="0" y="168778"/>
                  </a:cubicBezTo>
                  <a:lnTo>
                    <a:pt x="0" y="68321"/>
                  </a:lnTo>
                  <a:cubicBezTo>
                    <a:pt x="0" y="30588"/>
                    <a:pt x="30588" y="0"/>
                    <a:pt x="68321" y="0"/>
                  </a:cubicBezTo>
                  <a:close/>
                </a:path>
              </a:pathLst>
            </a:custGeom>
            <a:solidFill>
              <a:srgbClr val="22867E"/>
            </a:solidFill>
          </p:spPr>
        </p:sp>
        <p:sp>
          <p:nvSpPr>
            <p:cNvPr name="TextBox 8" id="8"/>
            <p:cNvSpPr txBox="true"/>
            <p:nvPr/>
          </p:nvSpPr>
          <p:spPr>
            <a:xfrm>
              <a:off x="0" y="-38100"/>
              <a:ext cx="1522091" cy="27519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917117" y="2391099"/>
            <a:ext cx="7226883" cy="3753272"/>
          </a:xfrm>
          <a:prstGeom prst="rect">
            <a:avLst/>
          </a:prstGeom>
        </p:spPr>
        <p:txBody>
          <a:bodyPr anchor="t" rtlCol="false" tIns="0" lIns="0" bIns="0" rIns="0">
            <a:spAutoFit/>
          </a:bodyPr>
          <a:lstStyle/>
          <a:p>
            <a:pPr algn="l">
              <a:lnSpc>
                <a:spcPts val="14223"/>
              </a:lnSpc>
            </a:pPr>
            <a:r>
              <a:rPr lang="en-US" b="true" sz="15981" spc="-47">
                <a:solidFill>
                  <a:srgbClr val="22867E"/>
                </a:solidFill>
                <a:latin typeface="Proxima Nova Condensed Bold"/>
                <a:ea typeface="Proxima Nova Condensed Bold"/>
                <a:cs typeface="Proxima Nova Condensed Bold"/>
                <a:sym typeface="Proxima Nova Condensed Bold"/>
              </a:rPr>
              <a:t>THANK</a:t>
            </a:r>
            <a:r>
              <a:rPr lang="en-US" b="true" sz="15981" spc="-47">
                <a:solidFill>
                  <a:srgbClr val="000000"/>
                </a:solidFill>
                <a:latin typeface="Proxima Nova Condensed Bold"/>
                <a:ea typeface="Proxima Nova Condensed Bold"/>
                <a:cs typeface="Proxima Nova Condensed Bold"/>
                <a:sym typeface="Proxima Nova Condensed Bold"/>
              </a:rPr>
              <a:t> YOU</a:t>
            </a:r>
          </a:p>
        </p:txBody>
      </p:sp>
      <p:sp>
        <p:nvSpPr>
          <p:cNvPr name="TextBox 10" id="10"/>
          <p:cNvSpPr txBox="true"/>
          <p:nvPr/>
        </p:nvSpPr>
        <p:spPr>
          <a:xfrm rot="0">
            <a:off x="2308548" y="6158058"/>
            <a:ext cx="4996327" cy="587375"/>
          </a:xfrm>
          <a:prstGeom prst="rect">
            <a:avLst/>
          </a:prstGeom>
        </p:spPr>
        <p:txBody>
          <a:bodyPr anchor="t" rtlCol="false" tIns="0" lIns="0" bIns="0" rIns="0">
            <a:spAutoFit/>
          </a:bodyPr>
          <a:lstStyle/>
          <a:p>
            <a:pPr algn="ctr">
              <a:lnSpc>
                <a:spcPts val="4899"/>
              </a:lnSpc>
              <a:spcBef>
                <a:spcPct val="0"/>
              </a:spcBef>
            </a:pPr>
            <a:r>
              <a:rPr lang="en-US" b="true" sz="3499" u="sng">
                <a:solidFill>
                  <a:srgbClr val="FFFFFF"/>
                </a:solidFill>
                <a:latin typeface="Nunito Sans Condensed Bold"/>
                <a:ea typeface="Nunito Sans Condensed Bold"/>
                <a:cs typeface="Nunito Sans Condensed Bold"/>
                <a:sym typeface="Nunito Sans Condensed Bold"/>
                <a:hlinkClick r:id="rId4" tooltip="https://app.powerbi.com/links/LPfFwBLc85?ctid=6845d6ca-1ec5-4c0e-9e9d-34130ce0a0b8&amp;pbi_source=linkShare&amp;bookmarkGuid=f0a1174c-21d1-4ffe-a8fb-fa358017af3a"/>
              </a:rPr>
              <a:t>Power BI Dashboard Link</a:t>
            </a:r>
          </a:p>
        </p:txBody>
      </p:sp>
      <p:sp>
        <p:nvSpPr>
          <p:cNvPr name="Freeform 11" id="11"/>
          <p:cNvSpPr/>
          <p:nvPr/>
        </p:nvSpPr>
        <p:spPr>
          <a:xfrm flipH="false" flipV="false" rot="0">
            <a:off x="-254567" y="-309835"/>
            <a:ext cx="3088866" cy="3088866"/>
          </a:xfrm>
          <a:custGeom>
            <a:avLst/>
            <a:gdLst/>
            <a:ahLst/>
            <a:cxnLst/>
            <a:rect r="r" b="b" t="t" l="l"/>
            <a:pathLst>
              <a:path h="3088866" w="3088866">
                <a:moveTo>
                  <a:pt x="0" y="0"/>
                </a:moveTo>
                <a:lnTo>
                  <a:pt x="3088866" y="0"/>
                </a:lnTo>
                <a:lnTo>
                  <a:pt x="3088866" y="3088866"/>
                </a:lnTo>
                <a:lnTo>
                  <a:pt x="0" y="3088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7711906" y="-1569748"/>
            <a:ext cx="3139497" cy="3139497"/>
          </a:xfrm>
          <a:custGeom>
            <a:avLst/>
            <a:gdLst/>
            <a:ahLst/>
            <a:cxnLst/>
            <a:rect r="r" b="b" t="t" l="l"/>
            <a:pathLst>
              <a:path h="3139497" w="3139497">
                <a:moveTo>
                  <a:pt x="0" y="0"/>
                </a:moveTo>
                <a:lnTo>
                  <a:pt x="3139496" y="0"/>
                </a:lnTo>
                <a:lnTo>
                  <a:pt x="3139496" y="3139496"/>
                </a:lnTo>
                <a:lnTo>
                  <a:pt x="0" y="3139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5702815" y="4664177"/>
            <a:ext cx="1993491" cy="498373"/>
          </a:xfrm>
          <a:custGeom>
            <a:avLst/>
            <a:gdLst/>
            <a:ahLst/>
            <a:cxnLst/>
            <a:rect r="r" b="b" t="t" l="l"/>
            <a:pathLst>
              <a:path h="498373" w="1993491">
                <a:moveTo>
                  <a:pt x="0" y="0"/>
                </a:moveTo>
                <a:lnTo>
                  <a:pt x="1993491" y="0"/>
                </a:lnTo>
                <a:lnTo>
                  <a:pt x="1993491" y="498373"/>
                </a:lnTo>
                <a:lnTo>
                  <a:pt x="0" y="49837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true" flipV="false" rot="0">
            <a:off x="15390418" y="-231054"/>
            <a:ext cx="3088866" cy="3088866"/>
          </a:xfrm>
          <a:custGeom>
            <a:avLst/>
            <a:gdLst/>
            <a:ahLst/>
            <a:cxnLst/>
            <a:rect r="r" b="b" t="t" l="l"/>
            <a:pathLst>
              <a:path h="3088866" w="3088866">
                <a:moveTo>
                  <a:pt x="3088867" y="0"/>
                </a:moveTo>
                <a:lnTo>
                  <a:pt x="0" y="0"/>
                </a:lnTo>
                <a:lnTo>
                  <a:pt x="0" y="3088867"/>
                </a:lnTo>
                <a:lnTo>
                  <a:pt x="3088867" y="3088867"/>
                </a:lnTo>
                <a:lnTo>
                  <a:pt x="308886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1932716" y="7103975"/>
            <a:ext cx="5779189" cy="900233"/>
            <a:chOff x="0" y="0"/>
            <a:chExt cx="1522091" cy="237098"/>
          </a:xfrm>
        </p:grpSpPr>
        <p:sp>
          <p:nvSpPr>
            <p:cNvPr name="Freeform 16" id="16"/>
            <p:cNvSpPr/>
            <p:nvPr/>
          </p:nvSpPr>
          <p:spPr>
            <a:xfrm flipH="false" flipV="false" rot="0">
              <a:off x="0" y="0"/>
              <a:ext cx="1522091" cy="237098"/>
            </a:xfrm>
            <a:custGeom>
              <a:avLst/>
              <a:gdLst/>
              <a:ahLst/>
              <a:cxnLst/>
              <a:rect r="r" b="b" t="t" l="l"/>
              <a:pathLst>
                <a:path h="237098" w="1522091">
                  <a:moveTo>
                    <a:pt x="68321" y="0"/>
                  </a:moveTo>
                  <a:lnTo>
                    <a:pt x="1453770" y="0"/>
                  </a:lnTo>
                  <a:cubicBezTo>
                    <a:pt x="1491503" y="0"/>
                    <a:pt x="1522091" y="30588"/>
                    <a:pt x="1522091" y="68321"/>
                  </a:cubicBezTo>
                  <a:lnTo>
                    <a:pt x="1522091" y="168778"/>
                  </a:lnTo>
                  <a:cubicBezTo>
                    <a:pt x="1522091" y="206510"/>
                    <a:pt x="1491503" y="237098"/>
                    <a:pt x="1453770" y="237098"/>
                  </a:cubicBezTo>
                  <a:lnTo>
                    <a:pt x="68321" y="237098"/>
                  </a:lnTo>
                  <a:cubicBezTo>
                    <a:pt x="30588" y="237098"/>
                    <a:pt x="0" y="206510"/>
                    <a:pt x="0" y="168778"/>
                  </a:cubicBezTo>
                  <a:lnTo>
                    <a:pt x="0" y="68321"/>
                  </a:lnTo>
                  <a:cubicBezTo>
                    <a:pt x="0" y="30588"/>
                    <a:pt x="30588" y="0"/>
                    <a:pt x="68321" y="0"/>
                  </a:cubicBezTo>
                  <a:close/>
                </a:path>
              </a:pathLst>
            </a:custGeom>
            <a:solidFill>
              <a:srgbClr val="22867E"/>
            </a:solidFill>
          </p:spPr>
        </p:sp>
        <p:sp>
          <p:nvSpPr>
            <p:cNvPr name="TextBox 17" id="17"/>
            <p:cNvSpPr txBox="true"/>
            <p:nvPr/>
          </p:nvSpPr>
          <p:spPr>
            <a:xfrm>
              <a:off x="0" y="-38100"/>
              <a:ext cx="1522091" cy="275198"/>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2324147" y="7231829"/>
            <a:ext cx="4996327" cy="587375"/>
          </a:xfrm>
          <a:prstGeom prst="rect">
            <a:avLst/>
          </a:prstGeom>
        </p:spPr>
        <p:txBody>
          <a:bodyPr anchor="t" rtlCol="false" tIns="0" lIns="0" bIns="0" rIns="0">
            <a:spAutoFit/>
          </a:bodyPr>
          <a:lstStyle/>
          <a:p>
            <a:pPr algn="ctr">
              <a:lnSpc>
                <a:spcPts val="4899"/>
              </a:lnSpc>
              <a:spcBef>
                <a:spcPct val="0"/>
              </a:spcBef>
            </a:pPr>
            <a:r>
              <a:rPr lang="en-US" b="true" sz="3499" u="sng">
                <a:solidFill>
                  <a:srgbClr val="FFFFFF"/>
                </a:solidFill>
                <a:latin typeface="Nunito Sans Condensed Bold"/>
                <a:ea typeface="Nunito Sans Condensed Bold"/>
                <a:cs typeface="Nunito Sans Condensed Bold"/>
                <a:sym typeface="Nunito Sans Condensed Bold"/>
                <a:hlinkClick r:id="rId11" tooltip="https://public.tableau.com/app/profile/taghrid.yasser/viz/HrProject_17458560658150/HrSummary?publish=yes"/>
              </a:rPr>
              <a:t>Tableau Dashboard Link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3568845"/>
            <a:ext cx="7244965" cy="4768504"/>
          </a:xfrm>
          <a:custGeom>
            <a:avLst/>
            <a:gdLst/>
            <a:ahLst/>
            <a:cxnLst/>
            <a:rect r="r" b="b" t="t" l="l"/>
            <a:pathLst>
              <a:path h="4768504" w="7244965">
                <a:moveTo>
                  <a:pt x="0" y="0"/>
                </a:moveTo>
                <a:lnTo>
                  <a:pt x="7244965" y="0"/>
                </a:lnTo>
                <a:lnTo>
                  <a:pt x="7244965" y="4768504"/>
                </a:lnTo>
                <a:lnTo>
                  <a:pt x="0" y="47685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085127" y="3942378"/>
            <a:ext cx="10665665" cy="4417297"/>
            <a:chOff x="0" y="0"/>
            <a:chExt cx="2809064" cy="1163403"/>
          </a:xfrm>
        </p:grpSpPr>
        <p:sp>
          <p:nvSpPr>
            <p:cNvPr name="Freeform 7" id="7"/>
            <p:cNvSpPr/>
            <p:nvPr/>
          </p:nvSpPr>
          <p:spPr>
            <a:xfrm flipH="false" flipV="false" rot="0">
              <a:off x="0" y="0"/>
              <a:ext cx="2809064" cy="1163403"/>
            </a:xfrm>
            <a:custGeom>
              <a:avLst/>
              <a:gdLst/>
              <a:ahLst/>
              <a:cxnLst/>
              <a:rect r="r" b="b" t="t" l="l"/>
              <a:pathLst>
                <a:path h="1163403" w="2809064">
                  <a:moveTo>
                    <a:pt x="50811" y="0"/>
                  </a:moveTo>
                  <a:lnTo>
                    <a:pt x="2758253" y="0"/>
                  </a:lnTo>
                  <a:cubicBezTo>
                    <a:pt x="2771729" y="0"/>
                    <a:pt x="2784653" y="5353"/>
                    <a:pt x="2794182" y="14882"/>
                  </a:cubicBezTo>
                  <a:cubicBezTo>
                    <a:pt x="2803711" y="24411"/>
                    <a:pt x="2809064" y="37335"/>
                    <a:pt x="2809064" y="50811"/>
                  </a:cubicBezTo>
                  <a:lnTo>
                    <a:pt x="2809064" y="1112592"/>
                  </a:lnTo>
                  <a:cubicBezTo>
                    <a:pt x="2809064" y="1140654"/>
                    <a:pt x="2786315" y="1163403"/>
                    <a:pt x="2758253" y="1163403"/>
                  </a:cubicBezTo>
                  <a:lnTo>
                    <a:pt x="50811" y="1163403"/>
                  </a:lnTo>
                  <a:cubicBezTo>
                    <a:pt x="22749" y="1163403"/>
                    <a:pt x="0" y="1140654"/>
                    <a:pt x="0" y="1112592"/>
                  </a:cubicBezTo>
                  <a:lnTo>
                    <a:pt x="0" y="50811"/>
                  </a:lnTo>
                  <a:cubicBezTo>
                    <a:pt x="0" y="22749"/>
                    <a:pt x="22749" y="0"/>
                    <a:pt x="50811" y="0"/>
                  </a:cubicBezTo>
                  <a:close/>
                </a:path>
              </a:pathLst>
            </a:custGeom>
            <a:solidFill>
              <a:srgbClr val="22867E"/>
            </a:solidFill>
          </p:spPr>
        </p:sp>
        <p:sp>
          <p:nvSpPr>
            <p:cNvPr name="TextBox 8" id="8"/>
            <p:cNvSpPr txBox="true"/>
            <p:nvPr/>
          </p:nvSpPr>
          <p:spPr>
            <a:xfrm>
              <a:off x="0" y="-38100"/>
              <a:ext cx="2809064" cy="120150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43162" y="-118654"/>
            <a:ext cx="3470026" cy="3470026"/>
          </a:xfrm>
          <a:custGeom>
            <a:avLst/>
            <a:gdLst/>
            <a:ahLst/>
            <a:cxnLst/>
            <a:rect r="r" b="b" t="t" l="l"/>
            <a:pathLst>
              <a:path h="3470026" w="3470026">
                <a:moveTo>
                  <a:pt x="0" y="0"/>
                </a:moveTo>
                <a:lnTo>
                  <a:pt x="3470026" y="0"/>
                </a:lnTo>
                <a:lnTo>
                  <a:pt x="3470026" y="3470026"/>
                </a:lnTo>
                <a:lnTo>
                  <a:pt x="0" y="34700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523976" y="-1731124"/>
            <a:ext cx="4349527" cy="4349527"/>
          </a:xfrm>
          <a:custGeom>
            <a:avLst/>
            <a:gdLst/>
            <a:ahLst/>
            <a:cxnLst/>
            <a:rect r="r" b="b" t="t" l="l"/>
            <a:pathLst>
              <a:path h="4349527" w="4349527">
                <a:moveTo>
                  <a:pt x="0" y="0"/>
                </a:moveTo>
                <a:lnTo>
                  <a:pt x="4349527" y="0"/>
                </a:lnTo>
                <a:lnTo>
                  <a:pt x="4349527" y="4349527"/>
                </a:lnTo>
                <a:lnTo>
                  <a:pt x="0" y="43495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615074" y="1351477"/>
            <a:ext cx="11057853" cy="930275"/>
          </a:xfrm>
          <a:prstGeom prst="rect">
            <a:avLst/>
          </a:prstGeom>
        </p:spPr>
        <p:txBody>
          <a:bodyPr anchor="t" rtlCol="false" tIns="0" lIns="0" bIns="0" rIns="0">
            <a:spAutoFit/>
          </a:bodyPr>
          <a:lstStyle/>
          <a:p>
            <a:pPr algn="ctr">
              <a:lnSpc>
                <a:spcPts val="6999"/>
              </a:lnSpc>
            </a:pPr>
            <a:r>
              <a:rPr lang="en-US" b="true" sz="6999" spc="-20">
                <a:solidFill>
                  <a:srgbClr val="000000"/>
                </a:solidFill>
                <a:latin typeface="Proxima Nova Condensed Bold"/>
                <a:ea typeface="Proxima Nova Condensed Bold"/>
                <a:cs typeface="Proxima Nova Condensed Bold"/>
                <a:sym typeface="Proxima Nova Condensed Bold"/>
              </a:rPr>
              <a:t> </a:t>
            </a:r>
            <a:r>
              <a:rPr lang="en-US" b="true" sz="6999" spc="-20">
                <a:solidFill>
                  <a:srgbClr val="22867E"/>
                </a:solidFill>
                <a:latin typeface="Proxima Nova Condensed Bold"/>
                <a:ea typeface="Proxima Nova Condensed Bold"/>
                <a:cs typeface="Proxima Nova Condensed Bold"/>
                <a:sym typeface="Proxima Nova Condensed Bold"/>
              </a:rPr>
              <a:t>GOAL OF</a:t>
            </a:r>
            <a:r>
              <a:rPr lang="en-US" b="true" sz="6999" spc="-20">
                <a:solidFill>
                  <a:srgbClr val="000000"/>
                </a:solidFill>
                <a:latin typeface="Proxima Nova Condensed Bold"/>
                <a:ea typeface="Proxima Nova Condensed Bold"/>
                <a:cs typeface="Proxima Nova Condensed Bold"/>
                <a:sym typeface="Proxima Nova Condensed Bold"/>
              </a:rPr>
              <a:t> </a:t>
            </a:r>
            <a:r>
              <a:rPr lang="en-US" b="true" sz="6999" spc="-20">
                <a:solidFill>
                  <a:srgbClr val="324947"/>
                </a:solidFill>
                <a:latin typeface="Proxima Nova Condensed Bold"/>
                <a:ea typeface="Proxima Nova Condensed Bold"/>
                <a:cs typeface="Proxima Nova Condensed Bold"/>
                <a:sym typeface="Proxima Nova Condensed Bold"/>
              </a:rPr>
              <a:t>THE REPORT</a:t>
            </a:r>
          </a:p>
        </p:txBody>
      </p:sp>
      <p:sp>
        <p:nvSpPr>
          <p:cNvPr name="TextBox 12" id="12"/>
          <p:cNvSpPr txBox="true"/>
          <p:nvPr/>
        </p:nvSpPr>
        <p:spPr>
          <a:xfrm rot="0">
            <a:off x="9462054" y="4172585"/>
            <a:ext cx="8825946" cy="1234440"/>
          </a:xfrm>
          <a:prstGeom prst="rect">
            <a:avLst/>
          </a:prstGeom>
        </p:spPr>
        <p:txBody>
          <a:bodyPr anchor="t" rtlCol="false" tIns="0" lIns="0" bIns="0" rIns="0">
            <a:spAutoFit/>
          </a:bodyPr>
          <a:lstStyle/>
          <a:p>
            <a:pPr algn="l">
              <a:lnSpc>
                <a:spcPts val="3359"/>
              </a:lnSpc>
              <a:spcBef>
                <a:spcPct val="0"/>
              </a:spcBef>
            </a:pPr>
            <a:r>
              <a:rPr lang="en-US" sz="2399">
                <a:solidFill>
                  <a:srgbClr val="FFFFFF"/>
                </a:solidFill>
                <a:latin typeface="Canva Sans"/>
                <a:ea typeface="Canva Sans"/>
                <a:cs typeface="Canva Sans"/>
                <a:sym typeface="Canva Sans"/>
              </a:rPr>
              <a:t>To present clear, data-driven insights that support HR decision-making in areas like performance, attrition, satisfaction, and compensation.</a:t>
            </a:r>
          </a:p>
        </p:txBody>
      </p:sp>
      <p:sp>
        <p:nvSpPr>
          <p:cNvPr name="TextBox 13" id="13"/>
          <p:cNvSpPr txBox="true"/>
          <p:nvPr/>
        </p:nvSpPr>
        <p:spPr>
          <a:xfrm rot="0">
            <a:off x="9462054" y="5675628"/>
            <a:ext cx="7812485" cy="1893571"/>
          </a:xfrm>
          <a:prstGeom prst="rect">
            <a:avLst/>
          </a:prstGeom>
        </p:spPr>
        <p:txBody>
          <a:bodyPr anchor="t" rtlCol="false" tIns="0" lIns="0" bIns="0" rIns="0">
            <a:spAutoFit/>
          </a:bodyPr>
          <a:lstStyle/>
          <a:p>
            <a:pPr algn="l">
              <a:lnSpc>
                <a:spcPts val="3779"/>
              </a:lnSpc>
              <a:spcBef>
                <a:spcPct val="0"/>
              </a:spcBef>
            </a:pPr>
            <a:r>
              <a:rPr lang="en-US" b="true" sz="2699">
                <a:solidFill>
                  <a:srgbClr val="FFFFFF"/>
                </a:solidFill>
                <a:latin typeface="Canva Sans Bold"/>
                <a:ea typeface="Canva Sans Bold"/>
                <a:cs typeface="Canva Sans Bold"/>
                <a:sym typeface="Canva Sans Bold"/>
              </a:rPr>
              <a:t>Approach Used:</a:t>
            </a:r>
          </a:p>
          <a:p>
            <a:pPr algn="l" marL="582925" indent="-291463" lvl="1">
              <a:lnSpc>
                <a:spcPts val="3779"/>
              </a:lnSpc>
              <a:buFont typeface="Arial"/>
              <a:buChar char="•"/>
            </a:pPr>
            <a:r>
              <a:rPr lang="en-US" b="true" sz="2699">
                <a:solidFill>
                  <a:srgbClr val="FFFFFF"/>
                </a:solidFill>
                <a:latin typeface="Canva Sans Bold"/>
                <a:ea typeface="Canva Sans Bold"/>
                <a:cs typeface="Canva Sans Bold"/>
                <a:sym typeface="Canva Sans Bold"/>
              </a:rPr>
              <a:t>Narrative storytelling with data</a:t>
            </a:r>
          </a:p>
          <a:p>
            <a:pPr algn="l" marL="582925" indent="-291463" lvl="1">
              <a:lnSpc>
                <a:spcPts val="3779"/>
              </a:lnSpc>
              <a:buFont typeface="Arial"/>
              <a:buChar char="•"/>
            </a:pPr>
            <a:r>
              <a:rPr lang="en-US" b="true" sz="2699">
                <a:solidFill>
                  <a:srgbClr val="FFFFFF"/>
                </a:solidFill>
                <a:latin typeface="Canva Sans Bold"/>
                <a:ea typeface="Canva Sans Bold"/>
                <a:cs typeface="Canva Sans Bold"/>
                <a:sym typeface="Canva Sans Bold"/>
              </a:rPr>
              <a:t>Interactive visuals and KPI summaries</a:t>
            </a:r>
          </a:p>
          <a:p>
            <a:pPr algn="l" marL="582925" indent="-291463" lvl="1">
              <a:lnSpc>
                <a:spcPts val="3779"/>
              </a:lnSpc>
              <a:buFont typeface="Arial"/>
              <a:buChar char="•"/>
            </a:pPr>
            <a:r>
              <a:rPr lang="en-US" b="true" sz="2699">
                <a:solidFill>
                  <a:srgbClr val="FFFFFF"/>
                </a:solidFill>
                <a:latin typeface="Canva Sans Bold"/>
                <a:ea typeface="Canva Sans Bold"/>
                <a:cs typeface="Canva Sans Bold"/>
                <a:sym typeface="Canva Sans Bold"/>
              </a:rPr>
              <a:t>Insight-based layout for guided exploration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0">
            <a:off x="0" y="-1173631"/>
            <a:ext cx="4019189" cy="4404661"/>
          </a:xfrm>
          <a:custGeom>
            <a:avLst/>
            <a:gdLst/>
            <a:ahLst/>
            <a:cxnLst/>
            <a:rect r="r" b="b" t="t" l="l"/>
            <a:pathLst>
              <a:path h="4404661" w="4019189">
                <a:moveTo>
                  <a:pt x="4019189" y="4404662"/>
                </a:moveTo>
                <a:lnTo>
                  <a:pt x="0" y="4404662"/>
                </a:lnTo>
                <a:lnTo>
                  <a:pt x="0" y="0"/>
                </a:lnTo>
                <a:lnTo>
                  <a:pt x="4019189" y="0"/>
                </a:lnTo>
                <a:lnTo>
                  <a:pt x="4019189" y="440466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07099" y="2800416"/>
            <a:ext cx="8086408" cy="4624156"/>
            <a:chOff x="0" y="0"/>
            <a:chExt cx="2129754" cy="1217885"/>
          </a:xfrm>
        </p:grpSpPr>
        <p:sp>
          <p:nvSpPr>
            <p:cNvPr name="Freeform 7" id="7"/>
            <p:cNvSpPr/>
            <p:nvPr/>
          </p:nvSpPr>
          <p:spPr>
            <a:xfrm flipH="false" flipV="false" rot="0">
              <a:off x="0" y="0"/>
              <a:ext cx="2129754" cy="1217885"/>
            </a:xfrm>
            <a:custGeom>
              <a:avLst/>
              <a:gdLst/>
              <a:ahLst/>
              <a:cxnLst/>
              <a:rect r="r" b="b" t="t" l="l"/>
              <a:pathLst>
                <a:path h="1217885" w="2129754">
                  <a:moveTo>
                    <a:pt x="67018" y="0"/>
                  </a:moveTo>
                  <a:lnTo>
                    <a:pt x="2062736" y="0"/>
                  </a:lnTo>
                  <a:cubicBezTo>
                    <a:pt x="2099749" y="0"/>
                    <a:pt x="2129754" y="30005"/>
                    <a:pt x="2129754" y="67018"/>
                  </a:cubicBezTo>
                  <a:lnTo>
                    <a:pt x="2129754" y="1150867"/>
                  </a:lnTo>
                  <a:cubicBezTo>
                    <a:pt x="2129754" y="1187880"/>
                    <a:pt x="2099749" y="1217885"/>
                    <a:pt x="2062736" y="1217885"/>
                  </a:cubicBezTo>
                  <a:lnTo>
                    <a:pt x="67018" y="1217885"/>
                  </a:lnTo>
                  <a:cubicBezTo>
                    <a:pt x="30005" y="1217885"/>
                    <a:pt x="0" y="1187880"/>
                    <a:pt x="0" y="1150867"/>
                  </a:cubicBezTo>
                  <a:lnTo>
                    <a:pt x="0" y="67018"/>
                  </a:lnTo>
                  <a:cubicBezTo>
                    <a:pt x="0" y="30005"/>
                    <a:pt x="30005" y="0"/>
                    <a:pt x="67018" y="0"/>
                  </a:cubicBezTo>
                  <a:close/>
                </a:path>
              </a:pathLst>
            </a:custGeom>
            <a:solidFill>
              <a:srgbClr val="22867E"/>
            </a:solidFill>
          </p:spPr>
        </p:sp>
        <p:sp>
          <p:nvSpPr>
            <p:cNvPr name="TextBox 8" id="8"/>
            <p:cNvSpPr txBox="true"/>
            <p:nvPr/>
          </p:nvSpPr>
          <p:spPr>
            <a:xfrm>
              <a:off x="0" y="-57150"/>
              <a:ext cx="2129754" cy="1275035"/>
            </a:xfrm>
            <a:prstGeom prst="rect">
              <a:avLst/>
            </a:prstGeom>
          </p:spPr>
          <p:txBody>
            <a:bodyPr anchor="ctr" rtlCol="false" tIns="50800" lIns="50800" bIns="50800" rIns="50800"/>
            <a:lstStyle/>
            <a:p>
              <a:pPr algn="l">
                <a:lnSpc>
                  <a:spcPts val="4479"/>
                </a:lnSpc>
                <a:spcBef>
                  <a:spcPct val="0"/>
                </a:spcBef>
              </a:pPr>
            </a:p>
          </p:txBody>
        </p:sp>
      </p:grpSp>
      <p:sp>
        <p:nvSpPr>
          <p:cNvPr name="Freeform 9" id="9"/>
          <p:cNvSpPr/>
          <p:nvPr/>
        </p:nvSpPr>
        <p:spPr>
          <a:xfrm flipH="false" flipV="false" rot="0">
            <a:off x="10583370" y="4000583"/>
            <a:ext cx="6202832" cy="4511150"/>
          </a:xfrm>
          <a:custGeom>
            <a:avLst/>
            <a:gdLst/>
            <a:ahLst/>
            <a:cxnLst/>
            <a:rect r="r" b="b" t="t" l="l"/>
            <a:pathLst>
              <a:path h="4511150" w="6202832">
                <a:moveTo>
                  <a:pt x="0" y="0"/>
                </a:moveTo>
                <a:lnTo>
                  <a:pt x="6202831" y="0"/>
                </a:lnTo>
                <a:lnTo>
                  <a:pt x="6202831" y="4511150"/>
                </a:lnTo>
                <a:lnTo>
                  <a:pt x="0" y="4511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583370" y="1627140"/>
            <a:ext cx="6690823" cy="1985010"/>
          </a:xfrm>
          <a:prstGeom prst="rect">
            <a:avLst/>
          </a:prstGeom>
        </p:spPr>
        <p:txBody>
          <a:bodyPr anchor="t" rtlCol="false" tIns="0" lIns="0" bIns="0" rIns="0">
            <a:spAutoFit/>
          </a:bodyPr>
          <a:lstStyle/>
          <a:p>
            <a:pPr algn="just">
              <a:lnSpc>
                <a:spcPts val="7769"/>
              </a:lnSpc>
            </a:pPr>
            <a:r>
              <a:rPr lang="en-US" b="true" sz="6999" spc="-20">
                <a:solidFill>
                  <a:srgbClr val="22867E"/>
                </a:solidFill>
                <a:latin typeface="Proxima Nova Condensed Bold"/>
                <a:ea typeface="Proxima Nova Condensed Bold"/>
                <a:cs typeface="Proxima Nova Condensed Bold"/>
                <a:sym typeface="Proxima Nova Condensed Bold"/>
              </a:rPr>
              <a:t>REPORT </a:t>
            </a:r>
          </a:p>
          <a:p>
            <a:pPr algn="just">
              <a:lnSpc>
                <a:spcPts val="7769"/>
              </a:lnSpc>
            </a:pPr>
            <a:r>
              <a:rPr lang="en-US" b="true" sz="6999" spc="-20">
                <a:solidFill>
                  <a:srgbClr val="000000"/>
                </a:solidFill>
                <a:latin typeface="Proxima Nova Condensed Bold"/>
                <a:ea typeface="Proxima Nova Condensed Bold"/>
                <a:cs typeface="Proxima Nova Condensed Bold"/>
                <a:sym typeface="Proxima Nova Condensed Bold"/>
              </a:rPr>
              <a:t>STRUCTURE</a:t>
            </a:r>
          </a:p>
        </p:txBody>
      </p:sp>
      <p:sp>
        <p:nvSpPr>
          <p:cNvPr name="Freeform 11" id="11"/>
          <p:cNvSpPr/>
          <p:nvPr/>
        </p:nvSpPr>
        <p:spPr>
          <a:xfrm flipH="true" flipV="false" rot="0">
            <a:off x="16396178" y="-101270"/>
            <a:ext cx="1971783" cy="1971783"/>
          </a:xfrm>
          <a:custGeom>
            <a:avLst/>
            <a:gdLst/>
            <a:ahLst/>
            <a:cxnLst/>
            <a:rect r="r" b="b" t="t" l="l"/>
            <a:pathLst>
              <a:path h="1971783" w="1971783">
                <a:moveTo>
                  <a:pt x="1971784" y="0"/>
                </a:moveTo>
                <a:lnTo>
                  <a:pt x="0" y="0"/>
                </a:lnTo>
                <a:lnTo>
                  <a:pt x="0" y="1971783"/>
                </a:lnTo>
                <a:lnTo>
                  <a:pt x="1971784" y="1971783"/>
                </a:lnTo>
                <a:lnTo>
                  <a:pt x="19717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388512" y="-1617462"/>
            <a:ext cx="3032383" cy="3032383"/>
          </a:xfrm>
          <a:custGeom>
            <a:avLst/>
            <a:gdLst/>
            <a:ahLst/>
            <a:cxnLst/>
            <a:rect r="r" b="b" t="t" l="l"/>
            <a:pathLst>
              <a:path h="3032383" w="3032383">
                <a:moveTo>
                  <a:pt x="0" y="0"/>
                </a:moveTo>
                <a:lnTo>
                  <a:pt x="3032383" y="0"/>
                </a:lnTo>
                <a:lnTo>
                  <a:pt x="3032383" y="3032383"/>
                </a:lnTo>
                <a:lnTo>
                  <a:pt x="0" y="3032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610148" y="2874346"/>
            <a:ext cx="7533852" cy="5912850"/>
          </a:xfrm>
          <a:prstGeom prst="rect">
            <a:avLst/>
          </a:prstGeom>
        </p:spPr>
        <p:txBody>
          <a:bodyPr anchor="t" rtlCol="false" tIns="0" lIns="0" bIns="0" rIns="0">
            <a:spAutoFit/>
          </a:bodyPr>
          <a:lstStyle/>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introduction </a:t>
            </a:r>
          </a:p>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Data Modeling Overview</a:t>
            </a:r>
          </a:p>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Visualization</a:t>
            </a:r>
          </a:p>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Executive Summary</a:t>
            </a:r>
          </a:p>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Recommendations</a:t>
            </a:r>
          </a:p>
          <a:p>
            <a:pPr algn="l" marL="909071" indent="-454536" lvl="1">
              <a:lnSpc>
                <a:spcPts val="5894"/>
              </a:lnSpc>
              <a:buFont typeface="Arial"/>
              <a:buChar char="•"/>
            </a:pPr>
            <a:r>
              <a:rPr lang="en-US" b="true" sz="4210">
                <a:solidFill>
                  <a:srgbClr val="FFFFFF"/>
                </a:solidFill>
                <a:latin typeface="Canva Sans Bold"/>
                <a:ea typeface="Canva Sans Bold"/>
                <a:cs typeface="Canva Sans Bold"/>
                <a:sym typeface="Canva Sans Bold"/>
              </a:rPr>
              <a:t>conclusion</a:t>
            </a:r>
          </a:p>
          <a:p>
            <a:pPr algn="l" marL="909071" indent="-454536" lvl="1">
              <a:lnSpc>
                <a:spcPts val="5894"/>
              </a:lnSpc>
              <a:buFont typeface="Arial"/>
              <a:buChar char="•"/>
            </a:pPr>
          </a:p>
          <a:p>
            <a:pPr algn="l">
              <a:lnSpc>
                <a:spcPts val="589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436284"/>
            <a:ext cx="14180678" cy="7223510"/>
            <a:chOff x="0" y="0"/>
            <a:chExt cx="3734829" cy="1902488"/>
          </a:xfrm>
        </p:grpSpPr>
        <p:sp>
          <p:nvSpPr>
            <p:cNvPr name="Freeform 6" id="6"/>
            <p:cNvSpPr/>
            <p:nvPr/>
          </p:nvSpPr>
          <p:spPr>
            <a:xfrm flipH="false" flipV="false" rot="0">
              <a:off x="0" y="0"/>
              <a:ext cx="3734829" cy="1902488"/>
            </a:xfrm>
            <a:custGeom>
              <a:avLst/>
              <a:gdLst/>
              <a:ahLst/>
              <a:cxnLst/>
              <a:rect r="r" b="b" t="t" l="l"/>
              <a:pathLst>
                <a:path h="1902488" w="3734829">
                  <a:moveTo>
                    <a:pt x="38216" y="0"/>
                  </a:moveTo>
                  <a:lnTo>
                    <a:pt x="3696612" y="0"/>
                  </a:lnTo>
                  <a:cubicBezTo>
                    <a:pt x="3717718" y="0"/>
                    <a:pt x="3734829" y="17110"/>
                    <a:pt x="3734829" y="38216"/>
                  </a:cubicBezTo>
                  <a:lnTo>
                    <a:pt x="3734829" y="1864272"/>
                  </a:lnTo>
                  <a:cubicBezTo>
                    <a:pt x="3734829" y="1885378"/>
                    <a:pt x="3717718" y="1902488"/>
                    <a:pt x="3696612" y="1902488"/>
                  </a:cubicBezTo>
                  <a:lnTo>
                    <a:pt x="38216" y="1902488"/>
                  </a:lnTo>
                  <a:cubicBezTo>
                    <a:pt x="17110" y="1902488"/>
                    <a:pt x="0" y="1885378"/>
                    <a:pt x="0" y="1864272"/>
                  </a:cubicBezTo>
                  <a:lnTo>
                    <a:pt x="0" y="38216"/>
                  </a:lnTo>
                  <a:cubicBezTo>
                    <a:pt x="0" y="17110"/>
                    <a:pt x="17110" y="0"/>
                    <a:pt x="38216" y="0"/>
                  </a:cubicBezTo>
                  <a:close/>
                </a:path>
              </a:pathLst>
            </a:custGeom>
            <a:solidFill>
              <a:srgbClr val="22867E"/>
            </a:solidFill>
          </p:spPr>
        </p:sp>
        <p:sp>
          <p:nvSpPr>
            <p:cNvPr name="TextBox 7" id="7"/>
            <p:cNvSpPr txBox="true"/>
            <p:nvPr/>
          </p:nvSpPr>
          <p:spPr>
            <a:xfrm>
              <a:off x="0" y="-47625"/>
              <a:ext cx="3734829" cy="1950113"/>
            </a:xfrm>
            <a:prstGeom prst="rect">
              <a:avLst/>
            </a:prstGeom>
          </p:spPr>
          <p:txBody>
            <a:bodyPr anchor="ctr" rtlCol="false" tIns="50800" lIns="50800" bIns="50800" rIns="50800"/>
            <a:lstStyle/>
            <a:p>
              <a:pPr algn="l">
                <a:lnSpc>
                  <a:spcPts val="3219"/>
                </a:lnSpc>
                <a:spcBef>
                  <a:spcPct val="0"/>
                </a:spcBef>
              </a:pPr>
              <a:r>
                <a:rPr lang="en-US" b="true" sz="2299">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Every organization wants to build a strong, loyal workforce — but what drives employees  </a:t>
              </a: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to stay, succeed, or leave?</a:t>
              </a:r>
            </a:p>
            <a:p>
              <a:pPr algn="l">
                <a:lnSpc>
                  <a:spcPts val="3219"/>
                </a:lnSpc>
                <a:spcBef>
                  <a:spcPct val="0"/>
                </a:spcBef>
              </a:pP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In this project, we dive into a rich dataset that tracks employee journeys across departments,  </a:t>
              </a: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education levels, satisfaction ratings, performance evaluations, and more.</a:t>
              </a:r>
            </a:p>
            <a:p>
              <a:pPr algn="l">
                <a:lnSpc>
                  <a:spcPts val="3219"/>
                </a:lnSpc>
                <a:spcBef>
                  <a:spcPct val="0"/>
                </a:spcBef>
              </a:pP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Through Power BI, we analyze this data to uncover hidden insights:</a:t>
              </a:r>
            </a:p>
            <a:p>
              <a:pPr algn="l" marL="496566" indent="-248283" lvl="1">
                <a:lnSpc>
                  <a:spcPts val="3219"/>
                </a:lnSpc>
                <a:spcBef>
                  <a:spcPct val="0"/>
                </a:spcBef>
                <a:buFont typeface="Arial"/>
                <a:buChar char="•"/>
              </a:pPr>
              <a:r>
                <a:rPr lang="en-US" b="true" sz="2299" strike="noStrike" u="none">
                  <a:solidFill>
                    <a:srgbClr val="FFFFFF"/>
                  </a:solidFill>
                  <a:latin typeface="Canva Sans Bold"/>
                  <a:ea typeface="Canva Sans Bold"/>
                  <a:cs typeface="Canva Sans Bold"/>
                  <a:sym typeface="Canva Sans Bold"/>
                </a:rPr>
                <a:t>Which factors most influence attrition?</a:t>
              </a:r>
            </a:p>
            <a:p>
              <a:pPr algn="l" marL="496566" indent="-248283" lvl="1">
                <a:lnSpc>
                  <a:spcPts val="3219"/>
                </a:lnSpc>
                <a:spcBef>
                  <a:spcPct val="0"/>
                </a:spcBef>
                <a:buFont typeface="Arial"/>
                <a:buChar char="•"/>
              </a:pPr>
              <a:r>
                <a:rPr lang="en-US" b="true" sz="2299" strike="noStrike" u="none">
                  <a:solidFill>
                    <a:srgbClr val="FFFFFF"/>
                  </a:solidFill>
                  <a:latin typeface="Canva Sans Bold"/>
                  <a:ea typeface="Canva Sans Bold"/>
                  <a:cs typeface="Canva Sans Bold"/>
                  <a:sym typeface="Canva Sans Bold"/>
                </a:rPr>
                <a:t>How satisfaction and performance levels vary across departments and education backgrounds?</a:t>
              </a:r>
            </a:p>
            <a:p>
              <a:pPr algn="l" marL="496566" indent="-248283" lvl="1">
                <a:lnSpc>
                  <a:spcPts val="3219"/>
                </a:lnSpc>
                <a:spcBef>
                  <a:spcPct val="0"/>
                </a:spcBef>
                <a:buFont typeface="Arial"/>
                <a:buChar char="•"/>
              </a:pPr>
              <a:r>
                <a:rPr lang="en-US" b="true" sz="2299" strike="noStrike" u="none">
                  <a:solidFill>
                    <a:srgbClr val="FFFFFF"/>
                  </a:solidFill>
                  <a:latin typeface="Canva Sans Bold"/>
                  <a:ea typeface="Canva Sans Bold"/>
                  <a:cs typeface="Canva Sans Bold"/>
                  <a:sym typeface="Canva Sans Bold"/>
                </a:rPr>
                <a:t>Where the organization can act to improve retention and employee engagement.</a:t>
              </a:r>
            </a:p>
            <a:p>
              <a:pPr algn="l">
                <a:lnSpc>
                  <a:spcPts val="3219"/>
                </a:lnSpc>
                <a:spcBef>
                  <a:spcPct val="0"/>
                </a:spcBef>
              </a:pP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This project is not just about creating dashboards — it’s about telling a story:</a:t>
              </a: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 story of people, patterns, challenges, and opportunities.</a:t>
              </a:r>
            </a:p>
            <a:p>
              <a:pPr algn="l">
                <a:lnSpc>
                  <a:spcPts val="3219"/>
                </a:lnSpc>
                <a:spcBef>
                  <a:spcPct val="0"/>
                </a:spcBef>
              </a:pP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By connecting the dots across multiple dimensions, we transform raw data into meaningful   </a:t>
              </a:r>
            </a:p>
            <a:p>
              <a:pPr algn="l">
                <a:lnSpc>
                  <a:spcPts val="3219"/>
                </a:lnSpc>
                <a:spcBef>
                  <a:spcPct val="0"/>
                </a:spcBef>
              </a:pPr>
              <a:r>
                <a:rPr lang="en-US" b="true" sz="2299" strike="noStrike" u="none">
                  <a:solidFill>
                    <a:srgbClr val="FFFFFF"/>
                  </a:solidFill>
                  <a:latin typeface="Canva Sans Bold"/>
                  <a:ea typeface="Canva Sans Bold"/>
                  <a:cs typeface="Canva Sans Bold"/>
                  <a:sym typeface="Canva Sans Bold"/>
                </a:rPr>
                <a:t> </a:t>
              </a:r>
              <a:r>
                <a:rPr lang="en-US" b="true" sz="2299" strike="noStrike" u="none">
                  <a:solidFill>
                    <a:srgbClr val="FFFFFF"/>
                  </a:solidFill>
                  <a:latin typeface="Canva Sans Bold"/>
                  <a:ea typeface="Canva Sans Bold"/>
                  <a:cs typeface="Canva Sans Bold"/>
                  <a:sym typeface="Canva Sans Bold"/>
                </a:rPr>
                <a:t>recommendations that can help any organization build a better future for its employees.</a:t>
              </a:r>
            </a:p>
            <a:p>
              <a:pPr algn="l">
                <a:lnSpc>
                  <a:spcPts val="3219"/>
                </a:lnSpc>
                <a:spcBef>
                  <a:spcPct val="0"/>
                </a:spcBef>
              </a:pPr>
            </a:p>
          </p:txBody>
        </p:sp>
      </p:grpSp>
      <p:sp>
        <p:nvSpPr>
          <p:cNvPr name="Freeform 8" id="8"/>
          <p:cNvSpPr/>
          <p:nvPr/>
        </p:nvSpPr>
        <p:spPr>
          <a:xfrm flipH="false" flipV="false" rot="0">
            <a:off x="15147559" y="3516227"/>
            <a:ext cx="3140441" cy="4007523"/>
          </a:xfrm>
          <a:custGeom>
            <a:avLst/>
            <a:gdLst/>
            <a:ahLst/>
            <a:cxnLst/>
            <a:rect r="r" b="b" t="t" l="l"/>
            <a:pathLst>
              <a:path h="4007523" w="3140441">
                <a:moveTo>
                  <a:pt x="0" y="0"/>
                </a:moveTo>
                <a:lnTo>
                  <a:pt x="3140441" y="0"/>
                </a:lnTo>
                <a:lnTo>
                  <a:pt x="3140441" y="4007523"/>
                </a:lnTo>
                <a:lnTo>
                  <a:pt x="0" y="40075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888938" y="494025"/>
            <a:ext cx="4434168" cy="735129"/>
          </a:xfrm>
          <a:prstGeom prst="rect">
            <a:avLst/>
          </a:prstGeom>
        </p:spPr>
        <p:txBody>
          <a:bodyPr anchor="t" rtlCol="false" tIns="0" lIns="0" bIns="0" rIns="0">
            <a:spAutoFit/>
          </a:bodyPr>
          <a:lstStyle/>
          <a:p>
            <a:pPr algn="just" marL="0" indent="0" lvl="0">
              <a:lnSpc>
                <a:spcPts val="5715"/>
              </a:lnSpc>
              <a:spcBef>
                <a:spcPct val="0"/>
              </a:spcBef>
            </a:pPr>
            <a:r>
              <a:rPr lang="en-US" b="true" sz="5149" spc="-15" strike="noStrike" u="none">
                <a:solidFill>
                  <a:srgbClr val="000000"/>
                </a:solidFill>
                <a:latin typeface="Proxima Nova Condensed Bold"/>
                <a:ea typeface="Proxima Nova Condensed Bold"/>
                <a:cs typeface="Proxima Nova Condensed Bold"/>
                <a:sym typeface="Proxima Nova Condensed Bold"/>
              </a:rPr>
              <a:t>INTRODUCTION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04607" y="392657"/>
            <a:ext cx="16283951" cy="8680350"/>
            <a:chOff x="0" y="0"/>
            <a:chExt cx="4288777" cy="2286183"/>
          </a:xfrm>
        </p:grpSpPr>
        <p:sp>
          <p:nvSpPr>
            <p:cNvPr name="Freeform 6" id="6"/>
            <p:cNvSpPr/>
            <p:nvPr/>
          </p:nvSpPr>
          <p:spPr>
            <a:xfrm flipH="false" flipV="false" rot="0">
              <a:off x="0" y="0"/>
              <a:ext cx="4288777" cy="2286183"/>
            </a:xfrm>
            <a:custGeom>
              <a:avLst/>
              <a:gdLst/>
              <a:ahLst/>
              <a:cxnLst/>
              <a:rect r="r" b="b" t="t" l="l"/>
              <a:pathLst>
                <a:path h="2286183" w="4288777">
                  <a:moveTo>
                    <a:pt x="33280" y="0"/>
                  </a:moveTo>
                  <a:lnTo>
                    <a:pt x="4255497" y="0"/>
                  </a:lnTo>
                  <a:cubicBezTo>
                    <a:pt x="4264323" y="0"/>
                    <a:pt x="4272788" y="3506"/>
                    <a:pt x="4279030" y="9748"/>
                  </a:cubicBezTo>
                  <a:cubicBezTo>
                    <a:pt x="4285271" y="15989"/>
                    <a:pt x="4288777" y="24454"/>
                    <a:pt x="4288777" y="33280"/>
                  </a:cubicBezTo>
                  <a:lnTo>
                    <a:pt x="4288777" y="2252902"/>
                  </a:lnTo>
                  <a:cubicBezTo>
                    <a:pt x="4288777" y="2271282"/>
                    <a:pt x="4273877" y="2286183"/>
                    <a:pt x="4255497" y="2286183"/>
                  </a:cubicBezTo>
                  <a:lnTo>
                    <a:pt x="33280" y="2286183"/>
                  </a:lnTo>
                  <a:cubicBezTo>
                    <a:pt x="14900" y="2286183"/>
                    <a:pt x="0" y="2271282"/>
                    <a:pt x="0" y="2252902"/>
                  </a:cubicBezTo>
                  <a:lnTo>
                    <a:pt x="0" y="33280"/>
                  </a:lnTo>
                  <a:cubicBezTo>
                    <a:pt x="0" y="14900"/>
                    <a:pt x="14900" y="0"/>
                    <a:pt x="33280" y="0"/>
                  </a:cubicBezTo>
                  <a:close/>
                </a:path>
              </a:pathLst>
            </a:custGeom>
            <a:solidFill>
              <a:srgbClr val="22867E"/>
            </a:solidFill>
          </p:spPr>
        </p:sp>
        <p:sp>
          <p:nvSpPr>
            <p:cNvPr name="TextBox 7" id="7"/>
            <p:cNvSpPr txBox="true"/>
            <p:nvPr/>
          </p:nvSpPr>
          <p:spPr>
            <a:xfrm>
              <a:off x="0" y="-57150"/>
              <a:ext cx="4288777" cy="2343333"/>
            </a:xfrm>
            <a:prstGeom prst="rect">
              <a:avLst/>
            </a:prstGeom>
          </p:spPr>
          <p:txBody>
            <a:bodyPr anchor="ctr" rtlCol="false" tIns="50800" lIns="50800" bIns="50800" rIns="50800"/>
            <a:lstStyle/>
            <a:p>
              <a:pPr algn="l">
                <a:lnSpc>
                  <a:spcPts val="4479"/>
                </a:lnSpc>
                <a:spcBef>
                  <a:spcPct val="0"/>
                </a:spcBef>
              </a:pPr>
            </a:p>
          </p:txBody>
        </p:sp>
      </p:grpSp>
      <p:sp>
        <p:nvSpPr>
          <p:cNvPr name="Freeform 8" id="8"/>
          <p:cNvSpPr/>
          <p:nvPr/>
        </p:nvSpPr>
        <p:spPr>
          <a:xfrm flipH="false" flipV="false" rot="0">
            <a:off x="1538341" y="-916479"/>
            <a:ext cx="3032383" cy="3032383"/>
          </a:xfrm>
          <a:custGeom>
            <a:avLst/>
            <a:gdLst/>
            <a:ahLst/>
            <a:cxnLst/>
            <a:rect r="r" b="b" t="t" l="l"/>
            <a:pathLst>
              <a:path h="3032383" w="3032383">
                <a:moveTo>
                  <a:pt x="0" y="0"/>
                </a:moveTo>
                <a:lnTo>
                  <a:pt x="3032383" y="0"/>
                </a:lnTo>
                <a:lnTo>
                  <a:pt x="3032383" y="3032383"/>
                </a:lnTo>
                <a:lnTo>
                  <a:pt x="0" y="30323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839944" y="722704"/>
            <a:ext cx="15033775" cy="8020257"/>
          </a:xfrm>
          <a:custGeom>
            <a:avLst/>
            <a:gdLst/>
            <a:ahLst/>
            <a:cxnLst/>
            <a:rect r="r" b="b" t="t" l="l"/>
            <a:pathLst>
              <a:path h="8020257" w="15033775">
                <a:moveTo>
                  <a:pt x="0" y="0"/>
                </a:moveTo>
                <a:lnTo>
                  <a:pt x="15033775" y="0"/>
                </a:lnTo>
                <a:lnTo>
                  <a:pt x="15033775" y="8020256"/>
                </a:lnTo>
                <a:lnTo>
                  <a:pt x="0" y="8020256"/>
                </a:lnTo>
                <a:lnTo>
                  <a:pt x="0" y="0"/>
                </a:lnTo>
                <a:close/>
              </a:path>
            </a:pathLst>
          </a:custGeom>
          <a:blipFill>
            <a:blip r:embed="rId4"/>
            <a:stretch>
              <a:fillRect l="0" t="-5189" r="0" b="-9153"/>
            </a:stretch>
          </a:blipFill>
        </p:spPr>
      </p:sp>
      <p:sp>
        <p:nvSpPr>
          <p:cNvPr name="TextBox 10" id="10"/>
          <p:cNvSpPr txBox="true"/>
          <p:nvPr/>
        </p:nvSpPr>
        <p:spPr>
          <a:xfrm rot="0">
            <a:off x="2024431" y="853640"/>
            <a:ext cx="5945585" cy="786765"/>
          </a:xfrm>
          <a:prstGeom prst="rect">
            <a:avLst/>
          </a:prstGeom>
        </p:spPr>
        <p:txBody>
          <a:bodyPr anchor="t" rtlCol="false" tIns="0" lIns="0" bIns="0" rIns="0">
            <a:spAutoFit/>
          </a:bodyPr>
          <a:lstStyle/>
          <a:p>
            <a:pPr algn="just" marL="0" indent="0" lvl="0">
              <a:lnSpc>
                <a:spcPts val="6105"/>
              </a:lnSpc>
              <a:spcBef>
                <a:spcPct val="0"/>
              </a:spcBef>
            </a:pPr>
            <a:r>
              <a:rPr lang="en-US" b="true" sz="5500" spc="-16" strike="noStrike" u="none">
                <a:solidFill>
                  <a:srgbClr val="000000"/>
                </a:solidFill>
                <a:latin typeface="Proxima Nova Condensed Bold"/>
                <a:ea typeface="Proxima Nova Condensed Bold"/>
                <a:cs typeface="Proxima Nova Condensed Bold"/>
                <a:sym typeface="Proxima Nova Condensed Bold"/>
              </a:rPr>
              <a:t>DATA MODELING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91440"/>
            <a:ext cx="18453502" cy="10195560"/>
          </a:xfrm>
          <a:custGeom>
            <a:avLst/>
            <a:gdLst/>
            <a:ahLst/>
            <a:cxnLst/>
            <a:rect r="r" b="b" t="t" l="l"/>
            <a:pathLst>
              <a:path h="10195560" w="18453502">
                <a:moveTo>
                  <a:pt x="0" y="0"/>
                </a:moveTo>
                <a:lnTo>
                  <a:pt x="18453502" y="0"/>
                </a:lnTo>
                <a:lnTo>
                  <a:pt x="18453502" y="10195560"/>
                </a:lnTo>
                <a:lnTo>
                  <a:pt x="0" y="1019556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171333"/>
            <a:ext cx="10944718" cy="5846906"/>
            <a:chOff x="0" y="0"/>
            <a:chExt cx="2882559" cy="1539926"/>
          </a:xfrm>
        </p:grpSpPr>
        <p:sp>
          <p:nvSpPr>
            <p:cNvPr name="Freeform 6" id="6"/>
            <p:cNvSpPr/>
            <p:nvPr/>
          </p:nvSpPr>
          <p:spPr>
            <a:xfrm flipH="false" flipV="false" rot="0">
              <a:off x="0" y="0"/>
              <a:ext cx="2882560" cy="1539926"/>
            </a:xfrm>
            <a:custGeom>
              <a:avLst/>
              <a:gdLst/>
              <a:ahLst/>
              <a:cxnLst/>
              <a:rect r="r" b="b" t="t" l="l"/>
              <a:pathLst>
                <a:path h="1539926" w="2882560">
                  <a:moveTo>
                    <a:pt x="49516" y="0"/>
                  </a:moveTo>
                  <a:lnTo>
                    <a:pt x="2833044" y="0"/>
                  </a:lnTo>
                  <a:cubicBezTo>
                    <a:pt x="2846176" y="0"/>
                    <a:pt x="2858771" y="5217"/>
                    <a:pt x="2868057" y="14503"/>
                  </a:cubicBezTo>
                  <a:cubicBezTo>
                    <a:pt x="2877343" y="23789"/>
                    <a:pt x="2882560" y="36383"/>
                    <a:pt x="2882560" y="49516"/>
                  </a:cubicBezTo>
                  <a:lnTo>
                    <a:pt x="2882560" y="1490410"/>
                  </a:lnTo>
                  <a:cubicBezTo>
                    <a:pt x="2882560" y="1517757"/>
                    <a:pt x="2860391" y="1539926"/>
                    <a:pt x="2833044" y="1539926"/>
                  </a:cubicBezTo>
                  <a:lnTo>
                    <a:pt x="49516" y="1539926"/>
                  </a:lnTo>
                  <a:cubicBezTo>
                    <a:pt x="36383" y="1539926"/>
                    <a:pt x="23789" y="1534709"/>
                    <a:pt x="14503" y="1525423"/>
                  </a:cubicBezTo>
                  <a:cubicBezTo>
                    <a:pt x="5217" y="1516137"/>
                    <a:pt x="0" y="1503543"/>
                    <a:pt x="0" y="1490410"/>
                  </a:cubicBezTo>
                  <a:lnTo>
                    <a:pt x="0" y="49516"/>
                  </a:lnTo>
                  <a:cubicBezTo>
                    <a:pt x="0" y="36383"/>
                    <a:pt x="5217" y="23789"/>
                    <a:pt x="14503" y="14503"/>
                  </a:cubicBezTo>
                  <a:cubicBezTo>
                    <a:pt x="23789" y="5217"/>
                    <a:pt x="36383" y="0"/>
                    <a:pt x="49516" y="0"/>
                  </a:cubicBezTo>
                  <a:close/>
                </a:path>
              </a:pathLst>
            </a:custGeom>
            <a:solidFill>
              <a:srgbClr val="22867E"/>
            </a:solidFill>
            <a:ln cap="rnd">
              <a:noFill/>
              <a:prstDash val="solid"/>
              <a:round/>
            </a:ln>
          </p:spPr>
        </p:sp>
        <p:sp>
          <p:nvSpPr>
            <p:cNvPr name="TextBox 7" id="7"/>
            <p:cNvSpPr txBox="true"/>
            <p:nvPr/>
          </p:nvSpPr>
          <p:spPr>
            <a:xfrm>
              <a:off x="0" y="-57150"/>
              <a:ext cx="2882559" cy="1597076"/>
            </a:xfrm>
            <a:prstGeom prst="rect">
              <a:avLst/>
            </a:prstGeom>
          </p:spPr>
          <p:txBody>
            <a:bodyPr anchor="ctr" rtlCol="false" tIns="50800" lIns="50800" bIns="50800" rIns="50800"/>
            <a:lstStyle/>
            <a:p>
              <a:pPr algn="l">
                <a:lnSpc>
                  <a:spcPts val="3794"/>
                </a:lnSpc>
                <a:spcBef>
                  <a:spcPct val="0"/>
                </a:spcBef>
              </a:pPr>
            </a:p>
            <a:p>
              <a:pPr algn="l">
                <a:lnSpc>
                  <a:spcPts val="3794"/>
                </a:lnSpc>
                <a:spcBef>
                  <a:spcPct val="0"/>
                </a:spcBef>
              </a:pPr>
              <a:r>
                <a:rPr lang="en-US" sz="2710" strike="noStrike" u="none">
                  <a:solidFill>
                    <a:srgbClr val="FFFFFF"/>
                  </a:solidFill>
                  <a:latin typeface="Canva Sans"/>
                  <a:ea typeface="Canva Sans"/>
                  <a:cs typeface="Canva Sans"/>
                  <a:sym typeface="Canva Sans"/>
                </a:rPr>
                <a:t> Insights:</a:t>
              </a:r>
            </a:p>
            <a:p>
              <a:pPr algn="l">
                <a:lnSpc>
                  <a:spcPts val="3794"/>
                </a:lnSpc>
                <a:spcBef>
                  <a:spcPct val="0"/>
                </a:spcBef>
              </a:pP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First 2 Years = Danger Zone: 68% of attrition occurs early.</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Salary Inequity: Tech earns 14% more than HR for similar roles.</a:t>
              </a:r>
            </a:p>
            <a:p>
              <a:pPr algn="l" marL="585229" indent="-292615" lvl="1">
                <a:lnSpc>
                  <a:spcPts val="3794"/>
                </a:lnSpc>
                <a:spcBef>
                  <a:spcPct val="0"/>
                </a:spcBef>
                <a:buFont typeface="Arial"/>
                <a:buChar char="•"/>
              </a:pPr>
              <a:r>
                <a:rPr lang="en-US" sz="2710" strike="noStrike" u="none">
                  <a:solidFill>
                    <a:srgbClr val="FFFFFF"/>
                  </a:solidFill>
                  <a:latin typeface="Canva Sans"/>
                  <a:ea typeface="Canva Sans"/>
                  <a:cs typeface="Canva Sans"/>
                  <a:sym typeface="Canva Sans"/>
                </a:rPr>
                <a:t>Department Hotspots:</a:t>
              </a:r>
            </a:p>
            <a:p>
              <a:pPr algn="l">
                <a:lnSpc>
                  <a:spcPts val="3794"/>
                </a:lnSpc>
                <a:spcBef>
                  <a:spcPct val="0"/>
                </a:spcBef>
              </a:pPr>
              <a:r>
                <a:rPr lang="en-US" sz="2710" strike="noStrike" u="none">
                  <a:solidFill>
                    <a:srgbClr val="FFFFFF"/>
                  </a:solidFill>
                  <a:latin typeface="Canva Sans"/>
                  <a:ea typeface="Canva Sans"/>
                  <a:cs typeface="Canva Sans"/>
                  <a:sym typeface="Canva Sans"/>
                </a:rPr>
                <a:t>            Sales: 22% attrition (vs. 9% in HR).</a:t>
              </a:r>
            </a:p>
            <a:p>
              <a:pPr algn="l">
                <a:lnSpc>
                  <a:spcPts val="3794"/>
                </a:lnSpc>
                <a:spcBef>
                  <a:spcPct val="0"/>
                </a:spcBef>
              </a:pPr>
              <a:r>
                <a:rPr lang="en-US" sz="2710" strike="noStrike" u="none">
                  <a:solidFill>
                    <a:srgbClr val="FFFFFF"/>
                  </a:solidFill>
                  <a:latin typeface="Canva Sans"/>
                  <a:ea typeface="Canva Sans"/>
                  <a:cs typeface="Canva Sans"/>
                  <a:sym typeface="Canva Sans"/>
                </a:rPr>
                <a:t>            Tech: High performers leave if salary lags.</a:t>
              </a:r>
            </a:p>
            <a:p>
              <a:pPr algn="l">
                <a:lnSpc>
                  <a:spcPts val="3794"/>
                </a:lnSpc>
                <a:spcBef>
                  <a:spcPct val="0"/>
                </a:spcBef>
              </a:pPr>
            </a:p>
            <a:p>
              <a:pPr algn="l">
                <a:lnSpc>
                  <a:spcPts val="3794"/>
                </a:lnSpc>
                <a:spcBef>
                  <a:spcPct val="0"/>
                </a:spcBef>
              </a:pPr>
            </a:p>
            <a:p>
              <a:pPr algn="l">
                <a:lnSpc>
                  <a:spcPts val="3794"/>
                </a:lnSpc>
                <a:spcBef>
                  <a:spcPct val="0"/>
                </a:spcBef>
              </a:pPr>
            </a:p>
          </p:txBody>
        </p:sp>
      </p:grpSp>
      <p:sp>
        <p:nvSpPr>
          <p:cNvPr name="Freeform 8" id="8"/>
          <p:cNvSpPr/>
          <p:nvPr/>
        </p:nvSpPr>
        <p:spPr>
          <a:xfrm flipH="false" flipV="false" rot="0">
            <a:off x="12320164" y="1867416"/>
            <a:ext cx="5134518" cy="6552169"/>
          </a:xfrm>
          <a:custGeom>
            <a:avLst/>
            <a:gdLst/>
            <a:ahLst/>
            <a:cxnLst/>
            <a:rect r="r" b="b" t="t" l="l"/>
            <a:pathLst>
              <a:path h="6552169" w="5134518">
                <a:moveTo>
                  <a:pt x="0" y="0"/>
                </a:moveTo>
                <a:lnTo>
                  <a:pt x="5134518" y="0"/>
                </a:lnTo>
                <a:lnTo>
                  <a:pt x="5134518" y="6552168"/>
                </a:lnTo>
                <a:lnTo>
                  <a:pt x="0" y="6552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735226" y="-1653048"/>
            <a:ext cx="3884681" cy="3884681"/>
          </a:xfrm>
          <a:custGeom>
            <a:avLst/>
            <a:gdLst/>
            <a:ahLst/>
            <a:cxnLst/>
            <a:rect r="r" b="b" t="t" l="l"/>
            <a:pathLst>
              <a:path h="3884681" w="3884681">
                <a:moveTo>
                  <a:pt x="0" y="0"/>
                </a:moveTo>
                <a:lnTo>
                  <a:pt x="3884681" y="0"/>
                </a:lnTo>
                <a:lnTo>
                  <a:pt x="3884681" y="3884681"/>
                </a:lnTo>
                <a:lnTo>
                  <a:pt x="0" y="3884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4567" y="-78450"/>
            <a:ext cx="2143505" cy="2143505"/>
          </a:xfrm>
          <a:custGeom>
            <a:avLst/>
            <a:gdLst/>
            <a:ahLst/>
            <a:cxnLst/>
            <a:rect r="r" b="b" t="t" l="l"/>
            <a:pathLst>
              <a:path h="2143505" w="2143505">
                <a:moveTo>
                  <a:pt x="0" y="0"/>
                </a:moveTo>
                <a:lnTo>
                  <a:pt x="2143505" y="0"/>
                </a:lnTo>
                <a:lnTo>
                  <a:pt x="2143505" y="2143505"/>
                </a:lnTo>
                <a:lnTo>
                  <a:pt x="0" y="2143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7132987" y="-259192"/>
            <a:ext cx="4321546" cy="1096969"/>
          </a:xfrm>
          <a:custGeom>
            <a:avLst/>
            <a:gdLst/>
            <a:ahLst/>
            <a:cxnLst/>
            <a:rect r="r" b="b" t="t" l="l"/>
            <a:pathLst>
              <a:path h="1096969" w="4321546">
                <a:moveTo>
                  <a:pt x="0" y="0"/>
                </a:moveTo>
                <a:lnTo>
                  <a:pt x="4321546" y="0"/>
                </a:lnTo>
                <a:lnTo>
                  <a:pt x="4321546" y="1096969"/>
                </a:lnTo>
                <a:lnTo>
                  <a:pt x="0" y="10969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514203" y="1015405"/>
            <a:ext cx="5519261" cy="786765"/>
          </a:xfrm>
          <a:prstGeom prst="rect">
            <a:avLst/>
          </a:prstGeom>
        </p:spPr>
        <p:txBody>
          <a:bodyPr anchor="t" rtlCol="false" tIns="0" lIns="0" bIns="0" rIns="0">
            <a:spAutoFit/>
          </a:bodyPr>
          <a:lstStyle/>
          <a:p>
            <a:pPr algn="just" marL="0" indent="0" lvl="0">
              <a:lnSpc>
                <a:spcPts val="6105"/>
              </a:lnSpc>
              <a:spcBef>
                <a:spcPct val="0"/>
              </a:spcBef>
            </a:pPr>
            <a:r>
              <a:rPr lang="en-US" b="true" sz="5500" spc="-16" strike="noStrike" u="none">
                <a:solidFill>
                  <a:srgbClr val="000000"/>
                </a:solidFill>
                <a:latin typeface="Proxima Nova Condensed Bold"/>
                <a:ea typeface="Proxima Nova Condensed Bold"/>
                <a:cs typeface="Proxima Nova Condensed Bold"/>
                <a:sym typeface="Proxima Nova Condensed Bold"/>
              </a:rPr>
              <a:t>PAGE 1 – OVERVIEW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904" y="9258300"/>
            <a:ext cx="19398061" cy="1289940"/>
            <a:chOff x="0" y="0"/>
            <a:chExt cx="5108954" cy="339737"/>
          </a:xfrm>
        </p:grpSpPr>
        <p:sp>
          <p:nvSpPr>
            <p:cNvPr name="Freeform 3" id="3"/>
            <p:cNvSpPr/>
            <p:nvPr/>
          </p:nvSpPr>
          <p:spPr>
            <a:xfrm flipH="false" flipV="false" rot="0">
              <a:off x="0" y="0"/>
              <a:ext cx="5108954" cy="339737"/>
            </a:xfrm>
            <a:custGeom>
              <a:avLst/>
              <a:gdLst/>
              <a:ahLst/>
              <a:cxnLst/>
              <a:rect r="r" b="b" t="t" l="l"/>
              <a:pathLst>
                <a:path h="339737" w="5108954">
                  <a:moveTo>
                    <a:pt x="20355" y="0"/>
                  </a:moveTo>
                  <a:lnTo>
                    <a:pt x="5088600" y="0"/>
                  </a:lnTo>
                  <a:cubicBezTo>
                    <a:pt x="5093998" y="0"/>
                    <a:pt x="5099176" y="2144"/>
                    <a:pt x="5102993" y="5962"/>
                  </a:cubicBezTo>
                  <a:cubicBezTo>
                    <a:pt x="5106810" y="9779"/>
                    <a:pt x="5108954" y="14956"/>
                    <a:pt x="5108954" y="20355"/>
                  </a:cubicBezTo>
                  <a:lnTo>
                    <a:pt x="5108954" y="319383"/>
                  </a:lnTo>
                  <a:cubicBezTo>
                    <a:pt x="5108954" y="324781"/>
                    <a:pt x="5106810" y="329958"/>
                    <a:pt x="5102993" y="333776"/>
                  </a:cubicBezTo>
                  <a:cubicBezTo>
                    <a:pt x="5099176" y="337593"/>
                    <a:pt x="5093998" y="339737"/>
                    <a:pt x="5088600" y="339737"/>
                  </a:cubicBezTo>
                  <a:lnTo>
                    <a:pt x="20355" y="339737"/>
                  </a:lnTo>
                  <a:cubicBezTo>
                    <a:pt x="9113" y="339737"/>
                    <a:pt x="0" y="330624"/>
                    <a:pt x="0" y="319383"/>
                  </a:cubicBezTo>
                  <a:lnTo>
                    <a:pt x="0" y="20355"/>
                  </a:lnTo>
                  <a:cubicBezTo>
                    <a:pt x="0" y="9113"/>
                    <a:pt x="9113" y="0"/>
                    <a:pt x="20355" y="0"/>
                  </a:cubicBezTo>
                  <a:close/>
                </a:path>
              </a:pathLst>
            </a:custGeom>
            <a:solidFill>
              <a:srgbClr val="324947"/>
            </a:solidFill>
          </p:spPr>
        </p:sp>
        <p:sp>
          <p:nvSpPr>
            <p:cNvPr name="TextBox 4" id="4"/>
            <p:cNvSpPr txBox="true"/>
            <p:nvPr/>
          </p:nvSpPr>
          <p:spPr>
            <a:xfrm>
              <a:off x="0" y="-38100"/>
              <a:ext cx="5108954" cy="37783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0"/>
            <a:ext cx="18288000" cy="10252710"/>
          </a:xfrm>
          <a:custGeom>
            <a:avLst/>
            <a:gdLst/>
            <a:ahLst/>
            <a:cxnLst/>
            <a:rect r="r" b="b" t="t" l="l"/>
            <a:pathLst>
              <a:path h="10252710" w="18288000">
                <a:moveTo>
                  <a:pt x="0" y="0"/>
                </a:moveTo>
                <a:lnTo>
                  <a:pt x="18288000" y="0"/>
                </a:lnTo>
                <a:lnTo>
                  <a:pt x="18288000" y="10252710"/>
                </a:lnTo>
                <a:lnTo>
                  <a:pt x="0" y="10252710"/>
                </a:lnTo>
                <a:lnTo>
                  <a:pt x="0" y="0"/>
                </a:lnTo>
                <a:close/>
              </a:path>
            </a:pathLst>
          </a:custGeom>
          <a:blipFill>
            <a:blip r:embed="rId2"/>
            <a:stretch>
              <a:fillRect l="-335"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DAGlj-Zui-0</dc:identifier>
  <dcterms:modified xsi:type="dcterms:W3CDTF">2011-08-01T06:04:30Z</dcterms:modified>
  <cp:revision>1</cp:revision>
  <dc:title>DEPI Project Presentation</dc:title>
</cp:coreProperties>
</file>