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56" r:id="rId2"/>
    <p:sldId id="1192" r:id="rId3"/>
    <p:sldId id="1195" r:id="rId4"/>
    <p:sldId id="1196" r:id="rId5"/>
    <p:sldId id="1198" r:id="rId6"/>
    <p:sldId id="1199" r:id="rId7"/>
    <p:sldId id="1206" r:id="rId8"/>
    <p:sldId id="1207" r:id="rId9"/>
    <p:sldId id="1209" r:id="rId10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373" userDrawn="1">
          <p15:clr>
            <a:srgbClr val="A4A3A4"/>
          </p15:clr>
        </p15:guide>
        <p15:guide id="4" pos="136" userDrawn="1">
          <p15:clr>
            <a:srgbClr val="A4A3A4"/>
          </p15:clr>
        </p15:guide>
        <p15:guide id="5" pos="419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0F2B6"/>
    <a:srgbClr val="60E66D"/>
    <a:srgbClr val="73E97E"/>
    <a:srgbClr val="81EB8B"/>
    <a:srgbClr val="8FED98"/>
    <a:srgbClr val="C2CDA5"/>
    <a:srgbClr val="B3CF99"/>
    <a:srgbClr val="F1F7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Style foncé 2 - Accentuation 5/Accentuation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9633" autoAdjust="0"/>
  </p:normalViewPr>
  <p:slideViewPr>
    <p:cSldViewPr snapToGrid="0" snapToObjects="1" showGuides="1">
      <p:cViewPr varScale="1">
        <p:scale>
          <a:sx n="150" d="100"/>
          <a:sy n="150" d="100"/>
        </p:scale>
        <p:origin x="516" y="11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22" d="100"/>
          <a:sy n="122" d="100"/>
        </p:scale>
        <p:origin x="5072" y="208"/>
      </p:cViewPr>
      <p:guideLst>
        <p:guide orient="horz" pos="2890"/>
        <p:guide pos="2160"/>
        <p:guide orient="horz" pos="373"/>
        <p:guide pos="136"/>
        <p:guide pos="419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NAME EVENT / NAME PRESENTATION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996A92-D786-8E43-B631-AC8CCE197032}" type="datetime1">
              <a:rPr lang="fr-CH" smtClean="0">
                <a:latin typeface="Arial" panose="020B0604020202020204" pitchFamily="34" charset="0"/>
              </a:rPr>
              <a:t>09.04.2025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fr-CH">
                <a:latin typeface="Arial" panose="020B0604020202020204" pitchFamily="34" charset="0"/>
              </a:rPr>
              <a:t>Speaker</a:t>
            </a:r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NAME EVENT / NAME PRESENTATION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2D5A2E6-BF77-514A-A699-CC694C3BD51F}" type="datetime1">
              <a:rPr lang="fr-CH" smtClean="0"/>
              <a:t>09.04.2025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10518" y="619273"/>
            <a:ext cx="6436964" cy="362079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210518" y="4400549"/>
            <a:ext cx="6436964" cy="420100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r>
              <a:rPr lang="fr-FR"/>
              <a:t>Speaker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EPF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05041849-939B-E04F-AABC-A900B2B4E3D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0025" y="4579268"/>
            <a:ext cx="561543" cy="36738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2865CD0-FD83-AF44-9C32-763AAD652C05}"/>
              </a:ext>
            </a:extLst>
          </p:cNvPr>
          <p:cNvSpPr/>
          <p:nvPr userDrawn="1"/>
        </p:nvSpPr>
        <p:spPr>
          <a:xfrm rot="16200000">
            <a:off x="89679" y="4591427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5695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  <p15:guide id="3" pos="126">
          <p15:clr>
            <a:srgbClr val="FBAE40"/>
          </p15:clr>
        </p15:guide>
        <p15:guide id="5" orient="horz" pos="123">
          <p15:clr>
            <a:srgbClr val="FBAE40"/>
          </p15:clr>
        </p15:guide>
        <p15:guide id="6" orient="horz" pos="3117">
          <p15:clr>
            <a:srgbClr val="FBAE40"/>
          </p15:clr>
        </p15:guide>
        <p15:guide id="7" pos="83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Im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781970"/>
            <a:ext cx="7658954" cy="4168490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79553"/>
            <a:ext cx="7658954" cy="425844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/>
              <a:t>CAS Module 3 – Single-cell RNA-seq analysis</a:t>
            </a:r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E0107E8D-06AF-B301-ECEB-6E80A3A6C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US" dirty="0"/>
              <a:t>Vincent Gardeux</a:t>
            </a:r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11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255C9CE-684F-33B5-BAB6-EE93389CDA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F2CAF5D-837B-330F-C142-758C0379C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3174C-9A0D-CEC5-30A7-4CCCC10F4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60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7955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en-GB" noProof="0"/>
              <a:t>Modifiez le style du titre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en-GB" noProof="0" dirty="0"/>
              <a:t>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Quatrième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r>
              <a:rPr lang="en-GB" noProof="0" dirty="0"/>
              <a:t>
</a:t>
            </a:r>
            <a:r>
              <a:rPr lang="en-GB" noProof="0" dirty="0" err="1"/>
              <a:t>Cinquième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492143" y="3049182"/>
            <a:ext cx="3341052" cy="3700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en-GB" noProof="0" smtClean="0"/>
              <a:pPr/>
              <a:t>‹#›</a:t>
            </a:fld>
            <a:endParaRPr lang="en-GB" noProof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160369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707" r:id="rId3"/>
    <p:sldLayoutId id="2147483708" r:id="rId4"/>
  </p:sldLayoutIdLst>
  <p:hf hdr="0"/>
  <p:txStyles>
    <p:titleStyle>
      <a:lvl1pPr algn="l" defTabSz="685800" rtl="0" eaLnBrk="1" latinLnBrk="0" hangingPunct="1">
        <a:lnSpc>
          <a:spcPct val="8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ellxgene.cziscience.com/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gxa/hom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i.ac.uk/gxa/hom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hyperlink" Target="https://singlecell.broadinstitute.org/single_cel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7">
            <a:extLst>
              <a:ext uri="{FF2B5EF4-FFF2-40B4-BE49-F238E27FC236}">
                <a16:creationId xmlns:a16="http://schemas.microsoft.com/office/drawing/2014/main" id="{369E435D-D6F2-75FA-586B-770621DE2E39}"/>
              </a:ext>
            </a:extLst>
          </p:cNvPr>
          <p:cNvSpPr txBox="1">
            <a:spLocks/>
          </p:cNvSpPr>
          <p:nvPr/>
        </p:nvSpPr>
        <p:spPr>
          <a:xfrm>
            <a:off x="550742" y="3872122"/>
            <a:ext cx="8042516" cy="1122404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defPPr>
              <a:defRPr lang="fr-FR"/>
            </a:defPPr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18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indent="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altLang="fr-FR" sz="2000" b="1" kern="0" dirty="0">
                <a:ea typeface="MS PGothic" panose="020B0600070205080204" pitchFamily="34" charset="-128"/>
              </a:rPr>
              <a:t>Vincent Gardeux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fr-FR" sz="1350" b="1" kern="0" dirty="0">
                <a:ea typeface="MS PGothic" panose="020B0600070205080204" pitchFamily="34" charset="-128"/>
              </a:rPr>
              <a:t>Laboratory of Systems Biology and Genetics (Bart </a:t>
            </a:r>
            <a:r>
              <a:rPr lang="en-US" altLang="fr-FR" sz="1350" b="1" kern="0" dirty="0" err="1">
                <a:ea typeface="MS PGothic" panose="020B0600070205080204" pitchFamily="34" charset="-128"/>
              </a:rPr>
              <a:t>Deplancke</a:t>
            </a:r>
            <a:r>
              <a:rPr lang="en-US" altLang="fr-FR" sz="1350" b="1" kern="0" dirty="0">
                <a:ea typeface="MS PGothic" panose="020B0600070205080204" pitchFamily="34" charset="-128"/>
              </a:rPr>
              <a:t>)</a:t>
            </a:r>
          </a:p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altLang="fr-FR" sz="1350" b="1" kern="0" dirty="0">
                <a:ea typeface="MS PGothic" panose="020B0600070205080204" pitchFamily="34" charset="-128"/>
              </a:rPr>
              <a:t>École Polytechnique Fédérale de Lausanne (EPFL)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F48096-6A50-03E5-705D-FE93F9BA0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8454974"/>
              </p:ext>
            </p:extLst>
          </p:nvPr>
        </p:nvGraphicFramePr>
        <p:xfrm>
          <a:off x="1093148" y="2020408"/>
          <a:ext cx="763542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5180">
                  <a:extLst>
                    <a:ext uri="{9D8B030D-6E8A-4147-A177-3AD203B41FA5}">
                      <a16:colId xmlns:a16="http://schemas.microsoft.com/office/drawing/2014/main" val="990221778"/>
                    </a:ext>
                  </a:extLst>
                </a:gridCol>
                <a:gridCol w="5810240">
                  <a:extLst>
                    <a:ext uri="{9D8B030D-6E8A-4147-A177-3AD203B41FA5}">
                      <a16:colId xmlns:a16="http://schemas.microsoft.com/office/drawing/2014/main" val="1059294192"/>
                    </a:ext>
                  </a:extLst>
                </a:gridCol>
              </a:tblGrid>
              <a:tr h="8343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</a:rPr>
                        <a:t>2025.04.11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FF0000"/>
                          </a:solidFill>
                          <a:latin typeface="+mn-lt"/>
                        </a:rPr>
                        <a:t>15h15 – 17h15</a:t>
                      </a:r>
                      <a:endParaRPr lang="en-CH" sz="1600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+mn-lt"/>
                        </a:rPr>
                        <a:t>ASAP Introduction</a:t>
                      </a:r>
                    </a:p>
                    <a:p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utomated 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S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ingle-cell 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A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nalysis </a:t>
                      </a:r>
                      <a:r>
                        <a:rPr lang="en-US" sz="2100" b="1" dirty="0">
                          <a:solidFill>
                            <a:schemeClr val="tx1"/>
                          </a:solidFill>
                          <a:latin typeface="+mn-lt"/>
                        </a:rPr>
                        <a:t>P</a:t>
                      </a:r>
                      <a:r>
                        <a:rPr lang="en-US" sz="2100" b="0" dirty="0">
                          <a:solidFill>
                            <a:schemeClr val="tx1"/>
                          </a:solidFill>
                          <a:latin typeface="+mn-lt"/>
                        </a:rPr>
                        <a:t>ortal</a:t>
                      </a:r>
                      <a:endParaRPr lang="en-US" sz="2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747525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F4C88FD-00D8-2B90-BF5F-7EBF6ABB39E4}"/>
              </a:ext>
            </a:extLst>
          </p:cNvPr>
          <p:cNvSpPr txBox="1"/>
          <p:nvPr/>
        </p:nvSpPr>
        <p:spPr>
          <a:xfrm>
            <a:off x="2596897" y="56466"/>
            <a:ext cx="4572254" cy="10618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Certificate of Advanced Studies (CAS)</a:t>
            </a:r>
          </a:p>
          <a:p>
            <a:r>
              <a:rPr lang="en-US" sz="1800" b="1" dirty="0"/>
              <a:t>In Personalized Molecular Oncology</a:t>
            </a:r>
          </a:p>
          <a:p>
            <a:pPr algn="r"/>
            <a:r>
              <a:rPr lang="en-US" sz="1500" dirty="0"/>
              <a:t>		Module 3 – Clinical bioinformatics</a:t>
            </a:r>
          </a:p>
          <a:p>
            <a:pPr algn="r"/>
            <a:r>
              <a:rPr lang="en-US" sz="1200" dirty="0"/>
              <a:t>	</a:t>
            </a:r>
            <a:r>
              <a:rPr lang="en-US" sz="1200" b="1" dirty="0"/>
              <a:t>		Day 3 – Emerging technologies</a:t>
            </a:r>
            <a:endParaRPr lang="en-US" sz="1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8C020F-32F3-3847-960E-88FD2B2937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9149" y="56466"/>
            <a:ext cx="1974851" cy="1038746"/>
          </a:xfrm>
          <a:prstGeom prst="rect">
            <a:avLst/>
          </a:prstGeom>
        </p:spPr>
      </p:pic>
      <p:pic>
        <p:nvPicPr>
          <p:cNvPr id="1026" name="Picture 2" descr="Le logo de l'EPFL">
            <a:extLst>
              <a:ext uri="{FF2B5EF4-FFF2-40B4-BE49-F238E27FC236}">
                <a16:creationId xmlns:a16="http://schemas.microsoft.com/office/drawing/2014/main" id="{1EE7343C-A6F5-A823-59C9-7B67C930F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8167" y="4517073"/>
            <a:ext cx="1090181" cy="61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 7">
            <a:extLst>
              <a:ext uri="{FF2B5EF4-FFF2-40B4-BE49-F238E27FC236}">
                <a16:creationId xmlns:a16="http://schemas.microsoft.com/office/drawing/2014/main" id="{15A06DE6-12D0-ED2C-861E-72A6CAE9EE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982" y="4586041"/>
            <a:ext cx="561543" cy="367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505DE-3CB8-BAF4-E38C-3E9DF065FF40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              ASAP - </a:t>
            </a:r>
            <a:r>
              <a:rPr lang="en-US" sz="2100" b="1" dirty="0">
                <a:cs typeface="Arial" panose="020B0604020202020204" pitchFamily="34" charset="0"/>
              </a:rPr>
              <a:t>A</a:t>
            </a:r>
            <a:r>
              <a:rPr lang="en-US" sz="2100" dirty="0">
                <a:cs typeface="Arial" panose="020B0604020202020204" pitchFamily="34" charset="0"/>
              </a:rPr>
              <a:t>utomated </a:t>
            </a:r>
            <a:r>
              <a:rPr lang="en-US" sz="2100" b="1" dirty="0">
                <a:cs typeface="Arial" panose="020B0604020202020204" pitchFamily="34" charset="0"/>
              </a:rPr>
              <a:t>S</a:t>
            </a:r>
            <a:r>
              <a:rPr lang="en-US" sz="2100" dirty="0">
                <a:cs typeface="Arial" panose="020B0604020202020204" pitchFamily="34" charset="0"/>
              </a:rPr>
              <a:t>ingle-cell </a:t>
            </a:r>
            <a:r>
              <a:rPr lang="en-US" sz="2100" b="1" dirty="0">
                <a:cs typeface="Arial" panose="020B0604020202020204" pitchFamily="34" charset="0"/>
              </a:rPr>
              <a:t>A</a:t>
            </a:r>
            <a:r>
              <a:rPr lang="en-US" sz="2100" dirty="0">
                <a:cs typeface="Arial" panose="020B0604020202020204" pitchFamily="34" charset="0"/>
              </a:rPr>
              <a:t>nalysis </a:t>
            </a:r>
            <a:r>
              <a:rPr lang="en-US" sz="2100" b="1" dirty="0">
                <a:cs typeface="Arial" panose="020B0604020202020204" pitchFamily="34" charset="0"/>
              </a:rPr>
              <a:t>P</a:t>
            </a:r>
            <a:r>
              <a:rPr lang="en-US" sz="2100" dirty="0">
                <a:cs typeface="Arial" panose="020B0604020202020204" pitchFamily="34" charset="0"/>
              </a:rPr>
              <a:t>ortal</a:t>
            </a:r>
            <a:endParaRPr lang="en-US" sz="21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2AB0E8-44B8-B490-C511-03000C8E2E9C}"/>
              </a:ext>
            </a:extLst>
          </p:cNvPr>
          <p:cNvSpPr txBox="1"/>
          <p:nvPr/>
        </p:nvSpPr>
        <p:spPr>
          <a:xfrm>
            <a:off x="308610" y="867891"/>
            <a:ext cx="852678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ASAP in short:</a:t>
            </a:r>
            <a:endParaRPr lang="en-US" sz="24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User-friendly automated single-cell analysis web tool</a:t>
            </a:r>
          </a:p>
          <a:p>
            <a:pPr marL="257175" indent="-257175">
              <a:buFont typeface="Symbol" panose="05050102010706020507" pitchFamily="18" charset="2"/>
              <a:buChar char="Þ"/>
            </a:pPr>
            <a:r>
              <a:rPr lang="en-US" sz="1800" dirty="0"/>
              <a:t>No coding required. Interactive analysis 100% online.</a:t>
            </a:r>
          </a:p>
          <a:p>
            <a:pPr marL="257175" indent="-257175">
              <a:buFont typeface="Symbol" panose="05050102010706020507" pitchFamily="18" charset="2"/>
              <a:buChar char="Þ"/>
            </a:pPr>
            <a:r>
              <a:rPr lang="en-US" sz="1800" dirty="0"/>
              <a:t>Very fast to obtain reproducible results (using Docker containers)</a:t>
            </a:r>
          </a:p>
          <a:p>
            <a:pPr marL="257175" indent="-257175">
              <a:buFont typeface="Symbol" panose="05050102010706020507" pitchFamily="18" charset="2"/>
              <a:buChar char="Þ"/>
            </a:pPr>
            <a:r>
              <a:rPr lang="en-US" sz="1800" dirty="0"/>
              <a:t>Part of the </a:t>
            </a:r>
            <a:r>
              <a:rPr lang="en-US" sz="1800" dirty="0" err="1"/>
              <a:t>sc</a:t>
            </a:r>
            <a:r>
              <a:rPr lang="en-US" sz="1800" b="1" dirty="0" err="1"/>
              <a:t>FAIR</a:t>
            </a:r>
            <a:r>
              <a:rPr lang="en-US" sz="1800" dirty="0"/>
              <a:t> initiative for standardizing single-cell genomics data</a:t>
            </a:r>
            <a:endParaRPr lang="fr-FR" sz="1800" dirty="0"/>
          </a:p>
          <a:p>
            <a:endParaRPr lang="fr-FR" sz="2400" b="1" dirty="0"/>
          </a:p>
          <a:p>
            <a:r>
              <a:rPr lang="fr-FR" sz="2400" b="1" dirty="0" err="1"/>
              <a:t>Technical</a:t>
            </a:r>
            <a:r>
              <a:rPr lang="fr-FR" sz="2400" b="1" dirty="0"/>
              <a:t> aspects:</a:t>
            </a:r>
            <a:endParaRPr lang="fr-FR" sz="1800" dirty="0"/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/>
              <a:t>Web page accessible </a:t>
            </a:r>
            <a:r>
              <a:rPr lang="fr-FR" sz="1800" dirty="0" err="1"/>
              <a:t>from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computer/</a:t>
            </a:r>
            <a:r>
              <a:rPr lang="fr-FR" sz="1800" dirty="0" err="1"/>
              <a:t>tablet</a:t>
            </a:r>
            <a:r>
              <a:rPr lang="fr-FR" sz="1800" dirty="0"/>
              <a:t> </a:t>
            </a:r>
            <a:r>
              <a:rPr lang="fr-FR" sz="1800" dirty="0" err="1"/>
              <a:t>with</a:t>
            </a:r>
            <a:r>
              <a:rPr lang="fr-FR" sz="1800" dirty="0"/>
              <a:t> </a:t>
            </a:r>
            <a:r>
              <a:rPr lang="fr-FR" sz="1800" dirty="0" err="1"/>
              <a:t>any</a:t>
            </a:r>
            <a:r>
              <a:rPr lang="fr-FR" sz="1800" dirty="0"/>
              <a:t> browser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/>
              <a:t>Common interface </a:t>
            </a:r>
            <a:r>
              <a:rPr lang="fr-FR" sz="1800" dirty="0" err="1"/>
              <a:t>designed</a:t>
            </a:r>
            <a:r>
              <a:rPr lang="fr-FR" sz="1800" dirty="0"/>
              <a:t> for </a:t>
            </a:r>
            <a:r>
              <a:rPr lang="fr-FR" sz="1800" dirty="0" err="1"/>
              <a:t>reproducible</a:t>
            </a:r>
            <a:r>
              <a:rPr lang="fr-FR" sz="1800" dirty="0"/>
              <a:t> and interactive </a:t>
            </a:r>
            <a:r>
              <a:rPr lang="fr-FR" sz="1800" dirty="0" err="1"/>
              <a:t>analysis</a:t>
            </a:r>
            <a:r>
              <a:rPr lang="fr-FR" sz="1800" dirty="0"/>
              <a:t> of data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 err="1"/>
              <a:t>Centralized</a:t>
            </a:r>
            <a:r>
              <a:rPr lang="fr-FR" sz="1800" dirty="0"/>
              <a:t> </a:t>
            </a:r>
            <a:r>
              <a:rPr lang="fr-FR" sz="1800" dirty="0" err="1"/>
              <a:t>computational</a:t>
            </a:r>
            <a:r>
              <a:rPr lang="fr-FR" sz="1800" dirty="0"/>
              <a:t> </a:t>
            </a:r>
            <a:r>
              <a:rPr lang="fr-FR" sz="1800" dirty="0" err="1"/>
              <a:t>resources</a:t>
            </a:r>
            <a:r>
              <a:rPr lang="fr-FR" sz="1800" dirty="0"/>
              <a:t>: Ruby-on-Rails server + </a:t>
            </a:r>
            <a:r>
              <a:rPr lang="fr-FR" sz="1800" dirty="0" err="1"/>
              <a:t>versioned</a:t>
            </a:r>
            <a:r>
              <a:rPr lang="fr-FR" sz="1800" dirty="0"/>
              <a:t> Python/R/Java code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fr-FR" sz="1800" dirty="0"/>
              <a:t>Job </a:t>
            </a:r>
            <a:r>
              <a:rPr lang="fr-FR" sz="1800" dirty="0" err="1"/>
              <a:t>queuing</a:t>
            </a:r>
            <a:r>
              <a:rPr lang="fr-FR" sz="1800" dirty="0"/>
              <a:t> management on server for dispatching client jobs and </a:t>
            </a:r>
            <a:r>
              <a:rPr lang="fr-FR" sz="1800" dirty="0" err="1"/>
              <a:t>computing</a:t>
            </a:r>
            <a:r>
              <a:rPr lang="fr-FR" sz="1800" dirty="0"/>
              <a:t> </a:t>
            </a:r>
            <a:r>
              <a:rPr lang="fr-FR" sz="1800" dirty="0" err="1"/>
              <a:t>load</a:t>
            </a:r>
            <a:endParaRPr lang="fr-FR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E4F648-57F8-C1E2-692A-3FEF0327B8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05" y="123288"/>
            <a:ext cx="1898032" cy="3924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B234DC-7224-C2F9-07F2-E44E96C1F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7050" y="1760919"/>
            <a:ext cx="535940" cy="580141"/>
          </a:xfrm>
          <a:prstGeom prst="rect">
            <a:avLst/>
          </a:prstGeom>
        </p:spPr>
      </p:pic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C68D6805-9120-51DC-86A9-46F3FC74FD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34F6245-32D7-67F6-EC52-7CB4118A3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A6F0BF5-762F-7B7C-01D7-9FEBC8E7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6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05E1F8-7DBC-E67E-D466-8FC5C68BE88E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1. Uploading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45A60-BBA1-8B83-D59C-FAEF64DCD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84" y="1304897"/>
            <a:ext cx="4449952" cy="35455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CE369B-09BA-A5C6-F3D1-8FD0F64A2C56}"/>
              </a:ext>
            </a:extLst>
          </p:cNvPr>
          <p:cNvSpPr/>
          <p:nvPr/>
        </p:nvSpPr>
        <p:spPr>
          <a:xfrm>
            <a:off x="125686" y="723936"/>
            <a:ext cx="7418114" cy="8195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H" sz="1013" b="1" dirty="0">
                <a:cs typeface="Arial" charset="0"/>
              </a:rPr>
              <a:t>Import </a:t>
            </a:r>
            <a:r>
              <a:rPr lang="fr-CH" sz="1013" b="1" dirty="0" err="1">
                <a:cs typeface="Arial" charset="0"/>
              </a:rPr>
              <a:t>your</a:t>
            </a:r>
            <a:r>
              <a:rPr lang="fr-CH" sz="1013" b="1" dirty="0">
                <a:cs typeface="Arial" charset="0"/>
              </a:rPr>
              <a:t> </a:t>
            </a:r>
            <a:r>
              <a:rPr lang="fr-CH" sz="1013" b="1" dirty="0" err="1">
                <a:cs typeface="Arial" charset="0"/>
              </a:rPr>
              <a:t>own</a:t>
            </a:r>
            <a:r>
              <a:rPr lang="fr-CH" sz="1013" b="1" dirty="0">
                <a:cs typeface="Arial" charset="0"/>
              </a:rPr>
              <a:t> data or </a:t>
            </a:r>
            <a:r>
              <a:rPr lang="fr-CH" sz="1013" b="1" dirty="0" err="1">
                <a:cs typeface="Arial" charset="0"/>
              </a:rPr>
              <a:t>load</a:t>
            </a:r>
            <a:r>
              <a:rPr lang="fr-CH" sz="1013" b="1" dirty="0">
                <a:cs typeface="Arial" charset="0"/>
              </a:rPr>
              <a:t> a public </a:t>
            </a:r>
            <a:r>
              <a:rPr lang="fr-CH" sz="1013" b="1" dirty="0" err="1">
                <a:cs typeface="Arial" charset="0"/>
              </a:rPr>
              <a:t>project</a:t>
            </a:r>
            <a:r>
              <a:rPr lang="fr-CH" sz="1013" dirty="0">
                <a:cs typeface="Arial" charset="0"/>
              </a:rPr>
              <a:t> (</a:t>
            </a:r>
            <a:r>
              <a:rPr lang="fr-CH" sz="1013" dirty="0" err="1">
                <a:cs typeface="Arial" charset="0"/>
              </a:rPr>
              <a:t>shared</a:t>
            </a:r>
            <a:r>
              <a:rPr lang="fr-CH" sz="1013" dirty="0">
                <a:cs typeface="Arial" charset="0"/>
              </a:rPr>
              <a:t> by </a:t>
            </a:r>
            <a:r>
              <a:rPr lang="fr-CH" sz="1013" dirty="0" err="1">
                <a:cs typeface="Arial" charset="0"/>
              </a:rPr>
              <a:t>users</a:t>
            </a:r>
            <a:r>
              <a:rPr lang="fr-CH" sz="1013" dirty="0">
                <a:cs typeface="Arial" charset="0"/>
              </a:rPr>
              <a:t> or </a:t>
            </a:r>
            <a:r>
              <a:rPr lang="fr-CH" sz="1013" dirty="0" err="1">
                <a:cs typeface="Arial" charset="0"/>
              </a:rPr>
              <a:t>publicly</a:t>
            </a:r>
            <a:r>
              <a:rPr lang="fr-CH" sz="1013" dirty="0">
                <a:cs typeface="Arial" charset="0"/>
              </a:rPr>
              <a:t> </a:t>
            </a:r>
            <a:r>
              <a:rPr lang="fr-CH" sz="1013" dirty="0" err="1">
                <a:cs typeface="Arial" charset="0"/>
              </a:rPr>
              <a:t>shared</a:t>
            </a:r>
            <a:r>
              <a:rPr lang="fr-CH" sz="1013" dirty="0">
                <a:cs typeface="Arial" charset="0"/>
              </a:rPr>
              <a:t> </a:t>
            </a:r>
            <a:r>
              <a:rPr lang="fr-CH" sz="1013" dirty="0" err="1">
                <a:cs typeface="Arial" charset="0"/>
              </a:rPr>
              <a:t>such</a:t>
            </a:r>
            <a:r>
              <a:rPr lang="fr-CH" sz="1013" dirty="0">
                <a:cs typeface="Arial" charset="0"/>
              </a:rPr>
              <a:t> </a:t>
            </a:r>
            <a:r>
              <a:rPr lang="fr-CH" sz="1013" dirty="0" err="1">
                <a:cs typeface="Arial" charset="0"/>
              </a:rPr>
              <a:t>asHCA</a:t>
            </a:r>
            <a:r>
              <a:rPr lang="fr-CH" sz="1013" dirty="0">
                <a:cs typeface="Arial" charset="0"/>
              </a:rPr>
              <a:t> / FCA)</a:t>
            </a:r>
          </a:p>
          <a:p>
            <a:r>
              <a:rPr lang="fr-CH" sz="1013" i="1" dirty="0">
                <a:cs typeface="Arial" charset="0"/>
              </a:rPr>
              <a:t>Handling of TXT, 10x files (output of </a:t>
            </a:r>
            <a:r>
              <a:rPr lang="fr-CH" sz="1013" i="1" dirty="0" err="1">
                <a:cs typeface="Arial" charset="0"/>
              </a:rPr>
              <a:t>CellRanger</a:t>
            </a:r>
            <a:r>
              <a:rPr lang="fr-CH" sz="1013" i="1" dirty="0">
                <a:cs typeface="Arial" charset="0"/>
              </a:rPr>
              <a:t>), H5AD, and </a:t>
            </a:r>
            <a:r>
              <a:rPr lang="fr-CH" sz="1013" i="1" dirty="0" err="1">
                <a:cs typeface="Arial" charset="0"/>
              </a:rPr>
              <a:t>Loom</a:t>
            </a:r>
            <a:r>
              <a:rPr lang="fr-CH" sz="1013" i="1" dirty="0">
                <a:cs typeface="Arial" charset="0"/>
              </a:rPr>
              <a:t> Format</a:t>
            </a:r>
          </a:p>
          <a:p>
            <a:pPr lvl="1"/>
            <a:endParaRPr lang="fr-CH" sz="900" dirty="0">
              <a:cs typeface="Arial" charset="0"/>
            </a:endParaRPr>
          </a:p>
          <a:p>
            <a:pPr marL="417910" lvl="1" indent="-160735">
              <a:buFont typeface="Arial" panose="020B0604020202020204" pitchFamily="34" charset="0"/>
              <a:buChar char="•"/>
            </a:pPr>
            <a:endParaRPr lang="fr-CH" sz="900" dirty="0">
              <a:cs typeface="Arial" charset="0"/>
            </a:endParaRP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F354C8-236F-5630-4ADA-644900E5EFC6}"/>
              </a:ext>
            </a:extLst>
          </p:cNvPr>
          <p:cNvSpPr txBox="1"/>
          <p:nvPr/>
        </p:nvSpPr>
        <p:spPr>
          <a:xfrm>
            <a:off x="5014633" y="1710351"/>
            <a:ext cx="3908388" cy="3404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Can </a:t>
            </a:r>
            <a:r>
              <a:rPr lang="fr-FR" sz="1500" dirty="0" err="1"/>
              <a:t>handle</a:t>
            </a:r>
            <a:r>
              <a:rPr lang="fr-FR" sz="1500" dirty="0"/>
              <a:t> ~</a:t>
            </a:r>
            <a:r>
              <a:rPr lang="fr-FR" sz="1500" b="1" dirty="0"/>
              <a:t>300 </a:t>
            </a:r>
            <a:r>
              <a:rPr lang="fr-FR" sz="1500" b="1" dirty="0" err="1"/>
              <a:t>species</a:t>
            </a:r>
            <a:endParaRPr lang="fr-FR" sz="1500" b="1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b="1" dirty="0"/>
              <a:t>Single-</a:t>
            </a:r>
            <a:r>
              <a:rPr lang="fr-FR" sz="1500" b="1" dirty="0" err="1"/>
              <a:t>cell</a:t>
            </a:r>
            <a:r>
              <a:rPr lang="fr-FR" sz="1500" b="1" dirty="0"/>
              <a:t> </a:t>
            </a:r>
            <a:r>
              <a:rPr lang="fr-FR" sz="1500" dirty="0"/>
              <a:t>and</a:t>
            </a:r>
            <a:r>
              <a:rPr lang="fr-FR" sz="1500" b="1" dirty="0"/>
              <a:t> bulk RNA-</a:t>
            </a:r>
            <a:r>
              <a:rPr lang="fr-FR" sz="1500" b="1" dirty="0" err="1"/>
              <a:t>seq</a:t>
            </a:r>
            <a:r>
              <a:rPr lang="fr-FR" sz="1500" b="1" dirty="0"/>
              <a:t> </a:t>
            </a:r>
            <a:r>
              <a:rPr lang="fr-FR" sz="1500" dirty="0"/>
              <a:t>pipelines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 err="1"/>
              <a:t>Automatic</a:t>
            </a:r>
            <a:r>
              <a:rPr lang="fr-FR" sz="1500" dirty="0"/>
              <a:t> transformation in </a:t>
            </a:r>
            <a:r>
              <a:rPr lang="fr-FR" sz="1500" dirty="0" err="1"/>
              <a:t>loom</a:t>
            </a:r>
            <a:r>
              <a:rPr lang="fr-FR" sz="1500" dirty="0"/>
              <a:t>/</a:t>
            </a:r>
            <a:r>
              <a:rPr lang="fr-FR" sz="1500" b="1" dirty="0"/>
              <a:t>h5ad</a:t>
            </a:r>
            <a:r>
              <a:rPr lang="fr-FR" sz="1500" dirty="0"/>
              <a:t> files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sz="1500" dirty="0"/>
              <a:t>You can </a:t>
            </a:r>
            <a:r>
              <a:rPr lang="fr-FR" sz="1500" dirty="0" err="1"/>
              <a:t>also</a:t>
            </a:r>
            <a:r>
              <a:rPr lang="fr-FR" sz="1500" dirty="0"/>
              <a:t> </a:t>
            </a:r>
            <a:r>
              <a:rPr lang="fr-FR" sz="1500" b="1" dirty="0" err="1"/>
              <a:t>load</a:t>
            </a:r>
            <a:r>
              <a:rPr lang="fr-FR" sz="1500" b="1" dirty="0"/>
              <a:t> a </a:t>
            </a:r>
            <a:r>
              <a:rPr lang="fr-FR" sz="1500" b="1" dirty="0" err="1"/>
              <a:t>pre-analyzed</a:t>
            </a:r>
            <a:r>
              <a:rPr lang="fr-FR" sz="1500" b="1" dirty="0"/>
              <a:t> </a:t>
            </a:r>
            <a:r>
              <a:rPr lang="fr-FR" sz="1500" b="1" dirty="0" err="1"/>
              <a:t>dataset</a:t>
            </a:r>
            <a:r>
              <a:rPr lang="fr-FR" sz="1500" b="1" dirty="0"/>
              <a:t> </a:t>
            </a:r>
            <a:r>
              <a:rPr lang="fr-FR" sz="1500" dirty="0"/>
              <a:t>(Seurat / </a:t>
            </a:r>
            <a:r>
              <a:rPr lang="fr-FR" sz="1500" dirty="0" err="1"/>
              <a:t>scanpy</a:t>
            </a:r>
            <a:r>
              <a:rPr lang="fr-FR" sz="1500" dirty="0"/>
              <a:t> / …) </a:t>
            </a:r>
            <a:r>
              <a:rPr lang="fr-FR" sz="1500" dirty="0" err="1"/>
              <a:t>with</a:t>
            </a:r>
            <a:r>
              <a:rPr lang="fr-FR" sz="1500" dirty="0"/>
              <a:t> </a:t>
            </a:r>
            <a:r>
              <a:rPr lang="fr-FR" sz="1500" b="1" dirty="0"/>
              <a:t>all </a:t>
            </a:r>
            <a:r>
              <a:rPr lang="fr-FR" sz="1500" b="1" dirty="0" err="1"/>
              <a:t>its</a:t>
            </a:r>
            <a:r>
              <a:rPr lang="fr-FR" sz="1500" b="1" dirty="0"/>
              <a:t> </a:t>
            </a:r>
            <a:r>
              <a:rPr lang="fr-FR" sz="1500" b="1" dirty="0" err="1"/>
              <a:t>metadata</a:t>
            </a:r>
            <a:r>
              <a:rPr lang="fr-FR" sz="1500" b="1" dirty="0"/>
              <a:t> </a:t>
            </a:r>
            <a:r>
              <a:rPr lang="fr-FR" sz="1500" dirty="0"/>
              <a:t>(for sharing / </a:t>
            </a:r>
            <a:r>
              <a:rPr lang="fr-FR" sz="1500" dirty="0" err="1"/>
              <a:t>visualization</a:t>
            </a:r>
            <a:r>
              <a:rPr lang="fr-FR" sz="1500" dirty="0"/>
              <a:t> / </a:t>
            </a:r>
            <a:r>
              <a:rPr lang="fr-FR" sz="1500" dirty="0" err="1"/>
              <a:t>crowd</a:t>
            </a:r>
            <a:r>
              <a:rPr lang="fr-FR" sz="1500" dirty="0"/>
              <a:t> annotation)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fr-FR" sz="1500" dirty="0"/>
          </a:p>
          <a:p>
            <a:r>
              <a:rPr lang="fr-FR" sz="1500" b="1" dirty="0"/>
              <a:t>Limitations:</a:t>
            </a:r>
          </a:p>
          <a:p>
            <a:pPr marL="214313" indent="-214313">
              <a:buFontTx/>
              <a:buChar char="-"/>
            </a:pPr>
            <a:r>
              <a:rPr lang="fr-FR" sz="1500" dirty="0"/>
              <a:t>No spatial transcriptomics (</a:t>
            </a:r>
            <a:r>
              <a:rPr lang="fr-FR" sz="1500" dirty="0" err="1"/>
              <a:t>yet</a:t>
            </a:r>
            <a:r>
              <a:rPr lang="fr-FR" sz="1500" dirty="0"/>
              <a:t>)</a:t>
            </a:r>
          </a:p>
          <a:p>
            <a:pPr marL="214313" indent="-214313">
              <a:buFontTx/>
              <a:buChar char="-"/>
            </a:pPr>
            <a:r>
              <a:rPr lang="fr-FR" sz="1500" dirty="0"/>
              <a:t>No </a:t>
            </a:r>
            <a:r>
              <a:rPr lang="fr-FR" sz="1500" dirty="0" err="1"/>
              <a:t>scATAC-seq</a:t>
            </a:r>
            <a:r>
              <a:rPr lang="fr-FR" sz="1500" dirty="0"/>
              <a:t> or </a:t>
            </a:r>
            <a:r>
              <a:rPr lang="fr-FR" sz="1500" dirty="0" err="1"/>
              <a:t>multiomics</a:t>
            </a:r>
            <a:r>
              <a:rPr lang="fr-FR" sz="1500" dirty="0"/>
              <a:t> (</a:t>
            </a:r>
            <a:r>
              <a:rPr lang="fr-FR" sz="1500" dirty="0" err="1"/>
              <a:t>yet</a:t>
            </a:r>
            <a:r>
              <a:rPr lang="fr-FR" sz="1500" dirty="0"/>
              <a:t>)</a:t>
            </a:r>
          </a:p>
          <a:p>
            <a:pPr marL="214313" indent="-214313">
              <a:buFontTx/>
              <a:buChar char="-"/>
            </a:pPr>
            <a:r>
              <a:rPr lang="fr-FR" sz="1500" dirty="0" err="1"/>
              <a:t>Integration</a:t>
            </a:r>
            <a:r>
              <a:rPr lang="fr-FR" sz="1500" dirty="0"/>
              <a:t> </a:t>
            </a:r>
            <a:r>
              <a:rPr lang="fr-FR" sz="1500" dirty="0" err="1"/>
              <a:t>tool</a:t>
            </a:r>
            <a:r>
              <a:rPr lang="fr-FR" sz="1500" dirty="0"/>
              <a:t> in </a:t>
            </a:r>
            <a:r>
              <a:rPr lang="fr-FR" sz="1500" dirty="0" err="1"/>
              <a:t>development</a:t>
            </a:r>
            <a:endParaRPr lang="fr-FR" sz="1500" dirty="0"/>
          </a:p>
          <a:p>
            <a:pPr marL="214313" indent="-214313">
              <a:buFontTx/>
              <a:buChar char="-"/>
            </a:pPr>
            <a:endParaRPr lang="fr-FR" sz="1013" dirty="0"/>
          </a:p>
          <a:p>
            <a:pPr marL="214313" indent="-214313">
              <a:buFontTx/>
              <a:buChar char="-"/>
            </a:pPr>
            <a:endParaRPr lang="fr-FR" sz="1013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31D1F17-AD29-65DE-B75E-45F0987AEC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14A8C8E-AB03-DF0B-B754-674BA1E66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3C281F81-E177-5E85-053D-99C9082D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BA914D-C7F8-2772-7834-DC164C27A068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2. Handling ASAP projects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B1500D-6C9B-9426-7B00-3FD92DABA503}"/>
              </a:ext>
            </a:extLst>
          </p:cNvPr>
          <p:cNvSpPr/>
          <p:nvPr/>
        </p:nvSpPr>
        <p:spPr>
          <a:xfrm>
            <a:off x="103976" y="689749"/>
            <a:ext cx="5969843" cy="790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H" sz="1500" b="1" dirty="0">
                <a:cs typeface="Arial" charset="0"/>
              </a:rPr>
              <a:t>Store and </a:t>
            </a:r>
            <a:r>
              <a:rPr lang="fr-CH" sz="1500" b="1" dirty="0" err="1">
                <a:cs typeface="Arial" charset="0"/>
              </a:rPr>
              <a:t>share</a:t>
            </a:r>
            <a:r>
              <a:rPr lang="fr-CH" sz="1500" b="1" dirty="0">
                <a:cs typeface="Arial" charset="0"/>
              </a:rPr>
              <a:t> analyses of single-</a:t>
            </a:r>
            <a:r>
              <a:rPr lang="fr-CH" sz="1500" b="1" dirty="0" err="1">
                <a:cs typeface="Arial" charset="0"/>
              </a:rPr>
              <a:t>cell</a:t>
            </a:r>
            <a:r>
              <a:rPr lang="fr-CH" sz="1500" b="1" dirty="0">
                <a:cs typeface="Arial" charset="0"/>
              </a:rPr>
              <a:t> RNA-</a:t>
            </a:r>
            <a:r>
              <a:rPr lang="fr-CH" sz="1500" b="1" dirty="0" err="1">
                <a:cs typeface="Arial" charset="0"/>
              </a:rPr>
              <a:t>seq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projects</a:t>
            </a:r>
            <a:endParaRPr lang="fr-CH" sz="1500" b="1" dirty="0">
              <a:cs typeface="Arial" charset="0"/>
            </a:endParaRPr>
          </a:p>
          <a:p>
            <a:pPr lvl="1"/>
            <a:endParaRPr lang="fr-CH" sz="1013" dirty="0">
              <a:cs typeface="Arial" charset="0"/>
            </a:endParaRPr>
          </a:p>
          <a:p>
            <a:pPr marL="417910" lvl="1" indent="-160735">
              <a:buFont typeface="Arial" panose="020B0604020202020204" pitchFamily="34" charset="0"/>
              <a:buChar char="•"/>
            </a:pPr>
            <a:endParaRPr lang="fr-CH" sz="1013" dirty="0">
              <a:cs typeface="Arial" charset="0"/>
            </a:endParaRPr>
          </a:p>
          <a:p>
            <a:pPr marL="160735" indent="-160735">
              <a:buFont typeface="Arial" panose="020B0604020202020204" pitchFamily="34" charset="0"/>
              <a:buChar char="•"/>
            </a:pPr>
            <a:endParaRPr lang="en-US" sz="1013" dirty="0"/>
          </a:p>
        </p:txBody>
      </p:sp>
      <p:pic>
        <p:nvPicPr>
          <p:cNvPr id="6" name="Image 1">
            <a:extLst>
              <a:ext uri="{FF2B5EF4-FFF2-40B4-BE49-F238E27FC236}">
                <a16:creationId xmlns:a16="http://schemas.microsoft.com/office/drawing/2014/main" id="{D76D8D09-BF36-2EA2-9808-554F03313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913" y="1372546"/>
            <a:ext cx="6858000" cy="344561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3DED1BA7-2F81-F42D-DF22-247A3CD56F15}"/>
              </a:ext>
            </a:extLst>
          </p:cNvPr>
          <p:cNvSpPr txBox="1"/>
          <p:nvPr/>
        </p:nvSpPr>
        <p:spPr>
          <a:xfrm>
            <a:off x="3737275" y="3869100"/>
            <a:ext cx="1013210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Sharing feature</a:t>
            </a:r>
            <a:endParaRPr lang="fr-FR" sz="1013" dirty="0"/>
          </a:p>
        </p:txBody>
      </p:sp>
      <p:cxnSp>
        <p:nvCxnSpPr>
          <p:cNvPr id="8" name="Connecteur droit avec flèche 2">
            <a:extLst>
              <a:ext uri="{FF2B5EF4-FFF2-40B4-BE49-F238E27FC236}">
                <a16:creationId xmlns:a16="http://schemas.microsoft.com/office/drawing/2014/main" id="{C6FEA3A2-3434-9766-FCE1-037AF2C55888}"/>
              </a:ext>
            </a:extLst>
          </p:cNvPr>
          <p:cNvCxnSpPr>
            <a:cxnSpLocks/>
          </p:cNvCxnSpPr>
          <p:nvPr/>
        </p:nvCxnSpPr>
        <p:spPr>
          <a:xfrm>
            <a:off x="4750485" y="4073618"/>
            <a:ext cx="264003" cy="255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BBEA005D-1FCA-C0E5-88BF-20FFAB75EEB8}"/>
              </a:ext>
            </a:extLst>
          </p:cNvPr>
          <p:cNvSpPr txBox="1"/>
          <p:nvPr/>
        </p:nvSpPr>
        <p:spPr>
          <a:xfrm>
            <a:off x="905725" y="2641086"/>
            <a:ext cx="2048959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/>
              <a:t>List of publicly available projects</a:t>
            </a:r>
            <a:endParaRPr lang="fr-FR" sz="1013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74F1A911-2C00-5FC1-69DD-6589E5C69A5C}"/>
              </a:ext>
            </a:extLst>
          </p:cNvPr>
          <p:cNvCxnSpPr>
            <a:cxnSpLocks/>
          </p:cNvCxnSpPr>
          <p:nvPr/>
        </p:nvCxnSpPr>
        <p:spPr>
          <a:xfrm flipH="1" flipV="1">
            <a:off x="558138" y="2456536"/>
            <a:ext cx="347587" cy="207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7E9423B4-A8EC-4D8B-1C51-8BDFDE7B0BB8}"/>
              </a:ext>
            </a:extLst>
          </p:cNvPr>
          <p:cNvSpPr txBox="1"/>
          <p:nvPr/>
        </p:nvSpPr>
        <p:spPr>
          <a:xfrm>
            <a:off x="3888426" y="2622327"/>
            <a:ext cx="1874396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Clone an existing project to perform your own or modify an existing analysis</a:t>
            </a:r>
            <a:endParaRPr lang="fr-FR" sz="1013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707FEF82-1E6A-1C42-B69F-A7F9157A3550}"/>
              </a:ext>
            </a:extLst>
          </p:cNvPr>
          <p:cNvCxnSpPr>
            <a:cxnSpLocks/>
          </p:cNvCxnSpPr>
          <p:nvPr/>
        </p:nvCxnSpPr>
        <p:spPr>
          <a:xfrm>
            <a:off x="5314069" y="3141700"/>
            <a:ext cx="999134" cy="228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21">
            <a:extLst>
              <a:ext uri="{FF2B5EF4-FFF2-40B4-BE49-F238E27FC236}">
                <a16:creationId xmlns:a16="http://schemas.microsoft.com/office/drawing/2014/main" id="{019246A3-A486-81E5-210A-0B55ADF9D23F}"/>
              </a:ext>
            </a:extLst>
          </p:cNvPr>
          <p:cNvSpPr txBox="1"/>
          <p:nvPr/>
        </p:nvSpPr>
        <p:spPr>
          <a:xfrm>
            <a:off x="1592749" y="1882830"/>
            <a:ext cx="2403222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/>
              <a:t>Store all your SC projects in one place</a:t>
            </a:r>
            <a:endParaRPr lang="fr-FR" sz="1013" dirty="0"/>
          </a:p>
        </p:txBody>
      </p:sp>
      <p:cxnSp>
        <p:nvCxnSpPr>
          <p:cNvPr id="14" name="Connecteur droit avec flèche 22">
            <a:extLst>
              <a:ext uri="{FF2B5EF4-FFF2-40B4-BE49-F238E27FC236}">
                <a16:creationId xmlns:a16="http://schemas.microsoft.com/office/drawing/2014/main" id="{61AF6435-FDA5-BC31-DC31-B61D13DBD03E}"/>
              </a:ext>
            </a:extLst>
          </p:cNvPr>
          <p:cNvCxnSpPr>
            <a:cxnSpLocks/>
          </p:cNvCxnSpPr>
          <p:nvPr/>
        </p:nvCxnSpPr>
        <p:spPr>
          <a:xfrm flipH="1">
            <a:off x="1372452" y="2090579"/>
            <a:ext cx="220297" cy="301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E765F19-EB40-B911-9018-2790D7814E41}"/>
              </a:ext>
            </a:extLst>
          </p:cNvPr>
          <p:cNvSpPr/>
          <p:nvPr/>
        </p:nvSpPr>
        <p:spPr>
          <a:xfrm>
            <a:off x="1432468" y="2428601"/>
            <a:ext cx="160280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E838F1-BB04-E6B9-3997-EBA4E8BE2464}"/>
              </a:ext>
            </a:extLst>
          </p:cNvPr>
          <p:cNvSpPr/>
          <p:nvPr/>
        </p:nvSpPr>
        <p:spPr>
          <a:xfrm>
            <a:off x="1338273" y="2428601"/>
            <a:ext cx="34289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5BF7972-DEEE-1E95-D86D-52BCD8895D0E}"/>
              </a:ext>
            </a:extLst>
          </p:cNvPr>
          <p:cNvSpPr txBox="1"/>
          <p:nvPr/>
        </p:nvSpPr>
        <p:spPr>
          <a:xfrm>
            <a:off x="4243879" y="1074828"/>
            <a:ext cx="4570922" cy="113107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/>
              <a:t>All data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kept</a:t>
            </a:r>
            <a:r>
              <a:rPr lang="fr-FR" dirty="0"/>
              <a:t> </a:t>
            </a:r>
            <a:r>
              <a:rPr lang="fr-FR" b="1" dirty="0" err="1"/>
              <a:t>fully</a:t>
            </a:r>
            <a:r>
              <a:rPr lang="fr-FR" b="1" dirty="0"/>
              <a:t> </a:t>
            </a:r>
            <a:r>
              <a:rPr lang="fr-FR" b="1" dirty="0" err="1"/>
              <a:t>private</a:t>
            </a:r>
            <a:r>
              <a:rPr lang="fr-FR" b="1" dirty="0"/>
              <a:t> </a:t>
            </a:r>
            <a:r>
              <a:rPr lang="fr-FR" dirty="0"/>
              <a:t>by default, but can </a:t>
            </a:r>
            <a:r>
              <a:rPr lang="fr-FR" dirty="0" err="1"/>
              <a:t>be</a:t>
            </a:r>
            <a:r>
              <a:rPr lang="fr-FR" dirty="0"/>
              <a:t> set as a public </a:t>
            </a:r>
            <a:r>
              <a:rPr lang="fr-FR" dirty="0" err="1"/>
              <a:t>project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a unique </a:t>
            </a:r>
            <a:r>
              <a:rPr lang="fr-FR" b="1" dirty="0" err="1"/>
              <a:t>permalink</a:t>
            </a:r>
            <a:r>
              <a:rPr lang="fr-FR" b="1" dirty="0"/>
              <a:t> URL </a:t>
            </a:r>
            <a:r>
              <a:rPr lang="fr-FR" dirty="0"/>
              <a:t>(for publication)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fr-FR" dirty="0"/>
              <a:t>If not </a:t>
            </a:r>
            <a:r>
              <a:rPr lang="fr-FR" dirty="0" err="1"/>
              <a:t>logged</a:t>
            </a:r>
            <a:r>
              <a:rPr lang="fr-FR" dirty="0"/>
              <a:t> in: </a:t>
            </a:r>
            <a:r>
              <a:rPr lang="fr-FR" b="1" dirty="0"/>
              <a:t>one </a:t>
            </a:r>
            <a:r>
              <a:rPr lang="fr-FR" b="1" dirty="0" err="1"/>
              <a:t>sandbox</a:t>
            </a:r>
            <a:r>
              <a:rPr lang="fr-FR" b="1" dirty="0"/>
              <a:t> </a:t>
            </a:r>
            <a:r>
              <a:rPr lang="fr-FR" b="1" dirty="0" err="1"/>
              <a:t>project</a:t>
            </a:r>
            <a:r>
              <a:rPr lang="fr-FR" dirty="0"/>
              <a:t> per session, </a:t>
            </a:r>
            <a:r>
              <a:rPr lang="fr-FR" dirty="0" err="1"/>
              <a:t>deleted</a:t>
            </a:r>
            <a:r>
              <a:rPr lang="fr-FR" dirty="0"/>
              <a:t> </a:t>
            </a:r>
            <a:r>
              <a:rPr lang="fr-FR" dirty="0" err="1"/>
              <a:t>after</a:t>
            </a:r>
            <a:r>
              <a:rPr lang="fr-FR" dirty="0"/>
              <a:t> 24h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1149B37-B44A-9EA2-614F-8984DBF2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446A744-7CF5-1FE5-B642-8A9ECEF4F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C3A0064C-EC67-40D6-66FD-56001DCB3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65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DA8318-1C52-BD0F-5A5C-BBB908D8E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334B586-729A-819A-185E-7313D3C0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E54A92-C747-7E8D-BC91-F921D092A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44" y="1413953"/>
            <a:ext cx="6073819" cy="29014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96C6A5-B9F9-48E0-87FA-DAEB70D15E04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3. Pipeline and visualization tools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0C305A-24FD-CF1E-2321-35BD535455BB}"/>
              </a:ext>
            </a:extLst>
          </p:cNvPr>
          <p:cNvSpPr/>
          <p:nvPr/>
        </p:nvSpPr>
        <p:spPr>
          <a:xfrm>
            <a:off x="103976" y="689750"/>
            <a:ext cx="596984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fr-CH" sz="1500" b="1" dirty="0">
                <a:cs typeface="Arial" charset="0"/>
              </a:rPr>
              <a:t>Once a </a:t>
            </a:r>
            <a:r>
              <a:rPr lang="fr-CH" sz="1500" b="1" dirty="0" err="1">
                <a:cs typeface="Arial" charset="0"/>
              </a:rPr>
              <a:t>project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is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loaded</a:t>
            </a:r>
            <a:r>
              <a:rPr lang="fr-CH" sz="1500" b="1" dirty="0">
                <a:cs typeface="Arial" charset="0"/>
              </a:rPr>
              <a:t>/</a:t>
            </a:r>
            <a:r>
              <a:rPr lang="fr-CH" sz="1500" b="1" dirty="0" err="1">
                <a:cs typeface="Arial" charset="0"/>
              </a:rPr>
              <a:t>cloned</a:t>
            </a:r>
            <a:r>
              <a:rPr lang="fr-CH" sz="1500" b="1" dirty="0">
                <a:cs typeface="Arial" charset="0"/>
              </a:rPr>
              <a:t>, </a:t>
            </a:r>
            <a:r>
              <a:rPr lang="fr-CH" sz="1500" b="1" dirty="0" err="1">
                <a:cs typeface="Arial" charset="0"/>
              </a:rPr>
              <a:t>you</a:t>
            </a:r>
            <a:r>
              <a:rPr lang="fr-CH" sz="1500" b="1" dirty="0">
                <a:cs typeface="Arial" charset="0"/>
              </a:rPr>
              <a:t> can run </a:t>
            </a:r>
            <a:r>
              <a:rPr lang="fr-CH" sz="1500" b="1" dirty="0" err="1">
                <a:cs typeface="Arial" charset="0"/>
              </a:rPr>
              <a:t>any</a:t>
            </a:r>
            <a:r>
              <a:rPr lang="fr-CH" sz="1500" b="1" dirty="0">
                <a:cs typeface="Arial" charset="0"/>
              </a:rPr>
              <a:t> </a:t>
            </a:r>
            <a:r>
              <a:rPr lang="fr-CH" sz="1500" b="1" dirty="0" err="1">
                <a:cs typeface="Arial" charset="0"/>
              </a:rPr>
              <a:t>step</a:t>
            </a:r>
            <a:r>
              <a:rPr lang="fr-CH" sz="1500" b="1" dirty="0">
                <a:cs typeface="Arial" charset="0"/>
              </a:rPr>
              <a:t> of the pipeline</a:t>
            </a:r>
            <a:endParaRPr lang="en-US" sz="1013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C947A9-4D63-A6DB-9177-E9288C751297}"/>
              </a:ext>
            </a:extLst>
          </p:cNvPr>
          <p:cNvSpPr txBox="1"/>
          <p:nvPr/>
        </p:nvSpPr>
        <p:spPr>
          <a:xfrm>
            <a:off x="217549" y="2144975"/>
            <a:ext cx="1816523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none" rtlCol="0">
            <a:spAutoFit/>
          </a:bodyPr>
          <a:lstStyle/>
          <a:p>
            <a:r>
              <a:rPr lang="en-US" sz="1013" dirty="0"/>
              <a:t>Check or add new metadata</a:t>
            </a:r>
            <a:endParaRPr lang="fr-FR" sz="1013" dirty="0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F6C609A-4ABC-22AD-18BF-D866E7FDDB93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2034072" y="2179600"/>
            <a:ext cx="477971" cy="8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24F23206-2DF9-A72F-2960-FFA285C97B3A}"/>
              </a:ext>
            </a:extLst>
          </p:cNvPr>
          <p:cNvSpPr txBox="1"/>
          <p:nvPr/>
        </p:nvSpPr>
        <p:spPr>
          <a:xfrm>
            <a:off x="54534" y="1359655"/>
            <a:ext cx="1874396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View global project </a:t>
            </a:r>
            <a:r>
              <a:rPr lang="en-US" sz="1013" dirty="0" err="1"/>
              <a:t>infos</a:t>
            </a:r>
            <a:r>
              <a:rPr lang="en-US" sz="1013" dirty="0"/>
              <a:t>, export as loom/h5ad</a:t>
            </a:r>
            <a:endParaRPr lang="fr-FR" sz="1013" dirty="0"/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C4F8AF4E-5B8E-B140-D8BD-1C82922AA439}"/>
              </a:ext>
            </a:extLst>
          </p:cNvPr>
          <p:cNvCxnSpPr>
            <a:cxnSpLocks/>
          </p:cNvCxnSpPr>
          <p:nvPr/>
        </p:nvCxnSpPr>
        <p:spPr>
          <a:xfrm>
            <a:off x="1931273" y="1732772"/>
            <a:ext cx="580771" cy="293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21">
            <a:extLst>
              <a:ext uri="{FF2B5EF4-FFF2-40B4-BE49-F238E27FC236}">
                <a16:creationId xmlns:a16="http://schemas.microsoft.com/office/drawing/2014/main" id="{879723B7-E67B-2BA7-5F6F-FF7EFE24556E}"/>
              </a:ext>
            </a:extLst>
          </p:cNvPr>
          <p:cNvSpPr txBox="1"/>
          <p:nvPr/>
        </p:nvSpPr>
        <p:spPr>
          <a:xfrm>
            <a:off x="54534" y="2653728"/>
            <a:ext cx="1979918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Steps of the pipeline to check/run (if run within ASAP)</a:t>
            </a:r>
            <a:endParaRPr lang="fr-FR" sz="1013" dirty="0"/>
          </a:p>
        </p:txBody>
      </p:sp>
      <p:cxnSp>
        <p:nvCxnSpPr>
          <p:cNvPr id="14" name="Connecteur droit avec flèche 22">
            <a:extLst>
              <a:ext uri="{FF2B5EF4-FFF2-40B4-BE49-F238E27FC236}">
                <a16:creationId xmlns:a16="http://schemas.microsoft.com/office/drawing/2014/main" id="{55D4C925-FB9F-4272-454F-F8043628BFA7}"/>
              </a:ext>
            </a:extLst>
          </p:cNvPr>
          <p:cNvCxnSpPr>
            <a:cxnSpLocks/>
            <a:stCxn id="13" idx="3"/>
            <a:endCxn id="3" idx="1"/>
          </p:cNvCxnSpPr>
          <p:nvPr/>
        </p:nvCxnSpPr>
        <p:spPr>
          <a:xfrm>
            <a:off x="2034452" y="2855771"/>
            <a:ext cx="477592" cy="8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BD36FC2-1EEC-E425-5425-80D46A9135D6}"/>
              </a:ext>
            </a:extLst>
          </p:cNvPr>
          <p:cNvSpPr/>
          <p:nvPr/>
        </p:nvSpPr>
        <p:spPr>
          <a:xfrm>
            <a:off x="1432468" y="2428601"/>
            <a:ext cx="160280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F1DCB0-1567-089A-843C-9FDF8D0DD6DB}"/>
              </a:ext>
            </a:extLst>
          </p:cNvPr>
          <p:cNvSpPr/>
          <p:nvPr/>
        </p:nvSpPr>
        <p:spPr>
          <a:xfrm>
            <a:off x="1338273" y="2428601"/>
            <a:ext cx="34289" cy="880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25" name="ZoneTexte 21">
            <a:extLst>
              <a:ext uri="{FF2B5EF4-FFF2-40B4-BE49-F238E27FC236}">
                <a16:creationId xmlns:a16="http://schemas.microsoft.com/office/drawing/2014/main" id="{EE7A2773-5ADE-8BD7-CFF9-1A7309755439}"/>
              </a:ext>
            </a:extLst>
          </p:cNvPr>
          <p:cNvSpPr txBox="1"/>
          <p:nvPr/>
        </p:nvSpPr>
        <p:spPr>
          <a:xfrm>
            <a:off x="31603" y="3369366"/>
            <a:ext cx="1979918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Visualize UMAPs/t-SNEs/PCA… and annotate cell-types</a:t>
            </a:r>
            <a:endParaRPr lang="fr-FR" sz="1013" dirty="0"/>
          </a:p>
        </p:txBody>
      </p:sp>
      <p:cxnSp>
        <p:nvCxnSpPr>
          <p:cNvPr id="26" name="Connecteur droit avec flèche 22">
            <a:extLst>
              <a:ext uri="{FF2B5EF4-FFF2-40B4-BE49-F238E27FC236}">
                <a16:creationId xmlns:a16="http://schemas.microsoft.com/office/drawing/2014/main" id="{C7927067-DE35-008C-AA9F-80376C8189F1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2011521" y="3447272"/>
            <a:ext cx="500522" cy="20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AF9CEF6-5C6C-8AE9-2DF8-5C1821242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68FB4DA-B7EF-D60E-35E8-B928E33C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609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19B33-2ADA-B3BA-A631-5D3408FB1E41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How to use ASAP – 4. Interactive visualization and annotation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4D05F7-7D79-BC84-71B1-6EB4FD9C03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" y="1112520"/>
            <a:ext cx="7325851" cy="3679164"/>
          </a:xfrm>
          <a:prstGeom prst="rect">
            <a:avLst/>
          </a:prstGeom>
        </p:spPr>
      </p:pic>
      <p:sp>
        <p:nvSpPr>
          <p:cNvPr id="5" name="ZoneTexte 10">
            <a:extLst>
              <a:ext uri="{FF2B5EF4-FFF2-40B4-BE49-F238E27FC236}">
                <a16:creationId xmlns:a16="http://schemas.microsoft.com/office/drawing/2014/main" id="{6D82425F-D754-9196-667E-49DFBC3B396A}"/>
              </a:ext>
            </a:extLst>
          </p:cNvPr>
          <p:cNvSpPr txBox="1"/>
          <p:nvPr/>
        </p:nvSpPr>
        <p:spPr>
          <a:xfrm>
            <a:off x="682770" y="1911570"/>
            <a:ext cx="1107931" cy="248209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Interactive plot</a:t>
            </a:r>
            <a:endParaRPr lang="fr-FR" sz="1013" dirty="0"/>
          </a:p>
        </p:txBody>
      </p:sp>
      <p:cxnSp>
        <p:nvCxnSpPr>
          <p:cNvPr id="6" name="Connecteur droit avec flèche 11">
            <a:extLst>
              <a:ext uri="{FF2B5EF4-FFF2-40B4-BE49-F238E27FC236}">
                <a16:creationId xmlns:a16="http://schemas.microsoft.com/office/drawing/2014/main" id="{77B98A79-C275-2524-8A02-B22F71CD49B0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1790701" y="2035675"/>
            <a:ext cx="236219" cy="4103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0">
            <a:extLst>
              <a:ext uri="{FF2B5EF4-FFF2-40B4-BE49-F238E27FC236}">
                <a16:creationId xmlns:a16="http://schemas.microsoft.com/office/drawing/2014/main" id="{259E9050-49C7-6861-08E9-FF4823C23C54}"/>
              </a:ext>
            </a:extLst>
          </p:cNvPr>
          <p:cNvSpPr txBox="1"/>
          <p:nvPr/>
        </p:nvSpPr>
        <p:spPr>
          <a:xfrm>
            <a:off x="1162830" y="748577"/>
            <a:ext cx="1824211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Choose embedding to display</a:t>
            </a:r>
            <a:endParaRPr lang="fr-FR" sz="1013" dirty="0"/>
          </a:p>
        </p:txBody>
      </p:sp>
      <p:cxnSp>
        <p:nvCxnSpPr>
          <p:cNvPr id="13" name="Connecteur droit avec flèche 11">
            <a:extLst>
              <a:ext uri="{FF2B5EF4-FFF2-40B4-BE49-F238E27FC236}">
                <a16:creationId xmlns:a16="http://schemas.microsoft.com/office/drawing/2014/main" id="{8E591D80-0EBF-5595-6691-B16DAF4B6B73}"/>
              </a:ext>
            </a:extLst>
          </p:cNvPr>
          <p:cNvCxnSpPr>
            <a:cxnSpLocks/>
          </p:cNvCxnSpPr>
          <p:nvPr/>
        </p:nvCxnSpPr>
        <p:spPr>
          <a:xfrm flipH="1">
            <a:off x="682769" y="861108"/>
            <a:ext cx="480060" cy="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0">
            <a:extLst>
              <a:ext uri="{FF2B5EF4-FFF2-40B4-BE49-F238E27FC236}">
                <a16:creationId xmlns:a16="http://schemas.microsoft.com/office/drawing/2014/main" id="{0D711A33-894B-7275-99D2-2F867032F9AB}"/>
              </a:ext>
            </a:extLst>
          </p:cNvPr>
          <p:cNvSpPr txBox="1"/>
          <p:nvPr/>
        </p:nvSpPr>
        <p:spPr>
          <a:xfrm>
            <a:off x="7175010" y="1335317"/>
            <a:ext cx="1824211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Color by discrete metadata (clustering, annotation, …)</a:t>
            </a:r>
            <a:endParaRPr lang="fr-FR" sz="1013" dirty="0"/>
          </a:p>
        </p:txBody>
      </p:sp>
      <p:cxnSp>
        <p:nvCxnSpPr>
          <p:cNvPr id="16" name="Connecteur droit avec flèche 11">
            <a:extLst>
              <a:ext uri="{FF2B5EF4-FFF2-40B4-BE49-F238E27FC236}">
                <a16:creationId xmlns:a16="http://schemas.microsoft.com/office/drawing/2014/main" id="{C5BE44FB-E10B-1047-9260-B77375E733A2}"/>
              </a:ext>
            </a:extLst>
          </p:cNvPr>
          <p:cNvCxnSpPr>
            <a:cxnSpLocks/>
          </p:cNvCxnSpPr>
          <p:nvPr/>
        </p:nvCxnSpPr>
        <p:spPr>
          <a:xfrm flipH="1">
            <a:off x="6694949" y="1447848"/>
            <a:ext cx="480060" cy="345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0">
            <a:extLst>
              <a:ext uri="{FF2B5EF4-FFF2-40B4-BE49-F238E27FC236}">
                <a16:creationId xmlns:a16="http://schemas.microsoft.com/office/drawing/2014/main" id="{3E75196D-E913-BAE6-CAA5-33CEBBD64B11}"/>
              </a:ext>
            </a:extLst>
          </p:cNvPr>
          <p:cNvSpPr txBox="1"/>
          <p:nvPr/>
        </p:nvSpPr>
        <p:spPr>
          <a:xfrm>
            <a:off x="6512069" y="783201"/>
            <a:ext cx="2037571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Color by continuous metadata (gene expression, depth, %</a:t>
            </a:r>
            <a:r>
              <a:rPr lang="en-US" sz="1013" dirty="0" err="1"/>
              <a:t>mito</a:t>
            </a:r>
            <a:r>
              <a:rPr lang="en-US" sz="1013" dirty="0"/>
              <a:t>, …)</a:t>
            </a:r>
            <a:endParaRPr lang="fr-FR" sz="1013" dirty="0"/>
          </a:p>
        </p:txBody>
      </p:sp>
      <p:cxnSp>
        <p:nvCxnSpPr>
          <p:cNvPr id="18" name="Connecteur droit avec flèche 11">
            <a:extLst>
              <a:ext uri="{FF2B5EF4-FFF2-40B4-BE49-F238E27FC236}">
                <a16:creationId xmlns:a16="http://schemas.microsoft.com/office/drawing/2014/main" id="{8CFEBB04-6039-3C47-5028-606F32314993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5920740" y="1063182"/>
            <a:ext cx="591329" cy="730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ZoneTexte 10">
            <a:extLst>
              <a:ext uri="{FF2B5EF4-FFF2-40B4-BE49-F238E27FC236}">
                <a16:creationId xmlns:a16="http://schemas.microsoft.com/office/drawing/2014/main" id="{CD08FA38-9B41-6454-3579-4C51BECA16CD}"/>
              </a:ext>
            </a:extLst>
          </p:cNvPr>
          <p:cNvSpPr txBox="1"/>
          <p:nvPr/>
        </p:nvSpPr>
        <p:spPr>
          <a:xfrm>
            <a:off x="4288587" y="733384"/>
            <a:ext cx="1824211" cy="404085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Change plot parameters (dot size, …)</a:t>
            </a:r>
            <a:endParaRPr lang="fr-FR" sz="1013" dirty="0"/>
          </a:p>
        </p:txBody>
      </p:sp>
      <p:cxnSp>
        <p:nvCxnSpPr>
          <p:cNvPr id="22" name="Connecteur droit avec flèche 11">
            <a:extLst>
              <a:ext uri="{FF2B5EF4-FFF2-40B4-BE49-F238E27FC236}">
                <a16:creationId xmlns:a16="http://schemas.microsoft.com/office/drawing/2014/main" id="{908B8F8A-8D19-FE0B-229B-F4FC56BA1457}"/>
              </a:ext>
            </a:extLst>
          </p:cNvPr>
          <p:cNvCxnSpPr>
            <a:cxnSpLocks/>
          </p:cNvCxnSpPr>
          <p:nvPr/>
        </p:nvCxnSpPr>
        <p:spPr>
          <a:xfrm>
            <a:off x="5104622" y="1108350"/>
            <a:ext cx="0" cy="51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ZoneTexte 10">
            <a:extLst>
              <a:ext uri="{FF2B5EF4-FFF2-40B4-BE49-F238E27FC236}">
                <a16:creationId xmlns:a16="http://schemas.microsoft.com/office/drawing/2014/main" id="{BE894524-FB5C-7C27-9D58-15A475E5EFCB}"/>
              </a:ext>
            </a:extLst>
          </p:cNvPr>
          <p:cNvSpPr txBox="1"/>
          <p:nvPr/>
        </p:nvSpPr>
        <p:spPr>
          <a:xfrm>
            <a:off x="7319790" y="2597006"/>
            <a:ext cx="1824211" cy="715837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Annotate clusters / any discrete metadata or upvote/downvote existing annotation</a:t>
            </a:r>
            <a:endParaRPr lang="fr-FR" sz="1013" dirty="0"/>
          </a:p>
        </p:txBody>
      </p:sp>
      <p:cxnSp>
        <p:nvCxnSpPr>
          <p:cNvPr id="25" name="Connecteur droit avec flèche 11">
            <a:extLst>
              <a:ext uri="{FF2B5EF4-FFF2-40B4-BE49-F238E27FC236}">
                <a16:creationId xmlns:a16="http://schemas.microsoft.com/office/drawing/2014/main" id="{CA0BC315-2B56-50FF-AEF0-EAECB41093C2}"/>
              </a:ext>
            </a:extLst>
          </p:cNvPr>
          <p:cNvCxnSpPr>
            <a:cxnSpLocks/>
          </p:cNvCxnSpPr>
          <p:nvPr/>
        </p:nvCxnSpPr>
        <p:spPr>
          <a:xfrm flipH="1" flipV="1">
            <a:off x="6934979" y="2571750"/>
            <a:ext cx="384810" cy="215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10">
            <a:extLst>
              <a:ext uri="{FF2B5EF4-FFF2-40B4-BE49-F238E27FC236}">
                <a16:creationId xmlns:a16="http://schemas.microsoft.com/office/drawing/2014/main" id="{D3CF2BE7-DAC5-6E6F-2F44-ED74111384CD}"/>
              </a:ext>
            </a:extLst>
          </p:cNvPr>
          <p:cNvSpPr txBox="1"/>
          <p:nvPr/>
        </p:nvSpPr>
        <p:spPr>
          <a:xfrm>
            <a:off x="6896879" y="3558072"/>
            <a:ext cx="1824211" cy="559961"/>
          </a:xfrm>
          <a:prstGeom prst="rect">
            <a:avLst/>
          </a:prstGeom>
          <a:solidFill>
            <a:schemeClr val="bg1"/>
          </a:solidFill>
          <a:ln>
            <a:solidFill>
              <a:srgbClr val="8080FF"/>
            </a:solidFill>
          </a:ln>
        </p:spPr>
        <p:txBody>
          <a:bodyPr wrap="square" rtlCol="0">
            <a:spAutoFit/>
          </a:bodyPr>
          <a:lstStyle/>
          <a:p>
            <a:r>
              <a:rPr lang="en-US" sz="1013" dirty="0"/>
              <a:t>Supporting marker genes for annotation (selected by curator) </a:t>
            </a:r>
            <a:endParaRPr lang="fr-FR" sz="1013" dirty="0"/>
          </a:p>
        </p:txBody>
      </p:sp>
      <p:cxnSp>
        <p:nvCxnSpPr>
          <p:cNvPr id="29" name="Connecteur droit avec flèche 11">
            <a:extLst>
              <a:ext uri="{FF2B5EF4-FFF2-40B4-BE49-F238E27FC236}">
                <a16:creationId xmlns:a16="http://schemas.microsoft.com/office/drawing/2014/main" id="{8757522C-E0D7-D61E-CA6C-1EB45BA430D4}"/>
              </a:ext>
            </a:extLst>
          </p:cNvPr>
          <p:cNvCxnSpPr>
            <a:cxnSpLocks/>
          </p:cNvCxnSpPr>
          <p:nvPr/>
        </p:nvCxnSpPr>
        <p:spPr>
          <a:xfrm flipH="1" flipV="1">
            <a:off x="6512069" y="3532816"/>
            <a:ext cx="384810" cy="13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9CB6BE5-B52A-90A0-0B97-7EC15916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6A5CBD4-75AF-AC0C-8DAE-E9F66C72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3CAF17E-8199-684C-1EB7-9EEF73A5E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48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AAD7E-BDCC-05AE-C875-1DEB24660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C4DF52-4084-AC93-64BF-2DEB696B92F9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Other visualization-only portals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520547-3B2B-2A73-AF9A-C792168EA151}"/>
              </a:ext>
            </a:extLst>
          </p:cNvPr>
          <p:cNvSpPr txBox="1"/>
          <p:nvPr/>
        </p:nvSpPr>
        <p:spPr>
          <a:xfrm>
            <a:off x="308610" y="867891"/>
            <a:ext cx="85267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CELLxGENE</a:t>
            </a:r>
            <a:r>
              <a:rPr lang="en-US" sz="1800" dirty="0"/>
              <a:t> (from CZI) </a:t>
            </a:r>
          </a:p>
          <a:p>
            <a:endParaRPr lang="fr-FR" sz="2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80B4633-9392-8FB9-C2AF-901D83B16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70" y="1319164"/>
            <a:ext cx="7388258" cy="3323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EEE4A75-259C-2B48-B9F5-5D4E0A8F05FD}"/>
              </a:ext>
            </a:extLst>
          </p:cNvPr>
          <p:cNvSpPr txBox="1"/>
          <p:nvPr/>
        </p:nvSpPr>
        <p:spPr>
          <a:xfrm>
            <a:off x="7419965" y="4795296"/>
            <a:ext cx="4572000" cy="21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88" dirty="0">
                <a:hlinkClick r:id="rId3"/>
              </a:rPr>
              <a:t>https://cellxgene.cziscience.com/</a:t>
            </a:r>
            <a:endParaRPr lang="fr-FR" sz="1013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A8FF5-00FE-B7AC-7E83-15703669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A1A8F-F593-F393-D4AD-F1A0ABF63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7F5F5-0EB7-ACC6-C67F-A47837611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9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E2B250-E8BB-AE6B-2AA8-FA0CB692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EAE239-B953-768F-8B9C-4D9C71594611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Other visualization-only portals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821A18-CBBE-BD4A-F970-4DF48A09E64D}"/>
              </a:ext>
            </a:extLst>
          </p:cNvPr>
          <p:cNvSpPr txBox="1"/>
          <p:nvPr/>
        </p:nvSpPr>
        <p:spPr>
          <a:xfrm>
            <a:off x="308610" y="867891"/>
            <a:ext cx="852678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CELLxGENE</a:t>
            </a:r>
            <a:r>
              <a:rPr lang="en-US" sz="1800" dirty="0"/>
              <a:t> (from CZI)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Single-cell Expression Atlas (from EBI)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fr-FR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666B71-F3A5-B383-BF6D-24A039B44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165" y="1539974"/>
            <a:ext cx="4766616" cy="34802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422582-C704-0EF7-C686-96CED5C88149}"/>
              </a:ext>
            </a:extLst>
          </p:cNvPr>
          <p:cNvSpPr txBox="1"/>
          <p:nvPr/>
        </p:nvSpPr>
        <p:spPr>
          <a:xfrm>
            <a:off x="7400510" y="4793165"/>
            <a:ext cx="4572000" cy="213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88" dirty="0">
                <a:hlinkClick r:id="rId3"/>
              </a:rPr>
              <a:t>https://www.ebi.ac.uk/gxa/home</a:t>
            </a:r>
            <a:endParaRPr lang="fr-FR" sz="1013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4666B-7459-8837-B6CC-D67FA44165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9CB19F6-E515-8832-D9DC-CBC0BF54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C2F8F0-97A8-A36D-6FD4-249783C2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317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5C0E7-4DBB-E70D-8B4D-5AEF31ED3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E5019C-C7F1-D5FD-068F-A7BED1EC88C2}"/>
              </a:ext>
            </a:extLst>
          </p:cNvPr>
          <p:cNvSpPr txBox="1"/>
          <p:nvPr/>
        </p:nvSpPr>
        <p:spPr>
          <a:xfrm>
            <a:off x="0" y="123288"/>
            <a:ext cx="9144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dirty="0"/>
              <a:t>Other visualization-only portals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E9D01-4C3C-3EED-5BF5-AEEAAA6CB508}"/>
              </a:ext>
            </a:extLst>
          </p:cNvPr>
          <p:cNvSpPr txBox="1"/>
          <p:nvPr/>
        </p:nvSpPr>
        <p:spPr>
          <a:xfrm>
            <a:off x="308610" y="867891"/>
            <a:ext cx="852678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CELLxGENE</a:t>
            </a:r>
            <a:r>
              <a:rPr lang="en-US" sz="1800" dirty="0"/>
              <a:t> (from CZI) 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Single Cell Expression Atlas (from EBI)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/>
              <a:t>Single Cell PORTAL (from Broad </a:t>
            </a:r>
            <a:r>
              <a:rPr lang="en-US" sz="1800" dirty="0" err="1"/>
              <a:t>Instit</a:t>
            </a:r>
            <a:r>
              <a:rPr lang="en-US" sz="1800" dirty="0"/>
              <a:t>.)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n-US" sz="1800" dirty="0" err="1"/>
              <a:t>Bgee</a:t>
            </a:r>
            <a:r>
              <a:rPr lang="en-US" sz="1800" dirty="0"/>
              <a:t> (from UNIL)</a:t>
            </a:r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14313" indent="-214313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fr-FR" sz="2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47C2FC-68FA-1C46-CC12-25B51CB5E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106" y="1075766"/>
            <a:ext cx="4049440" cy="29566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E09E159-A441-677C-8288-791A18FD27ED}"/>
              </a:ext>
            </a:extLst>
          </p:cNvPr>
          <p:cNvSpPr txBox="1"/>
          <p:nvPr/>
        </p:nvSpPr>
        <p:spPr>
          <a:xfrm>
            <a:off x="6858000" y="4619026"/>
            <a:ext cx="4572000" cy="334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788" dirty="0">
                <a:hlinkClick r:id="rId3"/>
              </a:rPr>
              <a:t>https://www.ebi.ac.uk/gxa/home</a:t>
            </a:r>
            <a:endParaRPr lang="fr-FR" sz="788" dirty="0"/>
          </a:p>
          <a:p>
            <a:r>
              <a:rPr lang="fr-FR" sz="788" dirty="0">
                <a:hlinkClick r:id="rId4"/>
              </a:rPr>
              <a:t>https://singlecell.broadinstitute.org/single_cell</a:t>
            </a:r>
            <a:endParaRPr lang="fr-FR" sz="788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5945D1-2852-CF99-09F7-1D3B74AF17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8610" y="2820257"/>
            <a:ext cx="4571999" cy="1916975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29DB7-8A34-D397-D949-6C74C439AC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-1492143" y="3049182"/>
            <a:ext cx="3341052" cy="370064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CAS Module 3 – Single-cell RNA-seq analysis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EC890E5-4690-ED8E-8857-BB6DC806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7115989" y="1874064"/>
            <a:ext cx="3543260" cy="512762"/>
          </a:xfrm>
        </p:spPr>
        <p:txBody>
          <a:bodyPr/>
          <a:lstStyle/>
          <a:p>
            <a:r>
              <a:rPr lang="en-GB" dirty="0"/>
              <a:t>Vincent Gardeux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D2FB80DC-9784-5F52-C43B-00C51AB2C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31238" y="195263"/>
            <a:ext cx="512762" cy="163552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31677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15799</TotalTime>
  <Words>662</Words>
  <Application>Microsoft Office PowerPoint</Application>
  <PresentationFormat>On-screen Show (16:9)</PresentationFormat>
  <Paragraphs>99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Arial</vt:lpstr>
      <vt:lpstr>Franklin Gothic Demi Cond</vt:lpstr>
      <vt:lpstr>Symbol</vt:lpstr>
      <vt:lpstr>Wingdings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Vincent Gardeux</cp:lastModifiedBy>
  <cp:revision>326</cp:revision>
  <cp:lastPrinted>2019-06-19T13:21:30Z</cp:lastPrinted>
  <dcterms:created xsi:type="dcterms:W3CDTF">2019-04-02T06:24:35Z</dcterms:created>
  <dcterms:modified xsi:type="dcterms:W3CDTF">2025-04-09T15:01:19Z</dcterms:modified>
</cp:coreProperties>
</file>