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"/>
  </p:notesMasterIdLst>
  <p:sldIdLst>
    <p:sldId id="263" r:id="rId2"/>
    <p:sldId id="258" r:id="rId3"/>
    <p:sldId id="318" r:id="rId4"/>
    <p:sldId id="319" r:id="rId5"/>
    <p:sldId id="320" r:id="rId6"/>
    <p:sldId id="32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525" autoAdjust="0"/>
    <p:restoredTop sz="73653" autoAdjust="0"/>
  </p:normalViewPr>
  <p:slideViewPr>
    <p:cSldViewPr snapToGrid="0">
      <p:cViewPr varScale="1">
        <p:scale>
          <a:sx n="115" d="100"/>
          <a:sy n="115" d="100"/>
        </p:scale>
        <p:origin x="15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393D5-F0C4-4F56-869C-E45FC75D7028}" type="datetimeFigureOut">
              <a:rPr lang="fr-CH" smtClean="0"/>
              <a:t>05.04.2022</a:t>
            </a:fld>
            <a:endParaRPr lang="fr-CH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4E816-77FE-4D42-83A4-2FA630D20EFD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9716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4E816-77FE-4D42-83A4-2FA630D20EFD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33193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4E816-77FE-4D42-83A4-2FA630D20EFD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30081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E816-77FE-4D42-83A4-2FA630D20EFD}" type="slidenum">
              <a:rPr lang="fr-CH" smtClean="0"/>
              <a:t>5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63670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E816-77FE-4D42-83A4-2FA630D20EFD}" type="slidenum">
              <a:rPr lang="fr-CH" smtClean="0"/>
              <a:t>6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74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5695202-8A3C-40B2-8733-AAD0C9FC4406}"/>
              </a:ext>
            </a:extLst>
          </p:cNvPr>
          <p:cNvSpPr/>
          <p:nvPr userDrawn="1"/>
        </p:nvSpPr>
        <p:spPr>
          <a:xfrm>
            <a:off x="0" y="1"/>
            <a:ext cx="9144000" cy="827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9DF455-C230-44A4-8360-06E52F5DAFB2}"/>
              </a:ext>
            </a:extLst>
          </p:cNvPr>
          <p:cNvSpPr/>
          <p:nvPr userDrawn="1"/>
        </p:nvSpPr>
        <p:spPr>
          <a:xfrm>
            <a:off x="0" y="6546700"/>
            <a:ext cx="9144000" cy="3113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>
              <a:tabLst>
                <a:tab pos="8791575" algn="l"/>
              </a:tabLst>
            </a:pPr>
            <a:r>
              <a:rPr lang="fr-CH" sz="1200" dirty="0" err="1"/>
              <a:t>Bioinformatics</a:t>
            </a:r>
            <a:r>
              <a:rPr lang="fr-CH" sz="1200" dirty="0"/>
              <a:t> III – Hands-on session on </a:t>
            </a:r>
            <a:r>
              <a:rPr lang="fr-CH" sz="1200" dirty="0" err="1"/>
              <a:t>analyzing</a:t>
            </a:r>
            <a:r>
              <a:rPr lang="fr-CH" sz="1200" dirty="0"/>
              <a:t> single-</a:t>
            </a:r>
            <a:r>
              <a:rPr lang="fr-CH" sz="1200" dirty="0" err="1"/>
              <a:t>cell</a:t>
            </a:r>
            <a:r>
              <a:rPr lang="fr-CH" sz="1200" dirty="0"/>
              <a:t> data                                                                                                  </a:t>
            </a:r>
            <a:fld id="{3B2F542A-9BDB-4E8E-BD1D-BF1CED31235D}" type="slidenum">
              <a:rPr lang="fr-CH" sz="1200" smtClean="0"/>
              <a:pPr>
                <a:tabLst>
                  <a:tab pos="8791575" algn="l"/>
                </a:tabLst>
              </a:pPr>
              <a:t>‹N°›</a:t>
            </a:fld>
            <a:r>
              <a:rPr lang="fr-CH" sz="1200" dirty="0"/>
              <a:t> / 6</a:t>
            </a:r>
          </a:p>
        </p:txBody>
      </p:sp>
    </p:spTree>
    <p:extLst>
      <p:ext uri="{BB962C8B-B14F-4D97-AF65-F5344CB8AC3E}">
        <p14:creationId xmlns:p14="http://schemas.microsoft.com/office/powerpoint/2010/main" val="2115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083AB-88D1-4B2F-92E2-0CF279E16577}"/>
              </a:ext>
            </a:extLst>
          </p:cNvPr>
          <p:cNvSpPr/>
          <p:nvPr userDrawn="1"/>
        </p:nvSpPr>
        <p:spPr>
          <a:xfrm>
            <a:off x="0" y="1"/>
            <a:ext cx="9144000" cy="827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7675CF-2573-4B9C-88E1-0976B5E78829}"/>
              </a:ext>
            </a:extLst>
          </p:cNvPr>
          <p:cNvSpPr/>
          <p:nvPr userDrawn="1"/>
        </p:nvSpPr>
        <p:spPr>
          <a:xfrm>
            <a:off x="0" y="6546700"/>
            <a:ext cx="9144000" cy="3113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>
              <a:tabLst>
                <a:tab pos="8791575" algn="l"/>
              </a:tabLst>
            </a:pPr>
            <a:r>
              <a:rPr lang="fr-CH" sz="1200" dirty="0" err="1"/>
              <a:t>Bioinformatics</a:t>
            </a:r>
            <a:r>
              <a:rPr lang="fr-CH" sz="1200" dirty="0"/>
              <a:t> III – Hands-on session on </a:t>
            </a:r>
            <a:r>
              <a:rPr lang="fr-CH" sz="1200" dirty="0" err="1"/>
              <a:t>analyzing</a:t>
            </a:r>
            <a:r>
              <a:rPr lang="fr-CH" sz="1200" dirty="0"/>
              <a:t> single-</a:t>
            </a:r>
            <a:r>
              <a:rPr lang="fr-CH" sz="1200" dirty="0" err="1"/>
              <a:t>cell</a:t>
            </a:r>
            <a:r>
              <a:rPr lang="fr-CH" sz="1200" dirty="0"/>
              <a:t> data                                                                                                  </a:t>
            </a:r>
            <a:fld id="{3B2F542A-9BDB-4E8E-BD1D-BF1CED31235D}" type="slidenum">
              <a:rPr lang="fr-CH" sz="1200" smtClean="0"/>
              <a:pPr>
                <a:tabLst>
                  <a:tab pos="8791575" algn="l"/>
                </a:tabLst>
              </a:pPr>
              <a:t>‹N°›</a:t>
            </a:fld>
            <a:r>
              <a:rPr lang="fr-CH" sz="1200" dirty="0"/>
              <a:t> / 6</a:t>
            </a:r>
          </a:p>
        </p:txBody>
      </p:sp>
    </p:spTree>
    <p:extLst>
      <p:ext uri="{BB962C8B-B14F-4D97-AF65-F5344CB8AC3E}">
        <p14:creationId xmlns:p14="http://schemas.microsoft.com/office/powerpoint/2010/main" val="387525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4FE23D-61BF-42AE-A619-795E8FC20C29}"/>
              </a:ext>
            </a:extLst>
          </p:cNvPr>
          <p:cNvSpPr/>
          <p:nvPr userDrawn="1"/>
        </p:nvSpPr>
        <p:spPr>
          <a:xfrm>
            <a:off x="0" y="1"/>
            <a:ext cx="9144000" cy="827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3" descr="Logo&#10;&#10;Description automatically generated">
            <a:extLst>
              <a:ext uri="{FF2B5EF4-FFF2-40B4-BE49-F238E27FC236}">
                <a16:creationId xmlns:a16="http://schemas.microsoft.com/office/drawing/2014/main" id="{6E4C5CEC-EAEC-4402-8F62-ACE7598313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95" y="0"/>
            <a:ext cx="1731728" cy="865864"/>
          </a:xfrm>
          <a:prstGeom prst="rect">
            <a:avLst/>
          </a:prstGeom>
        </p:spPr>
      </p:pic>
      <p:pic>
        <p:nvPicPr>
          <p:cNvPr id="8" name="Picture 2" descr="ENHPATHY">
            <a:extLst>
              <a:ext uri="{FF2B5EF4-FFF2-40B4-BE49-F238E27FC236}">
                <a16:creationId xmlns:a16="http://schemas.microsoft.com/office/drawing/2014/main" id="{56B0488A-C4CE-4EF7-9F4D-C63FFD9783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591" y="-176963"/>
            <a:ext cx="2658514" cy="121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D25BE6-60DB-45A9-96ED-F0FB78E121E7}"/>
              </a:ext>
            </a:extLst>
          </p:cNvPr>
          <p:cNvSpPr/>
          <p:nvPr userDrawn="1"/>
        </p:nvSpPr>
        <p:spPr>
          <a:xfrm>
            <a:off x="0" y="6546700"/>
            <a:ext cx="9144000" cy="3113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>
              <a:tabLst>
                <a:tab pos="8791575" algn="l"/>
              </a:tabLst>
            </a:pPr>
            <a:r>
              <a:rPr lang="fr-CH" sz="1200" dirty="0" err="1"/>
              <a:t>Bioinformatics</a:t>
            </a:r>
            <a:r>
              <a:rPr lang="fr-CH" sz="1200" dirty="0"/>
              <a:t> III – Hands-on session on </a:t>
            </a:r>
            <a:r>
              <a:rPr lang="fr-CH" sz="1200" dirty="0" err="1"/>
              <a:t>analyzing</a:t>
            </a:r>
            <a:r>
              <a:rPr lang="fr-CH" sz="1200" dirty="0"/>
              <a:t> single-</a:t>
            </a:r>
            <a:r>
              <a:rPr lang="fr-CH" sz="1200" dirty="0" err="1"/>
              <a:t>cell</a:t>
            </a:r>
            <a:r>
              <a:rPr lang="fr-CH" sz="1200" dirty="0"/>
              <a:t> data                                                                                                  </a:t>
            </a:r>
            <a:fld id="{3B2F542A-9BDB-4E8E-BD1D-BF1CED31235D}" type="slidenum">
              <a:rPr lang="fr-CH" sz="1200" smtClean="0"/>
              <a:pPr>
                <a:tabLst>
                  <a:tab pos="8791575" algn="l"/>
                </a:tabLst>
              </a:pPr>
              <a:t>‹N°›</a:t>
            </a:fld>
            <a:r>
              <a:rPr lang="fr-CH" sz="1200" dirty="0"/>
              <a:t> / 6</a:t>
            </a:r>
          </a:p>
        </p:txBody>
      </p:sp>
    </p:spTree>
    <p:extLst>
      <p:ext uri="{BB962C8B-B14F-4D97-AF65-F5344CB8AC3E}">
        <p14:creationId xmlns:p14="http://schemas.microsoft.com/office/powerpoint/2010/main" val="352438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52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8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10" Type="http://schemas.openxmlformats.org/officeDocument/2006/relationships/hyperlink" Target="https://cran.r-project.org/src/base/R-4/" TargetMode="External"/><Relationship Id="rId4" Type="http://schemas.openxmlformats.org/officeDocument/2006/relationships/image" Target="../media/image5.jpe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www.tiobe.com/tiobe-index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gif"/><Relationship Id="rId4" Type="http://schemas.openxmlformats.org/officeDocument/2006/relationships/hyperlink" Target="http://www.bioconductor.org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shiny.rstudio.com/" TargetMode="External"/><Relationship Id="rId3" Type="http://schemas.openxmlformats.org/officeDocument/2006/relationships/hyperlink" Target="https://www.rstudio.com/products/rstudio/download/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studi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0" y="2494605"/>
            <a:ext cx="9144000" cy="110251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Bioinformatics III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Short introduction to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4294967295"/>
          </p:nvPr>
        </p:nvSpPr>
        <p:spPr>
          <a:xfrm>
            <a:off x="2015567" y="4185005"/>
            <a:ext cx="4800600" cy="131445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Vincent Gardeux</a:t>
            </a:r>
          </a:p>
          <a:p>
            <a:pPr marL="0" indent="0" algn="ctr">
              <a:buNone/>
            </a:pPr>
            <a:r>
              <a:rPr lang="fr-CH" sz="1350" i="1" dirty="0" err="1">
                <a:cs typeface="Arial" panose="020B0604020202020204" pitchFamily="34" charset="0"/>
              </a:rPr>
              <a:t>Deplancke’s</a:t>
            </a:r>
            <a:r>
              <a:rPr lang="fr-CH" sz="1350" i="1" dirty="0">
                <a:cs typeface="Arial" panose="020B0604020202020204" pitchFamily="34" charset="0"/>
              </a:rPr>
              <a:t> </a:t>
            </a:r>
            <a:r>
              <a:rPr lang="fr-CH" sz="1350" i="1" dirty="0" err="1">
                <a:cs typeface="Arial" panose="020B0604020202020204" pitchFamily="34" charset="0"/>
              </a:rPr>
              <a:t>Laboratory</a:t>
            </a:r>
            <a:r>
              <a:rPr lang="fr-CH" sz="1350" i="1" dirty="0">
                <a:cs typeface="Arial" panose="020B0604020202020204" pitchFamily="34" charset="0"/>
              </a:rPr>
              <a:t> of </a:t>
            </a:r>
            <a:r>
              <a:rPr lang="fr-CH" sz="1350" i="1" dirty="0" err="1">
                <a:cs typeface="Arial" panose="020B0604020202020204" pitchFamily="34" charset="0"/>
              </a:rPr>
              <a:t>Systems</a:t>
            </a:r>
            <a:r>
              <a:rPr lang="fr-CH" sz="1350" i="1" dirty="0">
                <a:cs typeface="Arial" panose="020B0604020202020204" pitchFamily="34" charset="0"/>
              </a:rPr>
              <a:t> </a:t>
            </a:r>
            <a:r>
              <a:rPr lang="fr-CH" sz="1350" i="1" dirty="0" err="1">
                <a:cs typeface="Arial" panose="020B0604020202020204" pitchFamily="34" charset="0"/>
              </a:rPr>
              <a:t>Biology</a:t>
            </a:r>
            <a:r>
              <a:rPr lang="fr-CH" sz="1350" i="1" dirty="0">
                <a:cs typeface="Arial" panose="020B0604020202020204" pitchFamily="34" charset="0"/>
              </a:rPr>
              <a:t> and </a:t>
            </a:r>
            <a:r>
              <a:rPr lang="fr-CH" sz="1350" i="1" dirty="0" err="1">
                <a:cs typeface="Arial" panose="020B0604020202020204" pitchFamily="34" charset="0"/>
              </a:rPr>
              <a:t>Genetics</a:t>
            </a:r>
            <a:endParaRPr lang="fr-FR" sz="1350" i="1" dirty="0">
              <a:cs typeface="Arial" panose="020B0604020202020204" pitchFamily="34" charset="0"/>
            </a:endParaRPr>
          </a:p>
          <a:p>
            <a:endParaRPr lang="fr-FR" sz="135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8B3F03-5613-4ED8-9DEF-D87C6610511B}"/>
              </a:ext>
            </a:extLst>
          </p:cNvPr>
          <p:cNvSpPr/>
          <p:nvPr/>
        </p:nvSpPr>
        <p:spPr>
          <a:xfrm>
            <a:off x="3952116" y="834775"/>
            <a:ext cx="521020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5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ENHPATHY Event IV - Bioinformatics and Technologies</a:t>
            </a:r>
          </a:p>
        </p:txBody>
      </p:sp>
      <p:pic>
        <p:nvPicPr>
          <p:cNvPr id="5" name="Picture 2" descr="RÃ©sultat de recherche d'images pour &quot;r language&quot;">
            <a:extLst>
              <a:ext uri="{FF2B5EF4-FFF2-40B4-BE49-F238E27FC236}">
                <a16:creationId xmlns:a16="http://schemas.microsoft.com/office/drawing/2014/main" id="{985D5C8A-4812-41AD-9708-01B77DB94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144" y="2848793"/>
            <a:ext cx="666126" cy="53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26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 125">
            <a:extLst>
              <a:ext uri="{FF2B5EF4-FFF2-40B4-BE49-F238E27FC236}">
                <a16:creationId xmlns:a16="http://schemas.microsoft.com/office/drawing/2014/main" id="{937A1464-6D76-48C4-ADA0-6B2D22B54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70" y="2582050"/>
            <a:ext cx="7076190" cy="345714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" y="0"/>
            <a:ext cx="9144001" cy="77637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fr-CH" sz="2400" b="1" dirty="0">
                <a:latin typeface="Arial" panose="020B0604020202020204" pitchFamily="34" charset="0"/>
                <a:cs typeface="Arial" panose="020B0604020202020204" pitchFamily="34" charset="0"/>
              </a:rPr>
              <a:t>A bit of </a:t>
            </a:r>
            <a:r>
              <a:rPr lang="fr-CH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endParaRPr lang="fr-C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 Placeholder 22">
            <a:extLst>
              <a:ext uri="{FF2B5EF4-FFF2-40B4-BE49-F238E27FC236}">
                <a16:creationId xmlns:a16="http://schemas.microsoft.com/office/drawing/2014/main" id="{C93D1C3E-438E-4E69-9D4F-0AEB24F8EBC0}"/>
              </a:ext>
            </a:extLst>
          </p:cNvPr>
          <p:cNvSpPr txBox="1">
            <a:spLocks/>
          </p:cNvSpPr>
          <p:nvPr/>
        </p:nvSpPr>
        <p:spPr>
          <a:xfrm>
            <a:off x="775483" y="6016857"/>
            <a:ext cx="498872" cy="26828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1976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 Placeholder 22">
            <a:extLst>
              <a:ext uri="{FF2B5EF4-FFF2-40B4-BE49-F238E27FC236}">
                <a16:creationId xmlns:a16="http://schemas.microsoft.com/office/drawing/2014/main" id="{382E2AA8-B7AD-4D87-AA15-80F22A06AB1F}"/>
              </a:ext>
            </a:extLst>
          </p:cNvPr>
          <p:cNvSpPr txBox="1">
            <a:spLocks/>
          </p:cNvSpPr>
          <p:nvPr/>
        </p:nvSpPr>
        <p:spPr>
          <a:xfrm>
            <a:off x="1815276" y="6016857"/>
            <a:ext cx="498872" cy="26828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1988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 Placeholder 22">
            <a:extLst>
              <a:ext uri="{FF2B5EF4-FFF2-40B4-BE49-F238E27FC236}">
                <a16:creationId xmlns:a16="http://schemas.microsoft.com/office/drawing/2014/main" id="{DEFDD755-8CF3-4CF1-AC68-DBBF71729CD6}"/>
              </a:ext>
            </a:extLst>
          </p:cNvPr>
          <p:cNvSpPr txBox="1">
            <a:spLocks/>
          </p:cNvSpPr>
          <p:nvPr/>
        </p:nvSpPr>
        <p:spPr>
          <a:xfrm>
            <a:off x="2777154" y="6016857"/>
            <a:ext cx="498872" cy="26828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1992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 Placeholder 22">
            <a:extLst>
              <a:ext uri="{FF2B5EF4-FFF2-40B4-BE49-F238E27FC236}">
                <a16:creationId xmlns:a16="http://schemas.microsoft.com/office/drawing/2014/main" id="{1A983F04-DFCC-4AEE-8D14-635AE7059FE3}"/>
              </a:ext>
            </a:extLst>
          </p:cNvPr>
          <p:cNvSpPr txBox="1">
            <a:spLocks/>
          </p:cNvSpPr>
          <p:nvPr/>
        </p:nvSpPr>
        <p:spPr>
          <a:xfrm>
            <a:off x="3766399" y="6016857"/>
            <a:ext cx="498872" cy="26828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1998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 Placeholder 4">
            <a:extLst>
              <a:ext uri="{FF2B5EF4-FFF2-40B4-BE49-F238E27FC236}">
                <a16:creationId xmlns:a16="http://schemas.microsoft.com/office/drawing/2014/main" id="{44D29B79-C842-40CA-B259-ADDB15DD27DE}"/>
              </a:ext>
            </a:extLst>
          </p:cNvPr>
          <p:cNvSpPr txBox="1">
            <a:spLocks/>
          </p:cNvSpPr>
          <p:nvPr/>
        </p:nvSpPr>
        <p:spPr>
          <a:xfrm>
            <a:off x="91440" y="2604815"/>
            <a:ext cx="1954305" cy="1627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 developed for data analysis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" name="Picture 2" descr="picture">
            <a:extLst>
              <a:ext uri="{FF2B5EF4-FFF2-40B4-BE49-F238E27FC236}">
                <a16:creationId xmlns:a16="http://schemas.microsoft.com/office/drawing/2014/main" id="{E31E58D9-524F-4D4F-AA41-2656DF898A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3" t="12610" r="23763" b="26069"/>
          <a:stretch/>
        </p:blipFill>
        <p:spPr bwMode="auto">
          <a:xfrm>
            <a:off x="211795" y="943439"/>
            <a:ext cx="1092990" cy="111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5ADFF97B-FFEE-40E8-AEBD-603B74DFF762}"/>
              </a:ext>
            </a:extLst>
          </p:cNvPr>
          <p:cNvSpPr/>
          <p:nvPr/>
        </p:nvSpPr>
        <p:spPr>
          <a:xfrm>
            <a:off x="-70652" y="2090070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John M. Chambers</a:t>
            </a:r>
            <a:endParaRPr lang="fr-FR" i="1" dirty="0"/>
          </a:p>
        </p:txBody>
      </p:sp>
      <p:pic>
        <p:nvPicPr>
          <p:cNvPr id="106" name="Picture 4" descr="https://upload.wikimedia.org/wikipedia/en/thumb/9/98/Bell_Laboratories_logo.svg/220px-Bell_Laboratories_logo.svg.png">
            <a:extLst>
              <a:ext uri="{FF2B5EF4-FFF2-40B4-BE49-F238E27FC236}">
                <a16:creationId xmlns:a16="http://schemas.microsoft.com/office/drawing/2014/main" id="{9CD0EE8E-B3C2-4EE5-9F91-3DF6A4EE4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2" y="4279433"/>
            <a:ext cx="1253751" cy="23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FD12CEB8-49A6-4F0A-BFEA-C33B4E68AC25}"/>
              </a:ext>
            </a:extLst>
          </p:cNvPr>
          <p:cNvSpPr/>
          <p:nvPr/>
        </p:nvSpPr>
        <p:spPr>
          <a:xfrm>
            <a:off x="1581894" y="4627961"/>
            <a:ext cx="11144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“S-plus”</a:t>
            </a:r>
            <a:endParaRPr lang="fr-FR" b="1" i="1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AA59F02-2FA4-4014-A329-A83379071E1F}"/>
              </a:ext>
            </a:extLst>
          </p:cNvPr>
          <p:cNvSpPr/>
          <p:nvPr/>
        </p:nvSpPr>
        <p:spPr>
          <a:xfrm>
            <a:off x="2809232" y="491383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S3</a:t>
            </a:r>
            <a:endParaRPr lang="fr-FR" b="1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C46B794-269D-4E9D-8E98-92A7BFD07E34}"/>
              </a:ext>
            </a:extLst>
          </p:cNvPr>
          <p:cNvSpPr/>
          <p:nvPr/>
        </p:nvSpPr>
        <p:spPr>
          <a:xfrm>
            <a:off x="3782438" y="490240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S4</a:t>
            </a:r>
            <a:endParaRPr lang="fr-FR" b="1" dirty="0"/>
          </a:p>
        </p:txBody>
      </p:sp>
      <p:sp>
        <p:nvSpPr>
          <p:cNvPr id="110" name="Text Placeholder 22">
            <a:extLst>
              <a:ext uri="{FF2B5EF4-FFF2-40B4-BE49-F238E27FC236}">
                <a16:creationId xmlns:a16="http://schemas.microsoft.com/office/drawing/2014/main" id="{93051D56-BFF7-4CCA-B5DD-E648A9B6F08D}"/>
              </a:ext>
            </a:extLst>
          </p:cNvPr>
          <p:cNvSpPr txBox="1">
            <a:spLocks/>
          </p:cNvSpPr>
          <p:nvPr/>
        </p:nvSpPr>
        <p:spPr>
          <a:xfrm>
            <a:off x="3283566" y="4250497"/>
            <a:ext cx="498872" cy="26828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1995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1" name="Picture 2" descr="RÃ©sultat de recherche d'images pour &quot;r language&quot;">
            <a:extLst>
              <a:ext uri="{FF2B5EF4-FFF2-40B4-BE49-F238E27FC236}">
                <a16:creationId xmlns:a16="http://schemas.microsoft.com/office/drawing/2014/main" id="{ACF43A1E-8A9D-48B8-8E71-4105CEFF5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609" y="3182567"/>
            <a:ext cx="356206" cy="2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 Placeholder 4">
            <a:extLst>
              <a:ext uri="{FF2B5EF4-FFF2-40B4-BE49-F238E27FC236}">
                <a16:creationId xmlns:a16="http://schemas.microsoft.com/office/drawing/2014/main" id="{5E383213-94E1-442A-BED1-E771E6D721F9}"/>
              </a:ext>
            </a:extLst>
          </p:cNvPr>
          <p:cNvSpPr txBox="1">
            <a:spLocks/>
          </p:cNvSpPr>
          <p:nvPr/>
        </p:nvSpPr>
        <p:spPr>
          <a:xfrm>
            <a:off x="2118396" y="2002289"/>
            <a:ext cx="1666494" cy="10388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initial development as a mix between S and Scheme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 Placeholder 22">
            <a:extLst>
              <a:ext uri="{FF2B5EF4-FFF2-40B4-BE49-F238E27FC236}">
                <a16:creationId xmlns:a16="http://schemas.microsoft.com/office/drawing/2014/main" id="{AEB5D53C-2C07-435D-8247-F6CE9E3E4E78}"/>
              </a:ext>
            </a:extLst>
          </p:cNvPr>
          <p:cNvSpPr txBox="1">
            <a:spLocks/>
          </p:cNvSpPr>
          <p:nvPr/>
        </p:nvSpPr>
        <p:spPr>
          <a:xfrm>
            <a:off x="4178155" y="4242357"/>
            <a:ext cx="498872" cy="26828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B5DAB40-43F3-4545-B506-9B8FCAEBD1E0}"/>
              </a:ext>
            </a:extLst>
          </p:cNvPr>
          <p:cNvSpPr txBox="1"/>
          <p:nvPr/>
        </p:nvSpPr>
        <p:spPr>
          <a:xfrm>
            <a:off x="3978780" y="182485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Ross Ihaka</a:t>
            </a:r>
            <a:endParaRPr lang="fr-F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6FFD4C31-DBE9-4C04-A17D-5057BAC0661A}"/>
              </a:ext>
            </a:extLst>
          </p:cNvPr>
          <p:cNvCxnSpPr>
            <a:cxnSpLocks/>
            <a:stCxn id="104" idx="2"/>
            <a:endCxn id="103" idx="0"/>
          </p:cNvCxnSpPr>
          <p:nvPr/>
        </p:nvCxnSpPr>
        <p:spPr>
          <a:xfrm>
            <a:off x="758290" y="2063059"/>
            <a:ext cx="310303" cy="541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13CC6D56-F287-4A0E-9652-14796DE4B5DC}"/>
              </a:ext>
            </a:extLst>
          </p:cNvPr>
          <p:cNvCxnSpPr>
            <a:cxnSpLocks/>
            <a:stCxn id="2050" idx="1"/>
            <a:endCxn id="112" idx="3"/>
          </p:cNvCxnSpPr>
          <p:nvPr/>
        </p:nvCxnSpPr>
        <p:spPr>
          <a:xfrm flipH="1">
            <a:off x="3784890" y="1246792"/>
            <a:ext cx="253695" cy="1274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Robert Gentleman">
            <a:extLst>
              <a:ext uri="{FF2B5EF4-FFF2-40B4-BE49-F238E27FC236}">
                <a16:creationId xmlns:a16="http://schemas.microsoft.com/office/drawing/2014/main" id="{ED2BB02F-1C7D-44F8-BB74-42125F9A90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6" t="2970" r="25174" b="29831"/>
          <a:stretch/>
        </p:blipFill>
        <p:spPr bwMode="auto">
          <a:xfrm>
            <a:off x="6507883" y="1397698"/>
            <a:ext cx="977625" cy="122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ZoneTexte 122">
            <a:extLst>
              <a:ext uri="{FF2B5EF4-FFF2-40B4-BE49-F238E27FC236}">
                <a16:creationId xmlns:a16="http://schemas.microsoft.com/office/drawing/2014/main" id="{F44B50DB-77DC-40CB-9F53-9E0FFCA75C8A}"/>
              </a:ext>
            </a:extLst>
          </p:cNvPr>
          <p:cNvSpPr txBox="1"/>
          <p:nvPr/>
        </p:nvSpPr>
        <p:spPr>
          <a:xfrm>
            <a:off x="5844293" y="2560301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Robert C. Gentleman</a:t>
            </a:r>
            <a:endParaRPr lang="fr-F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DADDDF23-CDC2-4D93-9E7F-A11F52B3D198}"/>
              </a:ext>
            </a:extLst>
          </p:cNvPr>
          <p:cNvCxnSpPr>
            <a:cxnSpLocks/>
            <a:stCxn id="2052" idx="1"/>
            <a:endCxn id="112" idx="3"/>
          </p:cNvCxnSpPr>
          <p:nvPr/>
        </p:nvCxnSpPr>
        <p:spPr>
          <a:xfrm flipH="1">
            <a:off x="3784890" y="2011002"/>
            <a:ext cx="2722993" cy="510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oss Ihaka (5189180796).jpg">
            <a:extLst>
              <a:ext uri="{FF2B5EF4-FFF2-40B4-BE49-F238E27FC236}">
                <a16:creationId xmlns:a16="http://schemas.microsoft.com/office/drawing/2014/main" id="{218CE133-86AA-4E7A-A74E-04EA205964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3" r="27603" b="10097"/>
          <a:stretch/>
        </p:blipFill>
        <p:spPr bwMode="auto">
          <a:xfrm>
            <a:off x="4038585" y="649559"/>
            <a:ext cx="1074420" cy="119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niversity of Auckland.svg">
            <a:extLst>
              <a:ext uri="{FF2B5EF4-FFF2-40B4-BE49-F238E27FC236}">
                <a16:creationId xmlns:a16="http://schemas.microsoft.com/office/drawing/2014/main" id="{4621652D-83B4-4FC2-88EF-86D4B9E90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218" y="1332497"/>
            <a:ext cx="1200260" cy="43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Text Placeholder 22">
            <a:extLst>
              <a:ext uri="{FF2B5EF4-FFF2-40B4-BE49-F238E27FC236}">
                <a16:creationId xmlns:a16="http://schemas.microsoft.com/office/drawing/2014/main" id="{A5E668BC-FF87-4005-AC12-3DC75C93EBC1}"/>
              </a:ext>
            </a:extLst>
          </p:cNvPr>
          <p:cNvSpPr txBox="1">
            <a:spLocks/>
          </p:cNvSpPr>
          <p:nvPr/>
        </p:nvSpPr>
        <p:spPr>
          <a:xfrm>
            <a:off x="5072744" y="4236564"/>
            <a:ext cx="498872" cy="26828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2004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8764688-EF06-492F-A55D-5B8FFDBE5067}"/>
              </a:ext>
            </a:extLst>
          </p:cNvPr>
          <p:cNvSpPr/>
          <p:nvPr/>
        </p:nvSpPr>
        <p:spPr>
          <a:xfrm>
            <a:off x="4108072" y="3155225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v1.0</a:t>
            </a:r>
            <a:endParaRPr lang="fr-FR" b="1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BD0A646-B469-4844-9916-3BDBA147D247}"/>
              </a:ext>
            </a:extLst>
          </p:cNvPr>
          <p:cNvSpPr/>
          <p:nvPr/>
        </p:nvSpPr>
        <p:spPr>
          <a:xfrm>
            <a:off x="4974539" y="3146133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v2.0</a:t>
            </a:r>
            <a:endParaRPr lang="fr-FR" b="1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112A22D-9F7C-4D48-B547-696ACD0689D1}"/>
              </a:ext>
            </a:extLst>
          </p:cNvPr>
          <p:cNvSpPr/>
          <p:nvPr/>
        </p:nvSpPr>
        <p:spPr>
          <a:xfrm>
            <a:off x="6523896" y="3155225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v3.0</a:t>
            </a:r>
            <a:endParaRPr lang="fr-FR" b="1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520720B-D84E-4E92-820E-4D5F8CBD655C}"/>
              </a:ext>
            </a:extLst>
          </p:cNvPr>
          <p:cNvSpPr/>
          <p:nvPr/>
        </p:nvSpPr>
        <p:spPr>
          <a:xfrm>
            <a:off x="4819833" y="4709443"/>
            <a:ext cx="2569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Sold to</a:t>
            </a: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Insightful corporation</a:t>
            </a:r>
            <a:endParaRPr lang="fr-FR" b="1" i="1" dirty="0"/>
          </a:p>
        </p:txBody>
      </p:sp>
      <p:sp>
        <p:nvSpPr>
          <p:cNvPr id="140" name="Text Placeholder 22">
            <a:extLst>
              <a:ext uri="{FF2B5EF4-FFF2-40B4-BE49-F238E27FC236}">
                <a16:creationId xmlns:a16="http://schemas.microsoft.com/office/drawing/2014/main" id="{B07CF6B2-0D50-4451-9B5F-52C2D0121379}"/>
              </a:ext>
            </a:extLst>
          </p:cNvPr>
          <p:cNvSpPr txBox="1">
            <a:spLocks/>
          </p:cNvSpPr>
          <p:nvPr/>
        </p:nvSpPr>
        <p:spPr>
          <a:xfrm>
            <a:off x="5734049" y="6013248"/>
            <a:ext cx="498872" cy="26828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2008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 Placeholder 22">
            <a:extLst>
              <a:ext uri="{FF2B5EF4-FFF2-40B4-BE49-F238E27FC236}">
                <a16:creationId xmlns:a16="http://schemas.microsoft.com/office/drawing/2014/main" id="{280E95B5-120F-43E0-9623-0B7A33677C77}"/>
              </a:ext>
            </a:extLst>
          </p:cNvPr>
          <p:cNvSpPr txBox="1">
            <a:spLocks/>
          </p:cNvSpPr>
          <p:nvPr/>
        </p:nvSpPr>
        <p:spPr>
          <a:xfrm>
            <a:off x="6614625" y="4227968"/>
            <a:ext cx="498872" cy="26828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2013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 Placeholder 22">
            <a:extLst>
              <a:ext uri="{FF2B5EF4-FFF2-40B4-BE49-F238E27FC236}">
                <a16:creationId xmlns:a16="http://schemas.microsoft.com/office/drawing/2014/main" id="{5F49433A-A3B8-4687-97C7-80F6FDDA257B}"/>
              </a:ext>
            </a:extLst>
          </p:cNvPr>
          <p:cNvSpPr txBox="1">
            <a:spLocks/>
          </p:cNvSpPr>
          <p:nvPr/>
        </p:nvSpPr>
        <p:spPr>
          <a:xfrm>
            <a:off x="8112867" y="4176476"/>
            <a:ext cx="711851" cy="77637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August 2021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(latest)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 Placeholder 4">
            <a:extLst>
              <a:ext uri="{FF2B5EF4-FFF2-40B4-BE49-F238E27FC236}">
                <a16:creationId xmlns:a16="http://schemas.microsoft.com/office/drawing/2014/main" id="{25E3FA87-E001-46C6-BBAA-ED851158A60D}"/>
              </a:ext>
            </a:extLst>
          </p:cNvPr>
          <p:cNvSpPr txBox="1">
            <a:spLocks/>
          </p:cNvSpPr>
          <p:nvPr/>
        </p:nvSpPr>
        <p:spPr>
          <a:xfrm>
            <a:off x="7934764" y="3052855"/>
            <a:ext cx="1117794" cy="7763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rgbClr val="3864BA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    v. 4.1.1 </a:t>
            </a:r>
            <a:r>
              <a:rPr lang="en-US" sz="1100" b="1" dirty="0">
                <a:solidFill>
                  <a:srgbClr val="3864BA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(Kick Things)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7" name="Picture 2" descr="RÃ©sultat de recherche d'images pour &quot;r language&quot;">
            <a:extLst>
              <a:ext uri="{FF2B5EF4-FFF2-40B4-BE49-F238E27FC236}">
                <a16:creationId xmlns:a16="http://schemas.microsoft.com/office/drawing/2014/main" id="{682BA297-EA56-4DDB-8FA5-170D181AD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611" y="3127489"/>
            <a:ext cx="356206" cy="2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3D69230-2759-49BB-950E-B5FE1BE86C0F}"/>
              </a:ext>
            </a:extLst>
          </p:cNvPr>
          <p:cNvCxnSpPr>
            <a:cxnSpLocks/>
          </p:cNvCxnSpPr>
          <p:nvPr/>
        </p:nvCxnSpPr>
        <p:spPr>
          <a:xfrm flipV="1">
            <a:off x="3026590" y="4057946"/>
            <a:ext cx="5648780" cy="23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AA01883-29F0-4F20-A87A-8F46FF9A7388}"/>
              </a:ext>
            </a:extLst>
          </p:cNvPr>
          <p:cNvCxnSpPr>
            <a:cxnSpLocks/>
          </p:cNvCxnSpPr>
          <p:nvPr/>
        </p:nvCxnSpPr>
        <p:spPr>
          <a:xfrm flipV="1">
            <a:off x="7667410" y="3524557"/>
            <a:ext cx="0" cy="533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E211058-8289-4171-986E-0812BAA5002C}"/>
              </a:ext>
            </a:extLst>
          </p:cNvPr>
          <p:cNvSpPr/>
          <p:nvPr/>
        </p:nvSpPr>
        <p:spPr>
          <a:xfrm>
            <a:off x="7304946" y="3159035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v4.0</a:t>
            </a:r>
            <a:endParaRPr lang="fr-FR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37C62E5-5008-4583-AA8F-A361F4AEBF46}"/>
              </a:ext>
            </a:extLst>
          </p:cNvPr>
          <p:cNvSpPr/>
          <p:nvPr/>
        </p:nvSpPr>
        <p:spPr>
          <a:xfrm>
            <a:off x="7347174" y="4181132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endParaRPr lang="fr-FR" sz="1600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F7FE1CE-6B4C-48E1-91AB-5BCF01F38DE8}"/>
              </a:ext>
            </a:extLst>
          </p:cNvPr>
          <p:cNvSpPr/>
          <p:nvPr/>
        </p:nvSpPr>
        <p:spPr>
          <a:xfrm>
            <a:off x="7612319" y="3982661"/>
            <a:ext cx="117219" cy="1583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C80E1B5A-A97F-4274-980C-842A8E27EF42}"/>
              </a:ext>
            </a:extLst>
          </p:cNvPr>
          <p:cNvCxnSpPr>
            <a:cxnSpLocks/>
          </p:cNvCxnSpPr>
          <p:nvPr/>
        </p:nvCxnSpPr>
        <p:spPr>
          <a:xfrm flipV="1">
            <a:off x="8414171" y="3826158"/>
            <a:ext cx="0" cy="20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>
            <a:extLst>
              <a:ext uri="{FF2B5EF4-FFF2-40B4-BE49-F238E27FC236}">
                <a16:creationId xmlns:a16="http://schemas.microsoft.com/office/drawing/2014/main" id="{86ADEEF0-07DA-456F-98FF-5EF6A32BDCFF}"/>
              </a:ext>
            </a:extLst>
          </p:cNvPr>
          <p:cNvSpPr/>
          <p:nvPr/>
        </p:nvSpPr>
        <p:spPr>
          <a:xfrm>
            <a:off x="8359079" y="3973569"/>
            <a:ext cx="117219" cy="1583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72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Ã©sultat de recherche d'images pour &quot;gnu&quot;">
            <a:extLst>
              <a:ext uri="{FF2B5EF4-FFF2-40B4-BE49-F238E27FC236}">
                <a16:creationId xmlns:a16="http://schemas.microsoft.com/office/drawing/2014/main" id="{154441DD-B83D-495B-8555-010ACDE24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557" y="3177540"/>
            <a:ext cx="1071561" cy="107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" y="0"/>
            <a:ext cx="9144001" cy="77637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fr-CH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fr-CH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H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fr-CH" sz="2400" b="1" dirty="0">
                <a:latin typeface="Arial" panose="020B0604020202020204" pitchFamily="34" charset="0"/>
                <a:cs typeface="Arial" panose="020B0604020202020204" pitchFamily="34" charset="0"/>
              </a:rPr>
              <a:t> R?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4FDBEAD6-A5FF-44D1-A796-516A40E8444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6167" y="883877"/>
            <a:ext cx="8648009" cy="54524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Contrary to SAS or SPSS, it is not only a statistical environment but a </a:t>
            </a:r>
            <a:r>
              <a:rPr lang="en-US" b="1" dirty="0"/>
              <a:t>complete language</a:t>
            </a:r>
          </a:p>
          <a:p>
            <a:r>
              <a:rPr lang="en-US" dirty="0"/>
              <a:t>It is </a:t>
            </a:r>
            <a:r>
              <a:rPr lang="en-US" u="sng" dirty="0"/>
              <a:t>not compiled </a:t>
            </a:r>
            <a:r>
              <a:rPr lang="en-US" dirty="0"/>
              <a:t>such as C/C++ but </a:t>
            </a:r>
            <a:r>
              <a:rPr lang="en-US" b="1" dirty="0"/>
              <a:t>interpreted </a:t>
            </a:r>
            <a:r>
              <a:rPr lang="en-US" dirty="0"/>
              <a:t>(typically command-line interpreter)</a:t>
            </a:r>
          </a:p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language at </a:t>
            </a:r>
            <a:r>
              <a:rPr lang="en-US" dirty="0">
                <a:hlinkClick r:id="rId4"/>
              </a:rPr>
              <a:t>TIOBE index</a:t>
            </a:r>
            <a:endParaRPr lang="en-US" dirty="0"/>
          </a:p>
          <a:p>
            <a:endParaRPr lang="en-US" dirty="0"/>
          </a:p>
          <a:p>
            <a:r>
              <a:rPr lang="en-US" dirty="0"/>
              <a:t>Open source</a:t>
            </a:r>
          </a:p>
          <a:p>
            <a:r>
              <a:rPr lang="en-US" dirty="0"/>
              <a:t>Advanced statistical language</a:t>
            </a:r>
          </a:p>
          <a:p>
            <a:r>
              <a:rPr lang="en-US" dirty="0"/>
              <a:t>High quality graphical tools</a:t>
            </a:r>
          </a:p>
          <a:p>
            <a:r>
              <a:rPr lang="en-US" dirty="0"/>
              <a:t>Large collection of packages</a:t>
            </a:r>
          </a:p>
        </p:txBody>
      </p:sp>
      <p:pic>
        <p:nvPicPr>
          <p:cNvPr id="3074" name="Picture 2" descr="RÃ©sultat de recherche d'images pour &quot;xkcd compiling&quot;">
            <a:extLst>
              <a:ext uri="{FF2B5EF4-FFF2-40B4-BE49-F238E27FC236}">
                <a16:creationId xmlns:a16="http://schemas.microsoft.com/office/drawing/2014/main" id="{0BB86C4A-3110-4646-813D-AD7D0B52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883" y="3177540"/>
            <a:ext cx="3335310" cy="290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21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C2F83F4-4FC9-483B-8F30-391BFD7D5B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0"/>
            <a:ext cx="9144001" cy="77637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fr-CH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fr-CH" sz="2400" b="1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CH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fr-CH" sz="2400" b="1" dirty="0">
                <a:latin typeface="Arial" panose="020B0604020202020204" pitchFamily="34" charset="0"/>
                <a:cs typeface="Arial" panose="020B0604020202020204" pitchFamily="34" charset="0"/>
              </a:rPr>
              <a:t> R </a:t>
            </a:r>
            <a:r>
              <a:rPr lang="fr-CH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r>
              <a:rPr lang="fr-CH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A02274-8CC8-43EF-A299-03B90505D551}"/>
              </a:ext>
            </a:extLst>
          </p:cNvPr>
          <p:cNvSpPr txBox="1">
            <a:spLocks/>
          </p:cNvSpPr>
          <p:nvPr/>
        </p:nvSpPr>
        <p:spPr>
          <a:xfrm>
            <a:off x="285750" y="1268730"/>
            <a:ext cx="8229600" cy="537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WEBSITES</a:t>
            </a:r>
          </a:p>
          <a:p>
            <a:pPr>
              <a:defRPr/>
            </a:pPr>
            <a:endParaRPr lang="en-US" sz="1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altLang="fr-FR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www.r-project.org</a:t>
            </a:r>
            <a:endParaRPr lang="en-IN" alt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alt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project page &amp; news</a:t>
            </a:r>
          </a:p>
          <a:p>
            <a:endParaRPr lang="en-IN" alt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cran.r-project.org</a:t>
            </a:r>
            <a:endParaRPr lang="en-US" altLang="zh-TW" sz="2400" dirty="0">
              <a:solidFill>
                <a:srgbClr val="B3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400" dirty="0">
              <a:solidFill>
                <a:srgbClr val="B3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area for the R software itself, but also for extension packages</a:t>
            </a:r>
          </a:p>
          <a:p>
            <a:endParaRPr lang="en-US" altLang="zh-TW" sz="24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www.bioconductor.org</a:t>
            </a:r>
            <a:endParaRPr lang="en-US" altLang="zh-TW" sz="24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400" dirty="0">
              <a:solidFill>
                <a:srgbClr val="B3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extended series of packages, acting as an alternate of CRAN for bioinformatics tools ( for analysis and comprehension of high-throughput genomic data)</a:t>
            </a:r>
          </a:p>
          <a:p>
            <a:endParaRPr lang="en-US" altLang="zh-TW" sz="24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Bioconductor - open source software for bioinformatics">
            <a:extLst>
              <a:ext uri="{FF2B5EF4-FFF2-40B4-BE49-F238E27FC236}">
                <a16:creationId xmlns:a16="http://schemas.microsoft.com/office/drawing/2014/main" id="{F593F314-4EF7-4455-AEFF-549F54AAF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720" y="4371975"/>
            <a:ext cx="24765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Ã©sultat de recherche d'images pour &quot;r language&quot;">
            <a:extLst>
              <a:ext uri="{FF2B5EF4-FFF2-40B4-BE49-F238E27FC236}">
                <a16:creationId xmlns:a16="http://schemas.microsoft.com/office/drawing/2014/main" id="{2341D558-9023-4562-87EA-2F406B1DB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328" y="1405890"/>
            <a:ext cx="769235" cy="61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DB7D971-14B1-4D6D-81DE-6A264CA88FBA}"/>
              </a:ext>
            </a:extLst>
          </p:cNvPr>
          <p:cNvSpPr/>
          <p:nvPr/>
        </p:nvSpPr>
        <p:spPr>
          <a:xfrm>
            <a:off x="3280410" y="2900571"/>
            <a:ext cx="53721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8C8C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Comprehensive R Archive Network</a:t>
            </a:r>
            <a:endParaRPr lang="en-US" b="1" i="0" dirty="0">
              <a:solidFill>
                <a:srgbClr val="8C8C8C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28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6C41CA73-7CD6-4D5C-A648-D6BCD5D90DBA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9144001" cy="776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CH" sz="2400" b="1" dirty="0">
                <a:latin typeface="Arial" panose="020B0604020202020204" pitchFamily="34" charset="0"/>
                <a:cs typeface="Arial" panose="020B0604020202020204" pitchFamily="34" charset="0"/>
              </a:rPr>
              <a:t>How to set up </a:t>
            </a:r>
            <a:r>
              <a:rPr lang="fr-CH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fr-CH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H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  <a:r>
              <a:rPr lang="fr-CH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H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r>
              <a:rPr lang="fr-CH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739CAE-E27E-4C63-B005-79316FE28BBE}"/>
              </a:ext>
            </a:extLst>
          </p:cNvPr>
          <p:cNvSpPr txBox="1">
            <a:spLocks/>
          </p:cNvSpPr>
          <p:nvPr/>
        </p:nvSpPr>
        <p:spPr>
          <a:xfrm>
            <a:off x="285750" y="800100"/>
            <a:ext cx="8509728" cy="537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INTERFACE &amp; IDE</a:t>
            </a:r>
          </a:p>
          <a:p>
            <a:pPr>
              <a:defRPr/>
            </a:pPr>
            <a:endParaRPr lang="en-US" sz="1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altLang="fr-FR" sz="2400" dirty="0">
                <a:latin typeface="Arial" panose="020B0604020202020204" pitchFamily="34" charset="0"/>
                <a:cs typeface="Arial" panose="020B0604020202020204" pitchFamily="34" charset="0"/>
              </a:rPr>
              <a:t>Default R interface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alt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Directly available when installing R</a:t>
            </a:r>
          </a:p>
          <a:p>
            <a:endParaRPr lang="en-IN" alt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fr-FR" sz="2400" dirty="0">
                <a:latin typeface="Arial" panose="020B0604020202020204" pitchFamily="34" charset="0"/>
                <a:cs typeface="Arial" panose="020B0604020202020204" pitchFamily="34" charset="0"/>
              </a:rPr>
              <a:t>Text editor + </a:t>
            </a:r>
            <a:r>
              <a:rPr lang="en-US" alt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Rscript</a:t>
            </a:r>
            <a:endParaRPr lang="en-US" altLang="zh-TW" sz="2400" dirty="0">
              <a:solidFill>
                <a:srgbClr val="B3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fr-FR" sz="2400" i="1" dirty="0">
                <a:latin typeface="Arial" panose="020B0604020202020204" pitchFamily="34" charset="0"/>
                <a:cs typeface="Arial" panose="020B0604020202020204" pitchFamily="34" charset="0"/>
              </a:rPr>
              <a:t>Use your </a:t>
            </a:r>
            <a:r>
              <a:rPr lang="en-IN" altLang="fr-FR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favorite</a:t>
            </a:r>
            <a:r>
              <a:rPr lang="en-IN" altLang="fr-FR" sz="2400" i="1" dirty="0">
                <a:latin typeface="Arial" panose="020B0604020202020204" pitchFamily="34" charset="0"/>
                <a:cs typeface="Arial" panose="020B0604020202020204" pitchFamily="34" charset="0"/>
              </a:rPr>
              <a:t> text editor (Notepad++, emacs, etc…) and run it with ‘</a:t>
            </a:r>
            <a:r>
              <a:rPr lang="en-IN" altLang="fr-FR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Rscript</a:t>
            </a:r>
            <a:r>
              <a:rPr lang="en-IN" altLang="fr-FR" sz="2400" i="1" dirty="0">
                <a:latin typeface="Arial" panose="020B0604020202020204" pitchFamily="34" charset="0"/>
                <a:cs typeface="Arial" panose="020B0604020202020204" pitchFamily="34" charset="0"/>
              </a:rPr>
              <a:t>’ tool (directly available when installing R)</a:t>
            </a:r>
            <a:endParaRPr lang="en-US" altLang="zh-TW" sz="24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IDEs (</a:t>
            </a:r>
            <a:r>
              <a:rPr lang="en-US" altLang="zh-TW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Rstudio</a:t>
            </a:r>
            <a:r>
              <a:rPr lang="en-IN" altLang="fr-FR" sz="2400" dirty="0">
                <a:latin typeface="Arial" panose="020B0604020202020204" pitchFamily="34" charset="0"/>
                <a:cs typeface="Arial" panose="020B0604020202020204" pitchFamily="34" charset="0"/>
              </a:rPr>
              <a:t>, …)</a:t>
            </a:r>
            <a:endParaRPr lang="en-US" altLang="fr-F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fr-F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hlinkClick r:id="rId3"/>
            </a:endParaRPr>
          </a:p>
          <a:p>
            <a:r>
              <a:rPr lang="en-US" altLang="fr-FR" sz="2400" i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www.rstudio.org</a:t>
            </a:r>
            <a:endParaRPr lang="en-US" altLang="fr-FR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BE8286C-9EF9-45FE-A460-2BDDE1E5D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560" y="776377"/>
            <a:ext cx="3171918" cy="1817111"/>
          </a:xfrm>
          <a:prstGeom prst="rect">
            <a:avLst/>
          </a:prstGeom>
        </p:spPr>
      </p:pic>
      <p:pic>
        <p:nvPicPr>
          <p:cNvPr id="5122" name="Picture 2" descr="RStudio Logo">
            <a:extLst>
              <a:ext uri="{FF2B5EF4-FFF2-40B4-BE49-F238E27FC236}">
                <a16:creationId xmlns:a16="http://schemas.microsoft.com/office/drawing/2014/main" id="{B62B2659-FE66-4B06-BFA1-91E53FEFE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267" y="5029200"/>
            <a:ext cx="11906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Ã©sultat de recherche d'images pour &quot;rstudio&quot;">
            <a:extLst>
              <a:ext uri="{FF2B5EF4-FFF2-40B4-BE49-F238E27FC236}">
                <a16:creationId xmlns:a16="http://schemas.microsoft.com/office/drawing/2014/main" id="{615E71D3-D9D9-42F4-BF88-0C9B14708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60" y="4072368"/>
            <a:ext cx="2956560" cy="24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rstudio.com/wp-content/uploads/2015/10/r-packages.png">
            <a:extLst>
              <a:ext uri="{FF2B5EF4-FFF2-40B4-BE49-F238E27FC236}">
                <a16:creationId xmlns:a16="http://schemas.microsoft.com/office/drawing/2014/main" id="{980ACFCB-98B9-4379-8E32-975211FC5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18" r="34753" b="60909"/>
          <a:stretch/>
        </p:blipFill>
        <p:spPr bwMode="auto">
          <a:xfrm>
            <a:off x="285751" y="5507569"/>
            <a:ext cx="925660" cy="101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CFC4C3A-41A6-43E2-81BE-31EEC0BC1E2B}"/>
              </a:ext>
            </a:extLst>
          </p:cNvPr>
          <p:cNvSpPr txBox="1"/>
          <p:nvPr/>
        </p:nvSpPr>
        <p:spPr>
          <a:xfrm>
            <a:off x="1349693" y="5750290"/>
            <a:ext cx="4004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Rstudio</a:t>
            </a:r>
            <a:r>
              <a:rPr lang="en-US" dirty="0"/>
              <a:t> developed </a:t>
            </a:r>
            <a:r>
              <a:rPr lang="en-US" b="1" i="1" dirty="0">
                <a:hlinkClick r:id="rId8"/>
              </a:rPr>
              <a:t>Shiny</a:t>
            </a:r>
            <a:r>
              <a:rPr lang="en-US" dirty="0"/>
              <a:t> for web-based interactive visualization of data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34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F06E6392-2AD2-47EB-B429-048BC29ACBC5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9144001" cy="776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CH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Getting</a:t>
            </a:r>
            <a:r>
              <a:rPr lang="fr-CH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H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endParaRPr lang="fr-C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ce réservé du contenu 8">
            <a:extLst>
              <a:ext uri="{FF2B5EF4-FFF2-40B4-BE49-F238E27FC236}">
                <a16:creationId xmlns:a16="http://schemas.microsoft.com/office/drawing/2014/main" id="{6F0D45FF-4ECA-49C0-8852-42D6F5ED665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6167" y="883877"/>
            <a:ext cx="8648009" cy="545241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Start by installing the last version of R for your machine (64 bits) from </a:t>
            </a:r>
            <a:r>
              <a:rPr lang="en-US" altLang="zh-TW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cran.r-project.org</a:t>
            </a:r>
            <a:endParaRPr lang="en-US" altLang="zh-TW" dirty="0">
              <a:solidFill>
                <a:srgbClr val="B3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Rstudio</a:t>
            </a:r>
            <a:r>
              <a:rPr lang="en-US" dirty="0"/>
              <a:t> Desktop (free version, 64 bits) from </a:t>
            </a:r>
            <a:r>
              <a:rPr lang="en-US" dirty="0">
                <a:hlinkClick r:id="rId4"/>
              </a:rPr>
              <a:t>www.rstudio.com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Rstudio</a:t>
            </a:r>
            <a:r>
              <a:rPr lang="en-US" dirty="0"/>
              <a:t> and write directly in the terminal a simple command to check that both programs are correctly linked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dirty="0"/>
              <a:t>Check if you can install and load a package from CRAN (e.g. by installing the ‘ggplot2’ package)</a:t>
            </a:r>
          </a:p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86395A3-3002-4F6F-81EE-AFF75216B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50421"/>
            <a:ext cx="9144000" cy="52322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defTabSz="914400" eaLnBrk="0" fontAlgn="base" hangingPunct="0">
              <a:spcAft>
                <a:spcPct val="0"/>
              </a:spcAft>
            </a:pPr>
            <a:r>
              <a:rPr lang="fr-FR" altLang="fr-FR" sz="14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fr-FR" altLang="fr-FR" sz="140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fr-FR" altLang="fr-FR" sz="1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fr-FR" altLang="fr-FR" sz="140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altLang="fr-FR" sz="1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lvl="0" defTabSz="914400" eaLnBrk="0" fontAlgn="base" hangingPunct="0">
              <a:spcAft>
                <a:spcPct val="0"/>
              </a:spcAft>
            </a:pPr>
            <a:r>
              <a:rPr lang="fr-FR" altLang="fr-FR" sz="140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 4</a:t>
            </a:r>
            <a:r>
              <a:rPr lang="fr-FR" altLang="fr-FR" sz="1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alt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9787113-C2A2-4BCD-B59A-AE450FC36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5974123"/>
            <a:ext cx="9144000" cy="52322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defTabSz="914400" eaLnBrk="0" fontAlgn="base" hangingPunct="0">
              <a:spcAft>
                <a:spcPct val="0"/>
              </a:spcAft>
            </a:pPr>
            <a:r>
              <a:rPr lang="fr-FR" altLang="fr-FR" sz="1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fr-FR" altLang="fr-FR" sz="1400" dirty="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altLang="fr-FR" sz="1400" dirty="0" err="1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install.packages</a:t>
            </a:r>
            <a:r>
              <a:rPr lang="fr-FR" altLang="fr-FR" sz="1400" dirty="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("ggplot2")</a:t>
            </a:r>
          </a:p>
          <a:p>
            <a:pPr marL="285750" lvl="0" defTabSz="914400" eaLnBrk="0" fontAlgn="base" hangingPunct="0">
              <a:spcAft>
                <a:spcPct val="0"/>
              </a:spcAft>
            </a:pPr>
            <a:r>
              <a:rPr lang="fr-FR" altLang="fr-FR" sz="1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fr-FR" altLang="fr-FR" sz="1400" dirty="0" err="1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</a:t>
            </a:r>
            <a:r>
              <a:rPr lang="fr-FR" altLang="fr-FR" sz="1400" dirty="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(ggplot2)</a:t>
            </a:r>
            <a:endParaRPr lang="fr-FR" alt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90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ersonnalisé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3170</TotalTime>
  <Words>394</Words>
  <Application>Microsoft Office PowerPoint</Application>
  <PresentationFormat>Affichage à l'écran (4:3)</PresentationFormat>
  <Paragraphs>88</Paragraphs>
  <Slides>6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Open Sans</vt:lpstr>
      <vt:lpstr>Wingdings</vt:lpstr>
      <vt:lpstr>Office Theme</vt:lpstr>
      <vt:lpstr>Bioinformatics III Short introduction to </vt:lpstr>
      <vt:lpstr>A bit of history</vt:lpstr>
      <vt:lpstr>Why learning R?</vt:lpstr>
      <vt:lpstr>Where to find R resources?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ASAP  Automated Single-cell Analysis Pipeline </dc:title>
  <dc:creator>Adrian Shajkofci</dc:creator>
  <cp:lastModifiedBy>Gardeux Vincent Roland Julien</cp:lastModifiedBy>
  <cp:revision>261</cp:revision>
  <dcterms:created xsi:type="dcterms:W3CDTF">2016-07-01T16:38:46Z</dcterms:created>
  <dcterms:modified xsi:type="dcterms:W3CDTF">2022-04-05T07:11:32Z</dcterms:modified>
</cp:coreProperties>
</file>