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9" roundtripDataSignature="AMtx7mjZiZzOdIxeVLsmXJdgxX34vs4s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A934514-D906-4BF2-8CAF-43C167D2333D}">
  <a:tblStyle styleId="{CA934514-D906-4BF2-8CAF-43C167D2333D}" styleName="Table_0">
    <a:wholeTbl>
      <a:tcTxStyle>
        <a:font>
          <a:latin typeface="Arial"/>
          <a:ea typeface="Arial"/>
          <a:cs typeface="Arial"/>
        </a:font>
        <a:srgbClr val="000000"/>
      </a:tcTxStyle>
      <a:tcStyle>
        <a:tcBdr>
          <a:left>
            <a:ln cap="flat" cmpd="sng" w="6350">
              <a:solidFill>
                <a:srgbClr val="FFFFFF"/>
              </a:solidFill>
              <a:prstDash val="solid"/>
              <a:round/>
              <a:headEnd len="sm" w="sm" type="none"/>
              <a:tailEnd len="sm" w="sm" type="none"/>
            </a:ln>
          </a:left>
          <a:right>
            <a:ln cap="flat" cmpd="sng" w="6350">
              <a:solidFill>
                <a:srgbClr val="FFFFFF"/>
              </a:solidFill>
              <a:prstDash val="solid"/>
              <a:round/>
              <a:headEnd len="sm" w="sm" type="none"/>
              <a:tailEnd len="sm" w="sm" type="none"/>
            </a:ln>
          </a:right>
          <a:top>
            <a:ln cap="flat" cmpd="sng" w="6350">
              <a:solidFill>
                <a:srgbClr val="FFFFFF"/>
              </a:solidFill>
              <a:prstDash val="solid"/>
              <a:round/>
              <a:headEnd len="sm" w="sm" type="none"/>
              <a:tailEnd len="sm" w="sm" type="none"/>
            </a:ln>
          </a:top>
          <a:bottom>
            <a:ln cap="flat" cmpd="sng" w="6350">
              <a:solidFill>
                <a:srgbClr val="FFFFFF"/>
              </a:solidFill>
              <a:prstDash val="solid"/>
              <a:round/>
              <a:headEnd len="sm" w="sm" type="none"/>
              <a:tailEnd len="sm" w="sm" type="none"/>
            </a:ln>
          </a:bottom>
          <a:insideH>
            <a:ln cap="flat" cmpd="sng" w="6350">
              <a:solidFill>
                <a:srgbClr val="FFFFFF"/>
              </a:solidFill>
              <a:prstDash val="solid"/>
              <a:round/>
              <a:headEnd len="sm" w="sm" type="none"/>
              <a:tailEnd len="sm" w="sm" type="none"/>
            </a:ln>
          </a:insideH>
          <a:insideV>
            <a:ln cap="flat" cmpd="sng" w="6350">
              <a:solidFill>
                <a:srgbClr val="FFFFF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afd24b896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afd24b896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b81b3e7a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b81b3e7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afd24b896_3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afd24b896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b81c2c360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b81c2c36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8e0d0e976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8e0d0e9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8e0d0e976_1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8e0d0e976_1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8e0d0e976_1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8e0d0e976_1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 Id="rId3" Type="http://schemas.openxmlformats.org/officeDocument/2006/relationships/image" Target="../media/image28.png"/><Relationship Id="rId4" Type="http://schemas.openxmlformats.org/officeDocument/2006/relationships/image" Target="../media/image14.png"/><Relationship Id="rId5" Type="http://schemas.openxmlformats.org/officeDocument/2006/relationships/image" Target="../media/image2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8.png"/><Relationship Id="rId4" Type="http://schemas.openxmlformats.org/officeDocument/2006/relationships/image" Target="../media/image14.png"/><Relationship Id="rId5"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28.png"/><Relationship Id="rId4" Type="http://schemas.openxmlformats.org/officeDocument/2006/relationships/image" Target="../media/image14.png"/><Relationship Id="rId5"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ada">
  <p:cSld name="Portada">
    <p:spTree>
      <p:nvGrpSpPr>
        <p:cNvPr id="9" name="Shape 9"/>
        <p:cNvGrpSpPr/>
        <p:nvPr/>
      </p:nvGrpSpPr>
      <p:grpSpPr>
        <a:xfrm>
          <a:off x="0" y="0"/>
          <a:ext cx="0" cy="0"/>
          <a:chOff x="0" y="0"/>
          <a:chExt cx="0" cy="0"/>
        </a:xfrm>
      </p:grpSpPr>
      <p:pic>
        <p:nvPicPr>
          <p:cNvPr id="10" name="Google Shape;10;p17"/>
          <p:cNvPicPr preferRelativeResize="0"/>
          <p:nvPr/>
        </p:nvPicPr>
        <p:blipFill rotWithShape="1">
          <a:blip r:embed="rId2">
            <a:alphaModFix/>
          </a:blip>
          <a:srcRect b="0" l="0" r="0" t="0"/>
          <a:stretch/>
        </p:blipFill>
        <p:spPr>
          <a:xfrm>
            <a:off x="4403049" y="3192122"/>
            <a:ext cx="4740951" cy="3665878"/>
          </a:xfrm>
          <a:prstGeom prst="rect">
            <a:avLst/>
          </a:prstGeom>
          <a:noFill/>
          <a:ln>
            <a:noFill/>
          </a:ln>
        </p:spPr>
      </p:pic>
      <p:sp>
        <p:nvSpPr>
          <p:cNvPr id="11" name="Google Shape;1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14" name="Google Shape;14;p17"/>
          <p:cNvPicPr preferRelativeResize="0"/>
          <p:nvPr/>
        </p:nvPicPr>
        <p:blipFill rotWithShape="1">
          <a:blip r:embed="rId3">
            <a:alphaModFix/>
          </a:blip>
          <a:srcRect b="22946" l="10521" r="14498" t="17753"/>
          <a:stretch/>
        </p:blipFill>
        <p:spPr>
          <a:xfrm>
            <a:off x="0" y="-1"/>
            <a:ext cx="9270122" cy="6858001"/>
          </a:xfrm>
          <a:prstGeom prst="rect">
            <a:avLst/>
          </a:prstGeom>
          <a:noFill/>
          <a:ln>
            <a:noFill/>
          </a:ln>
        </p:spPr>
      </p:pic>
      <p:pic>
        <p:nvPicPr>
          <p:cNvPr id="15" name="Google Shape;15;p17"/>
          <p:cNvPicPr preferRelativeResize="0"/>
          <p:nvPr/>
        </p:nvPicPr>
        <p:blipFill rotWithShape="1">
          <a:blip r:embed="rId4">
            <a:alphaModFix/>
          </a:blip>
          <a:srcRect b="0" l="0" r="0" t="0"/>
          <a:stretch/>
        </p:blipFill>
        <p:spPr>
          <a:xfrm>
            <a:off x="80112" y="4525925"/>
            <a:ext cx="2319162" cy="1407645"/>
          </a:xfrm>
          <a:prstGeom prst="rect">
            <a:avLst/>
          </a:prstGeom>
          <a:noFill/>
          <a:ln>
            <a:noFill/>
          </a:ln>
        </p:spPr>
      </p:pic>
      <p:pic>
        <p:nvPicPr>
          <p:cNvPr id="16" name="Google Shape;16;p17"/>
          <p:cNvPicPr preferRelativeResize="0"/>
          <p:nvPr/>
        </p:nvPicPr>
        <p:blipFill rotWithShape="1">
          <a:blip r:embed="rId5">
            <a:alphaModFix/>
          </a:blip>
          <a:srcRect b="0" l="0" r="0" t="0"/>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dustrial 2">
  <p:cSld name="Industrial 2">
    <p:spTree>
      <p:nvGrpSpPr>
        <p:cNvPr id="94" name="Shape 94"/>
        <p:cNvGrpSpPr/>
        <p:nvPr/>
      </p:nvGrpSpPr>
      <p:grpSpPr>
        <a:xfrm>
          <a:off x="0" y="0"/>
          <a:ext cx="0" cy="0"/>
          <a:chOff x="0" y="0"/>
          <a:chExt cx="0" cy="0"/>
        </a:xfrm>
      </p:grpSpPr>
      <p:pic>
        <p:nvPicPr>
          <p:cNvPr id="95" name="Google Shape;95;p26"/>
          <p:cNvPicPr preferRelativeResize="0"/>
          <p:nvPr/>
        </p:nvPicPr>
        <p:blipFill rotWithShape="1">
          <a:blip r:embed="rId2">
            <a:alphaModFix/>
          </a:blip>
          <a:srcRect b="0" l="0" r="0" t="0"/>
          <a:stretch/>
        </p:blipFill>
        <p:spPr>
          <a:xfrm>
            <a:off x="-1" y="0"/>
            <a:ext cx="9144001" cy="6858000"/>
          </a:xfrm>
          <a:prstGeom prst="rect">
            <a:avLst/>
          </a:prstGeom>
          <a:noFill/>
          <a:ln>
            <a:noFill/>
          </a:ln>
        </p:spPr>
      </p:pic>
      <p:grpSp>
        <p:nvGrpSpPr>
          <p:cNvPr id="96" name="Google Shape;96;p26"/>
          <p:cNvGrpSpPr/>
          <p:nvPr/>
        </p:nvGrpSpPr>
        <p:grpSpPr>
          <a:xfrm>
            <a:off x="0" y="0"/>
            <a:ext cx="9144001" cy="6858000"/>
            <a:chOff x="0" y="0"/>
            <a:chExt cx="9144001" cy="6858000"/>
          </a:xfrm>
        </p:grpSpPr>
        <p:sp>
          <p:nvSpPr>
            <p:cNvPr id="97" name="Google Shape;97;p26"/>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8" name="Google Shape;98;p26"/>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99" name="Google Shape;99;p26"/>
            <p:cNvPicPr preferRelativeResize="0"/>
            <p:nvPr/>
          </p:nvPicPr>
          <p:blipFill rotWithShape="1">
            <a:blip r:embed="rId4">
              <a:alphaModFix/>
            </a:blip>
            <a:srcRect b="0" l="0" r="17371" t="14312"/>
            <a:stretch/>
          </p:blipFill>
          <p:spPr>
            <a:xfrm>
              <a:off x="6788150" y="0"/>
              <a:ext cx="2355851" cy="6400800"/>
            </a:xfrm>
            <a:prstGeom prst="rect">
              <a:avLst/>
            </a:prstGeom>
            <a:noFill/>
            <a:ln>
              <a:noFill/>
            </a:ln>
          </p:spPr>
        </p:pic>
      </p:grpSp>
      <p:sp>
        <p:nvSpPr>
          <p:cNvPr id="100" name="Google Shape;100;p26"/>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01" name="Google Shape;10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104" name="Google Shape;104;p26"/>
          <p:cNvPicPr preferRelativeResize="0"/>
          <p:nvPr/>
        </p:nvPicPr>
        <p:blipFill rotWithShape="1">
          <a:blip r:embed="rId5">
            <a:alphaModFix/>
          </a:blip>
          <a:srcRect b="0" l="0" r="0" t="0"/>
          <a:stretch/>
        </p:blipFill>
        <p:spPr>
          <a:xfrm>
            <a:off x="8017183" y="2853376"/>
            <a:ext cx="696913" cy="5619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raestructura">
  <p:cSld name="Infraestructura">
    <p:spTree>
      <p:nvGrpSpPr>
        <p:cNvPr id="105" name="Shape 105"/>
        <p:cNvGrpSpPr/>
        <p:nvPr/>
      </p:nvGrpSpPr>
      <p:grpSpPr>
        <a:xfrm>
          <a:off x="0" y="0"/>
          <a:ext cx="0" cy="0"/>
          <a:chOff x="0" y="0"/>
          <a:chExt cx="0" cy="0"/>
        </a:xfrm>
      </p:grpSpPr>
      <p:sp>
        <p:nvSpPr>
          <p:cNvPr id="106" name="Google Shape;106;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109" name="Google Shape;109;p27"/>
          <p:cNvPicPr preferRelativeResize="0"/>
          <p:nvPr/>
        </p:nvPicPr>
        <p:blipFill rotWithShape="1">
          <a:blip r:embed="rId2">
            <a:alphaModFix/>
          </a:blip>
          <a:srcRect b="0" l="0" r="0" t="0"/>
          <a:stretch/>
        </p:blipFill>
        <p:spPr>
          <a:xfrm>
            <a:off x="27295" y="-40944"/>
            <a:ext cx="9144001" cy="6858000"/>
          </a:xfrm>
          <a:prstGeom prst="rect">
            <a:avLst/>
          </a:prstGeom>
          <a:noFill/>
          <a:ln>
            <a:noFill/>
          </a:ln>
        </p:spPr>
      </p:pic>
      <p:sp>
        <p:nvSpPr>
          <p:cNvPr id="110" name="Google Shape;110;p27"/>
          <p:cNvSpPr/>
          <p:nvPr/>
        </p:nvSpPr>
        <p:spPr>
          <a:xfrm>
            <a:off x="95534" y="137072"/>
            <a:ext cx="9075762"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27"/>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12" name="Google Shape;112;p27"/>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113" name="Google Shape;113;p27"/>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114" name="Google Shape;114;p27"/>
          <p:cNvPicPr preferRelativeResize="0"/>
          <p:nvPr/>
        </p:nvPicPr>
        <p:blipFill rotWithShape="1">
          <a:blip r:embed="rId5">
            <a:alphaModFix/>
          </a:blip>
          <a:srcRect b="0" l="0" r="0" t="0"/>
          <a:stretch/>
        </p:blipFill>
        <p:spPr>
          <a:xfrm>
            <a:off x="7919398" y="2620370"/>
            <a:ext cx="821994" cy="7092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ro">
  <p:cSld name="Agro">
    <p:spTree>
      <p:nvGrpSpPr>
        <p:cNvPr id="115" name="Shape 115"/>
        <p:cNvGrpSpPr/>
        <p:nvPr/>
      </p:nvGrpSpPr>
      <p:grpSpPr>
        <a:xfrm>
          <a:off x="0" y="0"/>
          <a:ext cx="0" cy="0"/>
          <a:chOff x="0" y="0"/>
          <a:chExt cx="0" cy="0"/>
        </a:xfrm>
      </p:grpSpPr>
      <p:sp>
        <p:nvSpPr>
          <p:cNvPr id="116" name="Google Shape;11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119" name="Google Shape;119;p28"/>
          <p:cNvPicPr preferRelativeResize="0"/>
          <p:nvPr/>
        </p:nvPicPr>
        <p:blipFill rotWithShape="1">
          <a:blip r:embed="rId2">
            <a:alphaModFix/>
          </a:blip>
          <a:srcRect b="0" l="0" r="0" t="0"/>
          <a:stretch/>
        </p:blipFill>
        <p:spPr>
          <a:xfrm flipH="1">
            <a:off x="207278" y="0"/>
            <a:ext cx="8936719" cy="6898944"/>
          </a:xfrm>
          <a:prstGeom prst="rect">
            <a:avLst/>
          </a:prstGeom>
          <a:noFill/>
          <a:ln>
            <a:noFill/>
          </a:ln>
        </p:spPr>
      </p:pic>
      <p:sp>
        <p:nvSpPr>
          <p:cNvPr id="120" name="Google Shape;120;p28"/>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2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22" name="Google Shape;122;p28"/>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123" name="Google Shape;123;p28"/>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124" name="Google Shape;124;p28"/>
          <p:cNvPicPr preferRelativeResize="0"/>
          <p:nvPr/>
        </p:nvPicPr>
        <p:blipFill rotWithShape="1">
          <a:blip r:embed="rId5">
            <a:alphaModFix/>
          </a:blip>
          <a:srcRect b="0" l="0" r="0" t="0"/>
          <a:stretch/>
        </p:blipFill>
        <p:spPr>
          <a:xfrm>
            <a:off x="7783740" y="1746912"/>
            <a:ext cx="859810" cy="8598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mación">
  <p:cSld name="Formación">
    <p:spTree>
      <p:nvGrpSpPr>
        <p:cNvPr id="17" name="Shape 17"/>
        <p:cNvGrpSpPr/>
        <p:nvPr/>
      </p:nvGrpSpPr>
      <p:grpSpPr>
        <a:xfrm>
          <a:off x="0" y="0"/>
          <a:ext cx="0" cy="0"/>
          <a:chOff x="0" y="0"/>
          <a:chExt cx="0" cy="0"/>
        </a:xfrm>
      </p:grpSpPr>
      <p:pic>
        <p:nvPicPr>
          <p:cNvPr descr="D:\2015\_MG_1747.JPG" id="18" name="Google Shape;18;p18"/>
          <p:cNvPicPr preferRelativeResize="0"/>
          <p:nvPr/>
        </p:nvPicPr>
        <p:blipFill rotWithShape="1">
          <a:blip r:embed="rId2">
            <a:alphaModFix/>
          </a:blip>
          <a:srcRect b="0" l="0" r="0" t="0"/>
          <a:stretch/>
        </p:blipFill>
        <p:spPr>
          <a:xfrm>
            <a:off x="0" y="0"/>
            <a:ext cx="9144000" cy="6857999"/>
          </a:xfrm>
          <a:prstGeom prst="rect">
            <a:avLst/>
          </a:prstGeom>
          <a:noFill/>
          <a:ln>
            <a:noFill/>
          </a:ln>
        </p:spPr>
      </p:pic>
      <p:grpSp>
        <p:nvGrpSpPr>
          <p:cNvPr id="19" name="Google Shape;19;p18"/>
          <p:cNvGrpSpPr/>
          <p:nvPr/>
        </p:nvGrpSpPr>
        <p:grpSpPr>
          <a:xfrm>
            <a:off x="0" y="0"/>
            <a:ext cx="9144001" cy="6858000"/>
            <a:chOff x="0" y="0"/>
            <a:chExt cx="9144001" cy="6858000"/>
          </a:xfrm>
        </p:grpSpPr>
        <p:sp>
          <p:nvSpPr>
            <p:cNvPr id="20" name="Google Shape;20;p18"/>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1" name="Google Shape;21;p18"/>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22" name="Google Shape;22;p18"/>
            <p:cNvPicPr preferRelativeResize="0"/>
            <p:nvPr/>
          </p:nvPicPr>
          <p:blipFill rotWithShape="1">
            <a:blip r:embed="rId4">
              <a:alphaModFix/>
            </a:blip>
            <a:srcRect b="0" l="0" r="17371" t="14312"/>
            <a:stretch/>
          </p:blipFill>
          <p:spPr>
            <a:xfrm>
              <a:off x="6788150" y="0"/>
              <a:ext cx="2355851" cy="6400800"/>
            </a:xfrm>
            <a:prstGeom prst="rect">
              <a:avLst/>
            </a:prstGeom>
            <a:noFill/>
            <a:ln>
              <a:noFill/>
            </a:ln>
          </p:spPr>
        </p:pic>
        <p:pic>
          <p:nvPicPr>
            <p:cNvPr id="23" name="Google Shape;23;p18"/>
            <p:cNvPicPr preferRelativeResize="0"/>
            <p:nvPr/>
          </p:nvPicPr>
          <p:blipFill rotWithShape="1">
            <a:blip r:embed="rId5">
              <a:alphaModFix/>
            </a:blip>
            <a:srcRect b="0" l="0" r="0" t="0"/>
            <a:stretch/>
          </p:blipFill>
          <p:spPr>
            <a:xfrm>
              <a:off x="8061325" y="2782887"/>
              <a:ext cx="573087" cy="550863"/>
            </a:xfrm>
            <a:prstGeom prst="rect">
              <a:avLst/>
            </a:prstGeom>
            <a:noFill/>
            <a:ln>
              <a:noFill/>
            </a:ln>
          </p:spPr>
        </p:pic>
      </p:grpSp>
      <p:sp>
        <p:nvSpPr>
          <p:cNvPr id="24" name="Google Shape;24;p1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25" name="Google Shape;2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Título y objetos">
    <p:spTree>
      <p:nvGrpSpPr>
        <p:cNvPr id="28" name="Shape 28"/>
        <p:cNvGrpSpPr/>
        <p:nvPr/>
      </p:nvGrpSpPr>
      <p:grpSpPr>
        <a:xfrm>
          <a:off x="0" y="0"/>
          <a:ext cx="0" cy="0"/>
          <a:chOff x="0" y="0"/>
          <a:chExt cx="0" cy="0"/>
        </a:xfrm>
      </p:grpSpPr>
      <p:sp>
        <p:nvSpPr>
          <p:cNvPr id="29" name="Google Shape;2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
        <p:nvSpPr>
          <p:cNvPr id="32" name="Google Shape;32;p19"/>
          <p:cNvSpPr/>
          <p:nvPr/>
        </p:nvSpPr>
        <p:spPr>
          <a:xfrm rot="-803363">
            <a:off x="-2292201" y="-163131"/>
            <a:ext cx="11941668" cy="1608631"/>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 name="Google Shape;33;p19"/>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 name="Google Shape;34;p19"/>
          <p:cNvSpPr/>
          <p:nvPr/>
        </p:nvSpPr>
        <p:spPr>
          <a:xfrm>
            <a:off x="-968311" y="198126"/>
            <a:ext cx="10631006" cy="1425956"/>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ítulo y objetos">
  <p:cSld name="1_Título y objetos">
    <p:spTree>
      <p:nvGrpSpPr>
        <p:cNvPr id="35" name="Shape 35"/>
        <p:cNvGrpSpPr/>
        <p:nvPr/>
      </p:nvGrpSpPr>
      <p:grpSpPr>
        <a:xfrm>
          <a:off x="0" y="0"/>
          <a:ext cx="0" cy="0"/>
          <a:chOff x="0" y="0"/>
          <a:chExt cx="0" cy="0"/>
        </a:xfrm>
      </p:grpSpPr>
      <p:sp>
        <p:nvSpPr>
          <p:cNvPr id="36" name="Google Shape;3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
        <p:nvSpPr>
          <p:cNvPr id="39" name="Google Shape;39;p20"/>
          <p:cNvSpPr/>
          <p:nvPr/>
        </p:nvSpPr>
        <p:spPr>
          <a:xfrm rot="-803363">
            <a:off x="-2292201" y="-163131"/>
            <a:ext cx="11941668"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 name="Google Shape;40;p20"/>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 name="Google Shape;41;p20"/>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leo">
  <p:cSld name="Empleo">
    <p:spTree>
      <p:nvGrpSpPr>
        <p:cNvPr id="42" name="Shape 42"/>
        <p:cNvGrpSpPr/>
        <p:nvPr/>
      </p:nvGrpSpPr>
      <p:grpSpPr>
        <a:xfrm>
          <a:off x="0" y="0"/>
          <a:ext cx="0" cy="0"/>
          <a:chOff x="0" y="0"/>
          <a:chExt cx="0" cy="0"/>
        </a:xfrm>
      </p:grpSpPr>
      <p:sp>
        <p:nvSpPr>
          <p:cNvPr id="43" name="Google Shape;43;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grpSp>
        <p:nvGrpSpPr>
          <p:cNvPr id="46" name="Google Shape;46;p21"/>
          <p:cNvGrpSpPr/>
          <p:nvPr/>
        </p:nvGrpSpPr>
        <p:grpSpPr>
          <a:xfrm>
            <a:off x="-495300" y="-1270341"/>
            <a:ext cx="10278090" cy="9017494"/>
            <a:chOff x="-495300" y="-1270341"/>
            <a:chExt cx="10278090" cy="9017494"/>
          </a:xfrm>
        </p:grpSpPr>
        <p:pic>
          <p:nvPicPr>
            <p:cNvPr descr="D:\Fotos\Empleo\10 Final_22.jpg" id="47" name="Google Shape;47;p21"/>
            <p:cNvPicPr preferRelativeResize="0"/>
            <p:nvPr/>
          </p:nvPicPr>
          <p:blipFill rotWithShape="1">
            <a:blip r:embed="rId2">
              <a:alphaModFix/>
            </a:blip>
            <a:srcRect b="-10827" l="0" r="0" t="0"/>
            <a:stretch/>
          </p:blipFill>
          <p:spPr>
            <a:xfrm>
              <a:off x="0" y="-611035"/>
              <a:ext cx="9144000" cy="8358188"/>
            </a:xfrm>
            <a:prstGeom prst="rect">
              <a:avLst/>
            </a:prstGeom>
            <a:noFill/>
            <a:ln>
              <a:noFill/>
            </a:ln>
          </p:spPr>
        </p:pic>
        <p:sp>
          <p:nvSpPr>
            <p:cNvPr id="48" name="Google Shape;48;p21"/>
            <p:cNvSpPr/>
            <p:nvPr/>
          </p:nvSpPr>
          <p:spPr>
            <a:xfrm>
              <a:off x="-495300" y="137072"/>
              <a:ext cx="9639300"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21"/>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0" name="Google Shape;50;p21"/>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51" name="Google Shape;51;p21"/>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52" name="Google Shape;52;p21"/>
            <p:cNvPicPr preferRelativeResize="0"/>
            <p:nvPr/>
          </p:nvPicPr>
          <p:blipFill rotWithShape="1">
            <a:blip r:embed="rId5">
              <a:alphaModFix/>
            </a:blip>
            <a:srcRect b="0" l="0" r="0" t="0"/>
            <a:stretch/>
          </p:blipFill>
          <p:spPr>
            <a:xfrm>
              <a:off x="7957812" y="2627565"/>
              <a:ext cx="817200" cy="8172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rendimiento">
  <p:cSld name="Emprendimiento">
    <p:spTree>
      <p:nvGrpSpPr>
        <p:cNvPr id="53" name="Shape 53"/>
        <p:cNvGrpSpPr/>
        <p:nvPr/>
      </p:nvGrpSpPr>
      <p:grpSpPr>
        <a:xfrm>
          <a:off x="0" y="0"/>
          <a:ext cx="0" cy="0"/>
          <a:chOff x="0" y="0"/>
          <a:chExt cx="0" cy="0"/>
        </a:xfrm>
      </p:grpSpPr>
      <p:sp>
        <p:nvSpPr>
          <p:cNvPr id="54" name="Google Shape;5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descr="D:\Fotos\Fondo Emprender\emprendedores\_MG_4258.jpg" id="57" name="Google Shape;57;p22"/>
          <p:cNvPicPr preferRelativeResize="0"/>
          <p:nvPr/>
        </p:nvPicPr>
        <p:blipFill rotWithShape="1">
          <a:blip r:embed="rId2">
            <a:alphaModFix/>
          </a:blip>
          <a:srcRect b="0" l="0" r="0" t="0"/>
          <a:stretch/>
        </p:blipFill>
        <p:spPr>
          <a:xfrm>
            <a:off x="1" y="-1"/>
            <a:ext cx="9143999" cy="6858001"/>
          </a:xfrm>
          <a:prstGeom prst="rect">
            <a:avLst/>
          </a:prstGeom>
          <a:noFill/>
          <a:ln>
            <a:noFill/>
          </a:ln>
        </p:spPr>
      </p:pic>
      <p:sp>
        <p:nvSpPr>
          <p:cNvPr id="58" name="Google Shape;58;p22"/>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 name="Google Shape;59;p2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60" name="Google Shape;60;p22"/>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61" name="Google Shape;61;p22"/>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62" name="Google Shape;62;p22"/>
          <p:cNvPicPr preferRelativeResize="0"/>
          <p:nvPr/>
        </p:nvPicPr>
        <p:blipFill rotWithShape="1">
          <a:blip r:embed="rId5">
            <a:alphaModFix/>
          </a:blip>
          <a:srcRect b="0" l="0" r="0" t="0"/>
          <a:stretch/>
        </p:blipFill>
        <p:spPr>
          <a:xfrm>
            <a:off x="7859987" y="1859884"/>
            <a:ext cx="706907" cy="69643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orld Skills">
  <p:cSld name="World Skills">
    <p:spTree>
      <p:nvGrpSpPr>
        <p:cNvPr id="63" name="Shape 63"/>
        <p:cNvGrpSpPr/>
        <p:nvPr/>
      </p:nvGrpSpPr>
      <p:grpSpPr>
        <a:xfrm>
          <a:off x="0" y="0"/>
          <a:ext cx="0" cy="0"/>
          <a:chOff x="0" y="0"/>
          <a:chExt cx="0" cy="0"/>
        </a:xfrm>
      </p:grpSpPr>
      <p:pic>
        <p:nvPicPr>
          <p:cNvPr id="64" name="Google Shape;64;p23"/>
          <p:cNvPicPr preferRelativeResize="0"/>
          <p:nvPr/>
        </p:nvPicPr>
        <p:blipFill rotWithShape="1">
          <a:blip r:embed="rId2">
            <a:alphaModFix/>
          </a:blip>
          <a:srcRect b="0" l="0" r="0" t="0"/>
          <a:stretch/>
        </p:blipFill>
        <p:spPr>
          <a:xfrm>
            <a:off x="-1" y="-1"/>
            <a:ext cx="9144001" cy="6858001"/>
          </a:xfrm>
          <a:prstGeom prst="rect">
            <a:avLst/>
          </a:prstGeom>
          <a:noFill/>
          <a:ln>
            <a:noFill/>
          </a:ln>
        </p:spPr>
      </p:pic>
      <p:grpSp>
        <p:nvGrpSpPr>
          <p:cNvPr id="65" name="Google Shape;65;p23"/>
          <p:cNvGrpSpPr/>
          <p:nvPr/>
        </p:nvGrpSpPr>
        <p:grpSpPr>
          <a:xfrm>
            <a:off x="0" y="0"/>
            <a:ext cx="9144001" cy="6858000"/>
            <a:chOff x="0" y="0"/>
            <a:chExt cx="9144001" cy="6858000"/>
          </a:xfrm>
        </p:grpSpPr>
        <p:sp>
          <p:nvSpPr>
            <p:cNvPr id="66" name="Google Shape;66;p23"/>
            <p:cNvSpPr/>
            <p:nvPr/>
          </p:nvSpPr>
          <p:spPr>
            <a:xfrm>
              <a:off x="590551" y="4808482"/>
              <a:ext cx="8553450" cy="1592317"/>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7" name="Google Shape;67;p23"/>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68" name="Google Shape;68;p23"/>
            <p:cNvPicPr preferRelativeResize="0"/>
            <p:nvPr/>
          </p:nvPicPr>
          <p:blipFill rotWithShape="1">
            <a:blip r:embed="rId4">
              <a:alphaModFix/>
            </a:blip>
            <a:srcRect b="0" l="0" r="17371" t="14312"/>
            <a:stretch/>
          </p:blipFill>
          <p:spPr>
            <a:xfrm>
              <a:off x="6788150" y="0"/>
              <a:ext cx="2355851" cy="6400800"/>
            </a:xfrm>
            <a:prstGeom prst="rect">
              <a:avLst/>
            </a:prstGeom>
            <a:noFill/>
            <a:ln>
              <a:noFill/>
            </a:ln>
          </p:spPr>
        </p:pic>
      </p:grpSp>
      <p:sp>
        <p:nvSpPr>
          <p:cNvPr id="69" name="Google Shape;69;p23"/>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70" name="Google Shape;7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73" name="Google Shape;73;p23"/>
          <p:cNvPicPr preferRelativeResize="0"/>
          <p:nvPr/>
        </p:nvPicPr>
        <p:blipFill rotWithShape="1">
          <a:blip r:embed="rId5">
            <a:alphaModFix/>
          </a:blip>
          <a:srcRect b="0" l="0" r="0" t="0"/>
          <a:stretch/>
        </p:blipFill>
        <p:spPr>
          <a:xfrm>
            <a:off x="7997186" y="2762866"/>
            <a:ext cx="689614" cy="64566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dustrial">
  <p:cSld name="Industrial">
    <p:spTree>
      <p:nvGrpSpPr>
        <p:cNvPr id="74" name="Shape 74"/>
        <p:cNvGrpSpPr/>
        <p:nvPr/>
      </p:nvGrpSpPr>
      <p:grpSpPr>
        <a:xfrm>
          <a:off x="0" y="0"/>
          <a:ext cx="0" cy="0"/>
          <a:chOff x="0" y="0"/>
          <a:chExt cx="0" cy="0"/>
        </a:xfrm>
      </p:grpSpPr>
      <p:sp>
        <p:nvSpPr>
          <p:cNvPr id="75" name="Google Shape;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78" name="Google Shape;78;p24"/>
          <p:cNvPicPr preferRelativeResize="0"/>
          <p:nvPr/>
        </p:nvPicPr>
        <p:blipFill rotWithShape="1">
          <a:blip r:embed="rId2">
            <a:alphaModFix/>
          </a:blip>
          <a:srcRect b="-934" l="0" r="0" t="0"/>
          <a:stretch/>
        </p:blipFill>
        <p:spPr>
          <a:xfrm>
            <a:off x="-1" y="0"/>
            <a:ext cx="9144001" cy="6984124"/>
          </a:xfrm>
          <a:prstGeom prst="rect">
            <a:avLst/>
          </a:prstGeom>
          <a:noFill/>
          <a:ln>
            <a:noFill/>
          </a:ln>
        </p:spPr>
      </p:pic>
      <p:sp>
        <p:nvSpPr>
          <p:cNvPr id="79" name="Google Shape;79;p24"/>
          <p:cNvSpPr/>
          <p:nvPr/>
        </p:nvSpPr>
        <p:spPr>
          <a:xfrm>
            <a:off x="95534" y="137072"/>
            <a:ext cx="9048466" cy="1756900"/>
          </a:xfrm>
          <a:prstGeom prst="rect">
            <a:avLst/>
          </a:prstGeom>
          <a:solidFill>
            <a:srgbClr val="080808">
              <a:alpha val="38823"/>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 name="Google Shape;80;p2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81" name="Google Shape;81;p24"/>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82" name="Google Shape;82;p24"/>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83" name="Google Shape;83;p24"/>
          <p:cNvPicPr preferRelativeResize="0"/>
          <p:nvPr/>
        </p:nvPicPr>
        <p:blipFill rotWithShape="1">
          <a:blip r:embed="rId5">
            <a:alphaModFix/>
          </a:blip>
          <a:srcRect b="0" l="0" r="0" t="0"/>
          <a:stretch/>
        </p:blipFill>
        <p:spPr>
          <a:xfrm>
            <a:off x="7916521" y="2641599"/>
            <a:ext cx="811224" cy="70964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mación 2">
  <p:cSld name="Formación 2">
    <p:spTree>
      <p:nvGrpSpPr>
        <p:cNvPr id="84" name="Shape 84"/>
        <p:cNvGrpSpPr/>
        <p:nvPr/>
      </p:nvGrpSpPr>
      <p:grpSpPr>
        <a:xfrm>
          <a:off x="0" y="0"/>
          <a:ext cx="0" cy="0"/>
          <a:chOff x="0" y="0"/>
          <a:chExt cx="0" cy="0"/>
        </a:xfrm>
      </p:grpSpPr>
      <p:sp>
        <p:nvSpPr>
          <p:cNvPr id="85" name="Google Shape;8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88" name="Google Shape;88;p25"/>
          <p:cNvPicPr preferRelativeResize="0"/>
          <p:nvPr/>
        </p:nvPicPr>
        <p:blipFill rotWithShape="1">
          <a:blip r:embed="rId2">
            <a:alphaModFix/>
          </a:blip>
          <a:srcRect b="0" l="0" r="0" t="0"/>
          <a:stretch/>
        </p:blipFill>
        <p:spPr>
          <a:xfrm flipH="1">
            <a:off x="0" y="0"/>
            <a:ext cx="9144000" cy="6858000"/>
          </a:xfrm>
          <a:prstGeom prst="rect">
            <a:avLst/>
          </a:prstGeom>
          <a:noFill/>
          <a:ln>
            <a:noFill/>
          </a:ln>
        </p:spPr>
      </p:pic>
      <p:sp>
        <p:nvSpPr>
          <p:cNvPr id="89" name="Google Shape;89;p25"/>
          <p:cNvSpPr/>
          <p:nvPr/>
        </p:nvSpPr>
        <p:spPr>
          <a:xfrm>
            <a:off x="970893" y="4319752"/>
            <a:ext cx="9639300" cy="1702676"/>
          </a:xfrm>
          <a:prstGeom prst="rect">
            <a:avLst/>
          </a:prstGeom>
          <a:solidFill>
            <a:srgbClr val="080808">
              <a:alpha val="3882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25"/>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91" name="Google Shape;91;p25"/>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92" name="Google Shape;92;p25"/>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93" name="Google Shape;93;p25"/>
          <p:cNvPicPr preferRelativeResize="0"/>
          <p:nvPr/>
        </p:nvPicPr>
        <p:blipFill rotWithShape="1">
          <a:blip r:embed="rId5">
            <a:alphaModFix/>
          </a:blip>
          <a:srcRect b="0" l="0" r="0" t="0"/>
          <a:stretch/>
        </p:blipFill>
        <p:spPr>
          <a:xfrm>
            <a:off x="7825335" y="1847763"/>
            <a:ext cx="765563" cy="72069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8.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6.jp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
          <p:cNvSpPr txBox="1"/>
          <p:nvPr/>
        </p:nvSpPr>
        <p:spPr>
          <a:xfrm>
            <a:off x="420623" y="362599"/>
            <a:ext cx="4706013" cy="93016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1859B"/>
              </a:buClr>
              <a:buSzPts val="6600"/>
              <a:buFont typeface="Calibri"/>
              <a:buNone/>
            </a:pPr>
            <a:r>
              <a:rPr b="1" i="0" lang="es-CO" sz="6600" u="none" cap="none" strike="noStrike">
                <a:solidFill>
                  <a:srgbClr val="31859B"/>
                </a:solidFill>
                <a:latin typeface="Calibri"/>
                <a:ea typeface="Calibri"/>
                <a:cs typeface="Calibri"/>
                <a:sym typeface="Calibri"/>
              </a:rPr>
              <a:t>Sustentación </a:t>
            </a:r>
            <a:endParaRPr/>
          </a:p>
        </p:txBody>
      </p:sp>
      <p:sp>
        <p:nvSpPr>
          <p:cNvPr id="130" name="Google Shape;130;p1"/>
          <p:cNvSpPr txBox="1"/>
          <p:nvPr/>
        </p:nvSpPr>
        <p:spPr>
          <a:xfrm>
            <a:off x="420623" y="1431367"/>
            <a:ext cx="3993981" cy="117275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600"/>
              <a:buFont typeface="Calibri"/>
              <a:buNone/>
            </a:pPr>
            <a:r>
              <a:rPr b="1" i="0" lang="es-CO" sz="3600" u="none" cap="none" strike="noStrike">
                <a:solidFill>
                  <a:schemeClr val="dk1"/>
                </a:solidFill>
                <a:latin typeface="Calibri"/>
                <a:ea typeface="Calibri"/>
                <a:cs typeface="Calibri"/>
                <a:sym typeface="Calibri"/>
              </a:rPr>
              <a:t>Deployment Programmers</a:t>
            </a:r>
            <a:endParaRPr b="1" i="0" sz="3600" u="none" cap="none" strike="noStrike">
              <a:solidFill>
                <a:schemeClr val="dk1"/>
              </a:solidFill>
              <a:latin typeface="Calibri"/>
              <a:ea typeface="Calibri"/>
              <a:cs typeface="Calibri"/>
              <a:sym typeface="Calibri"/>
            </a:endParaRPr>
          </a:p>
        </p:txBody>
      </p:sp>
      <p:pic>
        <p:nvPicPr>
          <p:cNvPr id="131" name="Google Shape;131;p1"/>
          <p:cNvPicPr preferRelativeResize="0"/>
          <p:nvPr/>
        </p:nvPicPr>
        <p:blipFill rotWithShape="1">
          <a:blip r:embed="rId3">
            <a:alphaModFix/>
          </a:blip>
          <a:srcRect b="41995" l="0" r="0" t="0"/>
          <a:stretch/>
        </p:blipFill>
        <p:spPr>
          <a:xfrm>
            <a:off x="1918050" y="5389625"/>
            <a:ext cx="1836550" cy="130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0"/>
          <p:cNvSpPr txBox="1"/>
          <p:nvPr/>
        </p:nvSpPr>
        <p:spPr>
          <a:xfrm>
            <a:off x="460460" y="445022"/>
            <a:ext cx="7896140"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Requisitos del sistema</a:t>
            </a:r>
            <a:endParaRPr sz="5400">
              <a:solidFill>
                <a:schemeClr val="lt1"/>
              </a:solidFill>
              <a:latin typeface="Calibri"/>
              <a:ea typeface="Calibri"/>
              <a:cs typeface="Calibri"/>
              <a:sym typeface="Calibri"/>
            </a:endParaRPr>
          </a:p>
        </p:txBody>
      </p:sp>
      <p:sp>
        <p:nvSpPr>
          <p:cNvPr id="204" name="Google Shape;204;p10"/>
          <p:cNvSpPr txBox="1"/>
          <p:nvPr/>
        </p:nvSpPr>
        <p:spPr>
          <a:xfrm>
            <a:off x="812525" y="2094201"/>
            <a:ext cx="7234200" cy="2710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rPr>
              <a:t>Procesador Intel Core I5 de 2.6 Ghz o </a:t>
            </a:r>
            <a:r>
              <a:rPr lang="es-CO" sz="1600">
                <a:solidFill>
                  <a:schemeClr val="dk1"/>
                </a:solidFill>
              </a:rPr>
              <a:t>equivalente</a:t>
            </a:r>
            <a:endParaRPr sz="1600">
              <a:solidFill>
                <a:schemeClr val="dk1"/>
              </a:solidFill>
            </a:endParaRPr>
          </a:p>
          <a:p>
            <a:pPr indent="0" lvl="0" marL="0" marR="0" rtl="0" algn="l">
              <a:spcBef>
                <a:spcPts val="0"/>
              </a:spcBef>
              <a:spcAft>
                <a:spcPts val="0"/>
              </a:spcAft>
              <a:buNone/>
            </a:pPr>
            <a:r>
              <a:rPr lang="es-CO" sz="1600">
                <a:solidFill>
                  <a:schemeClr val="dk1"/>
                </a:solidFill>
              </a:rPr>
              <a:t>4 GB RAM </a:t>
            </a:r>
            <a:endParaRPr sz="1600">
              <a:solidFill>
                <a:schemeClr val="dk1"/>
              </a:solidFill>
            </a:endParaRPr>
          </a:p>
          <a:p>
            <a:pPr indent="0" lvl="0" marL="0" marR="0" rtl="0" algn="l">
              <a:spcBef>
                <a:spcPts val="0"/>
              </a:spcBef>
              <a:spcAft>
                <a:spcPts val="0"/>
              </a:spcAft>
              <a:buNone/>
            </a:pPr>
            <a:r>
              <a:rPr lang="es-CO" sz="1600">
                <a:solidFill>
                  <a:schemeClr val="dk1"/>
                </a:solidFill>
              </a:rPr>
              <a:t>Disco duro 80 GB de espacio </a:t>
            </a:r>
            <a:r>
              <a:rPr lang="es-CO" sz="1600">
                <a:solidFill>
                  <a:schemeClr val="dk1"/>
                </a:solidFill>
              </a:rPr>
              <a:t>libres</a:t>
            </a:r>
            <a:endParaRPr sz="1600">
              <a:solidFill>
                <a:schemeClr val="dk1"/>
              </a:solidFill>
            </a:endParaRPr>
          </a:p>
          <a:p>
            <a:pPr indent="0" lvl="0" marL="0" marR="0" rtl="0" algn="l">
              <a:spcBef>
                <a:spcPts val="0"/>
              </a:spcBef>
              <a:spcAft>
                <a:spcPts val="0"/>
              </a:spcAft>
              <a:buNone/>
            </a:pPr>
            <a:r>
              <a:rPr lang="es-CO" sz="1600">
                <a:solidFill>
                  <a:schemeClr val="dk1"/>
                </a:solidFill>
              </a:rPr>
              <a:t>Tarjeta de red Ethernet 10/100</a:t>
            </a:r>
            <a:endParaRPr sz="1600">
              <a:solidFill>
                <a:schemeClr val="dk1"/>
              </a:solidFill>
            </a:endParaRPr>
          </a:p>
          <a:p>
            <a:pPr indent="0" lvl="0" marL="0" marR="0" rtl="0" algn="l">
              <a:spcBef>
                <a:spcPts val="0"/>
              </a:spcBef>
              <a:spcAft>
                <a:spcPts val="0"/>
              </a:spcAft>
              <a:buNone/>
            </a:pPr>
            <a:r>
              <a:rPr lang="es-CO" sz="1600">
                <a:solidFill>
                  <a:schemeClr val="dk1"/>
                </a:solidFill>
              </a:rPr>
              <a:t>Sistem operativo windows 7  o superiores</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8" name="Shape 208"/>
        <p:cNvGrpSpPr/>
        <p:nvPr/>
      </p:nvGrpSpPr>
      <p:grpSpPr>
        <a:xfrm>
          <a:off x="0" y="0"/>
          <a:ext cx="0" cy="0"/>
          <a:chOff x="0" y="0"/>
          <a:chExt cx="0" cy="0"/>
        </a:xfrm>
      </p:grpSpPr>
      <p:sp>
        <p:nvSpPr>
          <p:cNvPr id="209" name="Google Shape;209;p11"/>
          <p:cNvSpPr/>
          <p:nvPr/>
        </p:nvSpPr>
        <p:spPr>
          <a:xfrm>
            <a:off x="628649" y="291090"/>
            <a:ext cx="7886699" cy="932688"/>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lang="es-CO" sz="4200">
                <a:solidFill>
                  <a:schemeClr val="dk1"/>
                </a:solidFill>
                <a:latin typeface="Calibri"/>
                <a:ea typeface="Calibri"/>
                <a:cs typeface="Calibri"/>
                <a:sym typeface="Calibri"/>
              </a:rPr>
              <a:t>Tec. Levantamiento de Información</a:t>
            </a:r>
            <a:endParaRPr/>
          </a:p>
        </p:txBody>
      </p:sp>
      <p:sp>
        <p:nvSpPr>
          <p:cNvPr id="210" name="Google Shape;210;p11"/>
          <p:cNvSpPr txBox="1"/>
          <p:nvPr/>
        </p:nvSpPr>
        <p:spPr>
          <a:xfrm>
            <a:off x="2786100" y="1727900"/>
            <a:ext cx="2715300" cy="6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3000"/>
              <a:t>ENCUESTA</a:t>
            </a:r>
            <a:endParaRPr sz="3000"/>
          </a:p>
        </p:txBody>
      </p:sp>
      <p:pic>
        <p:nvPicPr>
          <p:cNvPr id="211" name="Google Shape;211;p11"/>
          <p:cNvPicPr preferRelativeResize="0"/>
          <p:nvPr/>
        </p:nvPicPr>
        <p:blipFill>
          <a:blip r:embed="rId3">
            <a:alphaModFix/>
          </a:blip>
          <a:stretch>
            <a:fillRect/>
          </a:stretch>
        </p:blipFill>
        <p:spPr>
          <a:xfrm>
            <a:off x="546950" y="2225950"/>
            <a:ext cx="3609000" cy="4580575"/>
          </a:xfrm>
          <a:prstGeom prst="rect">
            <a:avLst/>
          </a:prstGeom>
          <a:noFill/>
          <a:ln>
            <a:noFill/>
          </a:ln>
        </p:spPr>
      </p:pic>
      <p:pic>
        <p:nvPicPr>
          <p:cNvPr id="212" name="Google Shape;212;p11"/>
          <p:cNvPicPr preferRelativeResize="0"/>
          <p:nvPr/>
        </p:nvPicPr>
        <p:blipFill>
          <a:blip r:embed="rId4">
            <a:alphaModFix/>
          </a:blip>
          <a:stretch>
            <a:fillRect/>
          </a:stretch>
        </p:blipFill>
        <p:spPr>
          <a:xfrm>
            <a:off x="5177550" y="2225950"/>
            <a:ext cx="3337800" cy="4580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g6afd24b896_3_3"/>
          <p:cNvSpPr/>
          <p:nvPr/>
        </p:nvSpPr>
        <p:spPr>
          <a:xfrm>
            <a:off x="628649" y="314265"/>
            <a:ext cx="7886700" cy="932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lang="es-CO" sz="4200">
                <a:solidFill>
                  <a:schemeClr val="dk1"/>
                </a:solidFill>
                <a:latin typeface="Calibri"/>
                <a:ea typeface="Calibri"/>
                <a:cs typeface="Calibri"/>
                <a:sym typeface="Calibri"/>
              </a:rPr>
              <a:t>Tec. Levantamiento de Información</a:t>
            </a:r>
            <a:endParaRPr/>
          </a:p>
        </p:txBody>
      </p:sp>
      <p:sp>
        <p:nvSpPr>
          <p:cNvPr id="218" name="Google Shape;218;g6afd24b896_3_3"/>
          <p:cNvSpPr txBox="1"/>
          <p:nvPr/>
        </p:nvSpPr>
        <p:spPr>
          <a:xfrm>
            <a:off x="283750" y="3605075"/>
            <a:ext cx="2587500" cy="6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3000"/>
              <a:t>ENTREVISTA</a:t>
            </a:r>
            <a:endParaRPr sz="3000"/>
          </a:p>
        </p:txBody>
      </p:sp>
      <p:pic>
        <p:nvPicPr>
          <p:cNvPr id="219" name="Google Shape;219;g6afd24b896_3_3"/>
          <p:cNvPicPr preferRelativeResize="0"/>
          <p:nvPr/>
        </p:nvPicPr>
        <p:blipFill>
          <a:blip r:embed="rId3">
            <a:alphaModFix/>
          </a:blip>
          <a:stretch>
            <a:fillRect/>
          </a:stretch>
        </p:blipFill>
        <p:spPr>
          <a:xfrm>
            <a:off x="3023650" y="1246975"/>
            <a:ext cx="5674299" cy="545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3" name="Shape 223"/>
        <p:cNvGrpSpPr/>
        <p:nvPr/>
      </p:nvGrpSpPr>
      <p:grpSpPr>
        <a:xfrm>
          <a:off x="0" y="0"/>
          <a:ext cx="0" cy="0"/>
          <a:chOff x="0" y="0"/>
          <a:chExt cx="0" cy="0"/>
        </a:xfrm>
      </p:grpSpPr>
      <p:pic>
        <p:nvPicPr>
          <p:cNvPr id="224" name="Google Shape;224;p12"/>
          <p:cNvPicPr preferRelativeResize="0"/>
          <p:nvPr/>
        </p:nvPicPr>
        <p:blipFill>
          <a:blip r:embed="rId3">
            <a:alphaModFix/>
          </a:blip>
          <a:stretch>
            <a:fillRect/>
          </a:stretch>
        </p:blipFill>
        <p:spPr>
          <a:xfrm>
            <a:off x="213225" y="669075"/>
            <a:ext cx="8717549" cy="581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13"/>
          <p:cNvPicPr preferRelativeResize="0"/>
          <p:nvPr/>
        </p:nvPicPr>
        <p:blipFill rotWithShape="1">
          <a:blip r:embed="rId3">
            <a:alphaModFix/>
          </a:blip>
          <a:srcRect b="2334" l="0" r="1584" t="3891"/>
          <a:stretch/>
        </p:blipFill>
        <p:spPr>
          <a:xfrm>
            <a:off x="0" y="0"/>
            <a:ext cx="9143998"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14"/>
          <p:cNvPicPr preferRelativeResize="0"/>
          <p:nvPr/>
        </p:nvPicPr>
        <p:blipFill rotWithShape="1">
          <a:blip r:embed="rId3">
            <a:alphaModFix/>
          </a:blip>
          <a:srcRect b="0" l="552" r="759" t="685"/>
          <a:stretch/>
        </p:blipFill>
        <p:spPr>
          <a:xfrm>
            <a:off x="0" y="0"/>
            <a:ext cx="9144001"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graphicFrame>
        <p:nvGraphicFramePr>
          <p:cNvPr id="239" name="Google Shape;239;g7b81b3e7a0_0_0"/>
          <p:cNvGraphicFramePr/>
          <p:nvPr/>
        </p:nvGraphicFramePr>
        <p:xfrm>
          <a:off x="928100" y="2093550"/>
          <a:ext cx="3000000" cy="3000000"/>
        </p:xfrm>
        <a:graphic>
          <a:graphicData uri="http://schemas.openxmlformats.org/drawingml/2006/table">
            <a:tbl>
              <a:tblPr bandCol="1" bandRow="1">
                <a:noFill/>
                <a:tableStyleId>{CA934514-D906-4BF2-8CAF-43C167D2333D}</a:tableStyleId>
              </a:tblPr>
              <a:tblGrid>
                <a:gridCol w="1617075"/>
                <a:gridCol w="5670725"/>
              </a:tblGrid>
              <a:tr h="216125">
                <a:tc>
                  <a:txBody>
                    <a:bodyPr/>
                    <a:lstStyle/>
                    <a:p>
                      <a:pPr indent="0" lvl="0" marL="0" rtl="0" algn="l">
                        <a:spcBef>
                          <a:spcPts val="0"/>
                        </a:spcBef>
                        <a:spcAft>
                          <a:spcPts val="0"/>
                        </a:spcAft>
                        <a:buNone/>
                      </a:pPr>
                      <a:r>
                        <a:rPr b="1" lang="es-CO" sz="1200"/>
                        <a:t>001</a:t>
                      </a:r>
                      <a:endParaRPr sz="1200"/>
                    </a:p>
                  </a:txBody>
                  <a:tcPr marT="0" marB="0" marR="68575" marL="68575">
                    <a:lnL cap="flat" cmpd="sng" w="6350">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FFFFFF"/>
                      </a:solidFill>
                      <a:prstDash val="solid"/>
                      <a:round/>
                      <a:headEnd len="sm" w="sm" type="none"/>
                      <a:tailEnd len="sm" w="sm" type="none"/>
                    </a:lnT>
                    <a:solidFill>
                      <a:srgbClr val="5B9BD5"/>
                    </a:solidFill>
                  </a:tcPr>
                </a:tc>
                <a:tc>
                  <a:txBody>
                    <a:bodyPr/>
                    <a:lstStyle/>
                    <a:p>
                      <a:pPr indent="0" lvl="0" marL="0" rtl="0" algn="l">
                        <a:spcBef>
                          <a:spcPts val="0"/>
                        </a:spcBef>
                        <a:spcAft>
                          <a:spcPts val="0"/>
                        </a:spcAft>
                        <a:buNone/>
                      </a:pPr>
                      <a:r>
                        <a:rPr b="1" lang="es-CO" sz="1200"/>
                        <a:t>Automatización registro proveedores</a:t>
                      </a:r>
                      <a:endParaRPr sz="1200"/>
                    </a:p>
                  </a:txBody>
                  <a:tcPr marT="0" marB="0" marR="68575" marL="68575">
                    <a:lnL cap="flat" cmpd="sng">
                      <a:solidFill>
                        <a:srgbClr val="000000"/>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solidFill>
                      <a:srgbClr val="5B9BD5"/>
                    </a:solidFill>
                  </a:tcPr>
                </a:tc>
              </a:tr>
              <a:tr h="216125">
                <a:tc>
                  <a:txBody>
                    <a:bodyPr/>
                    <a:lstStyle/>
                    <a:p>
                      <a:pPr indent="0" lvl="0" marL="0" rtl="0" algn="l">
                        <a:spcBef>
                          <a:spcPts val="0"/>
                        </a:spcBef>
                        <a:spcAft>
                          <a:spcPts val="0"/>
                        </a:spcAft>
                        <a:buNone/>
                      </a:pPr>
                      <a:r>
                        <a:rPr b="1" lang="es-CO" sz="1200"/>
                        <a:t>Versión</a:t>
                      </a:r>
                      <a:endParaRPr sz="1200"/>
                    </a:p>
                  </a:txBody>
                  <a:tcPr marT="0" marB="0" marR="68575" marL="68575">
                    <a:lnL cap="flat" cmpd="sng" w="6350">
                      <a:solidFill>
                        <a:srgbClr val="FFFFFF"/>
                      </a:solidFill>
                      <a:prstDash val="solid"/>
                      <a:round/>
                      <a:headEnd len="sm" w="sm" type="none"/>
                      <a:tailEnd len="sm" w="sm" type="none"/>
                    </a:lnL>
                    <a:solidFill>
                      <a:srgbClr val="5B9BD5"/>
                    </a:solidFill>
                  </a:tcPr>
                </a:tc>
                <a:tc>
                  <a:txBody>
                    <a:bodyPr/>
                    <a:lstStyle/>
                    <a:p>
                      <a:pPr indent="0" lvl="0" marL="0" rtl="0" algn="l">
                        <a:spcBef>
                          <a:spcPts val="0"/>
                        </a:spcBef>
                        <a:spcAft>
                          <a:spcPts val="0"/>
                        </a:spcAft>
                        <a:buNone/>
                      </a:pPr>
                      <a:r>
                        <a:rPr lang="es-CO" sz="1200"/>
                        <a:t>1.0</a:t>
                      </a:r>
                      <a:endParaRPr sz="1200"/>
                    </a:p>
                  </a:txBody>
                  <a:tcPr marT="0" marB="0" marR="68575" marL="68575">
                    <a:solidFill>
                      <a:srgbClr val="BDD6EE"/>
                    </a:solidFill>
                  </a:tcPr>
                </a:tc>
              </a:tr>
              <a:tr h="216125">
                <a:tc>
                  <a:txBody>
                    <a:bodyPr/>
                    <a:lstStyle/>
                    <a:p>
                      <a:pPr indent="0" lvl="0" marL="0" rtl="0" algn="l">
                        <a:spcBef>
                          <a:spcPts val="0"/>
                        </a:spcBef>
                        <a:spcAft>
                          <a:spcPts val="0"/>
                        </a:spcAft>
                        <a:buNone/>
                      </a:pPr>
                      <a:r>
                        <a:rPr b="1" lang="es-CO" sz="1200"/>
                        <a:t>Dependencia</a:t>
                      </a:r>
                      <a:endParaRPr sz="1200"/>
                    </a:p>
                  </a:txBody>
                  <a:tcPr marT="0" marB="0" marR="68575" marL="68575">
                    <a:lnL cap="flat" cmpd="sng" w="6350">
                      <a:solidFill>
                        <a:srgbClr val="FFFFFF"/>
                      </a:solidFill>
                      <a:prstDash val="solid"/>
                      <a:round/>
                      <a:headEnd len="sm" w="sm" type="none"/>
                      <a:tailEnd len="sm" w="sm" type="none"/>
                    </a:lnL>
                    <a:solidFill>
                      <a:srgbClr val="5B9BD5"/>
                    </a:solidFill>
                  </a:tcPr>
                </a:tc>
                <a:tc>
                  <a:txBody>
                    <a:bodyPr/>
                    <a:lstStyle/>
                    <a:p>
                      <a:pPr indent="0" lvl="0" marL="0" rtl="0" algn="l">
                        <a:spcBef>
                          <a:spcPts val="0"/>
                        </a:spcBef>
                        <a:spcAft>
                          <a:spcPts val="0"/>
                        </a:spcAft>
                        <a:buNone/>
                      </a:pPr>
                      <a:r>
                        <a:rPr lang="es-CO" sz="1200"/>
                        <a:t>Desarrollo de software</a:t>
                      </a:r>
                      <a:endParaRPr sz="1200"/>
                    </a:p>
                  </a:txBody>
                  <a:tcPr marT="0" marB="0" marR="68575" marL="68575">
                    <a:solidFill>
                      <a:srgbClr val="DEEAF6"/>
                    </a:solidFill>
                  </a:tcPr>
                </a:tc>
              </a:tr>
              <a:tr h="648400">
                <a:tc>
                  <a:txBody>
                    <a:bodyPr/>
                    <a:lstStyle/>
                    <a:p>
                      <a:pPr indent="0" lvl="0" marL="0" rtl="0" algn="l">
                        <a:spcBef>
                          <a:spcPts val="0"/>
                        </a:spcBef>
                        <a:spcAft>
                          <a:spcPts val="0"/>
                        </a:spcAft>
                        <a:buNone/>
                      </a:pPr>
                      <a:r>
                        <a:rPr b="1" lang="es-CO" sz="1200"/>
                        <a:t>Descripción</a:t>
                      </a:r>
                      <a:endParaRPr sz="1200"/>
                    </a:p>
                  </a:txBody>
                  <a:tcPr marT="0" marB="0" marR="68575" marL="68575">
                    <a:lnL cap="flat" cmpd="sng" w="6350">
                      <a:solidFill>
                        <a:srgbClr val="FFFFFF"/>
                      </a:solidFill>
                      <a:prstDash val="solid"/>
                      <a:round/>
                      <a:headEnd len="sm" w="sm" type="none"/>
                      <a:tailEnd len="sm" w="sm" type="none"/>
                    </a:lnL>
                    <a:solidFill>
                      <a:srgbClr val="5B9BD5"/>
                    </a:solidFill>
                  </a:tcPr>
                </a:tc>
                <a:tc>
                  <a:txBody>
                    <a:bodyPr/>
                    <a:lstStyle/>
                    <a:p>
                      <a:pPr indent="0" lvl="0" marL="0" rtl="0" algn="l">
                        <a:spcBef>
                          <a:spcPts val="0"/>
                        </a:spcBef>
                        <a:spcAft>
                          <a:spcPts val="0"/>
                        </a:spcAft>
                        <a:buNone/>
                      </a:pPr>
                      <a:r>
                        <a:rPr lang="es-CO" sz="1200"/>
                        <a:t>Programa para automatizar el proceso de manipulación de información de proveedores para pequeños comerciantes</a:t>
                      </a:r>
                      <a:endParaRPr sz="1200"/>
                    </a:p>
                  </a:txBody>
                  <a:tcPr marT="0" marB="0" marR="68575" marL="68575">
                    <a:solidFill>
                      <a:srgbClr val="BDD6EE"/>
                    </a:solidFill>
                  </a:tcPr>
                </a:tc>
              </a:tr>
              <a:tr h="1108250">
                <a:tc>
                  <a:txBody>
                    <a:bodyPr/>
                    <a:lstStyle/>
                    <a:p>
                      <a:pPr indent="0" lvl="0" marL="0" rtl="0" algn="l">
                        <a:spcBef>
                          <a:spcPts val="0"/>
                        </a:spcBef>
                        <a:spcAft>
                          <a:spcPts val="0"/>
                        </a:spcAft>
                        <a:buNone/>
                      </a:pPr>
                      <a:r>
                        <a:rPr b="1" lang="es-CO" sz="1200"/>
                        <a:t>Datos específicos</a:t>
                      </a:r>
                      <a:endParaRPr sz="1200"/>
                    </a:p>
                  </a:txBody>
                  <a:tcPr marT="0" marB="0" marR="68575" marL="68575">
                    <a:lnL cap="flat" cmpd="sng" w="6350">
                      <a:solidFill>
                        <a:srgbClr val="FFFFFF"/>
                      </a:solidFill>
                      <a:prstDash val="solid"/>
                      <a:round/>
                      <a:headEnd len="sm" w="sm" type="none"/>
                      <a:tailEnd len="sm" w="sm" type="none"/>
                    </a:lnL>
                    <a:solidFill>
                      <a:srgbClr val="5B9BD5"/>
                    </a:solidFill>
                  </a:tcPr>
                </a:tc>
                <a:tc>
                  <a:txBody>
                    <a:bodyPr/>
                    <a:lstStyle/>
                    <a:p>
                      <a:pPr indent="0" lvl="0" marL="0" rtl="0" algn="l">
                        <a:spcBef>
                          <a:spcPts val="0"/>
                        </a:spcBef>
                        <a:spcAft>
                          <a:spcPts val="0"/>
                        </a:spcAft>
                        <a:buNone/>
                      </a:pPr>
                      <a:r>
                        <a:rPr lang="es-CO" sz="1200"/>
                        <a:t>el software será desarrollado por plataforma web mediante lenguaje web PHP la cual recibirá y almacenará en base de datos MySQL información detallada tal como nombre proveedor o razón social, tipo de productos que ofrece, dirección, teléfono de contacto, asesor comercial, de igual manera datos de agendamiento de citas programadas, fechas de visita, fechas de pagos…</a:t>
                      </a:r>
                      <a:endParaRPr sz="1200"/>
                    </a:p>
                  </a:txBody>
                  <a:tcPr marT="0" marB="0" marR="68575" marL="68575">
                    <a:solidFill>
                      <a:srgbClr val="DEEAF6"/>
                    </a:solidFill>
                  </a:tcPr>
                </a:tc>
              </a:tr>
              <a:tr h="1080650">
                <a:tc>
                  <a:txBody>
                    <a:bodyPr/>
                    <a:lstStyle/>
                    <a:p>
                      <a:pPr indent="0" lvl="0" marL="0" rtl="0" algn="l">
                        <a:spcBef>
                          <a:spcPts val="0"/>
                        </a:spcBef>
                        <a:spcAft>
                          <a:spcPts val="0"/>
                        </a:spcAft>
                        <a:buNone/>
                      </a:pPr>
                      <a:r>
                        <a:rPr b="1" lang="es-CO" sz="1200"/>
                        <a:t>Importancia</a:t>
                      </a:r>
                      <a:endParaRPr sz="1200"/>
                    </a:p>
                  </a:txBody>
                  <a:tcPr marT="0" marB="0" marR="68575" marL="68575">
                    <a:lnL cap="flat" cmpd="sng" w="6350">
                      <a:solidFill>
                        <a:srgbClr val="FFFFFF"/>
                      </a:solidFill>
                      <a:prstDash val="solid"/>
                      <a:round/>
                      <a:headEnd len="sm" w="sm" type="none"/>
                      <a:tailEnd len="sm" w="sm" type="none"/>
                    </a:lnL>
                    <a:solidFill>
                      <a:srgbClr val="5B9BD5"/>
                    </a:solidFill>
                  </a:tcPr>
                </a:tc>
                <a:tc>
                  <a:txBody>
                    <a:bodyPr/>
                    <a:lstStyle/>
                    <a:p>
                      <a:pPr indent="0" lvl="0" marL="0" rtl="0" algn="l">
                        <a:spcBef>
                          <a:spcPts val="0"/>
                        </a:spcBef>
                        <a:spcAft>
                          <a:spcPts val="0"/>
                        </a:spcAft>
                        <a:buNone/>
                      </a:pPr>
                      <a:r>
                        <a:rPr lang="es-CO" sz="1200"/>
                        <a:t>Lograr llevar de manera clara organizada y concisa la información referente a sus proveedores del respectivo tipo de comercio, con ello evitar la pérdida y deterioro de la información.</a:t>
                      </a:r>
                      <a:endParaRPr sz="1200"/>
                    </a:p>
                  </a:txBody>
                  <a:tcPr marT="0" marB="0" marR="68575" marL="68575">
                    <a:solidFill>
                      <a:srgbClr val="BDD6EE"/>
                    </a:solidFill>
                  </a:tcPr>
                </a:tc>
              </a:tr>
              <a:tr h="432275">
                <a:tc>
                  <a:txBody>
                    <a:bodyPr/>
                    <a:lstStyle/>
                    <a:p>
                      <a:pPr indent="0" lvl="0" marL="0" rtl="0" algn="l">
                        <a:spcBef>
                          <a:spcPts val="0"/>
                        </a:spcBef>
                        <a:spcAft>
                          <a:spcPts val="0"/>
                        </a:spcAft>
                        <a:buNone/>
                      </a:pPr>
                      <a:r>
                        <a:rPr b="1" lang="es-CO" sz="1200"/>
                        <a:t>Estado</a:t>
                      </a:r>
                      <a:endParaRPr sz="1200"/>
                    </a:p>
                  </a:txBody>
                  <a:tcPr marT="0" marB="0" marR="68575" marL="68575">
                    <a:lnL cap="flat" cmpd="sng" w="6350">
                      <a:solidFill>
                        <a:srgbClr val="FFFFFF"/>
                      </a:solidFill>
                      <a:prstDash val="solid"/>
                      <a:round/>
                      <a:headEnd len="sm" w="sm" type="none"/>
                      <a:tailEnd len="sm" w="sm" type="none"/>
                    </a:lnL>
                    <a:solidFill>
                      <a:srgbClr val="5B9BD5"/>
                    </a:solidFill>
                  </a:tcPr>
                </a:tc>
                <a:tc>
                  <a:txBody>
                    <a:bodyPr/>
                    <a:lstStyle/>
                    <a:p>
                      <a:pPr indent="0" lvl="0" marL="0" rtl="0" algn="l">
                        <a:spcBef>
                          <a:spcPts val="0"/>
                        </a:spcBef>
                        <a:spcAft>
                          <a:spcPts val="0"/>
                        </a:spcAft>
                        <a:buNone/>
                      </a:pPr>
                      <a:r>
                        <a:rPr lang="es-CO" sz="1200"/>
                        <a:t>El proyecto se encuentra en proceso inicial en el que se realiza validación costo beneficio. </a:t>
                      </a:r>
                      <a:endParaRPr sz="1200"/>
                    </a:p>
                  </a:txBody>
                  <a:tcPr marT="0" marB="0" marR="68575" marL="68575">
                    <a:solidFill>
                      <a:srgbClr val="DEEAF6"/>
                    </a:solidFill>
                  </a:tcPr>
                </a:tc>
              </a:tr>
              <a:tr h="216125">
                <a:tc>
                  <a:txBody>
                    <a:bodyPr/>
                    <a:lstStyle/>
                    <a:p>
                      <a:pPr indent="0" lvl="0" marL="0" rtl="0" algn="l">
                        <a:spcBef>
                          <a:spcPts val="0"/>
                        </a:spcBef>
                        <a:spcAft>
                          <a:spcPts val="0"/>
                        </a:spcAft>
                        <a:buNone/>
                      </a:pPr>
                      <a:r>
                        <a:rPr b="1" lang="es-CO" sz="1200"/>
                        <a:t>Prioridad</a:t>
                      </a:r>
                      <a:endParaRPr sz="1200"/>
                    </a:p>
                  </a:txBody>
                  <a:tcPr marT="0" marB="0" marR="68575" marL="68575">
                    <a:lnL cap="flat" cmpd="sng" w="6350">
                      <a:solidFill>
                        <a:srgbClr val="FFFFFF"/>
                      </a:solidFill>
                      <a:prstDash val="solid"/>
                      <a:round/>
                      <a:headEnd len="sm" w="sm" type="none"/>
                      <a:tailEnd len="sm" w="sm" type="none"/>
                    </a:lnL>
                    <a:lnB cap="flat" cmpd="sng" w="6350">
                      <a:solidFill>
                        <a:srgbClr val="FFFFFF"/>
                      </a:solidFill>
                      <a:prstDash val="solid"/>
                      <a:round/>
                      <a:headEnd len="sm" w="sm" type="none"/>
                      <a:tailEnd len="sm" w="sm" type="none"/>
                    </a:lnB>
                    <a:solidFill>
                      <a:srgbClr val="5B9BD5"/>
                    </a:solidFill>
                  </a:tcPr>
                </a:tc>
                <a:tc>
                  <a:txBody>
                    <a:bodyPr/>
                    <a:lstStyle/>
                    <a:p>
                      <a:pPr indent="0" lvl="0" marL="0" rtl="0" algn="l">
                        <a:spcBef>
                          <a:spcPts val="0"/>
                        </a:spcBef>
                        <a:spcAft>
                          <a:spcPts val="0"/>
                        </a:spcAft>
                        <a:buNone/>
                      </a:pPr>
                      <a:r>
                        <a:rPr lang="es-CO" sz="1200"/>
                        <a:t>Media</a:t>
                      </a:r>
                      <a:endParaRPr sz="1200"/>
                    </a:p>
                  </a:txBody>
                  <a:tcPr marT="0" marB="0" marR="68575" marL="68575">
                    <a:solidFill>
                      <a:srgbClr val="BDD6EE"/>
                    </a:solidFill>
                  </a:tcPr>
                </a:tc>
              </a:tr>
            </a:tbl>
          </a:graphicData>
        </a:graphic>
      </p:graphicFrame>
      <p:sp>
        <p:nvSpPr>
          <p:cNvPr id="240" name="Google Shape;240;g7b81b3e7a0_0_0"/>
          <p:cNvSpPr txBox="1"/>
          <p:nvPr/>
        </p:nvSpPr>
        <p:spPr>
          <a:xfrm>
            <a:off x="2563550" y="462975"/>
            <a:ext cx="3671400" cy="7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3000"/>
              <a:t>REQUERIMIENTOS</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g6afd24b896_3_14"/>
          <p:cNvSpPr txBox="1"/>
          <p:nvPr/>
        </p:nvSpPr>
        <p:spPr>
          <a:xfrm>
            <a:off x="513275" y="2193825"/>
            <a:ext cx="4058700" cy="44670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CO"/>
              <a:t>Registro de </a:t>
            </a:r>
            <a:r>
              <a:rPr lang="es-CO"/>
              <a:t>cliente.</a:t>
            </a:r>
            <a:endParaRPr/>
          </a:p>
          <a:p>
            <a:pPr indent="-317500" lvl="0" marL="457200" rtl="0" algn="l">
              <a:spcBef>
                <a:spcPts val="0"/>
              </a:spcBef>
              <a:spcAft>
                <a:spcPts val="0"/>
              </a:spcAft>
              <a:buSzPts val="1400"/>
              <a:buChar char="●"/>
            </a:pPr>
            <a:r>
              <a:rPr lang="es-CO"/>
              <a:t>creación</a:t>
            </a:r>
            <a:r>
              <a:rPr lang="es-CO"/>
              <a:t> usuarios para cliente.</a:t>
            </a:r>
            <a:endParaRPr/>
          </a:p>
          <a:p>
            <a:pPr indent="-317500" lvl="0" marL="457200" rtl="0" algn="l">
              <a:spcBef>
                <a:spcPts val="0"/>
              </a:spcBef>
              <a:spcAft>
                <a:spcPts val="0"/>
              </a:spcAft>
              <a:buSzPts val="1400"/>
              <a:buChar char="●"/>
            </a:pPr>
            <a:r>
              <a:rPr lang="es-CO"/>
              <a:t>Plataforma se debe s</a:t>
            </a:r>
            <a:r>
              <a:rPr lang="es-CO"/>
              <a:t>eleccionar</a:t>
            </a:r>
            <a:r>
              <a:rPr lang="es-CO"/>
              <a:t> de tipo de actividad comercial:</a:t>
            </a:r>
            <a:endParaRPr/>
          </a:p>
          <a:p>
            <a:pPr indent="0" lvl="0" marL="457200" rtl="0" algn="l">
              <a:spcBef>
                <a:spcPts val="0"/>
              </a:spcBef>
              <a:spcAft>
                <a:spcPts val="0"/>
              </a:spcAft>
              <a:buNone/>
            </a:pPr>
            <a:r>
              <a:rPr lang="es-CO"/>
              <a:t>Buscar empresa “Digite el numero de nit”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s-CO"/>
              <a:t>LOGIN:</a:t>
            </a:r>
            <a:r>
              <a:rPr lang="es-CO"/>
              <a:t> Seleccionar tipo de usuario.(entrar)</a:t>
            </a:r>
            <a:endParaRPr/>
          </a:p>
          <a:p>
            <a:pPr indent="-317500" lvl="0" marL="457200" rtl="0" algn="l">
              <a:spcBef>
                <a:spcPts val="0"/>
              </a:spcBef>
              <a:spcAft>
                <a:spcPts val="0"/>
              </a:spcAft>
              <a:buSzPts val="1400"/>
              <a:buChar char="●"/>
            </a:pPr>
            <a:r>
              <a:rPr lang="es-CO">
                <a:solidFill>
                  <a:schemeClr val="dk1"/>
                </a:solidFill>
              </a:rPr>
              <a:t>Logo empresa:Botón acceso.</a:t>
            </a:r>
            <a:endParaRPr/>
          </a:p>
          <a:p>
            <a:pPr indent="-317500" lvl="0" marL="457200" rtl="0" algn="l">
              <a:spcBef>
                <a:spcPts val="0"/>
              </a:spcBef>
              <a:spcAft>
                <a:spcPts val="0"/>
              </a:spcAft>
              <a:buSzPts val="1400"/>
              <a:buChar char="●"/>
            </a:pPr>
            <a:r>
              <a:rPr lang="es-CO"/>
              <a:t>Contraseña -&gt; </a:t>
            </a:r>
            <a:r>
              <a:rPr lang="es-CO"/>
              <a:t>alfa numerica</a:t>
            </a:r>
            <a:r>
              <a:rPr lang="es-CO"/>
              <a:t>,long: </a:t>
            </a:r>
            <a:r>
              <a:rPr lang="es-CO"/>
              <a:t>16px</a:t>
            </a:r>
            <a:endParaRPr/>
          </a:p>
          <a:p>
            <a:pPr indent="457200" lvl="0" marL="0" rtl="0" algn="l">
              <a:spcBef>
                <a:spcPts val="0"/>
              </a:spcBef>
              <a:spcAft>
                <a:spcPts val="0"/>
              </a:spcAft>
              <a:buNone/>
            </a:pPr>
            <a:r>
              <a:rPr lang="es-CO"/>
              <a:t>“Restablecer contraseña”</a:t>
            </a:r>
            <a:endParaRPr/>
          </a:p>
          <a:p>
            <a:pPr indent="-317500" lvl="0" marL="457200" rtl="0" algn="l">
              <a:spcBef>
                <a:spcPts val="0"/>
              </a:spcBef>
              <a:spcAft>
                <a:spcPts val="0"/>
              </a:spcAft>
              <a:buSzPts val="1400"/>
              <a:buChar char="●"/>
            </a:pPr>
            <a:r>
              <a:rPr b="1" lang="es-CO"/>
              <a:t>Nombre usuario</a:t>
            </a:r>
            <a:r>
              <a:rPr lang="es-CO"/>
              <a:t>:Nit cliente o Nº documento.</a:t>
            </a:r>
            <a:endParaRPr/>
          </a:p>
          <a:p>
            <a:pPr indent="-317500" lvl="0" marL="457200" rtl="0" algn="l">
              <a:spcBef>
                <a:spcPts val="0"/>
              </a:spcBef>
              <a:spcAft>
                <a:spcPts val="0"/>
              </a:spcAft>
              <a:buSzPts val="1400"/>
              <a:buChar char="●"/>
            </a:pPr>
            <a:r>
              <a:rPr lang="es-CO"/>
              <a:t>Seleccionar </a:t>
            </a:r>
            <a:r>
              <a:rPr lang="es-CO"/>
              <a:t>captcha.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CO"/>
              <a:t>N</a:t>
            </a:r>
            <a:r>
              <a:rPr lang="es-CO"/>
              <a:t>otificación</a:t>
            </a:r>
            <a:r>
              <a:rPr lang="es-CO"/>
              <a:t> “confirmar que acepta realizar </a:t>
            </a:r>
            <a:r>
              <a:rPr lang="es-CO"/>
              <a:t>modificación</a:t>
            </a:r>
            <a:r>
              <a:rPr lang="es-CO"/>
              <a:t> de los datos, </a:t>
            </a:r>
            <a:r>
              <a:rPr lang="es-CO"/>
              <a:t>serán</a:t>
            </a:r>
            <a:r>
              <a:rPr lang="es-CO"/>
              <a:t> permanentes”</a:t>
            </a:r>
            <a:endParaRPr/>
          </a:p>
          <a:p>
            <a:pPr indent="-317500" lvl="0" marL="457200" rtl="0" algn="l">
              <a:spcBef>
                <a:spcPts val="0"/>
              </a:spcBef>
              <a:spcAft>
                <a:spcPts val="0"/>
              </a:spcAft>
              <a:buSzPts val="1400"/>
              <a:buChar char="●"/>
            </a:pPr>
            <a:r>
              <a:rPr lang="es-CO"/>
              <a:t>Seguridad lógica y </a:t>
            </a:r>
            <a:r>
              <a:rPr lang="es-CO"/>
              <a:t>física.</a:t>
            </a:r>
            <a:endParaRPr/>
          </a:p>
          <a:p>
            <a:pPr indent="-317500" lvl="0" marL="457200" rtl="0" algn="l">
              <a:spcBef>
                <a:spcPts val="0"/>
              </a:spcBef>
              <a:spcAft>
                <a:spcPts val="0"/>
              </a:spcAft>
              <a:buSzPts val="1400"/>
              <a:buChar char="●"/>
            </a:pPr>
            <a:r>
              <a:rPr lang="es-CO"/>
              <a:t>Acceso a información guardada.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246" name="Google Shape;246;g6afd24b896_3_14"/>
          <p:cNvSpPr txBox="1"/>
          <p:nvPr/>
        </p:nvSpPr>
        <p:spPr>
          <a:xfrm>
            <a:off x="1769075" y="1639725"/>
            <a:ext cx="15471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a:t> </a:t>
            </a:r>
            <a:r>
              <a:rPr b="1" lang="es-CO"/>
              <a:t>FUNCIONALES</a:t>
            </a:r>
            <a:endParaRPr b="1"/>
          </a:p>
        </p:txBody>
      </p:sp>
      <p:sp>
        <p:nvSpPr>
          <p:cNvPr id="247" name="Google Shape;247;g6afd24b896_3_14"/>
          <p:cNvSpPr txBox="1"/>
          <p:nvPr/>
        </p:nvSpPr>
        <p:spPr>
          <a:xfrm>
            <a:off x="2563550" y="462975"/>
            <a:ext cx="3671400" cy="7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3000"/>
              <a:t>REQUERIMIENTOS</a:t>
            </a:r>
            <a:endParaRPr sz="3000"/>
          </a:p>
        </p:txBody>
      </p:sp>
      <p:sp>
        <p:nvSpPr>
          <p:cNvPr id="248" name="Google Shape;248;g6afd24b896_3_14"/>
          <p:cNvSpPr txBox="1"/>
          <p:nvPr/>
        </p:nvSpPr>
        <p:spPr>
          <a:xfrm>
            <a:off x="4828675" y="2193825"/>
            <a:ext cx="4058700" cy="44670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CO"/>
              <a:t>seleccionar usuario</a:t>
            </a:r>
            <a:endParaRPr/>
          </a:p>
          <a:p>
            <a:pPr indent="-317500" lvl="0" marL="457200" rtl="0" algn="l">
              <a:spcBef>
                <a:spcPts val="0"/>
              </a:spcBef>
              <a:spcAft>
                <a:spcPts val="0"/>
              </a:spcAft>
              <a:buSzPts val="1400"/>
              <a:buChar char="●"/>
            </a:pPr>
            <a:r>
              <a:rPr lang="es-CO"/>
              <a:t>empleado formulario de condilta y anotaciones</a:t>
            </a:r>
            <a:endParaRPr/>
          </a:p>
          <a:p>
            <a:pPr indent="-317500" lvl="0" marL="457200" rtl="0" algn="l">
              <a:spcBef>
                <a:spcPts val="0"/>
              </a:spcBef>
              <a:spcAft>
                <a:spcPts val="0"/>
              </a:spcAft>
              <a:buSzPts val="1400"/>
              <a:buChar char="●"/>
            </a:pPr>
            <a:r>
              <a:rPr lang="es-CO"/>
              <a:t>administracion formulario de captura de </a:t>
            </a:r>
            <a:r>
              <a:rPr lang="es-CO"/>
              <a:t>información crear,modificar, borrar</a:t>
            </a:r>
            <a:r>
              <a:rPr lang="es-CO"/>
              <a:t> registro </a:t>
            </a:r>
            <a:br>
              <a:rPr lang="es-CO"/>
            </a:br>
            <a:r>
              <a:rPr lang="es-CO"/>
              <a:t>(proveedor o adendamiento)</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g7b81c2c360_2_8"/>
          <p:cNvSpPr txBox="1"/>
          <p:nvPr/>
        </p:nvSpPr>
        <p:spPr>
          <a:xfrm>
            <a:off x="3072199" y="1836925"/>
            <a:ext cx="41766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a:t> NO FUNCIONALES</a:t>
            </a:r>
            <a:endParaRPr b="1"/>
          </a:p>
        </p:txBody>
      </p:sp>
      <p:sp>
        <p:nvSpPr>
          <p:cNvPr id="254" name="Google Shape;254;g7b81c2c360_2_8"/>
          <p:cNvSpPr txBox="1"/>
          <p:nvPr/>
        </p:nvSpPr>
        <p:spPr>
          <a:xfrm>
            <a:off x="1490700" y="2969741"/>
            <a:ext cx="6162600" cy="24204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CO"/>
              <a:t>Apreciación de comodidad,fácil manejo por cliente.</a:t>
            </a:r>
            <a:endParaRPr/>
          </a:p>
          <a:p>
            <a:pPr indent="-317500" lvl="0" marL="457200" rtl="0" algn="l">
              <a:spcBef>
                <a:spcPts val="0"/>
              </a:spcBef>
              <a:spcAft>
                <a:spcPts val="0"/>
              </a:spcAft>
              <a:buSzPts val="1400"/>
              <a:buChar char="●"/>
            </a:pPr>
            <a:r>
              <a:rPr lang="es-CO"/>
              <a:t>Tutoriales. </a:t>
            </a:r>
            <a:endParaRPr/>
          </a:p>
          <a:p>
            <a:pPr indent="-317500" lvl="0" marL="457200" rtl="0" algn="l">
              <a:spcBef>
                <a:spcPts val="0"/>
              </a:spcBef>
              <a:spcAft>
                <a:spcPts val="0"/>
              </a:spcAft>
              <a:buSzPts val="1400"/>
              <a:buChar char="●"/>
            </a:pPr>
            <a:r>
              <a:rPr lang="es-CO"/>
              <a:t>Tiempos de respuesta.</a:t>
            </a:r>
            <a:endParaRPr/>
          </a:p>
          <a:p>
            <a:pPr indent="-317500" lvl="0" marL="457200" rtl="0" algn="l">
              <a:spcBef>
                <a:spcPts val="0"/>
              </a:spcBef>
              <a:spcAft>
                <a:spcPts val="0"/>
              </a:spcAft>
              <a:buSzPts val="1400"/>
              <a:buChar char="●"/>
            </a:pPr>
            <a:r>
              <a:rPr lang="es-CO"/>
              <a:t>Accesibilidad a conexión de red.</a:t>
            </a:r>
            <a:endParaRPr/>
          </a:p>
          <a:p>
            <a:pPr indent="-317500" lvl="0" marL="457200" rtl="0" algn="l">
              <a:spcBef>
                <a:spcPts val="0"/>
              </a:spcBef>
              <a:spcAft>
                <a:spcPts val="0"/>
              </a:spcAft>
              <a:buSzPts val="1400"/>
              <a:buChar char="●"/>
            </a:pPr>
            <a:r>
              <a:rPr lang="es-CO"/>
              <a:t>Lineamientos legales.</a:t>
            </a:r>
            <a:endParaRPr/>
          </a:p>
          <a:p>
            <a:pPr indent="-317500" lvl="0" marL="457200" rtl="0" algn="l">
              <a:spcBef>
                <a:spcPts val="0"/>
              </a:spcBef>
              <a:spcAft>
                <a:spcPts val="0"/>
              </a:spcAft>
              <a:buSzPts val="1400"/>
              <a:buChar char="●"/>
            </a:pPr>
            <a:r>
              <a:rPr lang="es-CO"/>
              <a:t>Interfaz gráfica.</a:t>
            </a:r>
            <a:endParaRPr/>
          </a:p>
          <a:p>
            <a:pPr indent="0" lvl="0" marL="45720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g78e0d0e976_3_0"/>
          <p:cNvSpPr txBox="1"/>
          <p:nvPr/>
        </p:nvSpPr>
        <p:spPr>
          <a:xfrm>
            <a:off x="1901925" y="389150"/>
            <a:ext cx="63774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3000">
                <a:solidFill>
                  <a:srgbClr val="FFFFFF"/>
                </a:solidFill>
              </a:rPr>
              <a:t>DIAGRAMA DE PROCESOS</a:t>
            </a:r>
            <a:endParaRPr sz="3000">
              <a:solidFill>
                <a:srgbClr val="FFFFFF"/>
              </a:solidFill>
            </a:endParaRPr>
          </a:p>
        </p:txBody>
      </p:sp>
      <p:pic>
        <p:nvPicPr>
          <p:cNvPr id="260" name="Google Shape;260;g78e0d0e976_3_0"/>
          <p:cNvPicPr preferRelativeResize="0"/>
          <p:nvPr/>
        </p:nvPicPr>
        <p:blipFill>
          <a:blip r:embed="rId3">
            <a:alphaModFix/>
          </a:blip>
          <a:stretch>
            <a:fillRect/>
          </a:stretch>
        </p:blipFill>
        <p:spPr>
          <a:xfrm>
            <a:off x="-77200" y="887800"/>
            <a:ext cx="9144000" cy="5918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7" name="Google Shape;137;p2"/>
          <p:cNvSpPr txBox="1"/>
          <p:nvPr>
            <p:ph type="title"/>
          </p:nvPr>
        </p:nvSpPr>
        <p:spPr>
          <a:xfrm>
            <a:off x="3584575" y="4808538"/>
            <a:ext cx="5559425" cy="15922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Proyecto ADSI - I Trimestre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g78e0d0e976_12_1"/>
          <p:cNvSpPr txBox="1"/>
          <p:nvPr/>
        </p:nvSpPr>
        <p:spPr>
          <a:xfrm>
            <a:off x="3187450" y="576075"/>
            <a:ext cx="32565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2400">
                <a:solidFill>
                  <a:srgbClr val="FFFFFF"/>
                </a:solidFill>
              </a:rPr>
              <a:t>CASOS DE USO</a:t>
            </a:r>
            <a:endParaRPr sz="2400">
              <a:solidFill>
                <a:srgbClr val="FFFFFF"/>
              </a:solidFill>
            </a:endParaRPr>
          </a:p>
        </p:txBody>
      </p:sp>
      <p:pic>
        <p:nvPicPr>
          <p:cNvPr id="266" name="Google Shape;266;g78e0d0e976_12_1"/>
          <p:cNvPicPr preferRelativeResize="0"/>
          <p:nvPr/>
        </p:nvPicPr>
        <p:blipFill>
          <a:blip r:embed="rId3">
            <a:alphaModFix/>
          </a:blip>
          <a:stretch>
            <a:fillRect/>
          </a:stretch>
        </p:blipFill>
        <p:spPr>
          <a:xfrm>
            <a:off x="58300" y="1723030"/>
            <a:ext cx="9143999" cy="51349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g78e0d0e976_12_7"/>
          <p:cNvSpPr txBox="1"/>
          <p:nvPr/>
        </p:nvSpPr>
        <p:spPr>
          <a:xfrm>
            <a:off x="2084550" y="632625"/>
            <a:ext cx="49749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1800">
                <a:solidFill>
                  <a:srgbClr val="FFFFFF"/>
                </a:solidFill>
              </a:rPr>
              <a:t>DIAGRAMA DE CLASES</a:t>
            </a:r>
            <a:endParaRPr sz="1800">
              <a:solidFill>
                <a:srgbClr val="FFFFFF"/>
              </a:solidFill>
            </a:endParaRPr>
          </a:p>
        </p:txBody>
      </p:sp>
      <p:pic>
        <p:nvPicPr>
          <p:cNvPr id="272" name="Google Shape;272;g78e0d0e976_12_7"/>
          <p:cNvPicPr preferRelativeResize="0"/>
          <p:nvPr/>
        </p:nvPicPr>
        <p:blipFill>
          <a:blip r:embed="rId3">
            <a:alphaModFix/>
          </a:blip>
          <a:stretch>
            <a:fillRect/>
          </a:stretch>
        </p:blipFill>
        <p:spPr>
          <a:xfrm>
            <a:off x="903800" y="1455750"/>
            <a:ext cx="7635950" cy="5038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Google Shape;277;p15"/>
          <p:cNvPicPr preferRelativeResize="0"/>
          <p:nvPr/>
        </p:nvPicPr>
        <p:blipFill rotWithShape="1">
          <a:blip r:embed="rId3">
            <a:alphaModFix/>
          </a:blip>
          <a:srcRect b="0" l="0" r="0" t="0"/>
          <a:stretch/>
        </p:blipFill>
        <p:spPr>
          <a:xfrm>
            <a:off x="1" y="0"/>
            <a:ext cx="9144000" cy="6858000"/>
          </a:xfrm>
          <a:prstGeom prst="rect">
            <a:avLst/>
          </a:prstGeom>
          <a:noFill/>
          <a:ln>
            <a:noFill/>
          </a:ln>
        </p:spPr>
      </p:pic>
      <p:sp>
        <p:nvSpPr>
          <p:cNvPr id="278" name="Google Shape;278;p15"/>
          <p:cNvSpPr txBox="1"/>
          <p:nvPr/>
        </p:nvSpPr>
        <p:spPr>
          <a:xfrm>
            <a:off x="1127578" y="5296746"/>
            <a:ext cx="6020954" cy="88758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C000"/>
              </a:buClr>
              <a:buSzPts val="5400"/>
              <a:buFont typeface="Calibri"/>
              <a:buNone/>
            </a:pPr>
            <a:r>
              <a:rPr b="1" lang="es-CO" sz="5400">
                <a:solidFill>
                  <a:srgbClr val="FFC000"/>
                </a:solidFill>
                <a:latin typeface="Calibri"/>
                <a:ea typeface="Calibri"/>
                <a:cs typeface="Calibri"/>
                <a:sym typeface="Calibri"/>
              </a:rPr>
              <a:t>GRACIAS</a:t>
            </a:r>
            <a:endParaRPr sz="5400">
              <a:solidFill>
                <a:srgbClr val="FFC000"/>
              </a:solidFill>
              <a:latin typeface="Calibri"/>
              <a:ea typeface="Calibri"/>
              <a:cs typeface="Calibri"/>
              <a:sym typeface="Calibri"/>
            </a:endParaRPr>
          </a:p>
        </p:txBody>
      </p:sp>
      <p:pic>
        <p:nvPicPr>
          <p:cNvPr id="279" name="Google Shape;279;p15"/>
          <p:cNvPicPr preferRelativeResize="0"/>
          <p:nvPr/>
        </p:nvPicPr>
        <p:blipFill rotWithShape="1">
          <a:blip r:embed="rId4">
            <a:alphaModFix/>
          </a:blip>
          <a:srcRect b="17500" l="50000" r="-3743" t="11628"/>
          <a:stretch/>
        </p:blipFill>
        <p:spPr>
          <a:xfrm>
            <a:off x="1" y="0"/>
            <a:ext cx="3286068"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
          <p:cNvSpPr txBox="1"/>
          <p:nvPr/>
        </p:nvSpPr>
        <p:spPr>
          <a:xfrm>
            <a:off x="460460" y="445022"/>
            <a:ext cx="7003596"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Calibri"/>
              <a:buNone/>
            </a:pPr>
            <a:r>
              <a:rPr b="1" i="0" lang="es-CO" sz="3600" u="none" cap="none" strike="noStrike">
                <a:solidFill>
                  <a:schemeClr val="lt1"/>
                </a:solidFill>
                <a:latin typeface="Calibri"/>
                <a:ea typeface="Calibri"/>
                <a:cs typeface="Calibri"/>
                <a:sym typeface="Calibri"/>
              </a:rPr>
              <a:t>Integrantes y nombre Proyecto Deployment Programmers</a:t>
            </a:r>
            <a:endParaRPr b="0" i="0" sz="3600" u="none" cap="none" strike="noStrike">
              <a:solidFill>
                <a:schemeClr val="lt1"/>
              </a:solidFill>
              <a:latin typeface="Calibri"/>
              <a:ea typeface="Calibri"/>
              <a:cs typeface="Calibri"/>
              <a:sym typeface="Calibri"/>
            </a:endParaRPr>
          </a:p>
        </p:txBody>
      </p:sp>
      <p:sp>
        <p:nvSpPr>
          <p:cNvPr id="143" name="Google Shape;143;p3"/>
          <p:cNvSpPr txBox="1"/>
          <p:nvPr/>
        </p:nvSpPr>
        <p:spPr>
          <a:xfrm>
            <a:off x="4785360" y="2875280"/>
            <a:ext cx="1645920" cy="185928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8000" u="none" cap="none" strike="noStrike">
              <a:solidFill>
                <a:srgbClr val="92D050"/>
              </a:solidFill>
              <a:latin typeface="Calibri"/>
              <a:ea typeface="Calibri"/>
              <a:cs typeface="Calibri"/>
              <a:sym typeface="Calibri"/>
            </a:endParaRPr>
          </a:p>
        </p:txBody>
      </p:sp>
      <p:sp>
        <p:nvSpPr>
          <p:cNvPr id="144" name="Google Shape;144;p3"/>
          <p:cNvSpPr txBox="1"/>
          <p:nvPr/>
        </p:nvSpPr>
        <p:spPr>
          <a:xfrm>
            <a:off x="4244550" y="3114050"/>
            <a:ext cx="3630000" cy="2034900"/>
          </a:xfrm>
          <a:prstGeom prst="rect">
            <a:avLst/>
          </a:prstGeom>
          <a:noFill/>
          <a:ln>
            <a:noFill/>
          </a:ln>
        </p:spPr>
        <p:txBody>
          <a:bodyPr anchorCtr="0" anchor="ctr" bIns="45700" lIns="91425" spcFirstLastPara="1" rIns="91425" wrap="square" tIns="45700">
            <a:noAutofit/>
          </a:bodyPr>
          <a:lstStyle/>
          <a:p>
            <a:pPr indent="-342900" lvl="0" marL="342900" marR="0" rtl="0" algn="l">
              <a:spcBef>
                <a:spcPts val="0"/>
              </a:spcBef>
              <a:spcAft>
                <a:spcPts val="0"/>
              </a:spcAft>
              <a:buClr>
                <a:schemeClr val="dk1"/>
              </a:buClr>
              <a:buSzPts val="2000"/>
              <a:buFont typeface="Arial"/>
              <a:buChar char="•"/>
            </a:pPr>
            <a:r>
              <a:rPr b="1" i="0" lang="es-CO" sz="2000" u="none" cap="none" strike="noStrike">
                <a:solidFill>
                  <a:schemeClr val="dk1"/>
                </a:solidFill>
                <a:latin typeface="Arial"/>
                <a:ea typeface="Arial"/>
                <a:cs typeface="Arial"/>
                <a:sym typeface="Arial"/>
              </a:rPr>
              <a:t>Yecenia González </a:t>
            </a:r>
            <a:endParaRPr/>
          </a:p>
          <a:p>
            <a:pPr indent="-342900" lvl="0" marL="342900" marR="0" rtl="0" algn="l">
              <a:spcBef>
                <a:spcPts val="0"/>
              </a:spcBef>
              <a:spcAft>
                <a:spcPts val="0"/>
              </a:spcAft>
              <a:buClr>
                <a:schemeClr val="dk1"/>
              </a:buClr>
              <a:buSzPts val="2000"/>
              <a:buFont typeface="Arial"/>
              <a:buChar char="•"/>
            </a:pPr>
            <a:r>
              <a:rPr b="1" i="0" lang="es-CO" sz="2000" u="none" cap="none" strike="noStrike">
                <a:solidFill>
                  <a:schemeClr val="dk1"/>
                </a:solidFill>
                <a:latin typeface="Arial"/>
                <a:ea typeface="Arial"/>
                <a:cs typeface="Arial"/>
                <a:sym typeface="Arial"/>
              </a:rPr>
              <a:t>Karina Bocanegra </a:t>
            </a:r>
            <a:endParaRPr/>
          </a:p>
          <a:p>
            <a:pPr indent="-342900" lvl="0" marL="342900" marR="0" rtl="0" algn="l">
              <a:spcBef>
                <a:spcPts val="0"/>
              </a:spcBef>
              <a:spcAft>
                <a:spcPts val="0"/>
              </a:spcAft>
              <a:buClr>
                <a:schemeClr val="dk1"/>
              </a:buClr>
              <a:buSzPts val="2000"/>
              <a:buFont typeface="Arial"/>
              <a:buChar char="•"/>
            </a:pPr>
            <a:r>
              <a:rPr b="1" i="0" lang="es-CO" sz="2000" u="none" cap="none" strike="noStrike">
                <a:solidFill>
                  <a:schemeClr val="dk1"/>
                </a:solidFill>
                <a:latin typeface="Arial"/>
                <a:ea typeface="Arial"/>
                <a:cs typeface="Arial"/>
                <a:sym typeface="Arial"/>
              </a:rPr>
              <a:t>Juan Pablo Mechan</a:t>
            </a:r>
            <a:endParaRPr/>
          </a:p>
          <a:p>
            <a:pPr indent="-342900" lvl="0" marL="342900" marR="0" rtl="0" algn="l">
              <a:spcBef>
                <a:spcPts val="0"/>
              </a:spcBef>
              <a:spcAft>
                <a:spcPts val="0"/>
              </a:spcAft>
              <a:buClr>
                <a:schemeClr val="dk1"/>
              </a:buClr>
              <a:buSzPts val="2000"/>
              <a:buFont typeface="Arial"/>
              <a:buChar char="•"/>
            </a:pPr>
            <a:r>
              <a:rPr b="1" i="0" lang="es-CO" sz="2000" u="none" cap="none" strike="noStrike">
                <a:solidFill>
                  <a:schemeClr val="dk1"/>
                </a:solidFill>
                <a:latin typeface="Arial"/>
                <a:ea typeface="Arial"/>
                <a:cs typeface="Arial"/>
                <a:sym typeface="Arial"/>
              </a:rPr>
              <a:t>Jesús David Chávez</a:t>
            </a:r>
            <a:endParaRPr/>
          </a:p>
          <a:p>
            <a:pPr indent="-342900" lvl="0" marL="342900" marR="0" rtl="0" algn="l">
              <a:spcBef>
                <a:spcPts val="0"/>
              </a:spcBef>
              <a:spcAft>
                <a:spcPts val="0"/>
              </a:spcAft>
              <a:buClr>
                <a:schemeClr val="dk1"/>
              </a:buClr>
              <a:buSzPts val="2000"/>
              <a:buFont typeface="Arial"/>
              <a:buChar char="•"/>
            </a:pPr>
            <a:r>
              <a:rPr b="1" lang="es-CO" sz="2000">
                <a:solidFill>
                  <a:schemeClr val="dk1"/>
                </a:solidFill>
              </a:rPr>
              <a:t>Cesar</a:t>
            </a:r>
            <a:r>
              <a:rPr b="1" i="0" lang="es-CO" sz="2000" u="none" cap="none" strike="noStrike">
                <a:solidFill>
                  <a:schemeClr val="dk1"/>
                </a:solidFill>
                <a:latin typeface="Arial"/>
                <a:ea typeface="Arial"/>
                <a:cs typeface="Arial"/>
                <a:sym typeface="Arial"/>
              </a:rPr>
              <a:t> S</a:t>
            </a:r>
            <a:r>
              <a:rPr b="1" lang="es-CO" sz="2000">
                <a:solidFill>
                  <a:schemeClr val="dk1"/>
                </a:solidFill>
              </a:rPr>
              <a:t>a</a:t>
            </a:r>
            <a:r>
              <a:rPr b="1" i="0" lang="es-CO" sz="2000" u="none" cap="none" strike="noStrike">
                <a:solidFill>
                  <a:schemeClr val="dk1"/>
                </a:solidFill>
                <a:latin typeface="Arial"/>
                <a:ea typeface="Arial"/>
                <a:cs typeface="Arial"/>
                <a:sym typeface="Arial"/>
              </a:rPr>
              <a:t>nchez</a:t>
            </a:r>
            <a:endParaRPr/>
          </a:p>
        </p:txBody>
      </p:sp>
      <p:pic>
        <p:nvPicPr>
          <p:cNvPr id="145" name="Google Shape;145;p3"/>
          <p:cNvPicPr preferRelativeResize="0"/>
          <p:nvPr/>
        </p:nvPicPr>
        <p:blipFill rotWithShape="1">
          <a:blip r:embed="rId3">
            <a:alphaModFix/>
          </a:blip>
          <a:srcRect b="0" l="0" r="0" t="0"/>
          <a:stretch/>
        </p:blipFill>
        <p:spPr>
          <a:xfrm>
            <a:off x="867850" y="3217175"/>
            <a:ext cx="2950475" cy="3640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51" name="Google Shape;151;p4"/>
          <p:cNvSpPr txBox="1"/>
          <p:nvPr/>
        </p:nvSpPr>
        <p:spPr>
          <a:xfrm>
            <a:off x="460460" y="445022"/>
            <a:ext cx="6020954"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6600"/>
              <a:buFont typeface="Calibri"/>
              <a:buNone/>
            </a:pPr>
            <a:r>
              <a:rPr b="1" i="0" lang="es-CO" sz="6600" u="none" cap="none" strike="noStrike">
                <a:solidFill>
                  <a:schemeClr val="lt1"/>
                </a:solidFill>
                <a:latin typeface="Calibri"/>
                <a:ea typeface="Calibri"/>
                <a:cs typeface="Calibri"/>
                <a:sym typeface="Calibri"/>
              </a:rPr>
              <a:t>Agenda</a:t>
            </a:r>
            <a:endParaRPr b="0" i="0" sz="6600" u="none" cap="none" strike="noStrike">
              <a:solidFill>
                <a:schemeClr val="lt1"/>
              </a:solidFill>
              <a:latin typeface="Calibri"/>
              <a:ea typeface="Calibri"/>
              <a:cs typeface="Calibri"/>
              <a:sym typeface="Calibri"/>
            </a:endParaRPr>
          </a:p>
        </p:txBody>
      </p:sp>
      <p:sp>
        <p:nvSpPr>
          <p:cNvPr id="152" name="Google Shape;152;p4"/>
          <p:cNvSpPr txBox="1"/>
          <p:nvPr/>
        </p:nvSpPr>
        <p:spPr>
          <a:xfrm>
            <a:off x="763814" y="2235200"/>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1. Nombre del Proyecto e integrantes.</a:t>
            </a:r>
            <a:endParaRPr b="0" i="0" sz="1600" u="none" cap="none" strike="noStrike">
              <a:solidFill>
                <a:schemeClr val="dk1"/>
              </a:solidFill>
              <a:latin typeface="Calibri"/>
              <a:ea typeface="Calibri"/>
              <a:cs typeface="Calibri"/>
              <a:sym typeface="Calibri"/>
            </a:endParaRPr>
          </a:p>
        </p:txBody>
      </p:sp>
      <p:sp>
        <p:nvSpPr>
          <p:cNvPr id="153" name="Google Shape;153;p4"/>
          <p:cNvSpPr txBox="1"/>
          <p:nvPr/>
        </p:nvSpPr>
        <p:spPr>
          <a:xfrm>
            <a:off x="763814" y="2749368"/>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2. Introducción.</a:t>
            </a:r>
            <a:endParaRPr b="0" i="0" sz="1600" u="none" cap="none" strike="noStrike">
              <a:solidFill>
                <a:schemeClr val="dk1"/>
              </a:solidFill>
              <a:latin typeface="Calibri"/>
              <a:ea typeface="Calibri"/>
              <a:cs typeface="Calibri"/>
              <a:sym typeface="Calibri"/>
            </a:endParaRPr>
          </a:p>
        </p:txBody>
      </p:sp>
      <p:sp>
        <p:nvSpPr>
          <p:cNvPr id="154" name="Google Shape;154;p4"/>
          <p:cNvSpPr txBox="1"/>
          <p:nvPr/>
        </p:nvSpPr>
        <p:spPr>
          <a:xfrm>
            <a:off x="763752" y="3260504"/>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3. Planteamiento del Problema.</a:t>
            </a:r>
            <a:endParaRPr b="0" i="0" sz="1600" u="none" cap="none" strike="noStrike">
              <a:solidFill>
                <a:schemeClr val="dk1"/>
              </a:solidFill>
              <a:latin typeface="Calibri"/>
              <a:ea typeface="Calibri"/>
              <a:cs typeface="Calibri"/>
              <a:sym typeface="Calibri"/>
            </a:endParaRPr>
          </a:p>
        </p:txBody>
      </p:sp>
      <p:sp>
        <p:nvSpPr>
          <p:cNvPr id="155" name="Google Shape;155;p4"/>
          <p:cNvSpPr txBox="1"/>
          <p:nvPr/>
        </p:nvSpPr>
        <p:spPr>
          <a:xfrm>
            <a:off x="763802" y="3773034"/>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4. Objetivo General y Específicos.</a:t>
            </a:r>
            <a:endParaRPr b="0" i="0" sz="1600" u="none" cap="none" strike="noStrike">
              <a:solidFill>
                <a:schemeClr val="dk1"/>
              </a:solidFill>
              <a:latin typeface="Calibri"/>
              <a:ea typeface="Calibri"/>
              <a:cs typeface="Calibri"/>
              <a:sym typeface="Calibri"/>
            </a:endParaRPr>
          </a:p>
        </p:txBody>
      </p:sp>
      <p:sp>
        <p:nvSpPr>
          <p:cNvPr id="156" name="Google Shape;156;p4"/>
          <p:cNvSpPr txBox="1"/>
          <p:nvPr/>
        </p:nvSpPr>
        <p:spPr>
          <a:xfrm>
            <a:off x="763814" y="4285683"/>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5. Alcance del Proyecto.</a:t>
            </a:r>
            <a:endParaRPr b="0" i="0" sz="1600" u="none" cap="none" strike="noStrike">
              <a:solidFill>
                <a:schemeClr val="dk1"/>
              </a:solidFill>
              <a:latin typeface="Calibri"/>
              <a:ea typeface="Calibri"/>
              <a:cs typeface="Calibri"/>
              <a:sym typeface="Calibri"/>
            </a:endParaRPr>
          </a:p>
        </p:txBody>
      </p:sp>
      <p:sp>
        <p:nvSpPr>
          <p:cNvPr id="157" name="Google Shape;157;p4"/>
          <p:cNvSpPr txBox="1"/>
          <p:nvPr/>
        </p:nvSpPr>
        <p:spPr>
          <a:xfrm>
            <a:off x="763752" y="4796539"/>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6. Justificación.</a:t>
            </a:r>
            <a:endParaRPr b="0" i="0" sz="1600" u="none" cap="none" strike="noStrike">
              <a:solidFill>
                <a:schemeClr val="dk1"/>
              </a:solidFill>
              <a:latin typeface="Calibri"/>
              <a:ea typeface="Calibri"/>
              <a:cs typeface="Calibri"/>
              <a:sym typeface="Calibri"/>
            </a:endParaRPr>
          </a:p>
        </p:txBody>
      </p:sp>
      <p:sp>
        <p:nvSpPr>
          <p:cNvPr id="158" name="Google Shape;158;p4"/>
          <p:cNvSpPr txBox="1"/>
          <p:nvPr/>
        </p:nvSpPr>
        <p:spPr>
          <a:xfrm>
            <a:off x="763814" y="5310862"/>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7. Tec. Levantamiento de Información.</a:t>
            </a:r>
            <a:endParaRPr b="0" i="0" sz="1600" u="none" cap="none" strike="noStrike">
              <a:solidFill>
                <a:schemeClr val="dk1"/>
              </a:solidFill>
              <a:latin typeface="Calibri"/>
              <a:ea typeface="Calibri"/>
              <a:cs typeface="Calibri"/>
              <a:sym typeface="Calibri"/>
            </a:endParaRPr>
          </a:p>
        </p:txBody>
      </p:sp>
      <p:sp>
        <p:nvSpPr>
          <p:cNvPr id="159" name="Google Shape;159;p4"/>
          <p:cNvSpPr txBox="1"/>
          <p:nvPr/>
        </p:nvSpPr>
        <p:spPr>
          <a:xfrm>
            <a:off x="4637314" y="2235268"/>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8. Resultados aplicación Técnicas.</a:t>
            </a:r>
            <a:endParaRPr b="0" i="0" sz="1600" u="none" cap="none" strike="noStrike">
              <a:solidFill>
                <a:schemeClr val="dk1"/>
              </a:solidFill>
              <a:latin typeface="Calibri"/>
              <a:ea typeface="Calibri"/>
              <a:cs typeface="Calibri"/>
              <a:sym typeface="Calibri"/>
            </a:endParaRPr>
          </a:p>
        </p:txBody>
      </p:sp>
      <p:sp>
        <p:nvSpPr>
          <p:cNvPr id="160" name="Google Shape;160;p4"/>
          <p:cNvSpPr txBox="1"/>
          <p:nvPr/>
        </p:nvSpPr>
        <p:spPr>
          <a:xfrm>
            <a:off x="4637300" y="2730575"/>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9. Mapa de Procesos.</a:t>
            </a:r>
            <a:endParaRPr b="0" i="0" sz="1600" u="none" cap="none" strike="noStrike">
              <a:solidFill>
                <a:schemeClr val="dk1"/>
              </a:solidFill>
              <a:latin typeface="Calibri"/>
              <a:ea typeface="Calibri"/>
              <a:cs typeface="Calibri"/>
              <a:sym typeface="Calibri"/>
            </a:endParaRPr>
          </a:p>
        </p:txBody>
      </p:sp>
      <p:sp>
        <p:nvSpPr>
          <p:cNvPr id="161" name="Google Shape;161;p4"/>
          <p:cNvSpPr txBox="1"/>
          <p:nvPr/>
        </p:nvSpPr>
        <p:spPr>
          <a:xfrm>
            <a:off x="4637325" y="3233375"/>
            <a:ext cx="3605100" cy="9960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CO" sz="1600" u="none" cap="none" strike="noStrike">
                <a:solidFill>
                  <a:schemeClr val="dk1"/>
                </a:solidFill>
                <a:latin typeface="Calibri"/>
                <a:ea typeface="Calibri"/>
                <a:cs typeface="Calibri"/>
                <a:sym typeface="Calibri"/>
              </a:rPr>
              <a:t>10. </a:t>
            </a:r>
            <a:r>
              <a:rPr lang="es-CO" sz="1600">
                <a:solidFill>
                  <a:schemeClr val="dk1"/>
                </a:solidFill>
                <a:latin typeface="Calibri"/>
                <a:ea typeface="Calibri"/>
                <a:cs typeface="Calibri"/>
                <a:sym typeface="Calibri"/>
              </a:rPr>
              <a:t>I</a:t>
            </a:r>
            <a:r>
              <a:rPr b="0" i="0" lang="es-CO" sz="1600" u="none" cap="none" strike="noStrike">
                <a:solidFill>
                  <a:schemeClr val="dk1"/>
                </a:solidFill>
                <a:latin typeface="Calibri"/>
                <a:ea typeface="Calibri"/>
                <a:cs typeface="Calibri"/>
                <a:sym typeface="Calibri"/>
              </a:rPr>
              <a:t>dentificación de hardware y software </a:t>
            </a:r>
            <a:endParaRPr/>
          </a:p>
          <a:p>
            <a:pPr indent="0" lvl="0" marL="0" marR="0" rtl="0" algn="l">
              <a:spcBef>
                <a:spcPts val="0"/>
              </a:spcBef>
              <a:spcAft>
                <a:spcPts val="0"/>
              </a:spcAft>
              <a:buNone/>
            </a:pPr>
            <a:r>
              <a:rPr lang="es-CO" sz="1600">
                <a:solidFill>
                  <a:schemeClr val="dk1"/>
                </a:solidFill>
                <a:latin typeface="Calibri"/>
                <a:ea typeface="Calibri"/>
                <a:cs typeface="Calibri"/>
                <a:sym typeface="Calibri"/>
              </a:rPr>
              <a:t>que se necesita para implementar el </a:t>
            </a:r>
            <a:endParaRPr/>
          </a:p>
          <a:p>
            <a:pPr indent="0" lvl="0" marL="0" marR="0" rtl="0" algn="l">
              <a:spcBef>
                <a:spcPts val="0"/>
              </a:spcBef>
              <a:spcAft>
                <a:spcPts val="0"/>
              </a:spcAft>
              <a:buNone/>
            </a:pPr>
            <a:r>
              <a:rPr lang="es-CO" sz="1600">
                <a:solidFill>
                  <a:schemeClr val="dk1"/>
                </a:solidFill>
                <a:latin typeface="Calibri"/>
                <a:ea typeface="Calibri"/>
                <a:cs typeface="Calibri"/>
                <a:sym typeface="Calibri"/>
              </a:rPr>
              <a:t>sistema de información.</a:t>
            </a:r>
            <a:endParaRPr/>
          </a:p>
        </p:txBody>
      </p:sp>
      <p:sp>
        <p:nvSpPr>
          <p:cNvPr id="162" name="Google Shape;162;p4"/>
          <p:cNvSpPr txBox="1"/>
          <p:nvPr/>
        </p:nvSpPr>
        <p:spPr>
          <a:xfrm>
            <a:off x="4637325" y="4248175"/>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11. Informe de Requerimientos.</a:t>
            </a:r>
            <a:endParaRPr sz="1600">
              <a:solidFill>
                <a:schemeClr val="dk1"/>
              </a:solidFill>
              <a:latin typeface="Calibri"/>
              <a:ea typeface="Calibri"/>
              <a:cs typeface="Calibri"/>
              <a:sym typeface="Calibri"/>
            </a:endParaRPr>
          </a:p>
        </p:txBody>
      </p:sp>
      <p:sp>
        <p:nvSpPr>
          <p:cNvPr id="163" name="Google Shape;163;p4"/>
          <p:cNvSpPr txBox="1"/>
          <p:nvPr/>
        </p:nvSpPr>
        <p:spPr>
          <a:xfrm>
            <a:off x="4637300" y="4769775"/>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12. Casos de Uso. </a:t>
            </a:r>
            <a:endParaRPr sz="1600">
              <a:solidFill>
                <a:schemeClr val="dk1"/>
              </a:solidFill>
              <a:latin typeface="Calibri"/>
              <a:ea typeface="Calibri"/>
              <a:cs typeface="Calibri"/>
              <a:sym typeface="Calibri"/>
            </a:endParaRPr>
          </a:p>
        </p:txBody>
      </p:sp>
      <p:sp>
        <p:nvSpPr>
          <p:cNvPr id="164" name="Google Shape;164;p4"/>
          <p:cNvSpPr txBox="1"/>
          <p:nvPr/>
        </p:nvSpPr>
        <p:spPr>
          <a:xfrm>
            <a:off x="4637325" y="5253775"/>
            <a:ext cx="3605100" cy="5028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13. Diagrama de clases.</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5"/>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70" name="Google Shape;170;p5"/>
          <p:cNvSpPr txBox="1"/>
          <p:nvPr/>
        </p:nvSpPr>
        <p:spPr>
          <a:xfrm>
            <a:off x="460460" y="445022"/>
            <a:ext cx="6020954"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6600"/>
              <a:buFont typeface="Calibri"/>
              <a:buNone/>
            </a:pPr>
            <a:r>
              <a:rPr b="1" lang="es-CO" sz="6600">
                <a:solidFill>
                  <a:schemeClr val="lt1"/>
                </a:solidFill>
                <a:latin typeface="Calibri"/>
                <a:ea typeface="Calibri"/>
                <a:cs typeface="Calibri"/>
                <a:sym typeface="Calibri"/>
              </a:rPr>
              <a:t>Introducción</a:t>
            </a:r>
            <a:endParaRPr sz="6600">
              <a:solidFill>
                <a:schemeClr val="lt1"/>
              </a:solidFill>
              <a:latin typeface="Calibri"/>
              <a:ea typeface="Calibri"/>
              <a:cs typeface="Calibri"/>
              <a:sym typeface="Calibri"/>
            </a:endParaRPr>
          </a:p>
        </p:txBody>
      </p:sp>
      <p:sp>
        <p:nvSpPr>
          <p:cNvPr id="171" name="Google Shape;171;p5"/>
          <p:cNvSpPr txBox="1"/>
          <p:nvPr/>
        </p:nvSpPr>
        <p:spPr>
          <a:xfrm>
            <a:off x="1003300" y="2316480"/>
            <a:ext cx="7327900" cy="2227485"/>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lang="es-CO" sz="2000">
                <a:solidFill>
                  <a:schemeClr val="dk1"/>
                </a:solidFill>
                <a:latin typeface="Calibri"/>
                <a:ea typeface="Calibri"/>
                <a:cs typeface="Calibri"/>
                <a:sym typeface="Calibri"/>
              </a:rPr>
              <a:t>Deployment programmers ofrece  a sus clientes</a:t>
            </a:r>
            <a:r>
              <a:rPr lang="es-CO"/>
              <a:t> </a:t>
            </a:r>
            <a:r>
              <a:rPr lang="es-CO" sz="2000">
                <a:solidFill>
                  <a:schemeClr val="dk1"/>
                </a:solidFill>
                <a:latin typeface="Calibri"/>
                <a:ea typeface="Calibri"/>
                <a:cs typeface="Calibri"/>
                <a:sym typeface="Calibri"/>
              </a:rPr>
              <a:t>una alternativa diferente donde pueden</a:t>
            </a:r>
            <a:r>
              <a:rPr lang="es-CO"/>
              <a:t> </a:t>
            </a:r>
            <a:r>
              <a:rPr lang="es-CO" sz="2000">
                <a:solidFill>
                  <a:schemeClr val="dk1"/>
                </a:solidFill>
                <a:latin typeface="Calibri"/>
                <a:ea typeface="Calibri"/>
                <a:cs typeface="Calibri"/>
                <a:sym typeface="Calibri"/>
              </a:rPr>
              <a:t>administrar, tanto la información de sus proveedores como la agenda con relación a la actividad económica que ejerza, la cual estará asequible en cualquier momento haciendo uso de las herramientas TIC.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6"/>
          <p:cNvSpPr txBox="1"/>
          <p:nvPr/>
        </p:nvSpPr>
        <p:spPr>
          <a:xfrm>
            <a:off x="460460" y="445022"/>
            <a:ext cx="7896140"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Descripción del Problema</a:t>
            </a:r>
            <a:endParaRPr sz="5400">
              <a:solidFill>
                <a:schemeClr val="lt1"/>
              </a:solidFill>
              <a:latin typeface="Calibri"/>
              <a:ea typeface="Calibri"/>
              <a:cs typeface="Calibri"/>
              <a:sym typeface="Calibri"/>
            </a:endParaRPr>
          </a:p>
        </p:txBody>
      </p:sp>
      <p:sp>
        <p:nvSpPr>
          <p:cNvPr id="177" name="Google Shape;177;p6"/>
          <p:cNvSpPr/>
          <p:nvPr/>
        </p:nvSpPr>
        <p:spPr>
          <a:xfrm>
            <a:off x="664005" y="2549769"/>
            <a:ext cx="7353300" cy="341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Al realizar el estudio de campo en el entorno de los pequeños comerciantes, se encuentra que las alternativas de manejo de información que utilizan, como lo son la toma de notas en cuadernos, con el pasar del tiempo se han convertido en una opción muy poco recomendable, esto conlleva a la </a:t>
            </a:r>
            <a:r>
              <a:rPr lang="es-CO" sz="1800">
                <a:solidFill>
                  <a:schemeClr val="dk1"/>
                </a:solidFill>
                <a:latin typeface="Calibri"/>
                <a:ea typeface="Calibri"/>
                <a:cs typeface="Calibri"/>
                <a:sym typeface="Calibri"/>
              </a:rPr>
              <a:t>pérdida</a:t>
            </a:r>
            <a:r>
              <a:rPr lang="es-CO" sz="1800">
                <a:solidFill>
                  <a:schemeClr val="dk1"/>
                </a:solidFill>
                <a:latin typeface="Calibri"/>
                <a:ea typeface="Calibri"/>
                <a:cs typeface="Calibri"/>
                <a:sym typeface="Calibri"/>
              </a:rPr>
              <a:t> y al deterioro de los datos, haciendo poco probable que al momento de necesitarla  se logre tener acceso a esta, evitando con ello la agilidad en los procesos de </a:t>
            </a:r>
            <a:r>
              <a:rPr lang="es-CO" sz="1800">
                <a:solidFill>
                  <a:schemeClr val="dk1"/>
                </a:solidFill>
                <a:latin typeface="Calibri"/>
                <a:ea typeface="Calibri"/>
                <a:cs typeface="Calibri"/>
                <a:sym typeface="Calibri"/>
              </a:rPr>
              <a:t>búsqueda</a:t>
            </a:r>
            <a:r>
              <a:rPr lang="es-CO" sz="1800">
                <a:solidFill>
                  <a:schemeClr val="dk1"/>
                </a:solidFill>
                <a:latin typeface="Calibri"/>
                <a:ea typeface="Calibri"/>
                <a:cs typeface="Calibri"/>
                <a:sym typeface="Calibri"/>
              </a:rPr>
              <a:t>, </a:t>
            </a:r>
            <a:r>
              <a:rPr lang="es-CO" sz="1800">
                <a:solidFill>
                  <a:schemeClr val="dk1"/>
                </a:solidFill>
                <a:latin typeface="Calibri"/>
                <a:ea typeface="Calibri"/>
                <a:cs typeface="Calibri"/>
                <a:sym typeface="Calibri"/>
              </a:rPr>
              <a:t>actualización</a:t>
            </a:r>
            <a:r>
              <a:rPr lang="es-CO" sz="1800">
                <a:solidFill>
                  <a:schemeClr val="dk1"/>
                </a:solidFill>
                <a:latin typeface="Calibri"/>
                <a:ea typeface="Calibri"/>
                <a:cs typeface="Calibri"/>
                <a:sym typeface="Calibri"/>
              </a:rPr>
              <a:t>  y contacto con los proveedores.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7"/>
          <p:cNvSpPr txBox="1"/>
          <p:nvPr/>
        </p:nvSpPr>
        <p:spPr>
          <a:xfrm>
            <a:off x="0" y="-188675"/>
            <a:ext cx="9144000" cy="6858000"/>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83" name="Google Shape;183;p7"/>
          <p:cNvSpPr txBox="1"/>
          <p:nvPr/>
        </p:nvSpPr>
        <p:spPr>
          <a:xfrm>
            <a:off x="460460" y="445022"/>
            <a:ext cx="7134140" cy="8875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b="1" lang="es-CO" sz="5400">
                <a:solidFill>
                  <a:schemeClr val="lt1"/>
                </a:solidFill>
                <a:latin typeface="Calibri"/>
                <a:ea typeface="Calibri"/>
                <a:cs typeface="Calibri"/>
                <a:sym typeface="Calibri"/>
              </a:rPr>
              <a:t>Objetivo General</a:t>
            </a:r>
            <a:endParaRPr sz="5400">
              <a:solidFill>
                <a:schemeClr val="lt1"/>
              </a:solidFill>
              <a:latin typeface="Calibri"/>
              <a:ea typeface="Calibri"/>
              <a:cs typeface="Calibri"/>
              <a:sym typeface="Calibri"/>
            </a:endParaRPr>
          </a:p>
        </p:txBody>
      </p:sp>
      <p:sp>
        <p:nvSpPr>
          <p:cNvPr id="184" name="Google Shape;184;p7"/>
          <p:cNvSpPr txBox="1"/>
          <p:nvPr/>
        </p:nvSpPr>
        <p:spPr>
          <a:xfrm>
            <a:off x="363580" y="2602827"/>
            <a:ext cx="8416840" cy="15997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7"/>
          <p:cNvSpPr txBox="1"/>
          <p:nvPr/>
        </p:nvSpPr>
        <p:spPr>
          <a:xfrm>
            <a:off x="902130" y="2602827"/>
            <a:ext cx="6924900" cy="2856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2400">
                <a:solidFill>
                  <a:schemeClr val="dk1"/>
                </a:solidFill>
                <a:latin typeface="Calibri"/>
                <a:ea typeface="Calibri"/>
                <a:cs typeface="Calibri"/>
                <a:sym typeface="Calibri"/>
              </a:rPr>
              <a:t>Crear una plataforma web enfocada a los pequeños comerciantes, donde se les </a:t>
            </a:r>
            <a:r>
              <a:rPr lang="es-CO" sz="2400">
                <a:solidFill>
                  <a:schemeClr val="dk1"/>
                </a:solidFill>
                <a:latin typeface="Calibri"/>
                <a:ea typeface="Calibri"/>
                <a:cs typeface="Calibri"/>
                <a:sym typeface="Calibri"/>
              </a:rPr>
              <a:t>permite</a:t>
            </a:r>
            <a:r>
              <a:rPr lang="es-CO" sz="2400">
                <a:solidFill>
                  <a:schemeClr val="dk1"/>
                </a:solidFill>
                <a:latin typeface="Calibri"/>
                <a:ea typeface="Calibri"/>
                <a:cs typeface="Calibri"/>
                <a:sym typeface="Calibri"/>
              </a:rPr>
              <a:t> almacenar, actualizar e ingresar nuevos registros de contacto con sus proveedores, adicional a esto, llevar un cronograma de citas con ellos, esto a su vez </a:t>
            </a:r>
            <a:r>
              <a:rPr lang="es-CO" sz="2400">
                <a:solidFill>
                  <a:schemeClr val="dk1"/>
                </a:solidFill>
                <a:latin typeface="Calibri"/>
                <a:ea typeface="Calibri"/>
                <a:cs typeface="Calibri"/>
                <a:sym typeface="Calibri"/>
              </a:rPr>
              <a:t>incentivándolos</a:t>
            </a:r>
            <a:r>
              <a:rPr lang="es-CO" sz="2400">
                <a:solidFill>
                  <a:schemeClr val="dk1"/>
                </a:solidFill>
                <a:latin typeface="Calibri"/>
                <a:ea typeface="Calibri"/>
                <a:cs typeface="Calibri"/>
                <a:sym typeface="Calibri"/>
              </a:rPr>
              <a:t> a hacer uso de las plataformas digitales</a:t>
            </a:r>
            <a:r>
              <a:rPr b="1" lang="es-CO" sz="2400">
                <a:solidFill>
                  <a:schemeClr val="dk1"/>
                </a:solidFill>
                <a:latin typeface="Calibri"/>
                <a:ea typeface="Calibri"/>
                <a:cs typeface="Calibri"/>
                <a:sym typeface="Calibri"/>
              </a:rPr>
              <a:t>.</a:t>
            </a:r>
            <a:endParaRPr b="1"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8"/>
          <p:cNvSpPr txBox="1"/>
          <p:nvPr/>
        </p:nvSpPr>
        <p:spPr>
          <a:xfrm>
            <a:off x="344510" y="229672"/>
            <a:ext cx="7896000" cy="887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Objetivos Específicos</a:t>
            </a:r>
            <a:endParaRPr sz="5400">
              <a:solidFill>
                <a:schemeClr val="lt1"/>
              </a:solidFill>
              <a:latin typeface="Calibri"/>
              <a:ea typeface="Calibri"/>
              <a:cs typeface="Calibri"/>
              <a:sym typeface="Calibri"/>
            </a:endParaRPr>
          </a:p>
        </p:txBody>
      </p:sp>
      <p:sp>
        <p:nvSpPr>
          <p:cNvPr id="191" name="Google Shape;191;p8"/>
          <p:cNvSpPr txBox="1"/>
          <p:nvPr/>
        </p:nvSpPr>
        <p:spPr>
          <a:xfrm>
            <a:off x="624000" y="1332475"/>
            <a:ext cx="7896000" cy="5002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rPr lang="es-CO" sz="1600">
                <a:solidFill>
                  <a:schemeClr val="dk1"/>
                </a:solidFill>
                <a:latin typeface="Arial"/>
                <a:ea typeface="Arial"/>
                <a:cs typeface="Arial"/>
                <a:sym typeface="Arial"/>
              </a:rPr>
              <a:t>Realizar el uso de levantamiento de información a través de encuestas y entrevistas para conocer las necesidades del cliente.</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rPr lang="es-CO" sz="1600">
                <a:solidFill>
                  <a:schemeClr val="dk1"/>
                </a:solidFill>
              </a:rPr>
              <a:t>Generar  acceso al aplicativo mediante el uso de usuario y contraseña apoyados </a:t>
            </a:r>
            <a:r>
              <a:rPr lang="es-CO" sz="1600">
                <a:solidFill>
                  <a:schemeClr val="dk1"/>
                </a:solidFill>
              </a:rPr>
              <a:t>por</a:t>
            </a:r>
            <a:r>
              <a:rPr lang="es-CO" sz="1600">
                <a:solidFill>
                  <a:schemeClr val="dk1"/>
                </a:solidFill>
              </a:rPr>
              <a:t> seguridad de tipo </a:t>
            </a:r>
            <a:r>
              <a:rPr lang="es-CO" sz="1600">
                <a:solidFill>
                  <a:schemeClr val="dk1"/>
                </a:solidFill>
              </a:rPr>
              <a:t>captcha.</a:t>
            </a:r>
            <a:endParaRPr sz="1600">
              <a:solidFill>
                <a:schemeClr val="dk1"/>
              </a:solidFill>
            </a:endParaRPr>
          </a:p>
          <a:p>
            <a:pPr indent="0" lvl="0" marL="0" marR="0" rtl="0" algn="l">
              <a:spcBef>
                <a:spcPts val="0"/>
              </a:spcBef>
              <a:spcAft>
                <a:spcPts val="0"/>
              </a:spcAft>
              <a:buNone/>
            </a:pPr>
            <a:r>
              <a:t/>
            </a:r>
            <a:endParaRPr sz="1600">
              <a:solidFill>
                <a:schemeClr val="dk1"/>
              </a:solidFill>
            </a:endParaRPr>
          </a:p>
          <a:p>
            <a:pPr indent="0" lvl="0" marL="0" marR="0" rtl="0" algn="l">
              <a:spcBef>
                <a:spcPts val="0"/>
              </a:spcBef>
              <a:spcAft>
                <a:spcPts val="0"/>
              </a:spcAft>
              <a:buNone/>
            </a:pPr>
            <a:r>
              <a:rPr lang="es-CO" sz="1600">
                <a:solidFill>
                  <a:schemeClr val="dk1"/>
                </a:solidFill>
              </a:rPr>
              <a:t>crear una interfaz </a:t>
            </a:r>
            <a:r>
              <a:rPr lang="es-CO" sz="1600">
                <a:solidFill>
                  <a:schemeClr val="dk1"/>
                </a:solidFill>
              </a:rPr>
              <a:t>gráfica</a:t>
            </a:r>
            <a:r>
              <a:rPr lang="es-CO" sz="1600">
                <a:solidFill>
                  <a:schemeClr val="dk1"/>
                </a:solidFill>
              </a:rPr>
              <a:t> en la que </a:t>
            </a:r>
            <a:r>
              <a:rPr lang="es-CO" sz="1600">
                <a:solidFill>
                  <a:schemeClr val="dk1"/>
                </a:solidFill>
              </a:rPr>
              <a:t>permite</a:t>
            </a:r>
            <a:r>
              <a:rPr lang="es-CO" sz="1600">
                <a:solidFill>
                  <a:schemeClr val="dk1"/>
                </a:solidFill>
              </a:rPr>
              <a:t> tener acceso a la </a:t>
            </a:r>
            <a:r>
              <a:rPr lang="es-CO" sz="1600">
                <a:solidFill>
                  <a:schemeClr val="dk1"/>
                </a:solidFill>
              </a:rPr>
              <a:t>información</a:t>
            </a:r>
            <a:r>
              <a:rPr lang="es-CO" sz="1600">
                <a:solidFill>
                  <a:schemeClr val="dk1"/>
                </a:solidFill>
              </a:rPr>
              <a:t> de proveedores y generar los cambios que crean </a:t>
            </a:r>
            <a:r>
              <a:rPr lang="es-CO" sz="1600">
                <a:solidFill>
                  <a:schemeClr val="dk1"/>
                </a:solidFill>
              </a:rPr>
              <a:t>pertinentes de acuerdo a los tipos de restricciones según el usuario.</a:t>
            </a:r>
            <a:endParaRPr sz="1600">
              <a:solidFill>
                <a:schemeClr val="dk1"/>
              </a:solidFill>
            </a:endParaRPr>
          </a:p>
          <a:p>
            <a:pPr indent="0" lvl="0" marL="0" marR="0" rtl="0" algn="l">
              <a:lnSpc>
                <a:spcPct val="100000"/>
              </a:lnSpc>
              <a:spcBef>
                <a:spcPts val="0"/>
              </a:spcBef>
              <a:spcAft>
                <a:spcPts val="0"/>
              </a:spcAft>
              <a:buNone/>
            </a:pPr>
            <a:r>
              <a:t/>
            </a:r>
            <a:endParaRPr sz="1600">
              <a:solidFill>
                <a:schemeClr val="dk1"/>
              </a:solidFill>
            </a:endParaRPr>
          </a:p>
          <a:p>
            <a:pPr indent="0" lvl="0" marL="0" marR="0" rtl="0" algn="l">
              <a:lnSpc>
                <a:spcPct val="100000"/>
              </a:lnSpc>
              <a:spcBef>
                <a:spcPts val="0"/>
              </a:spcBef>
              <a:spcAft>
                <a:spcPts val="0"/>
              </a:spcAft>
              <a:buNone/>
            </a:pPr>
            <a:r>
              <a:rPr lang="es-CO" sz="1600">
                <a:solidFill>
                  <a:schemeClr val="dk1"/>
                </a:solidFill>
              </a:rPr>
              <a:t>crear acceso directo desde el </a:t>
            </a:r>
            <a:r>
              <a:rPr lang="es-CO" sz="1600">
                <a:solidFill>
                  <a:schemeClr val="dk1"/>
                </a:solidFill>
              </a:rPr>
              <a:t>módulo</a:t>
            </a:r>
            <a:r>
              <a:rPr lang="es-CO" sz="1600">
                <a:solidFill>
                  <a:schemeClr val="dk1"/>
                </a:solidFill>
              </a:rPr>
              <a:t>  proveedores hacia el de agendamiento en el cual permita validar los eventos </a:t>
            </a:r>
            <a:r>
              <a:rPr lang="es-CO" sz="1600">
                <a:solidFill>
                  <a:schemeClr val="dk1"/>
                </a:solidFill>
              </a:rPr>
              <a:t>próximos y/o pendientes </a:t>
            </a:r>
            <a:r>
              <a:rPr lang="es-CO" sz="1600">
                <a:solidFill>
                  <a:schemeClr val="dk1"/>
                </a:solidFill>
              </a:rPr>
              <a:t> con el distribuidor seleccionado.</a:t>
            </a:r>
            <a:endParaRPr sz="1600">
              <a:solidFill>
                <a:schemeClr val="dk1"/>
              </a:solidFill>
            </a:endParaRPr>
          </a:p>
          <a:p>
            <a:pPr indent="0" lvl="0" marL="0" marR="0" rtl="0" algn="l">
              <a:lnSpc>
                <a:spcPct val="150000"/>
              </a:lnSpc>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9"/>
          <p:cNvSpPr txBox="1"/>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197" name="Google Shape;197;p9"/>
          <p:cNvSpPr txBox="1"/>
          <p:nvPr/>
        </p:nvSpPr>
        <p:spPr>
          <a:xfrm>
            <a:off x="451035" y="445022"/>
            <a:ext cx="7134000" cy="887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5400"/>
              <a:buFont typeface="Calibri"/>
              <a:buNone/>
            </a:pPr>
            <a:r>
              <a:rPr lang="es-CO" sz="5400">
                <a:solidFill>
                  <a:schemeClr val="lt1"/>
                </a:solidFill>
                <a:latin typeface="Calibri"/>
                <a:ea typeface="Calibri"/>
                <a:cs typeface="Calibri"/>
                <a:sym typeface="Calibri"/>
              </a:rPr>
              <a:t>Alcance</a:t>
            </a:r>
            <a:endParaRPr sz="5400">
              <a:solidFill>
                <a:schemeClr val="lt1"/>
              </a:solidFill>
              <a:latin typeface="Calibri"/>
              <a:ea typeface="Calibri"/>
              <a:cs typeface="Calibri"/>
              <a:sym typeface="Calibri"/>
            </a:endParaRPr>
          </a:p>
        </p:txBody>
      </p:sp>
      <p:sp>
        <p:nvSpPr>
          <p:cNvPr id="198" name="Google Shape;198;p9"/>
          <p:cNvSpPr/>
          <p:nvPr/>
        </p:nvSpPr>
        <p:spPr>
          <a:xfrm>
            <a:off x="558800" y="2790268"/>
            <a:ext cx="8075400" cy="3293100"/>
          </a:xfrm>
          <a:prstGeom prst="rect">
            <a:avLst/>
          </a:prstGeom>
          <a:solidFill>
            <a:srgbClr val="DAE5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1600">
                <a:solidFill>
                  <a:schemeClr val="dk1"/>
                </a:solidFill>
                <a:latin typeface="Calibri"/>
                <a:ea typeface="Calibri"/>
                <a:cs typeface="Calibri"/>
                <a:sym typeface="Calibri"/>
              </a:rPr>
              <a:t>Desarrollar un aplicativo Web que tenga como objetivo lograr que nuestros clientes puedan realizar la migración del proceso tradicional de manejo de información a la era digital.</a:t>
            </a:r>
            <a:endParaRPr/>
          </a:p>
          <a:p>
            <a:pPr indent="0" lvl="0" marL="0" marR="0" rtl="0" algn="l">
              <a:spcBef>
                <a:spcPts val="0"/>
              </a:spcBef>
              <a:spcAft>
                <a:spcPts val="0"/>
              </a:spcAft>
              <a:buNone/>
            </a:pPr>
            <a:r>
              <a:rPr lang="es-CO" sz="1600">
                <a:solidFill>
                  <a:schemeClr val="dk1"/>
                </a:solidFill>
                <a:latin typeface="Calibri"/>
                <a:ea typeface="Calibri"/>
                <a:cs typeface="Calibri"/>
                <a:sym typeface="Calibri"/>
              </a:rPr>
              <a:t>Esto permitirá llevar control en tiempo real de la información y el cronograma de su actividad económica logrando modificar, agregar o eliminar datos.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s-CO" sz="1600">
                <a:solidFill>
                  <a:schemeClr val="dk1"/>
                </a:solidFill>
                <a:latin typeface="Calibri"/>
                <a:ea typeface="Calibri"/>
                <a:cs typeface="Calibri"/>
                <a:sym typeface="Calibri"/>
              </a:rPr>
              <a:t>Éste se desarrollara mediante lenguaje de programación Web PHP y  los datos ingresados por medio de los formularios establecidos que será almacenado en BD SQL.</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s-CO" sz="1600">
                <a:solidFill>
                  <a:schemeClr val="dk1"/>
                </a:solidFill>
                <a:latin typeface="Calibri"/>
                <a:ea typeface="Calibri"/>
                <a:cs typeface="Calibri"/>
                <a:sym typeface="Calibri"/>
              </a:rPr>
              <a:t>Contará con opción login por medio de módulos de identificación de usuario con uso  de contraseña y captcha. </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s-CO" sz="1600">
                <a:solidFill>
                  <a:schemeClr val="dk1"/>
                </a:solidFill>
                <a:latin typeface="Calibri"/>
                <a:ea typeface="Calibri"/>
                <a:cs typeface="Calibri"/>
                <a:sym typeface="Calibri"/>
              </a:rPr>
              <a:t>Internamente contará con módulos de procesos de acuerdo a la necesidad del cliente, ya sea desde agenda hasta la información de sus  proveedores.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2019-11-09T18:21:05Z</dcterms:created>
  <dc:creator>Karina Susana Bocanegra Cupitra</dc:creator>
</cp:coreProperties>
</file>