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Lst>
  <p:notesMasterIdLst>
    <p:notesMasterId r:id="rId42"/>
  </p:notesMasterIdLst>
  <p:handoutMasterIdLst>
    <p:handoutMasterId r:id="rId43"/>
  </p:handoutMasterIdLst>
  <p:sldIdLst>
    <p:sldId id="271" r:id="rId6"/>
    <p:sldId id="374" r:id="rId7"/>
    <p:sldId id="315" r:id="rId8"/>
    <p:sldId id="371" r:id="rId9"/>
    <p:sldId id="344" r:id="rId10"/>
    <p:sldId id="379" r:id="rId11"/>
    <p:sldId id="356" r:id="rId12"/>
    <p:sldId id="380" r:id="rId13"/>
    <p:sldId id="377" r:id="rId14"/>
    <p:sldId id="384" r:id="rId15"/>
    <p:sldId id="383" r:id="rId16"/>
    <p:sldId id="381" r:id="rId17"/>
    <p:sldId id="385" r:id="rId18"/>
    <p:sldId id="354" r:id="rId19"/>
    <p:sldId id="386" r:id="rId20"/>
    <p:sldId id="324" r:id="rId21"/>
    <p:sldId id="359" r:id="rId22"/>
    <p:sldId id="326" r:id="rId23"/>
    <p:sldId id="327" r:id="rId24"/>
    <p:sldId id="368" r:id="rId25"/>
    <p:sldId id="317" r:id="rId26"/>
    <p:sldId id="366" r:id="rId27"/>
    <p:sldId id="333" r:id="rId28"/>
    <p:sldId id="375" r:id="rId29"/>
    <p:sldId id="361" r:id="rId30"/>
    <p:sldId id="334" r:id="rId31"/>
    <p:sldId id="367" r:id="rId32"/>
    <p:sldId id="337" r:id="rId33"/>
    <p:sldId id="339" r:id="rId34"/>
    <p:sldId id="364" r:id="rId35"/>
    <p:sldId id="341" r:id="rId36"/>
    <p:sldId id="365" r:id="rId37"/>
    <p:sldId id="335" r:id="rId38"/>
    <p:sldId id="372" r:id="rId39"/>
    <p:sldId id="373" r:id="rId40"/>
    <p:sldId id="322"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097EA7"/>
    <a:srgbClr val="33CC33"/>
    <a:srgbClr val="00CC00"/>
    <a:srgbClr val="9FC2DF"/>
    <a:srgbClr val="66CCFF"/>
    <a:srgbClr val="7FBA00"/>
    <a:srgbClr val="FFFFCC"/>
    <a:srgbClr val="CCFF33"/>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6" autoAdjust="0"/>
    <p:restoredTop sz="69529" autoAdjust="0"/>
  </p:normalViewPr>
  <p:slideViewPr>
    <p:cSldViewPr snapToGrid="0">
      <p:cViewPr varScale="1">
        <p:scale>
          <a:sx n="63" d="100"/>
          <a:sy n="63" d="100"/>
        </p:scale>
        <p:origin x="402" y="48"/>
      </p:cViewPr>
      <p:guideLst/>
    </p:cSldViewPr>
  </p:slideViewPr>
  <p:notesTextViewPr>
    <p:cViewPr>
      <p:scale>
        <a:sx n="3" d="2"/>
        <a:sy n="3" d="2"/>
      </p:scale>
      <p:origin x="0" y="0"/>
    </p:cViewPr>
  </p:notesTextViewPr>
  <p:sorterViewPr>
    <p:cViewPr>
      <p:scale>
        <a:sx n="100" d="100"/>
        <a:sy n="100" d="100"/>
      </p:scale>
      <p:origin x="0" y="-438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48"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9/26/2017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9/26/2017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en.wikipedia.org/wiki/Function_(mathematics)"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en.wikipedia.org/wiki/Logistic_function"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大家好，欢迎大家观看微软人工智能公开课，我是</a:t>
            </a:r>
            <a:r>
              <a:rPr lang="en-US" altLang="zh-CN" sz="1200" kern="1200" dirty="0" err="1">
                <a:solidFill>
                  <a:schemeClr val="tx1"/>
                </a:solidFill>
                <a:effectLst/>
                <a:latin typeface="+mn-lt"/>
                <a:ea typeface="+mn-ea"/>
                <a:cs typeface="+mn-cs"/>
              </a:rPr>
              <a:t>wangjingdong</a:t>
            </a:r>
            <a:r>
              <a:rPr lang="zh-CN" altLang="en-US" sz="1200" kern="1200" dirty="0">
                <a:solidFill>
                  <a:schemeClr val="tx1"/>
                </a:solidFill>
                <a:effectLst/>
                <a:latin typeface="+mn-lt"/>
                <a:ea typeface="+mn-ea"/>
                <a:cs typeface="+mn-cs"/>
              </a:rPr>
              <a:t>（姓名），来自</a:t>
            </a:r>
            <a:r>
              <a:rPr lang="en-US" sz="1200" kern="1200" dirty="0">
                <a:solidFill>
                  <a:schemeClr val="tx1"/>
                </a:solidFill>
                <a:effectLst/>
                <a:latin typeface="+mn-lt"/>
                <a:ea typeface="+mn-ea"/>
                <a:cs typeface="+mn-cs"/>
              </a:rPr>
              <a:t>XX</a:t>
            </a:r>
            <a:r>
              <a:rPr lang="zh-CN" altLang="en-US" sz="1200" kern="1200" dirty="0">
                <a:solidFill>
                  <a:schemeClr val="tx1"/>
                </a:solidFill>
                <a:effectLst/>
                <a:latin typeface="+mn-lt"/>
                <a:ea typeface="+mn-ea"/>
                <a:cs typeface="+mn-cs"/>
              </a:rPr>
              <a:t>（微软亚洲研究院的视觉计算组）</a:t>
            </a:r>
            <a:endParaRPr lang="en-US" altLang="zh-CN"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在这节课，我为大家讲述卷积神经网络</a:t>
            </a:r>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我们讲一下卷积操作里面的其他的两个操作。</a:t>
            </a:r>
            <a:endParaRPr lang="en-US" altLang="zh-CN" dirty="0"/>
          </a:p>
          <a:p>
            <a:r>
              <a:rPr lang="zh-CN" altLang="en-US" dirty="0"/>
              <a:t>第一个是</a:t>
            </a:r>
            <a:r>
              <a:rPr lang="en-US" altLang="zh-CN" dirty="0"/>
              <a:t>padding</a:t>
            </a:r>
            <a:r>
              <a:rPr lang="zh-CN" altLang="en-US" dirty="0"/>
              <a:t>。</a:t>
            </a:r>
            <a:endParaRPr lang="en-US" altLang="zh-CN" dirty="0"/>
          </a:p>
          <a:p>
            <a:r>
              <a:rPr lang="zh-CN" altLang="en-US" dirty="0"/>
              <a:t>我们看看这个例子，输入是</a:t>
            </a:r>
            <a:r>
              <a:rPr lang="en-US" altLang="zh-CN" dirty="0"/>
              <a:t>1</a:t>
            </a:r>
            <a:r>
              <a:rPr lang="zh-CN" altLang="en-US" dirty="0"/>
              <a:t>维图，包含</a:t>
            </a:r>
            <a:r>
              <a:rPr lang="en-US" altLang="zh-CN" dirty="0"/>
              <a:t>9</a:t>
            </a:r>
            <a:r>
              <a:rPr lang="zh-CN" altLang="en-US" dirty="0"/>
              <a:t>个</a:t>
            </a:r>
            <a:r>
              <a:rPr lang="en-US" altLang="zh-CN" dirty="0"/>
              <a:t>pixel</a:t>
            </a:r>
            <a:r>
              <a:rPr lang="zh-CN" altLang="en-US" dirty="0"/>
              <a:t>，</a:t>
            </a:r>
            <a:r>
              <a:rPr lang="en-US" altLang="zh-CN" dirty="0"/>
              <a:t>kernel</a:t>
            </a:r>
            <a:r>
              <a:rPr lang="zh-CN" altLang="en-US" dirty="0"/>
              <a:t>大小</a:t>
            </a:r>
            <a:r>
              <a:rPr lang="en-US" altLang="zh-CN" dirty="0"/>
              <a:t>3</a:t>
            </a:r>
            <a:r>
              <a:rPr lang="zh-CN" altLang="en-US" dirty="0"/>
              <a:t>，</a:t>
            </a:r>
            <a:endParaRPr lang="en-US" altLang="zh-CN" dirty="0"/>
          </a:p>
          <a:p>
            <a:r>
              <a:rPr lang="zh-CN" altLang="en-US" dirty="0"/>
              <a:t>如果没有</a:t>
            </a:r>
            <a:r>
              <a:rPr lang="en-US" altLang="zh-CN" dirty="0"/>
              <a:t>padding</a:t>
            </a:r>
            <a:r>
              <a:rPr lang="zh-CN" altLang="en-US" dirty="0"/>
              <a:t>，我们只能从第二个</a:t>
            </a:r>
            <a:r>
              <a:rPr lang="en-US" altLang="zh-CN" dirty="0"/>
              <a:t>pixel</a:t>
            </a:r>
            <a:r>
              <a:rPr lang="zh-CN" altLang="en-US" dirty="0"/>
              <a:t>，开始做</a:t>
            </a:r>
            <a:r>
              <a:rPr lang="en-US" altLang="zh-CN" dirty="0"/>
              <a:t>filter</a:t>
            </a:r>
            <a:r>
              <a:rPr lang="zh-CN" altLang="en-US" dirty="0"/>
              <a:t>，类似最右边的</a:t>
            </a:r>
            <a:r>
              <a:rPr lang="en-US" altLang="zh-CN" dirty="0"/>
              <a:t>pixel</a:t>
            </a:r>
            <a:r>
              <a:rPr lang="zh-CN" altLang="en-US" dirty="0"/>
              <a:t>也没有办法做</a:t>
            </a:r>
            <a:r>
              <a:rPr lang="en-US" altLang="zh-CN" dirty="0"/>
              <a:t>filter</a:t>
            </a:r>
            <a:r>
              <a:rPr lang="zh-CN" altLang="en-US" dirty="0"/>
              <a:t>，</a:t>
            </a:r>
            <a:endParaRPr lang="en-US" altLang="zh-CN" dirty="0"/>
          </a:p>
          <a:p>
            <a:r>
              <a:rPr lang="zh-CN" altLang="en-US" dirty="0"/>
              <a:t>这样子的结果，就是这个一维图，经过卷积后，大小从</a:t>
            </a:r>
            <a:r>
              <a:rPr lang="en-US" altLang="zh-CN" dirty="0"/>
              <a:t>9</a:t>
            </a:r>
            <a:r>
              <a:rPr lang="zh-CN" altLang="en-US" dirty="0"/>
              <a:t>降到</a:t>
            </a:r>
            <a:r>
              <a:rPr lang="en-US" altLang="zh-CN" dirty="0"/>
              <a:t>7</a:t>
            </a:r>
            <a:r>
              <a:rPr lang="zh-CN" altLang="en-US" dirty="0"/>
              <a:t>，如果再做一次，降到</a:t>
            </a:r>
            <a:r>
              <a:rPr lang="en-US" altLang="zh-CN" dirty="0"/>
              <a:t>5</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2656596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我们看看有</a:t>
            </a:r>
            <a:r>
              <a:rPr lang="en-US" altLang="zh-CN" dirty="0"/>
              <a:t>zero-padding</a:t>
            </a:r>
            <a:r>
              <a:rPr lang="zh-CN" altLang="en-US" dirty="0"/>
              <a:t>会怎么样</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3103906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分别向最左边，最右边</a:t>
            </a:r>
            <a:r>
              <a:rPr lang="en-US" altLang="zh-CN" dirty="0"/>
              <a:t>padding</a:t>
            </a:r>
            <a:r>
              <a:rPr lang="zh-CN" altLang="en-US" dirty="0"/>
              <a:t>一个</a:t>
            </a:r>
            <a:r>
              <a:rPr lang="en-US" altLang="zh-CN" dirty="0"/>
              <a:t>pixel</a:t>
            </a:r>
            <a:r>
              <a:rPr lang="zh-CN" altLang="en-US" dirty="0"/>
              <a:t>，然后经过大小为</a:t>
            </a:r>
            <a:r>
              <a:rPr lang="en-US" altLang="zh-CN" dirty="0"/>
              <a:t>3</a:t>
            </a:r>
            <a:r>
              <a:rPr lang="zh-CN" altLang="en-US" dirty="0"/>
              <a:t>的卷积，我们仍然会得到长度为</a:t>
            </a:r>
            <a:r>
              <a:rPr lang="en-US" altLang="zh-CN" dirty="0"/>
              <a:t>9</a:t>
            </a:r>
            <a:r>
              <a:rPr lang="zh-CN" altLang="en-US" dirty="0"/>
              <a:t>的</a:t>
            </a:r>
            <a:r>
              <a:rPr lang="en-US" altLang="zh-CN" dirty="0"/>
              <a:t>map</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3865177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类似的在新的</a:t>
            </a:r>
            <a:r>
              <a:rPr lang="en-US" altLang="zh-CN" dirty="0"/>
              <a:t>map</a:t>
            </a:r>
            <a:r>
              <a:rPr lang="zh-CN" altLang="en-US" dirty="0"/>
              <a:t>再</a:t>
            </a:r>
            <a:r>
              <a:rPr lang="en-US" altLang="zh-CN" dirty="0"/>
              <a:t>padding</a:t>
            </a:r>
            <a:r>
              <a:rPr lang="zh-CN" altLang="en-US" dirty="0"/>
              <a:t>一次，经过卷积后，仍然得到同样大小的</a:t>
            </a:r>
            <a:r>
              <a:rPr lang="en-US" altLang="zh-CN" dirty="0"/>
              <a:t>map</a:t>
            </a:r>
          </a:p>
          <a:p>
            <a:endParaRPr lang="en-US" dirty="0"/>
          </a:p>
          <a:p>
            <a:r>
              <a:rPr lang="zh-CN" altLang="en-US" dirty="0"/>
              <a:t>所以</a:t>
            </a:r>
            <a:r>
              <a:rPr lang="en-US" altLang="zh-CN" dirty="0"/>
              <a:t>padding</a:t>
            </a:r>
            <a:r>
              <a:rPr lang="zh-CN" altLang="en-US" dirty="0"/>
              <a:t>的好处，在于可以维持</a:t>
            </a:r>
            <a:r>
              <a:rPr lang="en-US" altLang="zh-CN" dirty="0"/>
              <a:t>map</a:t>
            </a:r>
            <a:r>
              <a:rPr lang="zh-CN" altLang="en-US" dirty="0"/>
              <a:t>的大小不变。</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1449840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第二个操作是</a:t>
            </a:r>
            <a:r>
              <a:rPr lang="en-US" altLang="zh-CN" dirty="0"/>
              <a:t>striding</a:t>
            </a:r>
            <a:r>
              <a:rPr lang="zh-CN" altLang="en-US" dirty="0"/>
              <a:t>。</a:t>
            </a:r>
            <a:endParaRPr lang="en-US" altLang="zh-CN" dirty="0"/>
          </a:p>
          <a:p>
            <a:r>
              <a:rPr lang="zh-CN" altLang="en-US" dirty="0"/>
              <a:t>我们前面看的例子，实际上</a:t>
            </a:r>
            <a:r>
              <a:rPr lang="en-US" altLang="zh-CN" dirty="0"/>
              <a:t>Stride=1</a:t>
            </a:r>
            <a:r>
              <a:rPr lang="zh-CN" altLang="en-US" dirty="0"/>
              <a:t>。</a:t>
            </a:r>
            <a:endParaRPr lang="en-US" altLang="zh-CN" dirty="0"/>
          </a:p>
          <a:p>
            <a:endParaRPr lang="en-US" dirty="0"/>
          </a:p>
          <a:p>
            <a:r>
              <a:rPr lang="zh-CN" altLang="en-US" dirty="0"/>
              <a:t>我们看看</a:t>
            </a:r>
            <a:r>
              <a:rPr lang="en-US" altLang="zh-CN" dirty="0"/>
              <a:t>stride=2</a:t>
            </a:r>
            <a:r>
              <a:rPr lang="zh-CN" altLang="en-US" dirty="0"/>
              <a:t>的情况：</a:t>
            </a:r>
            <a:endParaRPr lang="en-US" altLang="zh-CN" dirty="0"/>
          </a:p>
          <a:p>
            <a:r>
              <a:rPr lang="zh-CN" altLang="en-US" dirty="0"/>
              <a:t>第一个</a:t>
            </a:r>
            <a:r>
              <a:rPr lang="en-US" altLang="zh-CN" dirty="0"/>
              <a:t>pixel</a:t>
            </a:r>
            <a:r>
              <a:rPr lang="zh-CN" altLang="en-US" dirty="0"/>
              <a:t>，通过</a:t>
            </a:r>
            <a:r>
              <a:rPr lang="en-US" altLang="zh-CN" dirty="0"/>
              <a:t>filter</a:t>
            </a:r>
            <a:r>
              <a:rPr lang="zh-CN" altLang="en-US" dirty="0"/>
              <a:t>，</a:t>
            </a:r>
            <a:endParaRPr lang="en-US" altLang="zh-CN" dirty="0"/>
          </a:p>
          <a:p>
            <a:r>
              <a:rPr lang="zh-CN" altLang="en-US" dirty="0"/>
              <a:t>然后我们跳过第二个</a:t>
            </a:r>
            <a:r>
              <a:rPr lang="en-US" altLang="zh-CN" dirty="0"/>
              <a:t>pixel</a:t>
            </a:r>
            <a:r>
              <a:rPr lang="zh-CN" altLang="en-US" dirty="0"/>
              <a:t>， 在第三个</a:t>
            </a:r>
            <a:r>
              <a:rPr lang="en-US" altLang="zh-CN" dirty="0"/>
              <a:t>pixel</a:t>
            </a:r>
            <a:r>
              <a:rPr lang="zh-CN" altLang="en-US" dirty="0"/>
              <a:t>，通过</a:t>
            </a:r>
            <a:r>
              <a:rPr lang="en-US" altLang="zh-CN" dirty="0"/>
              <a:t>filter</a:t>
            </a:r>
            <a:r>
              <a:rPr lang="zh-CN" altLang="en-US" dirty="0"/>
              <a:t>，</a:t>
            </a:r>
            <a:endParaRPr lang="en-US" altLang="zh-CN" dirty="0"/>
          </a:p>
          <a:p>
            <a:r>
              <a:rPr lang="zh-CN" altLang="en-US" dirty="0"/>
              <a:t>然后跳过第四个。。</a:t>
            </a:r>
            <a:endParaRPr lang="en-US" altLang="zh-CN" dirty="0"/>
          </a:p>
          <a:p>
            <a:r>
              <a:rPr lang="zh-CN" altLang="en-US" dirty="0"/>
              <a:t>这样子</a:t>
            </a:r>
            <a:r>
              <a:rPr lang="en-US" altLang="zh-CN" dirty="0"/>
              <a:t>map</a:t>
            </a:r>
            <a:r>
              <a:rPr lang="zh-CN" altLang="en-US" dirty="0"/>
              <a:t>，就会降到大概一半的大小</a:t>
            </a:r>
            <a:endParaRPr lang="en-US" altLang="zh-CN" dirty="0"/>
          </a:p>
          <a:p>
            <a:endParaRPr lang="en-US" altLang="zh-CN"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3182075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5107823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A </a:t>
            </a:r>
            <a:r>
              <a:rPr lang="en-US" b="1" dirty="0"/>
              <a:t>sigmoid function</a:t>
            </a:r>
            <a:r>
              <a:rPr lang="en-US" dirty="0"/>
              <a:t> is a </a:t>
            </a:r>
            <a:r>
              <a:rPr lang="en-US" dirty="0">
                <a:hlinkClick r:id="rId3" tooltip="Function (mathematics)"/>
              </a:rPr>
              <a:t>mathematical function</a:t>
            </a:r>
            <a:r>
              <a:rPr lang="en-US" dirty="0"/>
              <a:t> having a characteristic "S"-shaped curve or </a:t>
            </a:r>
            <a:r>
              <a:rPr lang="en-US" b="1" dirty="0"/>
              <a:t>sigmoid curve</a:t>
            </a:r>
            <a:r>
              <a:rPr lang="en-US" dirty="0"/>
              <a:t>. Often, </a:t>
            </a:r>
            <a:r>
              <a:rPr lang="en-US" i="1" dirty="0"/>
              <a:t>sigmoid function</a:t>
            </a:r>
            <a:r>
              <a:rPr lang="en-US" dirty="0"/>
              <a:t> refers to the special case of the </a:t>
            </a:r>
            <a:r>
              <a:rPr lang="en-US" dirty="0">
                <a:hlinkClick r:id="rId4" tooltip="Logistic function"/>
              </a:rPr>
              <a:t>logistic function</a:t>
            </a:r>
            <a:r>
              <a:rPr lang="en-US" dirty="0"/>
              <a:t> shown in the first figure and defined by the formula</a:t>
            </a:r>
          </a:p>
          <a:p>
            <a:r>
              <a:rPr lang="en-US" dirty="0">
                <a:effectLst/>
              </a:rPr>
              <a:t>S ( x ) = 1 1 + e − x = e x e x + 1 . {\</a:t>
            </a:r>
            <a:r>
              <a:rPr lang="en-US" dirty="0" err="1">
                <a:effectLst/>
              </a:rPr>
              <a:t>displaystyle</a:t>
            </a:r>
            <a:r>
              <a:rPr lang="en-US" dirty="0">
                <a:effectLst/>
              </a:rPr>
              <a:t> S(x)={\</a:t>
            </a:r>
            <a:r>
              <a:rPr lang="en-US" dirty="0" err="1">
                <a:effectLst/>
              </a:rPr>
              <a:t>frac</a:t>
            </a:r>
            <a:r>
              <a:rPr lang="en-US" dirty="0">
                <a:effectLst/>
              </a:rPr>
              <a:t> {1}{1+e^{-x}}}={\</a:t>
            </a:r>
            <a:r>
              <a:rPr lang="en-US" dirty="0" err="1">
                <a:effectLst/>
              </a:rPr>
              <a:t>frac</a:t>
            </a:r>
            <a:r>
              <a:rPr lang="en-US" dirty="0">
                <a:effectLst/>
              </a:rPr>
              <a:t> {e^{x}}{e^{x}+1}}.} </a:t>
            </a:r>
          </a:p>
          <a:p>
            <a:endParaRPr lang="en-US" dirty="0">
              <a:effectLst/>
            </a:endParaRPr>
          </a:p>
          <a:p>
            <a:r>
              <a:rPr lang="en-US" dirty="0"/>
              <a:t>https://en.wikipedia.org/wiki/Sigmoid_function</a:t>
            </a:r>
          </a:p>
          <a:p>
            <a:endParaRPr lang="en-US" dirty="0"/>
          </a:p>
          <a:p>
            <a:r>
              <a:rPr lang="zh-CN" altLang="en-US" dirty="0"/>
              <a:t>激活层，这是一个非线性层</a:t>
            </a:r>
            <a:endParaRPr lang="en-US" altLang="zh-CN" dirty="0"/>
          </a:p>
          <a:p>
            <a:r>
              <a:rPr lang="zh-CN" altLang="en-US" dirty="0"/>
              <a:t>对每个响应通过一个非线性函数，得到一个新的响应。</a:t>
            </a:r>
            <a:endParaRPr lang="en-US" altLang="zh-CN" dirty="0"/>
          </a:p>
          <a:p>
            <a:endParaRPr lang="en-US" dirty="0"/>
          </a:p>
          <a:p>
            <a:r>
              <a:rPr lang="zh-CN" altLang="en-US" dirty="0"/>
              <a:t>比如</a:t>
            </a:r>
            <a:r>
              <a:rPr lang="en-US" altLang="zh-CN" dirty="0"/>
              <a:t>sigmoid </a:t>
            </a:r>
            <a:r>
              <a:rPr lang="zh-CN" altLang="en-US" dirty="0"/>
              <a:t>函数，数学形式，图，饱和区域</a:t>
            </a:r>
            <a:endParaRPr lang="en-US" altLang="zh-CN" dirty="0"/>
          </a:p>
          <a:p>
            <a:endParaRPr lang="en-US" dirty="0"/>
          </a:p>
          <a:p>
            <a:r>
              <a:rPr lang="zh-CN" altLang="en-US" dirty="0"/>
              <a:t>我们再看看现在通用的</a:t>
            </a:r>
            <a:r>
              <a:rPr lang="en-US" altLang="zh-CN" dirty="0" err="1"/>
              <a:t>ReLU</a:t>
            </a:r>
            <a:r>
              <a:rPr lang="zh-CN" altLang="en-US" dirty="0"/>
              <a:t>：大于</a:t>
            </a:r>
            <a:r>
              <a:rPr lang="en-US" altLang="zh-CN" dirty="0"/>
              <a:t>0</a:t>
            </a:r>
            <a:r>
              <a:rPr lang="zh-CN" altLang="en-US" dirty="0"/>
              <a:t>不变，小于的取</a:t>
            </a:r>
            <a:r>
              <a:rPr lang="en-US" altLang="zh-CN" dirty="0"/>
              <a:t>0</a:t>
            </a:r>
            <a:r>
              <a:rPr lang="zh-CN" altLang="en-US" dirty="0"/>
              <a:t>，对应的曲线，在</a:t>
            </a:r>
            <a:r>
              <a:rPr lang="en-US" altLang="zh-CN" dirty="0"/>
              <a:t>CNN</a:t>
            </a:r>
            <a:r>
              <a:rPr lang="zh-CN" altLang="en-US" dirty="0"/>
              <a:t>里面，</a:t>
            </a:r>
            <a:r>
              <a:rPr lang="en-US" altLang="zh-CN" dirty="0" err="1"/>
              <a:t>ReLU</a:t>
            </a:r>
            <a:r>
              <a:rPr lang="zh-CN" altLang="en-US" dirty="0"/>
              <a:t>比</a:t>
            </a:r>
            <a:r>
              <a:rPr lang="en-US" altLang="zh-CN" dirty="0"/>
              <a:t>sigmoid</a:t>
            </a:r>
            <a:r>
              <a:rPr lang="zh-CN" altLang="en-US" dirty="0"/>
              <a:t>更容易优化，所以</a:t>
            </a:r>
            <a:r>
              <a:rPr lang="en-US" altLang="zh-CN" dirty="0" err="1"/>
              <a:t>ReLU</a:t>
            </a:r>
            <a:r>
              <a:rPr lang="zh-CN" altLang="en-US" dirty="0"/>
              <a:t>使用广泛</a:t>
            </a:r>
            <a:endParaRPr lang="en-US" altLang="zh-CN" dirty="0"/>
          </a:p>
          <a:p>
            <a:endParaRPr lang="en-US" dirty="0"/>
          </a:p>
          <a:p>
            <a:r>
              <a:rPr lang="zh-CN" altLang="en-US" dirty="0"/>
              <a:t>当然还有其他 的激活函数</a:t>
            </a:r>
            <a:r>
              <a:rPr lang="en-US" altLang="zh-CN" dirty="0"/>
              <a:t>/</a:t>
            </a:r>
            <a:r>
              <a:rPr lang="en-US" sz="1200" b="0" kern="1200" dirty="0" err="1">
                <a:solidFill>
                  <a:schemeClr val="tx1"/>
                </a:solidFill>
                <a:effectLst/>
                <a:latin typeface="+mn-lt"/>
                <a:ea typeface="+mn-ea"/>
                <a:cs typeface="+mn-cs"/>
              </a:rPr>
              <a:t>tæntʃ</a:t>
            </a:r>
            <a:r>
              <a:rPr lang="en-US" sz="1200" b="0" kern="1200" dirty="0">
                <a:solidFill>
                  <a:schemeClr val="tx1"/>
                </a:solidFill>
                <a:effectLst/>
                <a:latin typeface="+mn-lt"/>
                <a:ea typeface="+mn-ea"/>
                <a:cs typeface="+mn-cs"/>
              </a:rPr>
              <a:t>/ </a:t>
            </a:r>
            <a:r>
              <a:rPr lang="zh-CN" altLang="en-US" sz="1200" b="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2120119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看看</a:t>
            </a:r>
            <a:r>
              <a:rPr lang="en-US" altLang="zh-CN" dirty="0"/>
              <a:t>pooling</a:t>
            </a:r>
            <a:r>
              <a:rPr lang="zh-CN" altLang="en-US" dirty="0"/>
              <a:t>层。</a:t>
            </a:r>
            <a:endParaRPr lang="en-US" altLang="zh-CN" dirty="0"/>
          </a:p>
          <a:p>
            <a:r>
              <a:rPr lang="zh-CN" altLang="en-US" dirty="0"/>
              <a:t>先看看</a:t>
            </a:r>
            <a:r>
              <a:rPr lang="en-US" altLang="zh-CN" dirty="0"/>
              <a:t>max-pooling</a:t>
            </a:r>
            <a:r>
              <a:rPr lang="zh-CN" altLang="en-US" dirty="0"/>
              <a:t>，这个公式给出了在大小为</a:t>
            </a:r>
            <a:r>
              <a:rPr lang="en-US" altLang="zh-CN" dirty="0"/>
              <a:t>3</a:t>
            </a:r>
            <a:r>
              <a:rPr lang="zh-CN" altLang="en-US" dirty="0"/>
              <a:t>的一维区域里，做</a:t>
            </a:r>
            <a:r>
              <a:rPr lang="en-US" altLang="zh-CN" dirty="0"/>
              <a:t>max-pooling</a:t>
            </a:r>
            <a:r>
              <a:rPr lang="zh-CN" altLang="en-US" dirty="0"/>
              <a:t>的操作：</a:t>
            </a:r>
            <a:endParaRPr lang="en-US" altLang="zh-CN" dirty="0"/>
          </a:p>
          <a:p>
            <a:endParaRPr lang="en-US" dirty="0"/>
          </a:p>
          <a:p>
            <a:r>
              <a:rPr lang="en-US" altLang="zh-CN" dirty="0"/>
              <a:t>Average-pooling</a:t>
            </a:r>
            <a:r>
              <a:rPr lang="zh-CN" altLang="en-US" dirty="0"/>
              <a:t>的定义</a:t>
            </a:r>
            <a:endParaRPr lang="en-US" altLang="zh-CN" dirty="0"/>
          </a:p>
          <a:p>
            <a:endParaRPr lang="en-US" dirty="0"/>
          </a:p>
          <a:p>
            <a:r>
              <a:rPr lang="zh-CN" altLang="en-US" dirty="0"/>
              <a:t>我们来看个</a:t>
            </a:r>
            <a:r>
              <a:rPr lang="en-US" altLang="zh-CN" dirty="0"/>
              <a:t>2</a:t>
            </a:r>
            <a:r>
              <a:rPr lang="zh-CN" altLang="en-US" dirty="0"/>
              <a:t>维的例子，这里</a:t>
            </a:r>
            <a:r>
              <a:rPr lang="en-US" altLang="zh-CN" dirty="0"/>
              <a:t>stride</a:t>
            </a:r>
            <a:r>
              <a:rPr lang="zh-CN" altLang="en-US" dirty="0"/>
              <a:t>的定义跟卷积操作一样，</a:t>
            </a:r>
            <a:r>
              <a:rPr lang="en-US" altLang="zh-CN" dirty="0"/>
              <a:t>filter size</a:t>
            </a:r>
            <a:r>
              <a:rPr lang="zh-CN" altLang="en-US" dirty="0"/>
              <a:t>指的是</a:t>
            </a:r>
            <a:r>
              <a:rPr lang="en-US" altLang="zh-CN" dirty="0"/>
              <a:t>pooling</a:t>
            </a:r>
            <a:r>
              <a:rPr lang="zh-CN" altLang="en-US" dirty="0"/>
              <a:t>区域的大小</a:t>
            </a:r>
            <a:endParaRPr lang="en-US" altLang="zh-CN" dirty="0"/>
          </a:p>
          <a:p>
            <a:r>
              <a:rPr lang="zh-CN" altLang="en-US" dirty="0"/>
              <a:t>先看看</a:t>
            </a:r>
            <a:r>
              <a:rPr lang="en-US" altLang="zh-CN" dirty="0"/>
              <a:t>max-pooling</a:t>
            </a:r>
          </a:p>
          <a:p>
            <a:endParaRPr lang="en-US" dirty="0"/>
          </a:p>
          <a:p>
            <a:r>
              <a:rPr lang="zh-CN" altLang="en-US" dirty="0"/>
              <a:t>在看看</a:t>
            </a:r>
            <a:r>
              <a:rPr lang="en-US" altLang="zh-CN" dirty="0"/>
              <a:t>average-pooling</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42834458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记下来，我们看看全链接层：。。。。</a:t>
            </a:r>
            <a:endParaRPr lang="en-US" altLang="zh-CN" dirty="0"/>
          </a:p>
          <a:p>
            <a:endParaRPr lang="en-US" dirty="0"/>
          </a:p>
          <a:p>
            <a:r>
              <a:rPr lang="zh-CN" altLang="en-US" dirty="0"/>
              <a:t>这里面我们给的例子，</a:t>
            </a:r>
            <a:r>
              <a:rPr lang="en-US" altLang="zh-CN" dirty="0"/>
              <a:t>output</a:t>
            </a:r>
            <a:r>
              <a:rPr lang="zh-CN" altLang="en-US" dirty="0"/>
              <a:t>大小跟</a:t>
            </a:r>
            <a:r>
              <a:rPr lang="en-US" altLang="zh-CN" dirty="0"/>
              <a:t>input </a:t>
            </a:r>
            <a:r>
              <a:rPr lang="zh-CN" altLang="en-US" dirty="0"/>
              <a:t>一样，实际可以不一样，</a:t>
            </a:r>
            <a:endParaRPr lang="en-US" altLang="zh-CN" dirty="0"/>
          </a:p>
          <a:p>
            <a:r>
              <a:rPr lang="en-US" altLang="zh-CN" dirty="0"/>
              <a:t>Input</a:t>
            </a:r>
            <a:r>
              <a:rPr lang="zh-CN" altLang="en-US" dirty="0"/>
              <a:t>，</a:t>
            </a:r>
            <a:r>
              <a:rPr lang="en-US" altLang="zh-CN" dirty="0"/>
              <a:t>output</a:t>
            </a:r>
            <a:r>
              <a:rPr lang="zh-CN" altLang="en-US" dirty="0"/>
              <a:t>也可能</a:t>
            </a:r>
            <a:r>
              <a:rPr lang="en-US" altLang="zh-CN" dirty="0"/>
              <a:t>2</a:t>
            </a:r>
            <a:r>
              <a:rPr lang="zh-CN" altLang="en-US" dirty="0"/>
              <a:t>维</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a:p>
        </p:txBody>
      </p:sp>
    </p:spTree>
    <p:extLst>
      <p:ext uri="{BB962C8B-B14F-4D97-AF65-F5344CB8AC3E}">
        <p14:creationId xmlns:p14="http://schemas.microsoft.com/office/powerpoint/2010/main" val="3720792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那么什么是深度卷积神经网络呢</a:t>
            </a:r>
            <a:endParaRPr lang="en-US" altLang="zh-CN" dirty="0"/>
          </a:p>
          <a:p>
            <a:endParaRPr lang="en-US" dirty="0"/>
          </a:p>
          <a:p>
            <a:r>
              <a:rPr lang="zh-CN" altLang="en-US" dirty="0"/>
              <a:t>就是有很多的卷积</a:t>
            </a:r>
            <a:r>
              <a:rPr lang="en-US" altLang="zh-CN" dirty="0"/>
              <a:t>+</a:t>
            </a:r>
            <a:r>
              <a:rPr lang="zh-CN" altLang="en-US" dirty="0"/>
              <a:t>激活层</a:t>
            </a:r>
            <a:endParaRPr lang="en-US" altLang="zh-CN" dirty="0"/>
          </a:p>
          <a:p>
            <a:endParaRPr lang="en-US" dirty="0"/>
          </a:p>
          <a:p>
            <a:r>
              <a:rPr lang="zh-CN" altLang="en-US" dirty="0"/>
              <a:t>比如，在开始的给出的例子，第一个卷积</a:t>
            </a:r>
            <a:r>
              <a:rPr lang="en-US" altLang="zh-CN" dirty="0"/>
              <a:t>+activation</a:t>
            </a:r>
            <a:r>
              <a:rPr lang="zh-CN" altLang="en-US" dirty="0"/>
              <a:t>可以重复很多次，第二个也可以重复很多次，。。。</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3058196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本次课程包括四个部分：</a:t>
            </a:r>
            <a:endParaRPr lang="en-US" altLang="zh-CN" dirty="0"/>
          </a:p>
          <a:p>
            <a:r>
              <a:rPr lang="zh-CN" altLang="en-US" dirty="0"/>
              <a:t>首先，简单介绍卷积神经网络的基本结构</a:t>
            </a:r>
            <a:endParaRPr lang="en-US" altLang="zh-CN" dirty="0"/>
          </a:p>
          <a:p>
            <a:r>
              <a:rPr lang="zh-CN" altLang="en-US" dirty="0"/>
              <a:t>然后，我详细介绍卷积神经网络的主要网络层</a:t>
            </a:r>
            <a:endParaRPr lang="en-US" altLang="zh-CN" dirty="0"/>
          </a:p>
          <a:p>
            <a:r>
              <a:rPr lang="zh-CN" altLang="en-US" dirty="0"/>
              <a:t>在第三部分，我会介绍学习卷积神经网络的基本算法</a:t>
            </a:r>
            <a:endParaRPr lang="en-US" altLang="zh-CN" dirty="0"/>
          </a:p>
          <a:p>
            <a:r>
              <a:rPr lang="zh-CN" altLang="en-US" dirty="0"/>
              <a:t>在最后，我会介绍最近发明的先进技术</a:t>
            </a:r>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5962429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牛津大学， </a:t>
            </a:r>
            <a:r>
              <a:rPr lang="en-US" altLang="zh-CN" dirty="0"/>
              <a:t>visual geometry group</a:t>
            </a:r>
          </a:p>
          <a:p>
            <a:r>
              <a:rPr lang="zh-CN" altLang="en-US" dirty="0"/>
              <a:t>给出了两个典型的例子</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22317601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第三部分，我们讲讲怎么学习网络模型。</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a:p>
        </p:txBody>
      </p:sp>
    </p:spTree>
    <p:extLst>
      <p:ext uri="{BB962C8B-B14F-4D97-AF65-F5344CB8AC3E}">
        <p14:creationId xmlns:p14="http://schemas.microsoft.com/office/powerpoint/2010/main" val="10032023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我们首先看看要学习网络需要的</a:t>
            </a:r>
            <a:r>
              <a:rPr lang="en-US" altLang="zh-CN" dirty="0"/>
              <a:t>loss function</a:t>
            </a:r>
          </a:p>
          <a:p>
            <a:r>
              <a:rPr lang="zh-CN" altLang="en-US" dirty="0"/>
              <a:t>在</a:t>
            </a:r>
            <a:r>
              <a:rPr lang="en-US" altLang="zh-CN" dirty="0"/>
              <a:t>classification</a:t>
            </a:r>
            <a:r>
              <a:rPr lang="zh-CN" altLang="en-US" dirty="0"/>
              <a:t>的任务里，用的最多的是</a:t>
            </a:r>
            <a:r>
              <a:rPr lang="en-US" altLang="zh-CN" dirty="0"/>
              <a:t>SoftMax Loss</a:t>
            </a:r>
            <a:r>
              <a:rPr lang="zh-CN" altLang="en-US" dirty="0"/>
              <a:t>，</a:t>
            </a:r>
            <a:endParaRPr lang="en-US" altLang="zh-CN" dirty="0"/>
          </a:p>
          <a:p>
            <a:r>
              <a:rPr lang="zh-CN" altLang="en-US" dirty="0"/>
              <a:t>括号里面是</a:t>
            </a:r>
            <a:r>
              <a:rPr lang="en-US" altLang="zh-CN" dirty="0" err="1"/>
              <a:t>softmax</a:t>
            </a:r>
            <a:r>
              <a:rPr lang="en-US" altLang="zh-CN" dirty="0"/>
              <a:t> </a:t>
            </a:r>
            <a:r>
              <a:rPr lang="zh-CN" altLang="en-US" dirty="0"/>
              <a:t>，</a:t>
            </a:r>
            <a:r>
              <a:rPr lang="en-US" altLang="zh-CN" dirty="0"/>
              <a:t>f</a:t>
            </a:r>
            <a:r>
              <a:rPr lang="zh-CN" altLang="en-US" dirty="0"/>
              <a:t>是网络输出的每个</a:t>
            </a:r>
            <a:r>
              <a:rPr lang="en-US" altLang="zh-CN" dirty="0"/>
              <a:t>class</a:t>
            </a:r>
            <a:r>
              <a:rPr lang="zh-CN" altLang="en-US" dirty="0"/>
              <a:t>的</a:t>
            </a:r>
            <a:r>
              <a:rPr lang="en-US" altLang="zh-CN" dirty="0"/>
              <a:t>score</a:t>
            </a:r>
            <a:r>
              <a:rPr lang="zh-CN" altLang="en-US" dirty="0"/>
              <a:t>，</a:t>
            </a:r>
            <a:r>
              <a:rPr lang="en-US" altLang="zh-CN" dirty="0" err="1"/>
              <a:t>y_i</a:t>
            </a:r>
            <a:r>
              <a:rPr lang="en-US" altLang="zh-CN" dirty="0"/>
              <a:t> </a:t>
            </a:r>
            <a:r>
              <a:rPr lang="zh-CN" altLang="en-US" dirty="0"/>
              <a:t>是</a:t>
            </a:r>
            <a:r>
              <a:rPr lang="en-US" altLang="zh-CN" dirty="0"/>
              <a:t>ground truth label</a:t>
            </a:r>
            <a:r>
              <a:rPr lang="zh-CN" altLang="en-US" dirty="0"/>
              <a:t>，</a:t>
            </a:r>
            <a:endParaRPr lang="en-US" altLang="zh-CN" dirty="0"/>
          </a:p>
          <a:p>
            <a:r>
              <a:rPr lang="zh-CN" altLang="en-US" dirty="0"/>
              <a:t>然后</a:t>
            </a:r>
            <a:r>
              <a:rPr lang="en-US" altLang="zh-CN" dirty="0"/>
              <a:t>-log</a:t>
            </a:r>
            <a:r>
              <a:rPr lang="zh-CN" altLang="en-US" dirty="0"/>
              <a:t>，就得到</a:t>
            </a:r>
            <a:r>
              <a:rPr lang="en-US" altLang="zh-CN" dirty="0" err="1"/>
              <a:t>softmax</a:t>
            </a:r>
            <a:r>
              <a:rPr lang="en-US" altLang="zh-CN" dirty="0"/>
              <a:t> loss</a:t>
            </a:r>
          </a:p>
          <a:p>
            <a:endParaRPr lang="en-US" dirty="0"/>
          </a:p>
          <a:p>
            <a:r>
              <a:rPr lang="zh-CN" altLang="en-US" dirty="0"/>
              <a:t>这边给出来一个例子：预测的</a:t>
            </a:r>
            <a:r>
              <a:rPr lang="en-US" altLang="zh-CN" dirty="0"/>
              <a:t>score</a:t>
            </a:r>
            <a:r>
              <a:rPr lang="zh-CN" altLang="en-US" dirty="0"/>
              <a:t>，经过指数函数，然后在</a:t>
            </a:r>
            <a:r>
              <a:rPr lang="en-US" altLang="zh-CN" dirty="0"/>
              <a:t>normalize</a:t>
            </a:r>
            <a:r>
              <a:rPr lang="zh-CN" altLang="en-US" dirty="0"/>
              <a:t>，如果</a:t>
            </a:r>
            <a:r>
              <a:rPr lang="en-US" altLang="zh-CN" dirty="0" err="1"/>
              <a:t>groundtruth</a:t>
            </a:r>
            <a:r>
              <a:rPr lang="en-US" altLang="zh-CN" dirty="0"/>
              <a:t> </a:t>
            </a:r>
            <a:r>
              <a:rPr lang="zh-CN" altLang="en-US" dirty="0"/>
              <a:t>是</a:t>
            </a:r>
            <a:r>
              <a:rPr lang="en-US" altLang="zh-CN" dirty="0"/>
              <a:t>2</a:t>
            </a:r>
            <a:r>
              <a:rPr lang="zh-CN" altLang="en-US" dirty="0"/>
              <a:t>，我们可以得到</a:t>
            </a:r>
            <a:r>
              <a:rPr lang="en-US" altLang="zh-CN" dirty="0" err="1"/>
              <a:t>softmax</a:t>
            </a:r>
            <a:r>
              <a:rPr lang="en-US" altLang="zh-CN" dirty="0"/>
              <a:t> loss</a:t>
            </a:r>
          </a:p>
          <a:p>
            <a:endParaRPr lang="en-US" dirty="0"/>
          </a:p>
          <a:p>
            <a:r>
              <a:rPr lang="zh-CN" altLang="en-US" dirty="0"/>
              <a:t>在回归的任务里面，欧氏距离通常会被用到：</a:t>
            </a:r>
            <a:r>
              <a:rPr lang="en-US" altLang="zh-CN" dirty="0"/>
              <a:t>f gang</a:t>
            </a:r>
            <a:r>
              <a:rPr lang="zh-CN" altLang="en-US" dirty="0"/>
              <a:t>是</a:t>
            </a:r>
            <a:r>
              <a:rPr lang="en-US" altLang="zh-CN" dirty="0"/>
              <a:t>ground truth</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a:p>
        </p:txBody>
      </p:sp>
    </p:spTree>
    <p:extLst>
      <p:ext uri="{BB962C8B-B14F-4D97-AF65-F5344CB8AC3E}">
        <p14:creationId xmlns:p14="http://schemas.microsoft.com/office/powerpoint/2010/main" val="13776584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在优化算法上，</a:t>
            </a:r>
            <a:r>
              <a:rPr lang="en-US" altLang="zh-CN" dirty="0"/>
              <a:t>SGD</a:t>
            </a:r>
            <a:r>
              <a:rPr lang="zh-CN" altLang="en-US" dirty="0"/>
              <a:t>是用的最为广泛的；</a:t>
            </a:r>
            <a:endParaRPr lang="en-US" altLang="zh-CN" dirty="0"/>
          </a:p>
          <a:p>
            <a:r>
              <a:rPr lang="zh-CN" altLang="en-US" dirty="0"/>
              <a:t>它是一个迭代的算法，</a:t>
            </a:r>
            <a:endParaRPr lang="en-US" altLang="zh-CN" dirty="0"/>
          </a:p>
          <a:p>
            <a:r>
              <a:rPr lang="zh-CN" altLang="en-US" dirty="0"/>
              <a:t>包含</a:t>
            </a:r>
            <a:r>
              <a:rPr lang="en-US" altLang="zh-CN" dirty="0"/>
              <a:t>4</a:t>
            </a:r>
            <a:r>
              <a:rPr lang="zh-CN" altLang="en-US" dirty="0"/>
              <a:t>个步骤：</a:t>
            </a:r>
            <a:endParaRPr lang="en-US" altLang="zh-CN" dirty="0"/>
          </a:p>
          <a:p>
            <a:endParaRPr lang="en-US" dirty="0"/>
          </a:p>
          <a:p>
            <a:r>
              <a:rPr lang="zh-CN" altLang="en-US" dirty="0"/>
              <a:t>梯度</a:t>
            </a:r>
            <a:endParaRPr lang="en-US" altLang="zh-CN" dirty="0"/>
          </a:p>
          <a:p>
            <a:r>
              <a:rPr lang="zh-CN" altLang="en-US" dirty="0"/>
              <a:t>速度</a:t>
            </a:r>
            <a:endParaRPr lang="en-US" altLang="zh-CN" dirty="0"/>
          </a:p>
          <a:p>
            <a:r>
              <a:rPr lang="zh-CN" altLang="en-US" dirty="0"/>
              <a:t>更新参数</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a:p>
        </p:txBody>
      </p:sp>
    </p:spTree>
    <p:extLst>
      <p:ext uri="{BB962C8B-B14F-4D97-AF65-F5344CB8AC3E}">
        <p14:creationId xmlns:p14="http://schemas.microsoft.com/office/powerpoint/2010/main" val="31342204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梯度可以通过反向传播的算法计算。这边简单介绍一下。</a:t>
            </a:r>
            <a:endParaRPr lang="en-US" altLang="zh-CN" dirty="0"/>
          </a:p>
          <a:p>
            <a:r>
              <a:rPr lang="zh-CN" altLang="en-US" dirty="0"/>
              <a:t>这个图是一个抽象的卷积神经网络。输入是</a:t>
            </a:r>
            <a:r>
              <a:rPr lang="en-US" altLang="zh-CN" dirty="0"/>
              <a:t>x0</a:t>
            </a:r>
            <a:r>
              <a:rPr lang="zh-CN" altLang="en-US" dirty="0"/>
              <a:t>，经过一个非线性操作，比如卷积</a:t>
            </a:r>
            <a:r>
              <a:rPr lang="en-US" altLang="zh-CN" dirty="0"/>
              <a:t>+activation</a:t>
            </a:r>
            <a:r>
              <a:rPr lang="zh-CN" altLang="en-US" dirty="0"/>
              <a:t>，得到</a:t>
            </a:r>
            <a:r>
              <a:rPr lang="en-US" altLang="zh-CN" dirty="0"/>
              <a:t>x1</a:t>
            </a:r>
            <a:r>
              <a:rPr lang="zh-CN" altLang="en-US" dirty="0"/>
              <a:t>，类似的可以得到</a:t>
            </a:r>
            <a:r>
              <a:rPr lang="en-US" altLang="zh-CN" dirty="0"/>
              <a:t>x2</a:t>
            </a:r>
            <a:r>
              <a:rPr lang="zh-CN" altLang="en-US" dirty="0"/>
              <a:t>，直到 </a:t>
            </a:r>
            <a:r>
              <a:rPr lang="en-US" altLang="zh-CN" dirty="0" err="1"/>
              <a:t>xd</a:t>
            </a:r>
            <a:r>
              <a:rPr lang="zh-CN" altLang="en-US" dirty="0"/>
              <a:t>，然后</a:t>
            </a:r>
            <a:r>
              <a:rPr lang="en-US" altLang="zh-CN" dirty="0"/>
              <a:t>Loss function</a:t>
            </a:r>
          </a:p>
          <a:p>
            <a:endParaRPr lang="en-US" altLang="zh-CN" dirty="0"/>
          </a:p>
          <a:p>
            <a:r>
              <a:rPr lang="zh-CN" altLang="en-US" dirty="0"/>
              <a:t>关于中间隐含的响应：梯度可以逐层回传</a:t>
            </a:r>
            <a:r>
              <a:rPr lang="en-US" altLang="zh-CN" dirty="0"/>
              <a:t>,</a:t>
            </a:r>
            <a:r>
              <a:rPr lang="zh-CN" altLang="en-US" dirty="0"/>
              <a:t>比如。。。</a:t>
            </a:r>
            <a:endParaRPr lang="en-US" altLang="zh-CN" dirty="0"/>
          </a:p>
          <a:p>
            <a:endParaRPr lang="en-US" altLang="zh-CN" dirty="0"/>
          </a:p>
          <a:p>
            <a:r>
              <a:rPr lang="zh-CN" altLang="en-US" dirty="0"/>
              <a:t>对于模型参数，我们也可以得到。。。</a:t>
            </a:r>
            <a:endParaRPr lang="en-US" altLang="zh-CN" dirty="0"/>
          </a:p>
          <a:p>
            <a:endParaRPr lang="en-US" altLang="zh-CN" dirty="0"/>
          </a:p>
          <a:p>
            <a:endParaRPr lang="en-US" altLang="zh-CN" dirty="0"/>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a:p>
        </p:txBody>
      </p:sp>
    </p:spTree>
    <p:extLst>
      <p:ext uri="{BB962C8B-B14F-4D97-AF65-F5344CB8AC3E}">
        <p14:creationId xmlns:p14="http://schemas.microsoft.com/office/powerpoint/2010/main" val="22816869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3910058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不稳定，通过，。减少不稳定性</a:t>
            </a:r>
            <a:endParaRPr lang="en-US" altLang="zh-CN" dirty="0"/>
          </a:p>
          <a:p>
            <a:endParaRPr lang="en-US" altLang="zh-CN" dirty="0"/>
          </a:p>
          <a:p>
            <a:r>
              <a:rPr lang="en-US" altLang="zh-CN" dirty="0"/>
              <a:t>Hessian matrix</a:t>
            </a:r>
          </a:p>
          <a:p>
            <a:endParaRPr lang="en-US" altLang="zh-CN" dirty="0"/>
          </a:p>
          <a:p>
            <a:r>
              <a:rPr lang="zh-CN" altLang="en-US" dirty="0"/>
              <a:t>红色是利用</a:t>
            </a:r>
            <a:r>
              <a:rPr lang="en-US" altLang="zh-CN" dirty="0"/>
              <a:t>momentum</a:t>
            </a:r>
            <a:r>
              <a:rPr lang="zh-CN" altLang="en-US" dirty="0"/>
              <a:t>后的迭代过程，我们黑色的箭头，是</a:t>
            </a:r>
            <a:r>
              <a:rPr lang="en-US" altLang="zh-CN" dirty="0"/>
              <a:t>gradient</a:t>
            </a:r>
            <a:r>
              <a:rPr lang="zh-CN" altLang="en-US" dirty="0"/>
              <a:t> </a:t>
            </a:r>
            <a:r>
              <a:rPr lang="en-US" altLang="zh-CN" dirty="0"/>
              <a:t>descent</a:t>
            </a:r>
            <a:r>
              <a:rPr lang="zh-CN" altLang="en-US" dirty="0"/>
              <a:t>采取的方向</a:t>
            </a:r>
            <a:endParaRPr lang="en-US" altLang="zh-CN" dirty="0"/>
          </a:p>
          <a:p>
            <a:endParaRPr lang="en-US" dirty="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26</a:t>
            </a:fld>
            <a:endParaRPr lang="en-US"/>
          </a:p>
        </p:txBody>
      </p:sp>
    </p:spTree>
    <p:extLst>
      <p:ext uri="{BB962C8B-B14F-4D97-AF65-F5344CB8AC3E}">
        <p14:creationId xmlns:p14="http://schemas.microsoft.com/office/powerpoint/2010/main" val="11640934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优化里面还有其他的问题，</a:t>
            </a:r>
            <a:endParaRPr lang="en-US" altLang="zh-CN" dirty="0"/>
          </a:p>
          <a:p>
            <a:r>
              <a:rPr lang="zh-CN" altLang="en-US" dirty="0"/>
              <a:t>比如初始化，</a:t>
            </a:r>
            <a:endParaRPr lang="en-US" altLang="zh-CN" dirty="0"/>
          </a:p>
          <a:p>
            <a:endParaRPr lang="en-US" dirty="0"/>
          </a:p>
          <a:p>
            <a:r>
              <a:rPr lang="en-US" dirty="0"/>
              <a:t>SGD </a:t>
            </a:r>
            <a:r>
              <a:rPr lang="zh-CN" altLang="en-US" dirty="0"/>
              <a:t>的变种</a:t>
            </a:r>
            <a:endParaRPr lang="en-US" altLang="zh-CN" dirty="0"/>
          </a:p>
          <a:p>
            <a:endParaRPr lang="en-US" dirty="0"/>
          </a:p>
          <a:p>
            <a:r>
              <a:rPr lang="zh-CN" altLang="en-US" dirty="0"/>
              <a:t>二阶优化方法等等，</a:t>
            </a:r>
            <a:endParaRPr lang="en-US" altLang="zh-CN" dirty="0"/>
          </a:p>
          <a:p>
            <a:r>
              <a:rPr lang="zh-CN" altLang="en-US" dirty="0"/>
              <a:t>这里不展开讲了。</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27</a:t>
            </a:fld>
            <a:endParaRPr lang="en-US"/>
          </a:p>
        </p:txBody>
      </p:sp>
    </p:spTree>
    <p:extLst>
      <p:ext uri="{BB962C8B-B14F-4D97-AF65-F5344CB8AC3E}">
        <p14:creationId xmlns:p14="http://schemas.microsoft.com/office/powerpoint/2010/main" val="24486906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最后我们看看</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28</a:t>
            </a:fld>
            <a:endParaRPr lang="en-US"/>
          </a:p>
        </p:txBody>
      </p:sp>
    </p:spTree>
    <p:extLst>
      <p:ext uri="{BB962C8B-B14F-4D97-AF65-F5344CB8AC3E}">
        <p14:creationId xmlns:p14="http://schemas.microsoft.com/office/powerpoint/2010/main" val="38379023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kʌ'veərɪət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29</a:t>
            </a:fld>
            <a:endParaRPr lang="en-US"/>
          </a:p>
        </p:txBody>
      </p:sp>
    </p:spTree>
    <p:extLst>
      <p:ext uri="{BB962C8B-B14F-4D97-AF65-F5344CB8AC3E}">
        <p14:creationId xmlns:p14="http://schemas.microsoft.com/office/powerpoint/2010/main" val="3882173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10269011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30</a:t>
            </a:fld>
            <a:endParaRPr lang="en-US"/>
          </a:p>
        </p:txBody>
      </p:sp>
    </p:spTree>
    <p:extLst>
      <p:ext uri="{BB962C8B-B14F-4D97-AF65-F5344CB8AC3E}">
        <p14:creationId xmlns:p14="http://schemas.microsoft.com/office/powerpoint/2010/main" val="32093937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31</a:t>
            </a:fld>
            <a:endParaRPr lang="en-US"/>
          </a:p>
        </p:txBody>
      </p:sp>
    </p:spTree>
    <p:extLst>
      <p:ext uri="{BB962C8B-B14F-4D97-AF65-F5344CB8AC3E}">
        <p14:creationId xmlns:p14="http://schemas.microsoft.com/office/powerpoint/2010/main" val="42716183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32</a:t>
            </a:fld>
            <a:endParaRPr lang="en-US"/>
          </a:p>
        </p:txBody>
      </p:sp>
    </p:spTree>
    <p:extLst>
      <p:ext uri="{BB962C8B-B14F-4D97-AF65-F5344CB8AC3E}">
        <p14:creationId xmlns:p14="http://schemas.microsoft.com/office/powerpoint/2010/main" val="24180118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33</a:t>
            </a:fld>
            <a:endParaRPr lang="en-US"/>
          </a:p>
        </p:txBody>
      </p:sp>
    </p:spTree>
    <p:extLst>
      <p:ext uri="{BB962C8B-B14F-4D97-AF65-F5344CB8AC3E}">
        <p14:creationId xmlns:p14="http://schemas.microsoft.com/office/powerpoint/2010/main" val="38308415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34</a:t>
            </a:fld>
            <a:endParaRPr lang="en-US"/>
          </a:p>
        </p:txBody>
      </p:sp>
    </p:spTree>
    <p:extLst>
      <p:ext uri="{BB962C8B-B14F-4D97-AF65-F5344CB8AC3E}">
        <p14:creationId xmlns:p14="http://schemas.microsoft.com/office/powerpoint/2010/main" val="15902267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35</a:t>
            </a:fld>
            <a:endParaRPr lang="en-US"/>
          </a:p>
        </p:txBody>
      </p:sp>
    </p:spTree>
    <p:extLst>
      <p:ext uri="{BB962C8B-B14F-4D97-AF65-F5344CB8AC3E}">
        <p14:creationId xmlns:p14="http://schemas.microsoft.com/office/powerpoint/2010/main" val="9172707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C41496-74E6-4BE9-B1A5-C5CDA38997C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3805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我们来看一个简单的卷积神经网络，虽然简单，但是已经包含了，卷积神经网络的主要成分。</a:t>
            </a:r>
            <a:endParaRPr lang="en-US" altLang="zh-CN" dirty="0"/>
          </a:p>
          <a:p>
            <a:endParaRPr lang="en-US" dirty="0"/>
          </a:p>
          <a:p>
            <a:r>
              <a:rPr lang="zh-CN" altLang="en-US" dirty="0"/>
              <a:t>输入是一副图像，首先经过一个卷积层，得到若干个通道，每个通道对应一个响应图，然后响应图的每个响应，经过一个非线性激活函数，得到一组新的响应图。</a:t>
            </a:r>
            <a:endParaRPr lang="en-US" altLang="zh-CN" dirty="0"/>
          </a:p>
          <a:p>
            <a:r>
              <a:rPr lang="zh-CN" altLang="en-US" dirty="0"/>
              <a:t>紧接着，可以通过一个</a:t>
            </a:r>
            <a:r>
              <a:rPr lang="en-US" altLang="zh-CN" dirty="0"/>
              <a:t>pooling</a:t>
            </a:r>
            <a:r>
              <a:rPr lang="zh-CN" altLang="en-US" dirty="0"/>
              <a:t>过程，响应图变小，比如从</a:t>
            </a:r>
            <a:r>
              <a:rPr lang="en-US" altLang="zh-CN" dirty="0"/>
              <a:t>100</a:t>
            </a:r>
            <a:r>
              <a:rPr lang="zh-CN" altLang="en-US" dirty="0"/>
              <a:t>*</a:t>
            </a:r>
            <a:r>
              <a:rPr lang="en-US" altLang="zh-CN" dirty="0"/>
              <a:t>100 </a:t>
            </a:r>
            <a:r>
              <a:rPr lang="zh-CN" altLang="en-US" dirty="0"/>
              <a:t>到</a:t>
            </a:r>
            <a:r>
              <a:rPr lang="en-US" altLang="zh-CN" dirty="0"/>
              <a:t>50</a:t>
            </a:r>
            <a:r>
              <a:rPr lang="zh-CN" altLang="en-US" dirty="0"/>
              <a:t>*</a:t>
            </a:r>
            <a:r>
              <a:rPr lang="en-US" altLang="zh-CN" dirty="0"/>
              <a:t>50</a:t>
            </a:r>
            <a:r>
              <a:rPr lang="zh-CN" altLang="en-US" dirty="0"/>
              <a:t>，又经过一次卷积层，通道数从</a:t>
            </a:r>
            <a:r>
              <a:rPr lang="en-US" altLang="zh-CN" dirty="0"/>
              <a:t>4</a:t>
            </a:r>
            <a:r>
              <a:rPr lang="zh-CN" altLang="en-US" dirty="0"/>
              <a:t>到</a:t>
            </a:r>
            <a:r>
              <a:rPr lang="en-US" altLang="zh-CN" dirty="0"/>
              <a:t>8</a:t>
            </a:r>
            <a:r>
              <a:rPr lang="zh-CN" altLang="en-US" dirty="0"/>
              <a:t>，之后经过激活层，得到新的</a:t>
            </a:r>
            <a:r>
              <a:rPr lang="en-US" altLang="zh-CN" dirty="0"/>
              <a:t>8</a:t>
            </a:r>
            <a:r>
              <a:rPr lang="zh-CN" altLang="en-US" dirty="0"/>
              <a:t>个响应图</a:t>
            </a:r>
            <a:endParaRPr lang="en-US" altLang="zh-CN" dirty="0"/>
          </a:p>
          <a:p>
            <a:r>
              <a:rPr lang="zh-CN" altLang="en-US" dirty="0"/>
              <a:t>后来，经过</a:t>
            </a:r>
            <a:r>
              <a:rPr lang="en-US" altLang="zh-CN" dirty="0"/>
              <a:t>global pooling</a:t>
            </a:r>
            <a:r>
              <a:rPr lang="zh-CN" altLang="en-US" dirty="0"/>
              <a:t>，我们得到</a:t>
            </a:r>
            <a:r>
              <a:rPr lang="en-US" altLang="zh-CN" dirty="0"/>
              <a:t>8</a:t>
            </a:r>
            <a:r>
              <a:rPr lang="zh-CN" altLang="en-US" dirty="0"/>
              <a:t>维的向量，</a:t>
            </a:r>
            <a:endParaRPr lang="en-US" altLang="zh-CN" dirty="0"/>
          </a:p>
          <a:p>
            <a:r>
              <a:rPr lang="zh-CN" altLang="en-US" dirty="0"/>
              <a:t>最后进入全链接层，我们得到最后的预测结果，比如在分类问题上，每类的</a:t>
            </a:r>
            <a:r>
              <a:rPr lang="en-US" altLang="zh-CN" dirty="0"/>
              <a:t>score</a:t>
            </a:r>
            <a:r>
              <a:rPr lang="zh-CN" altLang="en-US" dirty="0"/>
              <a: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3189054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下面，我会介绍组成卷积神经网络的基本网络层。</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1004474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我们来看一下卷积层。卷积层的主要操作是卷积操作。</a:t>
            </a:r>
            <a:endParaRPr lang="en-US" altLang="zh-CN" dirty="0"/>
          </a:p>
          <a:p>
            <a:r>
              <a:rPr lang="zh-CN" altLang="en-US" dirty="0"/>
              <a:t>在连续域里面的定义是这样子的，两个函数</a:t>
            </a:r>
            <a:r>
              <a:rPr lang="en-US" altLang="zh-CN" dirty="0"/>
              <a:t>f</a:t>
            </a:r>
            <a:r>
              <a:rPr lang="zh-CN" altLang="en-US" dirty="0"/>
              <a:t>，</a:t>
            </a:r>
            <a:r>
              <a:rPr lang="en-US" altLang="zh-CN" dirty="0"/>
              <a:t>g</a:t>
            </a:r>
            <a:r>
              <a:rPr lang="zh-CN" altLang="en-US" dirty="0"/>
              <a:t>的卷积记成*号，右边的积分是卷积的定义：</a:t>
            </a:r>
            <a:r>
              <a:rPr lang="en-US" altLang="zh-CN" dirty="0"/>
              <a:t>f</a:t>
            </a:r>
            <a:r>
              <a:rPr lang="zh-CN" altLang="en-US" dirty="0"/>
              <a:t>经过翻转，平移，得到 </a:t>
            </a:r>
            <a:r>
              <a:rPr lang="en-US" altLang="zh-CN" dirty="0"/>
              <a:t>f</a:t>
            </a:r>
            <a:r>
              <a:rPr lang="zh-CN" altLang="en-US" dirty="0"/>
              <a:t>（</a:t>
            </a:r>
            <a:r>
              <a:rPr lang="en-US" altLang="zh-CN" dirty="0"/>
              <a:t>t-tao</a:t>
            </a:r>
            <a:r>
              <a:rPr lang="zh-CN" altLang="en-US" dirty="0"/>
              <a:t>）与</a:t>
            </a:r>
            <a:r>
              <a:rPr lang="en-US" altLang="zh-CN" dirty="0"/>
              <a:t>g</a:t>
            </a:r>
            <a:r>
              <a:rPr lang="zh-CN" altLang="en-US" dirty="0"/>
              <a:t>函数相乘，然后在</a:t>
            </a:r>
            <a:r>
              <a:rPr lang="en-US" altLang="zh-CN" dirty="0"/>
              <a:t>-</a:t>
            </a:r>
            <a:r>
              <a:rPr lang="zh-CN" altLang="en-US" dirty="0"/>
              <a:t>无穷到</a:t>
            </a:r>
            <a:r>
              <a:rPr lang="en-US" altLang="zh-CN" dirty="0"/>
              <a:t>+</a:t>
            </a:r>
            <a:r>
              <a:rPr lang="zh-CN" altLang="en-US" dirty="0"/>
              <a:t>无穷积分。这个定义也等价于</a:t>
            </a:r>
            <a:r>
              <a:rPr lang="en-US" altLang="zh-CN" dirty="0"/>
              <a:t>g</a:t>
            </a:r>
            <a:r>
              <a:rPr lang="zh-CN" altLang="en-US" dirty="0"/>
              <a:t>经过翻转，平移，与</a:t>
            </a:r>
            <a:r>
              <a:rPr lang="en-US" altLang="zh-CN" dirty="0"/>
              <a:t>f</a:t>
            </a:r>
            <a:r>
              <a:rPr lang="zh-CN" altLang="en-US" dirty="0"/>
              <a:t>函数相乘，然后积分。</a:t>
            </a:r>
            <a:endParaRPr lang="en-US" altLang="zh-CN" dirty="0"/>
          </a:p>
          <a:p>
            <a:endParaRPr lang="en-US" dirty="0"/>
          </a:p>
          <a:p>
            <a:r>
              <a:rPr lang="zh-CN" altLang="en-US" dirty="0"/>
              <a:t>在连续域里面的定义，类似，只是积分换成求和操作。</a:t>
            </a:r>
            <a:endParaRPr lang="en-US" altLang="zh-CN" dirty="0"/>
          </a:p>
          <a:p>
            <a:endParaRPr lang="en-US" dirty="0"/>
          </a:p>
          <a:p>
            <a:r>
              <a:rPr lang="zh-CN" altLang="en-US" dirty="0"/>
              <a:t>在</a:t>
            </a:r>
            <a:r>
              <a:rPr lang="en-US" altLang="zh-CN" dirty="0"/>
              <a:t>DNN</a:t>
            </a:r>
            <a:r>
              <a:rPr lang="zh-CN" altLang="en-US" dirty="0"/>
              <a:t>里面，通常用互相关代替了卷积，比如一维的互相关，不同的地方在于去掉了翻转操作。在</a:t>
            </a:r>
            <a:r>
              <a:rPr lang="en-US" altLang="zh-CN" dirty="0"/>
              <a:t>DNN</a:t>
            </a:r>
            <a:r>
              <a:rPr lang="zh-CN" altLang="en-US" dirty="0"/>
              <a:t>里面，</a:t>
            </a:r>
            <a:endParaRPr lang="en-US" altLang="zh-CN" dirty="0"/>
          </a:p>
          <a:p>
            <a:r>
              <a:rPr lang="zh-CN" altLang="en-US" dirty="0"/>
              <a:t>卷积通常互相关互为通用</a:t>
            </a:r>
            <a:endParaRPr lang="en-US" altLang="zh-CN" dirty="0"/>
          </a:p>
          <a:p>
            <a:endParaRPr lang="en-US" dirty="0"/>
          </a:p>
          <a:p>
            <a:r>
              <a:rPr lang="zh-CN" altLang="en-US" dirty="0"/>
              <a:t>在图像处理里面，一个典型的</a:t>
            </a:r>
            <a:r>
              <a:rPr lang="en-US" altLang="zh-CN" dirty="0"/>
              <a:t>3</a:t>
            </a:r>
            <a:r>
              <a:rPr lang="zh-CN" altLang="en-US" dirty="0"/>
              <a:t>*</a:t>
            </a:r>
            <a:r>
              <a:rPr lang="en-US" altLang="zh-CN" dirty="0"/>
              <a:t>3</a:t>
            </a:r>
            <a:r>
              <a:rPr lang="zh-CN" altLang="en-US" dirty="0"/>
              <a:t>的卷积记成这个形式。</a:t>
            </a:r>
            <a:endParaRPr lang="en-US" altLang="zh-CN" dirty="0"/>
          </a:p>
          <a:p>
            <a:endParaRPr lang="en-US" dirty="0"/>
          </a:p>
          <a:p>
            <a:r>
              <a:rPr lang="zh-CN" altLang="en-US" dirty="0"/>
              <a:t>我们看一个直观的例子，</a:t>
            </a:r>
            <a:endParaRPr lang="en-US" altLang="zh-CN" dirty="0"/>
          </a:p>
          <a:p>
            <a:r>
              <a:rPr lang="zh-CN" altLang="en-US" dirty="0"/>
              <a:t>这个例子里，输入部分有</a:t>
            </a:r>
            <a:r>
              <a:rPr lang="en-US" altLang="zh-CN" dirty="0"/>
              <a:t>4</a:t>
            </a:r>
            <a:r>
              <a:rPr lang="zh-CN" altLang="en-US" dirty="0"/>
              <a:t>个通道，在每个位置，我们会有一个</a:t>
            </a:r>
            <a:r>
              <a:rPr lang="en-US" altLang="zh-CN" dirty="0"/>
              <a:t>3</a:t>
            </a:r>
            <a:r>
              <a:rPr lang="zh-CN" altLang="en-US" dirty="0"/>
              <a:t>*</a:t>
            </a:r>
            <a:r>
              <a:rPr lang="en-US" altLang="zh-CN" dirty="0"/>
              <a:t>3</a:t>
            </a:r>
            <a:r>
              <a:rPr lang="zh-CN" altLang="en-US" dirty="0"/>
              <a:t>*</a:t>
            </a:r>
            <a:r>
              <a:rPr lang="en-US" altLang="zh-CN" dirty="0"/>
              <a:t>4</a:t>
            </a:r>
            <a:r>
              <a:rPr lang="zh-CN" altLang="en-US" dirty="0"/>
              <a:t>的</a:t>
            </a:r>
            <a:r>
              <a:rPr lang="en-US" altLang="zh-CN" dirty="0"/>
              <a:t>tensor</a:t>
            </a:r>
            <a:r>
              <a:rPr lang="zh-CN" altLang="en-US" dirty="0"/>
              <a:t>，然后跟一个</a:t>
            </a:r>
            <a:r>
              <a:rPr lang="en-US" altLang="zh-CN" dirty="0"/>
              <a:t>3</a:t>
            </a:r>
            <a:r>
              <a:rPr lang="zh-CN" altLang="en-US" dirty="0"/>
              <a:t>*</a:t>
            </a:r>
            <a:r>
              <a:rPr lang="en-US" altLang="zh-CN" dirty="0"/>
              <a:t>3</a:t>
            </a:r>
            <a:r>
              <a:rPr lang="zh-CN" altLang="en-US" dirty="0"/>
              <a:t>*</a:t>
            </a:r>
            <a:r>
              <a:rPr lang="en-US" altLang="zh-CN" dirty="0"/>
              <a:t>4filter</a:t>
            </a:r>
            <a:r>
              <a:rPr lang="zh-CN" altLang="en-US" dirty="0"/>
              <a:t>，会得到一个响应，在每个位置都做一次，就会得到一个响应图，</a:t>
            </a:r>
            <a:endParaRPr lang="en-US" altLang="zh-CN" dirty="0"/>
          </a:p>
          <a:p>
            <a:r>
              <a:rPr lang="zh-CN" altLang="en-US" dirty="0"/>
              <a:t>类似的，我们可以通过另外一个</a:t>
            </a:r>
            <a:r>
              <a:rPr lang="en-US" altLang="zh-CN" dirty="0"/>
              <a:t>filter</a:t>
            </a:r>
            <a:r>
              <a:rPr lang="zh-CN" altLang="en-US" dirty="0"/>
              <a:t>，得到另一个响应图，</a:t>
            </a:r>
            <a:endParaRPr lang="en-US" altLang="zh-CN" dirty="0"/>
          </a:p>
          <a:p>
            <a:r>
              <a:rPr lang="zh-CN" altLang="en-US" dirty="0"/>
              <a:t>通过其他的</a:t>
            </a:r>
            <a:r>
              <a:rPr lang="en-US" altLang="zh-CN" dirty="0"/>
              <a:t>filter</a:t>
            </a:r>
            <a:r>
              <a:rPr lang="zh-CN" altLang="en-US" dirty="0"/>
              <a:t>，我们会得到更多的响应图</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2835334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类似的，我们可以通过另外一个</a:t>
            </a:r>
            <a:r>
              <a:rPr lang="en-US" altLang="zh-CN" dirty="0"/>
              <a:t>filter</a:t>
            </a:r>
            <a:r>
              <a:rPr lang="zh-CN" altLang="en-US" dirty="0"/>
              <a:t>，得到另一个响应图，</a:t>
            </a:r>
            <a:endParaRPr lang="en-US" altLang="zh-CN" dirty="0"/>
          </a:p>
          <a:p>
            <a:r>
              <a:rPr lang="zh-CN" altLang="en-US" dirty="0"/>
              <a:t>通过其他的</a:t>
            </a:r>
            <a:r>
              <a:rPr lang="en-US" altLang="zh-CN" dirty="0"/>
              <a:t>filter</a:t>
            </a:r>
            <a:r>
              <a:rPr lang="zh-CN" altLang="en-US" dirty="0"/>
              <a:t>，我们会得到更多的响应图</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2592753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类似的，我们可以通过另外一个</a:t>
            </a:r>
            <a:r>
              <a:rPr lang="en-US" altLang="zh-CN" dirty="0"/>
              <a:t>filter</a:t>
            </a:r>
            <a:r>
              <a:rPr lang="zh-CN" altLang="en-US" dirty="0"/>
              <a:t>，得到另一个响应图，</a:t>
            </a:r>
            <a:endParaRPr lang="en-US" altLang="zh-CN" dirty="0"/>
          </a:p>
          <a:p>
            <a:r>
              <a:rPr lang="zh-CN" altLang="en-US" dirty="0"/>
              <a:t>通过其他的</a:t>
            </a:r>
            <a:r>
              <a:rPr lang="en-US" altLang="zh-CN" dirty="0"/>
              <a:t>filter</a:t>
            </a:r>
            <a:r>
              <a:rPr lang="zh-CN" altLang="en-US" dirty="0"/>
              <a:t>，我们会得到更多的响应图</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161180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这边我们看一个计算的例子，</a:t>
            </a:r>
            <a:endParaRPr lang="en-US" altLang="zh-CN" dirty="0"/>
          </a:p>
          <a:p>
            <a:r>
              <a:rPr lang="zh-CN" altLang="en-US" dirty="0"/>
              <a:t>输入是个</a:t>
            </a:r>
            <a:r>
              <a:rPr lang="en-US" altLang="zh-CN" dirty="0"/>
              <a:t>3</a:t>
            </a:r>
            <a:r>
              <a:rPr lang="zh-CN" altLang="en-US" dirty="0"/>
              <a:t>*</a:t>
            </a:r>
            <a:r>
              <a:rPr lang="en-US" altLang="zh-CN" dirty="0"/>
              <a:t>4</a:t>
            </a:r>
            <a:r>
              <a:rPr lang="zh-CN" altLang="en-US" dirty="0"/>
              <a:t>的</a:t>
            </a:r>
            <a:r>
              <a:rPr lang="en-US" altLang="zh-CN" dirty="0"/>
              <a:t>map</a:t>
            </a:r>
            <a:r>
              <a:rPr lang="zh-CN" altLang="en-US" dirty="0"/>
              <a:t>，</a:t>
            </a:r>
            <a:r>
              <a:rPr lang="en-US" altLang="zh-CN" dirty="0"/>
              <a:t>kernel</a:t>
            </a:r>
            <a:r>
              <a:rPr lang="zh-CN" altLang="en-US" dirty="0"/>
              <a:t>大小</a:t>
            </a:r>
            <a:r>
              <a:rPr lang="en-US" altLang="zh-CN" dirty="0"/>
              <a:t>2</a:t>
            </a:r>
            <a:r>
              <a:rPr lang="zh-CN" altLang="en-US" dirty="0"/>
              <a:t>*</a:t>
            </a:r>
            <a:r>
              <a:rPr lang="en-US" altLang="zh-CN" dirty="0"/>
              <a:t>2</a:t>
            </a:r>
          </a:p>
          <a:p>
            <a:r>
              <a:rPr lang="zh-CN" altLang="en-US" dirty="0"/>
              <a:t>通过卷积后，我们会得到</a:t>
            </a:r>
            <a:r>
              <a:rPr lang="en-US" altLang="zh-CN" dirty="0"/>
              <a:t>2</a:t>
            </a:r>
            <a:r>
              <a:rPr lang="zh-CN" altLang="en-US" dirty="0"/>
              <a:t>*</a:t>
            </a:r>
            <a:r>
              <a:rPr lang="en-US" altLang="zh-CN" dirty="0"/>
              <a:t>3</a:t>
            </a:r>
            <a:r>
              <a:rPr lang="zh-CN" altLang="en-US" dirty="0"/>
              <a:t> 大小的</a:t>
            </a:r>
            <a:r>
              <a:rPr lang="en-US" altLang="zh-CN" dirty="0"/>
              <a:t>map</a:t>
            </a:r>
            <a:r>
              <a:rPr lang="zh-CN" altLang="en-US" dirty="0"/>
              <a:t>。</a:t>
            </a:r>
            <a:endParaRPr lang="en-US" altLang="zh-CN" dirty="0"/>
          </a:p>
          <a:p>
            <a:r>
              <a:rPr lang="zh-CN" altLang="en-US" dirty="0"/>
              <a:t>我们看一下，这个位置的数值怎么得来的：</a:t>
            </a:r>
            <a:endParaRPr lang="en-US" altLang="zh-CN" dirty="0"/>
          </a:p>
          <a:p>
            <a:r>
              <a:rPr lang="zh-CN" altLang="en-US" dirty="0"/>
              <a:t>这个</a:t>
            </a:r>
            <a:r>
              <a:rPr lang="en-US" altLang="zh-CN" dirty="0"/>
              <a:t>2</a:t>
            </a:r>
            <a:r>
              <a:rPr lang="zh-CN" altLang="en-US" dirty="0"/>
              <a:t>*</a:t>
            </a:r>
            <a:r>
              <a:rPr lang="en-US" altLang="zh-CN" dirty="0"/>
              <a:t>2</a:t>
            </a:r>
            <a:r>
              <a:rPr lang="zh-CN" altLang="en-US" dirty="0"/>
              <a:t>的</a:t>
            </a:r>
            <a:r>
              <a:rPr lang="en-US" altLang="zh-CN" dirty="0"/>
              <a:t>map</a:t>
            </a:r>
            <a:r>
              <a:rPr lang="zh-CN" altLang="en-US" dirty="0"/>
              <a:t>跟这个</a:t>
            </a:r>
            <a:r>
              <a:rPr lang="en-US" altLang="zh-CN" dirty="0"/>
              <a:t>kernel</a:t>
            </a:r>
            <a:r>
              <a:rPr lang="zh-CN" altLang="en-US" dirty="0"/>
              <a:t>对应位置相乘得到的。。。。</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8067960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Microsof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619835" y="3110357"/>
            <a:ext cx="2952332" cy="630936"/>
          </a:xfrm>
          <a:prstGeom prst="rect">
            <a:avLst/>
          </a:prstGeom>
        </p:spPr>
      </p:pic>
      <p:sp>
        <p:nvSpPr>
          <p:cNvPr id="5" name="Text Box 3"/>
          <p:cNvSpPr txBox="1">
            <a:spLocks noChangeArrowheads="1"/>
          </p:cNvSpPr>
          <p:nvPr userDrawn="1"/>
        </p:nvSpPr>
        <p:spPr bwMode="blackWhite">
          <a:xfrm>
            <a:off x="562121" y="5830321"/>
            <a:ext cx="11067756" cy="862497"/>
          </a:xfrm>
          <a:prstGeom prst="rect">
            <a:avLst/>
          </a:prstGeom>
          <a:noFill/>
          <a:ln w="12700">
            <a:noFill/>
            <a:miter lim="800000"/>
            <a:headEnd type="none" w="sm" len="sm"/>
            <a:tailEnd type="none" w="sm" len="sm"/>
          </a:ln>
          <a:effectLst/>
        </p:spPr>
        <p:txBody>
          <a:bodyPr vert="horz" wrap="square" lIns="91380" tIns="45691" rIns="91380" bIns="45691" numCol="1" anchor="t" anchorCtr="0" compatLnSpc="1">
            <a:prstTxWarp prst="textNoShape">
              <a:avLst/>
            </a:prstTxWarp>
            <a:spAutoFit/>
          </a:bodyPr>
          <a:lstStyle/>
          <a:p>
            <a:pPr marL="0" marR="0" lvl="0" indent="0" algn="ctr" defTabSz="913620" rtl="0" eaLnBrk="0" fontAlgn="auto" latinLnBrk="0" hangingPunct="0">
              <a:lnSpc>
                <a:spcPct val="100000"/>
              </a:lnSpc>
              <a:spcBef>
                <a:spcPts val="0"/>
              </a:spcBef>
              <a:spcAft>
                <a:spcPts val="800"/>
              </a:spcAft>
              <a:buClrTx/>
              <a:buSzTx/>
              <a:buFontTx/>
              <a:buNone/>
              <a:tabLst/>
              <a:defRPr/>
            </a:pP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 201</a:t>
            </a:r>
            <a:r>
              <a:rPr kumimoji="0" lang="en-US" altLang="zh-CN" sz="900" b="0" i="0" u="none" strike="noStrike" kern="1200" cap="none" spc="0" normalizeH="0" baseline="0" noProof="0" dirty="0">
                <a:ln>
                  <a:noFill/>
                </a:ln>
                <a:solidFill>
                  <a:srgbClr val="717073">
                    <a:alpha val="99000"/>
                  </a:srgbClr>
                </a:solidFill>
                <a:effectLst/>
                <a:uLnTx/>
                <a:uFillTx/>
                <a:latin typeface="Segoe UI"/>
                <a:ea typeface="+mn-ea"/>
                <a:cs typeface="Arial" charset="0"/>
              </a:rPr>
              <a:t>7</a:t>
            </a: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 Microsoft </a:t>
            </a:r>
          </a:p>
          <a:p>
            <a:pPr marL="0" marR="0" lvl="0" indent="0" algn="ctr" defTabSz="913620" rtl="0" eaLnBrk="0" fontAlgn="auto" latinLnBrk="0" hangingPunct="0">
              <a:lnSpc>
                <a:spcPct val="100000"/>
              </a:lnSpc>
              <a:spcBef>
                <a:spcPts val="0"/>
              </a:spcBef>
              <a:spcAft>
                <a:spcPts val="800"/>
              </a:spcAft>
              <a:buClrTx/>
              <a:buSzTx/>
              <a:buFontTx/>
              <a:buNone/>
              <a:tabLst/>
              <a:defRPr/>
            </a:pP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The information herein is for informational purposes only and represents the current view of Microsoft Corporation as of the date of this presentation. Because Microsoft must respond to changing </a:t>
            </a:r>
            <a:b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b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market conditions, it should not be interpreted to be a commitment on the part of Microsoft, and Microsoft cannot guarantee the accuracy of any information provided after the date of this presentation.  </a:t>
            </a:r>
          </a:p>
          <a:p>
            <a:pPr marL="0" marR="0" lvl="0" indent="0" algn="ctr" defTabSz="913620" rtl="0" eaLnBrk="0" fontAlgn="auto" latinLnBrk="0" hangingPunct="0">
              <a:lnSpc>
                <a:spcPct val="100000"/>
              </a:lnSpc>
              <a:spcBef>
                <a:spcPts val="0"/>
              </a:spcBef>
              <a:spcAft>
                <a:spcPts val="800"/>
              </a:spcAft>
              <a:buClrTx/>
              <a:buSzTx/>
              <a:buFontTx/>
              <a:buNone/>
              <a:tabLst/>
              <a:defRPr/>
            </a:pPr>
            <a:r>
              <a:rPr kumimoji="0" lang="en-US" sz="900" b="0" i="0" u="none" strike="noStrike" kern="1200" cap="none" spc="0" normalizeH="0" baseline="0" noProof="0" dirty="0">
                <a:ln>
                  <a:noFill/>
                </a:ln>
                <a:solidFill>
                  <a:srgbClr val="717073">
                    <a:alpha val="99000"/>
                  </a:srgbClr>
                </a:solidFill>
                <a:effectLst/>
                <a:uLnTx/>
                <a:uFillTx/>
                <a:latin typeface="Segoe UI"/>
                <a:ea typeface="+mn-ea"/>
                <a:cs typeface="Arial" charset="0"/>
              </a:rPr>
              <a:t>Microsoft makes no warranties, express, implied or statutory, as to the information in this presentation.</a:t>
            </a:r>
          </a:p>
        </p:txBody>
      </p:sp>
    </p:spTree>
    <p:extLst>
      <p:ext uri="{BB962C8B-B14F-4D97-AF65-F5344CB8AC3E}">
        <p14:creationId xmlns:p14="http://schemas.microsoft.com/office/powerpoint/2010/main" val="3154358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2514600"/>
            <a:ext cx="12192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Segoe UI Light" panose="020B0502040204020203" pitchFamily="34" charset="0"/>
              <a:cs typeface="Segoe UI Light" panose="020B0502040204020203" pitchFamily="34" charset="0"/>
            </a:endParaRPr>
          </a:p>
        </p:txBody>
      </p:sp>
      <p:sp>
        <p:nvSpPr>
          <p:cNvPr id="6" name="TextBox 5"/>
          <p:cNvSpPr txBox="1"/>
          <p:nvPr/>
        </p:nvSpPr>
        <p:spPr>
          <a:xfrm>
            <a:off x="20072" y="1647906"/>
            <a:ext cx="9969500" cy="861774"/>
          </a:xfrm>
          <a:prstGeom prst="rect">
            <a:avLst/>
          </a:prstGeom>
          <a:noFill/>
        </p:spPr>
        <p:txBody>
          <a:bodyPr wrap="square" rtlCol="0">
            <a:spAutoFit/>
          </a:bodyPr>
          <a:lstStyle/>
          <a:p>
            <a:r>
              <a:rPr lang="en-US" sz="4800" dirty="0">
                <a:solidFill>
                  <a:srgbClr val="000000">
                    <a:lumMod val="65000"/>
                    <a:lumOff val="35000"/>
                  </a:srgbClr>
                </a:solidFill>
                <a:latin typeface="Segoe UI Light" pitchFamily="34" charset="0"/>
                <a:ea typeface="Segoe UI" pitchFamily="34" charset="0"/>
                <a:cs typeface="Segoe UI Light" panose="020B0502040204020203" pitchFamily="34" charset="0"/>
              </a:rPr>
              <a:t>Microsoft</a:t>
            </a:r>
            <a:r>
              <a:rPr lang="en-US" baseline="100000" dirty="0">
                <a:solidFill>
                  <a:srgbClr val="000000">
                    <a:lumMod val="65000"/>
                    <a:lumOff val="35000"/>
                  </a:srgbClr>
                </a:solidFill>
                <a:latin typeface="Segoe UI Light" pitchFamily="34" charset="0"/>
                <a:ea typeface="Segoe UI" pitchFamily="34" charset="0"/>
                <a:cs typeface="Segoe UI Light" panose="020B0502040204020203" pitchFamily="34" charset="0"/>
              </a:rPr>
              <a:t>®</a:t>
            </a:r>
            <a:r>
              <a:rPr lang="en-US" sz="4400" dirty="0">
                <a:solidFill>
                  <a:srgbClr val="000000">
                    <a:lumMod val="65000"/>
                    <a:lumOff val="35000"/>
                  </a:srgbClr>
                </a:solidFill>
                <a:latin typeface="Segoe UI Light" pitchFamily="34" charset="0"/>
                <a:ea typeface="Segoe UI" pitchFamily="34" charset="0"/>
                <a:cs typeface="Segoe UI Light" panose="020B0502040204020203" pitchFamily="34" charset="0"/>
              </a:rPr>
              <a:t> </a:t>
            </a:r>
            <a:r>
              <a:rPr lang="en-US" sz="4800" dirty="0">
                <a:solidFill>
                  <a:srgbClr val="000000">
                    <a:lumMod val="65000"/>
                    <a:lumOff val="35000"/>
                  </a:srgbClr>
                </a:solidFill>
                <a:latin typeface="Segoe UI Light" pitchFamily="34" charset="0"/>
                <a:ea typeface="Segoe UI" pitchFamily="34" charset="0"/>
                <a:cs typeface="Segoe UI Light" panose="020B0502040204020203" pitchFamily="34" charset="0"/>
              </a:rPr>
              <a:t>Virtual Academy</a:t>
            </a:r>
          </a:p>
        </p:txBody>
      </p:sp>
      <p:pic>
        <p:nvPicPr>
          <p:cNvPr id="10" name="Picture 9"/>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 y="2514600"/>
            <a:ext cx="4084320" cy="2514600"/>
          </a:xfrm>
          <a:prstGeom prst="rect">
            <a:avLst/>
          </a:prstGeom>
        </p:spPr>
      </p:pic>
      <p:sp>
        <p:nvSpPr>
          <p:cNvPr id="726019" name="Rectangle 3"/>
          <p:cNvSpPr>
            <a:spLocks noGrp="1" noChangeArrowheads="1"/>
          </p:cNvSpPr>
          <p:nvPr>
            <p:ph type="ctrTitle" sz="quarter" hasCustomPrompt="1"/>
          </p:nvPr>
        </p:nvSpPr>
        <p:spPr>
          <a:xfrm>
            <a:off x="4142377" y="2774736"/>
            <a:ext cx="7643223"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UI Light" panose="020B0502040204020203" pitchFamily="34" charset="0"/>
                <a:cs typeface="Segoe UI Light" panose="020B0502040204020203"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161729" y="3925328"/>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Click to edit Course title</a:t>
            </a:r>
          </a:p>
        </p:txBody>
      </p:sp>
    </p:spTree>
    <p:extLst>
      <p:ext uri="{BB962C8B-B14F-4D97-AF65-F5344CB8AC3E}">
        <p14:creationId xmlns:p14="http://schemas.microsoft.com/office/powerpoint/2010/main" val="242526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852029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Click to edit Master title style</a:t>
            </a:r>
          </a:p>
        </p:txBody>
      </p:sp>
    </p:spTree>
    <p:extLst>
      <p:ext uri="{BB962C8B-B14F-4D97-AF65-F5344CB8AC3E}">
        <p14:creationId xmlns:p14="http://schemas.microsoft.com/office/powerpoint/2010/main" val="1138202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775" y="2870519"/>
            <a:ext cx="10365317" cy="740664"/>
          </a:xfrm>
          <a:noFill/>
        </p:spPr>
        <p:txBody>
          <a:bodyPr/>
          <a:lstStyle>
            <a:lvl1pPr algn="ctr">
              <a:defRPr sz="4000"/>
            </a:lvl1pPr>
          </a:lstStyle>
          <a:p>
            <a:r>
              <a:rPr lang="en-US" dirty="0"/>
              <a:t>Click to edit Master title style</a:t>
            </a:r>
          </a:p>
        </p:txBody>
      </p:sp>
    </p:spTree>
    <p:extLst>
      <p:ext uri="{BB962C8B-B14F-4D97-AF65-F5344CB8AC3E}">
        <p14:creationId xmlns:p14="http://schemas.microsoft.com/office/powerpoint/2010/main" val="2711076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and Content">
    <p:bg>
      <p:bgPr>
        <a:solidFill>
          <a:srgbClr val="0072C6"/>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17961" cy="1587999"/>
          </a:xfrm>
        </p:spPr>
        <p:txBody>
          <a:bodyPr/>
          <a:lstStyle>
            <a:lvl1pPr>
              <a:defRPr>
                <a:solidFill>
                  <a:schemeClr val="bg1">
                    <a:lumMod val="95000"/>
                  </a:schemeClr>
                </a:solidFill>
                <a:latin typeface="+mj-lt"/>
              </a:defRPr>
            </a:lvl1pPr>
            <a:lvl2pPr>
              <a:defRPr>
                <a:solidFill>
                  <a:schemeClr val="bg1">
                    <a:lumMod val="95000"/>
                  </a:schemeClr>
                </a:solidFill>
                <a:latin typeface="+mj-lt"/>
              </a:defRPr>
            </a:lvl2pPr>
            <a:lvl3pPr>
              <a:defRPr>
                <a:solidFill>
                  <a:schemeClr val="bg1">
                    <a:lumMod val="95000"/>
                  </a:schemeClr>
                </a:solidFill>
                <a:latin typeface="+mj-lt"/>
              </a:defRPr>
            </a:lvl3pPr>
            <a:lvl4pPr>
              <a:defRPr>
                <a:solidFill>
                  <a:schemeClr val="bg1">
                    <a:lumMod val="95000"/>
                  </a:schemeClr>
                </a:solidFill>
                <a:latin typeface="+mj-lt"/>
              </a:defRPr>
            </a:lvl4pPr>
            <a:lvl5pPr>
              <a:defRPr>
                <a:solidFill>
                  <a:schemeClr val="bg1">
                    <a:lumMod val="95000"/>
                  </a:schemeClr>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lvl1pPr>
              <a:defRPr>
                <a:solidFill>
                  <a:schemeClr val="bg1">
                    <a:lumMod val="95000"/>
                  </a:schemeClr>
                </a:solidFill>
                <a:latin typeface="+mj-lt"/>
              </a:defRPr>
            </a:lvl1pPr>
          </a:lstStyle>
          <a:p>
            <a:r>
              <a:rPr lang="en-US"/>
              <a:t>Click to edit Master title style</a:t>
            </a:r>
          </a:p>
        </p:txBody>
      </p:sp>
    </p:spTree>
    <p:extLst>
      <p:ext uri="{BB962C8B-B14F-4D97-AF65-F5344CB8AC3E}">
        <p14:creationId xmlns:p14="http://schemas.microsoft.com/office/powerpoint/2010/main" val="373294525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and Content 1st level color text">
    <p:bg>
      <p:bgPr>
        <a:solidFill>
          <a:srgbClr val="0072C6"/>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87999"/>
          </a:xfrm>
        </p:spPr>
        <p:txBody>
          <a:bodyPr>
            <a:spAutoFit/>
          </a:bodyPr>
          <a:lstStyle>
            <a:lvl1pPr>
              <a:defRPr>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a:solidFill>
                  <a:schemeClr val="bg1">
                    <a:lumMod val="95000"/>
                  </a:schemeClr>
                </a:solidFill>
              </a:defRPr>
            </a:lvl1pPr>
          </a:lstStyle>
          <a:p>
            <a:r>
              <a:rPr lang="en-US" dirty="0"/>
              <a:t>Click to edit Master title style</a:t>
            </a:r>
          </a:p>
        </p:txBody>
      </p:sp>
    </p:spTree>
    <p:extLst>
      <p:ext uri="{BB962C8B-B14F-4D97-AF65-F5344CB8AC3E}">
        <p14:creationId xmlns:p14="http://schemas.microsoft.com/office/powerpoint/2010/main" val="40119946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67044981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ransition Slide">
    <p:bg>
      <p:bgPr>
        <a:solidFill>
          <a:srgbClr val="7FBA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897257"/>
            <a:ext cx="12192000" cy="1063487"/>
          </a:xfrm>
        </p:spPr>
        <p:txBody>
          <a:bodyPr/>
          <a:lstStyle>
            <a:lvl1pPr algn="ctr">
              <a:defRPr baseline="0">
                <a:solidFill>
                  <a:schemeClr val="bg1"/>
                </a:solidFill>
              </a:defRPr>
            </a:lvl1pPr>
          </a:lstStyle>
          <a:p>
            <a:r>
              <a:rPr lang="en-US" dirty="0"/>
              <a:t>Transition Slide</a:t>
            </a:r>
          </a:p>
        </p:txBody>
      </p:sp>
    </p:spTree>
    <p:extLst>
      <p:ext uri="{BB962C8B-B14F-4D97-AF65-F5344CB8AC3E}">
        <p14:creationId xmlns:p14="http://schemas.microsoft.com/office/powerpoint/2010/main" val="583493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72" r:id="rId9"/>
    <p:sldLayoutId id="2147483669" r:id="rId10"/>
    <p:sldLayoutId id="2147483681" r:id="rId11"/>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Segoe UI Light" panose="020B0502040204020203" pitchFamily="34" charset="0"/>
              <a:cs typeface="Segoe UI Light" panose="020B0502040204020203" pitchFamily="34" charset="0"/>
            </a:endParaRPr>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dirty="0">
              <a:solidFill>
                <a:srgbClr val="000000"/>
              </a:solidFill>
              <a:latin typeface="Segoe UI Light" panose="020B0502040204020203" pitchFamily="34" charset="0"/>
              <a:cs typeface="Segoe UI Light" panose="020B0502040204020203" pitchFamily="34" charset="0"/>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308557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2" r:id="rId7"/>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8" Type="http://schemas.openxmlformats.org/officeDocument/2006/relationships/image" Target="../media/image330.png"/><Relationship Id="rId3" Type="http://schemas.openxmlformats.org/officeDocument/2006/relationships/image" Target="../media/image28.png"/><Relationship Id="rId7" Type="http://schemas.openxmlformats.org/officeDocument/2006/relationships/image" Target="../media/image320.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310.png"/><Relationship Id="rId11" Type="http://schemas.openxmlformats.org/officeDocument/2006/relationships/image" Target="../media/image30.png"/><Relationship Id="rId10" Type="http://schemas.openxmlformats.org/officeDocument/2006/relationships/image" Target="../media/image39.png"/><Relationship Id="rId4" Type="http://schemas.openxmlformats.org/officeDocument/2006/relationships/image" Target="../media/image29.png"/><Relationship Id="rId9" Type="http://schemas.openxmlformats.org/officeDocument/2006/relationships/image" Target="../media/image340.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3.xml"/><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1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emf"/><Relationship Id="rId7" Type="http://schemas.openxmlformats.org/officeDocument/2006/relationships/image" Target="../media/image45.png"/><Relationship Id="rId2" Type="http://schemas.openxmlformats.org/officeDocument/2006/relationships/notesSlide" Target="../notesSlides/notesSlide30.xml"/><Relationship Id="rId1" Type="http://schemas.openxmlformats.org/officeDocument/2006/relationships/slideLayout" Target="../slideLayouts/slideLayout1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55.png"/></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550.png"/><Relationship Id="rId2" Type="http://schemas.openxmlformats.org/officeDocument/2006/relationships/notesSlide" Target="../notesSlides/notesSlide33.xml"/><Relationship Id="rId1" Type="http://schemas.openxmlformats.org/officeDocument/2006/relationships/slideLayout" Target="../slideLayouts/slideLayout13.xml"/><Relationship Id="rId5" Type="http://schemas.openxmlformats.org/officeDocument/2006/relationships/image" Target="../media/image58.png"/><Relationship Id="rId4" Type="http://schemas.openxmlformats.org/officeDocument/2006/relationships/image" Target="../media/image57.png"/></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4.xml"/><Relationship Id="rId1" Type="http://schemas.openxmlformats.org/officeDocument/2006/relationships/slideLayout" Target="../slideLayouts/slideLayout13.xml"/><Relationship Id="rId5" Type="http://schemas.openxmlformats.org/officeDocument/2006/relationships/image" Target="../media/image49.png"/><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3" Type="http://schemas.openxmlformats.org/officeDocument/2006/relationships/hyperlink" Target="http://cs231n.github.io/" TargetMode="External"/><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altLang="zh-CN" dirty="0"/>
              <a:t>Jingdong Wang </a:t>
            </a:r>
            <a:r>
              <a:rPr lang="en-US" dirty="0"/>
              <a:t>| </a:t>
            </a:r>
            <a:r>
              <a:rPr lang="en-US" altLang="zh-CN" dirty="0"/>
              <a:t>Senior Researcher</a:t>
            </a:r>
          </a:p>
          <a:p>
            <a:r>
              <a:rPr lang="en-US" altLang="zh-CN" dirty="0"/>
              <a:t>jingdw@microsoft.com</a:t>
            </a:r>
            <a:endParaRPr lang="en-US" dirty="0"/>
          </a:p>
        </p:txBody>
      </p:sp>
      <p:sp>
        <p:nvSpPr>
          <p:cNvPr id="2" name="Title 1"/>
          <p:cNvSpPr>
            <a:spLocks noGrp="1"/>
          </p:cNvSpPr>
          <p:nvPr>
            <p:ph type="ctrTitle"/>
          </p:nvPr>
        </p:nvSpPr>
        <p:spPr/>
        <p:txBody>
          <a:bodyPr/>
          <a:lstStyle/>
          <a:p>
            <a:r>
              <a:rPr lang="en-US" altLang="zh-CN" sz="4000" dirty="0"/>
              <a:t>Convolutional Neural Networks</a:t>
            </a:r>
            <a:endParaRPr lang="en-US" sz="4000" dirty="0"/>
          </a:p>
        </p:txBody>
      </p:sp>
      <p:sp>
        <p:nvSpPr>
          <p:cNvPr id="3" name="TextBox 2"/>
          <p:cNvSpPr txBox="1"/>
          <p:nvPr/>
        </p:nvSpPr>
        <p:spPr>
          <a:xfrm>
            <a:off x="266937" y="2487622"/>
            <a:ext cx="4235455" cy="486287"/>
          </a:xfrm>
          <a:prstGeom prst="rect">
            <a:avLst/>
          </a:prstGeom>
          <a:noFill/>
        </p:spPr>
        <p:txBody>
          <a:bodyPr wrap="none" rtlCol="0">
            <a:spAutoFit/>
          </a:bodyPr>
          <a:lstStyle/>
          <a:p>
            <a:pPr defTabSz="914088">
              <a:lnSpc>
                <a:spcPct val="80000"/>
              </a:lnSpc>
              <a:spcBef>
                <a:spcPct val="0"/>
              </a:spcBef>
            </a:pPr>
            <a:r>
              <a:rPr lang="zh-CN" altLang="en-US" sz="3200" kern="0" dirty="0">
                <a:ln w="3175">
                  <a:noFill/>
                </a:ln>
                <a:gradFill flip="none" rotWithShape="1">
                  <a:gsLst>
                    <a:gs pos="4583">
                      <a:srgbClr val="FFFFFF"/>
                    </a:gs>
                    <a:gs pos="100000">
                      <a:srgbClr val="FFFFFF"/>
                    </a:gs>
                  </a:gsLst>
                  <a:lin ang="5400000" scaled="0"/>
                  <a:tileRect/>
                </a:gradFill>
                <a:latin typeface="Segoe UI Light" panose="020B0502040204020203" pitchFamily="34" charset="0"/>
                <a:ea typeface="Segoe UI Light" panose="020B0502040204020203" pitchFamily="34" charset="0"/>
                <a:cs typeface="Segoe UI Light" panose="020B0502040204020203" pitchFamily="34" charset="0"/>
              </a:rPr>
              <a:t>微软 </a:t>
            </a:r>
            <a:r>
              <a:rPr lang="en-US" sz="3200" kern="0" dirty="0">
                <a:ln w="3175">
                  <a:noFill/>
                </a:ln>
                <a:gradFill flip="none" rotWithShape="1">
                  <a:gsLst>
                    <a:gs pos="4583">
                      <a:srgbClr val="FFFFFF"/>
                    </a:gs>
                    <a:gs pos="100000">
                      <a:srgbClr val="FFFFFF"/>
                    </a:gs>
                  </a:gsLst>
                  <a:lin ang="5400000" scaled="0"/>
                  <a:tileRect/>
                </a:gradFill>
                <a:latin typeface="Segoe UI Light" panose="020B0502040204020203" pitchFamily="34" charset="0"/>
                <a:ea typeface="Segoe UI Light" panose="020B0502040204020203" pitchFamily="34" charset="0"/>
                <a:cs typeface="Segoe UI Light" panose="020B0502040204020203" pitchFamily="34" charset="0"/>
              </a:rPr>
              <a:t>D</a:t>
            </a:r>
            <a:r>
              <a:rPr lang="en-US" altLang="zh-CN" sz="3200" kern="0" dirty="0">
                <a:ln w="3175">
                  <a:noFill/>
                </a:ln>
                <a:gradFill flip="none" rotWithShape="1">
                  <a:gsLst>
                    <a:gs pos="4583">
                      <a:srgbClr val="FFFFFF"/>
                    </a:gs>
                    <a:gs pos="100000">
                      <a:srgbClr val="FFFFFF"/>
                    </a:gs>
                  </a:gsLst>
                  <a:lin ang="5400000" scaled="0"/>
                  <a:tileRect/>
                </a:gradFill>
                <a:latin typeface="Segoe UI Light" panose="020B0502040204020203" pitchFamily="34" charset="0"/>
                <a:ea typeface="Segoe UI Light" panose="020B0502040204020203" pitchFamily="34" charset="0"/>
                <a:cs typeface="Segoe UI Light" panose="020B0502040204020203" pitchFamily="34" charset="0"/>
              </a:rPr>
              <a:t>evX AI </a:t>
            </a:r>
            <a:r>
              <a:rPr lang="zh-CN" altLang="en-US" sz="3200" kern="0" dirty="0">
                <a:ln w="3175">
                  <a:noFill/>
                </a:ln>
                <a:gradFill flip="none" rotWithShape="1">
                  <a:gsLst>
                    <a:gs pos="4583">
                      <a:srgbClr val="FFFFFF"/>
                    </a:gs>
                    <a:gs pos="100000">
                      <a:srgbClr val="FFFFFF"/>
                    </a:gs>
                  </a:gsLst>
                  <a:lin ang="5400000" scaled="0"/>
                  <a:tileRect/>
                </a:gradFill>
                <a:latin typeface="Segoe UI Light" panose="020B0502040204020203" pitchFamily="34" charset="0"/>
                <a:ea typeface="Segoe UI Light" panose="020B0502040204020203" pitchFamily="34" charset="0"/>
                <a:cs typeface="Segoe UI Light" panose="020B0502040204020203" pitchFamily="34" charset="0"/>
              </a:rPr>
              <a:t>系列课程</a:t>
            </a:r>
            <a:endParaRPr lang="en-US" sz="3200" kern="0" dirty="0">
              <a:ln w="3175">
                <a:noFill/>
              </a:ln>
              <a:gradFill flip="none" rotWithShape="1">
                <a:gsLst>
                  <a:gs pos="4583">
                    <a:srgbClr val="FFFFFF"/>
                  </a:gs>
                  <a:gs pos="100000">
                    <a:srgbClr val="FFFFFF"/>
                  </a:gs>
                </a:gsLst>
                <a:lin ang="5400000" scaled="0"/>
                <a:tileRect/>
              </a:gradFill>
              <a:latin typeface="Segoe UI Light" panose="020B0502040204020203" pitchFamily="34" charset="0"/>
              <a:ea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9898" y="83764"/>
            <a:ext cx="1726642" cy="816016"/>
          </a:xfrm>
          <a:prstGeom prst="rect">
            <a:avLst/>
          </a:prstGeom>
        </p:spPr>
      </p:pic>
    </p:spTree>
    <p:extLst>
      <p:ext uri="{BB962C8B-B14F-4D97-AF65-F5344CB8AC3E}">
        <p14:creationId xmlns:p14="http://schemas.microsoft.com/office/powerpoint/2010/main" val="1665733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A3152-9F86-461C-B8A4-C406E27C7407}"/>
              </a:ext>
            </a:extLst>
          </p:cNvPr>
          <p:cNvSpPr>
            <a:spLocks noGrp="1"/>
          </p:cNvSpPr>
          <p:nvPr>
            <p:ph type="title"/>
          </p:nvPr>
        </p:nvSpPr>
        <p:spPr/>
        <p:txBody>
          <a:bodyPr/>
          <a:lstStyle/>
          <a:p>
            <a:r>
              <a:rPr lang="en-US" altLang="zh-CN" dirty="0"/>
              <a:t>Convolution Layer – </a:t>
            </a:r>
            <a:r>
              <a:rPr lang="en-US" dirty="0"/>
              <a:t>Zero Padding</a:t>
            </a:r>
          </a:p>
        </p:txBody>
      </p:sp>
      <p:graphicFrame>
        <p:nvGraphicFramePr>
          <p:cNvPr id="32" name="Table 31">
            <a:extLst>
              <a:ext uri="{FF2B5EF4-FFF2-40B4-BE49-F238E27FC236}">
                <a16:creationId xmlns:a16="http://schemas.microsoft.com/office/drawing/2014/main" id="{F14B630E-E896-4F94-93CE-0ABFFB2588B4}"/>
              </a:ext>
            </a:extLst>
          </p:cNvPr>
          <p:cNvGraphicFramePr>
            <a:graphicFrameLocks noGrp="1"/>
          </p:cNvGraphicFramePr>
          <p:nvPr>
            <p:extLst/>
          </p:nvPr>
        </p:nvGraphicFramePr>
        <p:xfrm>
          <a:off x="595315" y="3437855"/>
          <a:ext cx="5027440" cy="433633"/>
        </p:xfrm>
        <a:graphic>
          <a:graphicData uri="http://schemas.openxmlformats.org/drawingml/2006/table">
            <a:tbl>
              <a:tblPr firstRow="1" bandRow="1">
                <a:tableStyleId>{5C22544A-7EE6-4342-B048-85BDC9FD1C3A}</a:tableStyleId>
              </a:tblPr>
              <a:tblGrid>
                <a:gridCol w="457040">
                  <a:extLst>
                    <a:ext uri="{9D8B030D-6E8A-4147-A177-3AD203B41FA5}">
                      <a16:colId xmlns:a16="http://schemas.microsoft.com/office/drawing/2014/main" val="4171297378"/>
                    </a:ext>
                  </a:extLst>
                </a:gridCol>
                <a:gridCol w="457040">
                  <a:extLst>
                    <a:ext uri="{9D8B030D-6E8A-4147-A177-3AD203B41FA5}">
                      <a16:colId xmlns:a16="http://schemas.microsoft.com/office/drawing/2014/main" val="2088208175"/>
                    </a:ext>
                  </a:extLst>
                </a:gridCol>
                <a:gridCol w="457040">
                  <a:extLst>
                    <a:ext uri="{9D8B030D-6E8A-4147-A177-3AD203B41FA5}">
                      <a16:colId xmlns:a16="http://schemas.microsoft.com/office/drawing/2014/main" val="3021263207"/>
                    </a:ext>
                  </a:extLst>
                </a:gridCol>
                <a:gridCol w="457040">
                  <a:extLst>
                    <a:ext uri="{9D8B030D-6E8A-4147-A177-3AD203B41FA5}">
                      <a16:colId xmlns:a16="http://schemas.microsoft.com/office/drawing/2014/main" val="1426759948"/>
                    </a:ext>
                  </a:extLst>
                </a:gridCol>
                <a:gridCol w="457040">
                  <a:extLst>
                    <a:ext uri="{9D8B030D-6E8A-4147-A177-3AD203B41FA5}">
                      <a16:colId xmlns:a16="http://schemas.microsoft.com/office/drawing/2014/main" val="3126980692"/>
                    </a:ext>
                  </a:extLst>
                </a:gridCol>
                <a:gridCol w="457040">
                  <a:extLst>
                    <a:ext uri="{9D8B030D-6E8A-4147-A177-3AD203B41FA5}">
                      <a16:colId xmlns:a16="http://schemas.microsoft.com/office/drawing/2014/main" val="3613744089"/>
                    </a:ext>
                  </a:extLst>
                </a:gridCol>
                <a:gridCol w="457040">
                  <a:extLst>
                    <a:ext uri="{9D8B030D-6E8A-4147-A177-3AD203B41FA5}">
                      <a16:colId xmlns:a16="http://schemas.microsoft.com/office/drawing/2014/main" val="950269834"/>
                    </a:ext>
                  </a:extLst>
                </a:gridCol>
                <a:gridCol w="457040">
                  <a:extLst>
                    <a:ext uri="{9D8B030D-6E8A-4147-A177-3AD203B41FA5}">
                      <a16:colId xmlns:a16="http://schemas.microsoft.com/office/drawing/2014/main" val="70243363"/>
                    </a:ext>
                  </a:extLst>
                </a:gridCol>
                <a:gridCol w="457040">
                  <a:extLst>
                    <a:ext uri="{9D8B030D-6E8A-4147-A177-3AD203B41FA5}">
                      <a16:colId xmlns:a16="http://schemas.microsoft.com/office/drawing/2014/main" val="3862580830"/>
                    </a:ext>
                  </a:extLst>
                </a:gridCol>
                <a:gridCol w="457040">
                  <a:extLst>
                    <a:ext uri="{9D8B030D-6E8A-4147-A177-3AD203B41FA5}">
                      <a16:colId xmlns:a16="http://schemas.microsoft.com/office/drawing/2014/main" val="1273717439"/>
                    </a:ext>
                  </a:extLst>
                </a:gridCol>
                <a:gridCol w="457040">
                  <a:extLst>
                    <a:ext uri="{9D8B030D-6E8A-4147-A177-3AD203B41FA5}">
                      <a16:colId xmlns:a16="http://schemas.microsoft.com/office/drawing/2014/main" val="2952086975"/>
                    </a:ext>
                  </a:extLst>
                </a:gridCol>
              </a:tblGrid>
              <a:tr h="433633">
                <a:tc>
                  <a:txBody>
                    <a:bodyPr/>
                    <a:lstStyle/>
                    <a:p>
                      <a:endParaRPr lang="en-US"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9050" cap="flat" cmpd="sng" algn="ctr">
                      <a:solidFill>
                        <a:srgbClr val="00B05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solidFill>
                          <a:schemeClr val="bg1"/>
                        </a:solidFill>
                      </a:endParaRPr>
                    </a:p>
                  </a:txBody>
                  <a:tcPr>
                    <a:lnL w="19050" cap="flat" cmpd="sng" algn="ctr">
                      <a:solidFill>
                        <a:srgbClr val="00B05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73251600"/>
                  </a:ext>
                </a:extLst>
              </a:tr>
            </a:tbl>
          </a:graphicData>
        </a:graphic>
      </p:graphicFrame>
      <p:graphicFrame>
        <p:nvGraphicFramePr>
          <p:cNvPr id="33" name="Table 32">
            <a:extLst>
              <a:ext uri="{FF2B5EF4-FFF2-40B4-BE49-F238E27FC236}">
                <a16:creationId xmlns:a16="http://schemas.microsoft.com/office/drawing/2014/main" id="{826DEABD-C814-4C3A-A5A9-D51635E1977F}"/>
              </a:ext>
            </a:extLst>
          </p:cNvPr>
          <p:cNvGraphicFramePr>
            <a:graphicFrameLocks noGrp="1"/>
          </p:cNvGraphicFramePr>
          <p:nvPr>
            <p:extLst/>
          </p:nvPr>
        </p:nvGraphicFramePr>
        <p:xfrm>
          <a:off x="606310" y="2511320"/>
          <a:ext cx="5027440" cy="433633"/>
        </p:xfrm>
        <a:graphic>
          <a:graphicData uri="http://schemas.openxmlformats.org/drawingml/2006/table">
            <a:tbl>
              <a:tblPr firstRow="1" bandRow="1">
                <a:tableStyleId>{5C22544A-7EE6-4342-B048-85BDC9FD1C3A}</a:tableStyleId>
              </a:tblPr>
              <a:tblGrid>
                <a:gridCol w="457040">
                  <a:extLst>
                    <a:ext uri="{9D8B030D-6E8A-4147-A177-3AD203B41FA5}">
                      <a16:colId xmlns:a16="http://schemas.microsoft.com/office/drawing/2014/main" val="4171297378"/>
                    </a:ext>
                  </a:extLst>
                </a:gridCol>
                <a:gridCol w="457040">
                  <a:extLst>
                    <a:ext uri="{9D8B030D-6E8A-4147-A177-3AD203B41FA5}">
                      <a16:colId xmlns:a16="http://schemas.microsoft.com/office/drawing/2014/main" val="2088208175"/>
                    </a:ext>
                  </a:extLst>
                </a:gridCol>
                <a:gridCol w="457040">
                  <a:extLst>
                    <a:ext uri="{9D8B030D-6E8A-4147-A177-3AD203B41FA5}">
                      <a16:colId xmlns:a16="http://schemas.microsoft.com/office/drawing/2014/main" val="3021263207"/>
                    </a:ext>
                  </a:extLst>
                </a:gridCol>
                <a:gridCol w="457040">
                  <a:extLst>
                    <a:ext uri="{9D8B030D-6E8A-4147-A177-3AD203B41FA5}">
                      <a16:colId xmlns:a16="http://schemas.microsoft.com/office/drawing/2014/main" val="1426759948"/>
                    </a:ext>
                  </a:extLst>
                </a:gridCol>
                <a:gridCol w="457040">
                  <a:extLst>
                    <a:ext uri="{9D8B030D-6E8A-4147-A177-3AD203B41FA5}">
                      <a16:colId xmlns:a16="http://schemas.microsoft.com/office/drawing/2014/main" val="3126980692"/>
                    </a:ext>
                  </a:extLst>
                </a:gridCol>
                <a:gridCol w="457040">
                  <a:extLst>
                    <a:ext uri="{9D8B030D-6E8A-4147-A177-3AD203B41FA5}">
                      <a16:colId xmlns:a16="http://schemas.microsoft.com/office/drawing/2014/main" val="3613744089"/>
                    </a:ext>
                  </a:extLst>
                </a:gridCol>
                <a:gridCol w="457040">
                  <a:extLst>
                    <a:ext uri="{9D8B030D-6E8A-4147-A177-3AD203B41FA5}">
                      <a16:colId xmlns:a16="http://schemas.microsoft.com/office/drawing/2014/main" val="950269834"/>
                    </a:ext>
                  </a:extLst>
                </a:gridCol>
                <a:gridCol w="457040">
                  <a:extLst>
                    <a:ext uri="{9D8B030D-6E8A-4147-A177-3AD203B41FA5}">
                      <a16:colId xmlns:a16="http://schemas.microsoft.com/office/drawing/2014/main" val="70243363"/>
                    </a:ext>
                  </a:extLst>
                </a:gridCol>
                <a:gridCol w="457040">
                  <a:extLst>
                    <a:ext uri="{9D8B030D-6E8A-4147-A177-3AD203B41FA5}">
                      <a16:colId xmlns:a16="http://schemas.microsoft.com/office/drawing/2014/main" val="3862580830"/>
                    </a:ext>
                  </a:extLst>
                </a:gridCol>
                <a:gridCol w="457040">
                  <a:extLst>
                    <a:ext uri="{9D8B030D-6E8A-4147-A177-3AD203B41FA5}">
                      <a16:colId xmlns:a16="http://schemas.microsoft.com/office/drawing/2014/main" val="1273717439"/>
                    </a:ext>
                  </a:extLst>
                </a:gridCol>
                <a:gridCol w="457040">
                  <a:extLst>
                    <a:ext uri="{9D8B030D-6E8A-4147-A177-3AD203B41FA5}">
                      <a16:colId xmlns:a16="http://schemas.microsoft.com/office/drawing/2014/main" val="2952086975"/>
                    </a:ext>
                  </a:extLst>
                </a:gridCol>
              </a:tblGrid>
              <a:tr h="433633">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9050" cap="flat" cmpd="sng" algn="ctr">
                      <a:solidFill>
                        <a:srgbClr val="00B05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73251600"/>
                  </a:ext>
                </a:extLst>
              </a:tr>
            </a:tbl>
          </a:graphicData>
        </a:graphic>
      </p:graphicFrame>
      <p:graphicFrame>
        <p:nvGraphicFramePr>
          <p:cNvPr id="34" name="Table 33">
            <a:extLst>
              <a:ext uri="{FF2B5EF4-FFF2-40B4-BE49-F238E27FC236}">
                <a16:creationId xmlns:a16="http://schemas.microsoft.com/office/drawing/2014/main" id="{C1352149-2F43-4987-A1FC-9A3B3BD08326}"/>
              </a:ext>
            </a:extLst>
          </p:cNvPr>
          <p:cNvGraphicFramePr>
            <a:graphicFrameLocks noGrp="1"/>
          </p:cNvGraphicFramePr>
          <p:nvPr>
            <p:extLst/>
          </p:nvPr>
        </p:nvGraphicFramePr>
        <p:xfrm>
          <a:off x="595315" y="4353191"/>
          <a:ext cx="5027440" cy="433633"/>
        </p:xfrm>
        <a:graphic>
          <a:graphicData uri="http://schemas.openxmlformats.org/drawingml/2006/table">
            <a:tbl>
              <a:tblPr firstRow="1" bandRow="1">
                <a:tableStyleId>{5C22544A-7EE6-4342-B048-85BDC9FD1C3A}</a:tableStyleId>
              </a:tblPr>
              <a:tblGrid>
                <a:gridCol w="457040">
                  <a:extLst>
                    <a:ext uri="{9D8B030D-6E8A-4147-A177-3AD203B41FA5}">
                      <a16:colId xmlns:a16="http://schemas.microsoft.com/office/drawing/2014/main" val="4171297378"/>
                    </a:ext>
                  </a:extLst>
                </a:gridCol>
                <a:gridCol w="457040">
                  <a:extLst>
                    <a:ext uri="{9D8B030D-6E8A-4147-A177-3AD203B41FA5}">
                      <a16:colId xmlns:a16="http://schemas.microsoft.com/office/drawing/2014/main" val="2088208175"/>
                    </a:ext>
                  </a:extLst>
                </a:gridCol>
                <a:gridCol w="457040">
                  <a:extLst>
                    <a:ext uri="{9D8B030D-6E8A-4147-A177-3AD203B41FA5}">
                      <a16:colId xmlns:a16="http://schemas.microsoft.com/office/drawing/2014/main" val="3021263207"/>
                    </a:ext>
                  </a:extLst>
                </a:gridCol>
                <a:gridCol w="457040">
                  <a:extLst>
                    <a:ext uri="{9D8B030D-6E8A-4147-A177-3AD203B41FA5}">
                      <a16:colId xmlns:a16="http://schemas.microsoft.com/office/drawing/2014/main" val="1426759948"/>
                    </a:ext>
                  </a:extLst>
                </a:gridCol>
                <a:gridCol w="457040">
                  <a:extLst>
                    <a:ext uri="{9D8B030D-6E8A-4147-A177-3AD203B41FA5}">
                      <a16:colId xmlns:a16="http://schemas.microsoft.com/office/drawing/2014/main" val="3126980692"/>
                    </a:ext>
                  </a:extLst>
                </a:gridCol>
                <a:gridCol w="457040">
                  <a:extLst>
                    <a:ext uri="{9D8B030D-6E8A-4147-A177-3AD203B41FA5}">
                      <a16:colId xmlns:a16="http://schemas.microsoft.com/office/drawing/2014/main" val="3613744089"/>
                    </a:ext>
                  </a:extLst>
                </a:gridCol>
                <a:gridCol w="457040">
                  <a:extLst>
                    <a:ext uri="{9D8B030D-6E8A-4147-A177-3AD203B41FA5}">
                      <a16:colId xmlns:a16="http://schemas.microsoft.com/office/drawing/2014/main" val="950269834"/>
                    </a:ext>
                  </a:extLst>
                </a:gridCol>
                <a:gridCol w="457040">
                  <a:extLst>
                    <a:ext uri="{9D8B030D-6E8A-4147-A177-3AD203B41FA5}">
                      <a16:colId xmlns:a16="http://schemas.microsoft.com/office/drawing/2014/main" val="70243363"/>
                    </a:ext>
                  </a:extLst>
                </a:gridCol>
                <a:gridCol w="457040">
                  <a:extLst>
                    <a:ext uri="{9D8B030D-6E8A-4147-A177-3AD203B41FA5}">
                      <a16:colId xmlns:a16="http://schemas.microsoft.com/office/drawing/2014/main" val="3862580830"/>
                    </a:ext>
                  </a:extLst>
                </a:gridCol>
                <a:gridCol w="457040">
                  <a:extLst>
                    <a:ext uri="{9D8B030D-6E8A-4147-A177-3AD203B41FA5}">
                      <a16:colId xmlns:a16="http://schemas.microsoft.com/office/drawing/2014/main" val="1273717439"/>
                    </a:ext>
                  </a:extLst>
                </a:gridCol>
                <a:gridCol w="457040">
                  <a:extLst>
                    <a:ext uri="{9D8B030D-6E8A-4147-A177-3AD203B41FA5}">
                      <a16:colId xmlns:a16="http://schemas.microsoft.com/office/drawing/2014/main" val="2952086975"/>
                    </a:ext>
                  </a:extLst>
                </a:gridCol>
              </a:tblGrid>
              <a:tr h="433633">
                <a:tc>
                  <a:txBody>
                    <a:bodyPr/>
                    <a:lstStyle/>
                    <a:p>
                      <a:endParaRPr lang="en-US" dirty="0"/>
                    </a:p>
                  </a:txBody>
                  <a:tcPr>
                    <a:lnL w="12700" cap="flat" cmpd="sng" algn="ctr">
                      <a:noFill/>
                      <a:prstDash val="solid"/>
                      <a:round/>
                      <a:headEnd type="none" w="med" len="med"/>
                      <a:tailEnd type="none" w="med" len="med"/>
                    </a:lnL>
                    <a:lnR w="19050" cap="flat" cmpd="sng" algn="ctr">
                      <a:solidFill>
                        <a:srgbClr val="00B05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73251600"/>
                  </a:ext>
                </a:extLst>
              </a:tr>
            </a:tbl>
          </a:graphicData>
        </a:graphic>
      </p:graphicFrame>
      <p:grpSp>
        <p:nvGrpSpPr>
          <p:cNvPr id="35" name="Group 34">
            <a:extLst>
              <a:ext uri="{FF2B5EF4-FFF2-40B4-BE49-F238E27FC236}">
                <a16:creationId xmlns:a16="http://schemas.microsoft.com/office/drawing/2014/main" id="{5DCAC676-91C1-423F-B3C7-48D89B3C498D}"/>
              </a:ext>
            </a:extLst>
          </p:cNvPr>
          <p:cNvGrpSpPr/>
          <p:nvPr/>
        </p:nvGrpSpPr>
        <p:grpSpPr>
          <a:xfrm>
            <a:off x="1292702" y="3871488"/>
            <a:ext cx="920639" cy="481704"/>
            <a:chOff x="6783318" y="3870840"/>
            <a:chExt cx="920639" cy="481704"/>
          </a:xfrm>
        </p:grpSpPr>
        <p:cxnSp>
          <p:nvCxnSpPr>
            <p:cNvPr id="36" name="Straight Connector 35">
              <a:extLst>
                <a:ext uri="{FF2B5EF4-FFF2-40B4-BE49-F238E27FC236}">
                  <a16:creationId xmlns:a16="http://schemas.microsoft.com/office/drawing/2014/main" id="{2D56DA38-6CBC-407D-A52B-5856BCAA9504}"/>
                </a:ext>
              </a:extLst>
            </p:cNvPr>
            <p:cNvCxnSpPr>
              <a:cxnSpLocks/>
            </p:cNvCxnSpPr>
            <p:nvPr/>
          </p:nvCxnSpPr>
          <p:spPr bwMode="auto">
            <a:xfrm>
              <a:off x="7242339" y="3870840"/>
              <a:ext cx="461618"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9B6FF14F-7472-41A0-943D-75DA06131D0E}"/>
                </a:ext>
              </a:extLst>
            </p:cNvPr>
            <p:cNvCxnSpPr>
              <a:cxnSpLocks/>
            </p:cNvCxnSpPr>
            <p:nvPr/>
          </p:nvCxnSpPr>
          <p:spPr bwMode="auto">
            <a:xfrm flipV="1">
              <a:off x="7242339" y="3870840"/>
              <a:ext cx="0" cy="481704"/>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a:outerShdw dist="35921" dir="2700000" sx="1000" sy="1000" algn="ctr" rotWithShape="0">
                <a:srgbClr val="AFAFAF"/>
              </a:outerShdw>
            </a:effectLst>
          </p:spPr>
        </p:cxnSp>
        <p:cxnSp>
          <p:nvCxnSpPr>
            <p:cNvPr id="38" name="Straight Connector 37">
              <a:extLst>
                <a:ext uri="{FF2B5EF4-FFF2-40B4-BE49-F238E27FC236}">
                  <a16:creationId xmlns:a16="http://schemas.microsoft.com/office/drawing/2014/main" id="{C8108E1C-E091-4BA7-95AB-236E7D290381}"/>
                </a:ext>
              </a:extLst>
            </p:cNvPr>
            <p:cNvCxnSpPr/>
            <p:nvPr/>
          </p:nvCxnSpPr>
          <p:spPr bwMode="auto">
            <a:xfrm flipV="1">
              <a:off x="6783318" y="3870840"/>
              <a:ext cx="459021"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grpSp>
      <p:grpSp>
        <p:nvGrpSpPr>
          <p:cNvPr id="39" name="Group 38">
            <a:extLst>
              <a:ext uri="{FF2B5EF4-FFF2-40B4-BE49-F238E27FC236}">
                <a16:creationId xmlns:a16="http://schemas.microsoft.com/office/drawing/2014/main" id="{0AC053BD-21B1-4894-9427-87D166F77C28}"/>
              </a:ext>
            </a:extLst>
          </p:cNvPr>
          <p:cNvGrpSpPr/>
          <p:nvPr/>
        </p:nvGrpSpPr>
        <p:grpSpPr>
          <a:xfrm>
            <a:off x="4034863" y="3871488"/>
            <a:ext cx="920639" cy="481704"/>
            <a:chOff x="6783318" y="3870840"/>
            <a:chExt cx="920639" cy="481704"/>
          </a:xfrm>
        </p:grpSpPr>
        <p:cxnSp>
          <p:nvCxnSpPr>
            <p:cNvPr id="40" name="Straight Connector 39">
              <a:extLst>
                <a:ext uri="{FF2B5EF4-FFF2-40B4-BE49-F238E27FC236}">
                  <a16:creationId xmlns:a16="http://schemas.microsoft.com/office/drawing/2014/main" id="{BD2FE7E3-E354-477F-A152-38F29656CA78}"/>
                </a:ext>
              </a:extLst>
            </p:cNvPr>
            <p:cNvCxnSpPr>
              <a:cxnSpLocks/>
            </p:cNvCxnSpPr>
            <p:nvPr/>
          </p:nvCxnSpPr>
          <p:spPr bwMode="auto">
            <a:xfrm>
              <a:off x="7242339" y="3870840"/>
              <a:ext cx="461618"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cxnSp>
          <p:nvCxnSpPr>
            <p:cNvPr id="41" name="Straight Connector 40">
              <a:extLst>
                <a:ext uri="{FF2B5EF4-FFF2-40B4-BE49-F238E27FC236}">
                  <a16:creationId xmlns:a16="http://schemas.microsoft.com/office/drawing/2014/main" id="{6B6FF3FF-1E99-44F3-8301-CFE42D1AFF31}"/>
                </a:ext>
              </a:extLst>
            </p:cNvPr>
            <p:cNvCxnSpPr>
              <a:cxnSpLocks/>
            </p:cNvCxnSpPr>
            <p:nvPr/>
          </p:nvCxnSpPr>
          <p:spPr bwMode="auto">
            <a:xfrm flipV="1">
              <a:off x="7242339" y="3870840"/>
              <a:ext cx="0" cy="481704"/>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a:outerShdw dist="35921" dir="2700000" sx="1000" sy="1000" algn="ctr" rotWithShape="0">
                <a:srgbClr val="AFAFAF"/>
              </a:outerShdw>
            </a:effectLst>
          </p:spPr>
        </p:cxnSp>
        <p:cxnSp>
          <p:nvCxnSpPr>
            <p:cNvPr id="42" name="Straight Connector 41">
              <a:extLst>
                <a:ext uri="{FF2B5EF4-FFF2-40B4-BE49-F238E27FC236}">
                  <a16:creationId xmlns:a16="http://schemas.microsoft.com/office/drawing/2014/main" id="{602EA867-4DD4-4AA8-8C54-DB2E1CCA4AA9}"/>
                </a:ext>
              </a:extLst>
            </p:cNvPr>
            <p:cNvCxnSpPr/>
            <p:nvPr/>
          </p:nvCxnSpPr>
          <p:spPr bwMode="auto">
            <a:xfrm flipV="1">
              <a:off x="6783318" y="3870840"/>
              <a:ext cx="459021"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grpSp>
      <p:grpSp>
        <p:nvGrpSpPr>
          <p:cNvPr id="43" name="Group 42">
            <a:extLst>
              <a:ext uri="{FF2B5EF4-FFF2-40B4-BE49-F238E27FC236}">
                <a16:creationId xmlns:a16="http://schemas.microsoft.com/office/drawing/2014/main" id="{3C05F08D-15C8-4EFF-8AAC-52583D60250B}"/>
              </a:ext>
            </a:extLst>
          </p:cNvPr>
          <p:cNvGrpSpPr/>
          <p:nvPr/>
        </p:nvGrpSpPr>
        <p:grpSpPr>
          <a:xfrm>
            <a:off x="1750159" y="2951356"/>
            <a:ext cx="920639" cy="481704"/>
            <a:chOff x="6783318" y="3870840"/>
            <a:chExt cx="920639" cy="481704"/>
          </a:xfrm>
        </p:grpSpPr>
        <p:cxnSp>
          <p:nvCxnSpPr>
            <p:cNvPr id="44" name="Straight Connector 43">
              <a:extLst>
                <a:ext uri="{FF2B5EF4-FFF2-40B4-BE49-F238E27FC236}">
                  <a16:creationId xmlns:a16="http://schemas.microsoft.com/office/drawing/2014/main" id="{29CDF224-E258-43AB-9C19-B2ADCC0454A9}"/>
                </a:ext>
              </a:extLst>
            </p:cNvPr>
            <p:cNvCxnSpPr>
              <a:cxnSpLocks/>
            </p:cNvCxnSpPr>
            <p:nvPr/>
          </p:nvCxnSpPr>
          <p:spPr bwMode="auto">
            <a:xfrm>
              <a:off x="7242339" y="3870840"/>
              <a:ext cx="461618"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cxnSp>
          <p:nvCxnSpPr>
            <p:cNvPr id="45" name="Straight Connector 44">
              <a:extLst>
                <a:ext uri="{FF2B5EF4-FFF2-40B4-BE49-F238E27FC236}">
                  <a16:creationId xmlns:a16="http://schemas.microsoft.com/office/drawing/2014/main" id="{45C299C5-EF73-4E90-A8B2-6641AFF17A41}"/>
                </a:ext>
              </a:extLst>
            </p:cNvPr>
            <p:cNvCxnSpPr>
              <a:cxnSpLocks/>
            </p:cNvCxnSpPr>
            <p:nvPr/>
          </p:nvCxnSpPr>
          <p:spPr bwMode="auto">
            <a:xfrm flipV="1">
              <a:off x="7242339" y="3870840"/>
              <a:ext cx="0" cy="481704"/>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a:outerShdw dist="35921" dir="2700000" sx="1000" sy="1000" algn="ctr" rotWithShape="0">
                <a:srgbClr val="AFAFAF"/>
              </a:outerShdw>
            </a:effectLst>
          </p:spPr>
        </p:cxnSp>
        <p:cxnSp>
          <p:nvCxnSpPr>
            <p:cNvPr id="46" name="Straight Connector 45">
              <a:extLst>
                <a:ext uri="{FF2B5EF4-FFF2-40B4-BE49-F238E27FC236}">
                  <a16:creationId xmlns:a16="http://schemas.microsoft.com/office/drawing/2014/main" id="{EBA5C239-06AA-413A-9505-5290F909E902}"/>
                </a:ext>
              </a:extLst>
            </p:cNvPr>
            <p:cNvCxnSpPr/>
            <p:nvPr/>
          </p:nvCxnSpPr>
          <p:spPr bwMode="auto">
            <a:xfrm flipV="1">
              <a:off x="6783318" y="3870840"/>
              <a:ext cx="459021"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grpSp>
      <p:grpSp>
        <p:nvGrpSpPr>
          <p:cNvPr id="47" name="Group 46">
            <a:extLst>
              <a:ext uri="{FF2B5EF4-FFF2-40B4-BE49-F238E27FC236}">
                <a16:creationId xmlns:a16="http://schemas.microsoft.com/office/drawing/2014/main" id="{A668F868-D29B-49F9-A286-C76CDE1B6BC6}"/>
              </a:ext>
            </a:extLst>
          </p:cNvPr>
          <p:cNvGrpSpPr/>
          <p:nvPr/>
        </p:nvGrpSpPr>
        <p:grpSpPr>
          <a:xfrm>
            <a:off x="3572175" y="2948619"/>
            <a:ext cx="920639" cy="481704"/>
            <a:chOff x="6783318" y="3870840"/>
            <a:chExt cx="920639" cy="481704"/>
          </a:xfrm>
        </p:grpSpPr>
        <p:cxnSp>
          <p:nvCxnSpPr>
            <p:cNvPr id="48" name="Straight Connector 47">
              <a:extLst>
                <a:ext uri="{FF2B5EF4-FFF2-40B4-BE49-F238E27FC236}">
                  <a16:creationId xmlns:a16="http://schemas.microsoft.com/office/drawing/2014/main" id="{0AF5CA4C-A940-49A8-8DC9-204C09D876D1}"/>
                </a:ext>
              </a:extLst>
            </p:cNvPr>
            <p:cNvCxnSpPr>
              <a:cxnSpLocks/>
            </p:cNvCxnSpPr>
            <p:nvPr/>
          </p:nvCxnSpPr>
          <p:spPr bwMode="auto">
            <a:xfrm>
              <a:off x="7242339" y="3870840"/>
              <a:ext cx="461618"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cxnSp>
          <p:nvCxnSpPr>
            <p:cNvPr id="49" name="Straight Connector 48">
              <a:extLst>
                <a:ext uri="{FF2B5EF4-FFF2-40B4-BE49-F238E27FC236}">
                  <a16:creationId xmlns:a16="http://schemas.microsoft.com/office/drawing/2014/main" id="{E17C3DFD-079D-403F-86DF-0457814CAF54}"/>
                </a:ext>
              </a:extLst>
            </p:cNvPr>
            <p:cNvCxnSpPr>
              <a:cxnSpLocks/>
            </p:cNvCxnSpPr>
            <p:nvPr/>
          </p:nvCxnSpPr>
          <p:spPr bwMode="auto">
            <a:xfrm flipV="1">
              <a:off x="7242339" y="3870840"/>
              <a:ext cx="0" cy="481704"/>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a:outerShdw dist="35921" dir="2700000" sx="1000" sy="1000" algn="ctr" rotWithShape="0">
                <a:srgbClr val="AFAFAF"/>
              </a:outerShdw>
            </a:effectLst>
          </p:spPr>
        </p:cxnSp>
        <p:cxnSp>
          <p:nvCxnSpPr>
            <p:cNvPr id="50" name="Straight Connector 49">
              <a:extLst>
                <a:ext uri="{FF2B5EF4-FFF2-40B4-BE49-F238E27FC236}">
                  <a16:creationId xmlns:a16="http://schemas.microsoft.com/office/drawing/2014/main" id="{D9740068-56A7-4AD8-90B5-E39D06BC852E}"/>
                </a:ext>
              </a:extLst>
            </p:cNvPr>
            <p:cNvCxnSpPr/>
            <p:nvPr/>
          </p:nvCxnSpPr>
          <p:spPr bwMode="auto">
            <a:xfrm flipV="1">
              <a:off x="6783318" y="3870840"/>
              <a:ext cx="459021"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grpSp>
      <p:sp>
        <p:nvSpPr>
          <p:cNvPr id="51" name="TextBox 50">
            <a:extLst>
              <a:ext uri="{FF2B5EF4-FFF2-40B4-BE49-F238E27FC236}">
                <a16:creationId xmlns:a16="http://schemas.microsoft.com/office/drawing/2014/main" id="{55009976-6F69-4E78-81DF-92062C0266CF}"/>
              </a:ext>
            </a:extLst>
          </p:cNvPr>
          <p:cNvSpPr txBox="1"/>
          <p:nvPr/>
        </p:nvSpPr>
        <p:spPr>
          <a:xfrm>
            <a:off x="1524000" y="5310554"/>
            <a:ext cx="2778369" cy="369332"/>
          </a:xfrm>
          <a:prstGeom prst="rect">
            <a:avLst/>
          </a:prstGeom>
          <a:noFill/>
        </p:spPr>
        <p:txBody>
          <a:bodyPr wrap="square" rtlCol="0">
            <a:spAutoFit/>
          </a:bodyPr>
          <a:lstStyle/>
          <a:p>
            <a:pPr algn="ctr"/>
            <a:r>
              <a:rPr lang="en-US" dirty="0">
                <a:latin typeface="Segoe UI Light" panose="020B0502040204020203" pitchFamily="34" charset="0"/>
                <a:cs typeface="Segoe UI Light" panose="020B0502040204020203" pitchFamily="34" charset="0"/>
              </a:rPr>
              <a:t>w/o zero padding</a:t>
            </a:r>
          </a:p>
        </p:txBody>
      </p:sp>
    </p:spTree>
    <p:extLst>
      <p:ext uri="{BB962C8B-B14F-4D97-AF65-F5344CB8AC3E}">
        <p14:creationId xmlns:p14="http://schemas.microsoft.com/office/powerpoint/2010/main" val="372076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500"/>
                                        <p:tgtEl>
                                          <p:spTgt spid="32"/>
                                        </p:tgtEl>
                                      </p:cBhvr>
                                    </p:animEffect>
                                  </p:childTnLst>
                                </p:cTn>
                              </p:par>
                              <p:par>
                                <p:cTn id="8" presetID="22" presetClass="entr" presetSubtype="4"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down)">
                                      <p:cBhvr>
                                        <p:cTn id="10" dur="500"/>
                                        <p:tgtEl>
                                          <p:spTgt spid="35"/>
                                        </p:tgtEl>
                                      </p:cBhvr>
                                    </p:animEffect>
                                  </p:childTnLst>
                                </p:cTn>
                              </p:par>
                              <p:par>
                                <p:cTn id="11" presetID="22" presetClass="entr" presetSubtype="4"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down)">
                                      <p:cBhvr>
                                        <p:cTn id="13" dur="5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down)">
                                      <p:cBhvr>
                                        <p:cTn id="18" dur="500"/>
                                        <p:tgtEl>
                                          <p:spTgt spid="33"/>
                                        </p:tgtEl>
                                      </p:cBhvr>
                                    </p:animEffect>
                                  </p:childTnLst>
                                </p:cTn>
                              </p:par>
                              <p:par>
                                <p:cTn id="19" presetID="22" presetClass="entr" presetSubtype="4"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wipe(down)">
                                      <p:cBhvr>
                                        <p:cTn id="21" dur="500"/>
                                        <p:tgtEl>
                                          <p:spTgt spid="43"/>
                                        </p:tgtEl>
                                      </p:cBhvr>
                                    </p:animEffect>
                                  </p:childTnLst>
                                </p:cTn>
                              </p:par>
                              <p:par>
                                <p:cTn id="22" presetID="22" presetClass="entr" presetSubtype="4" fill="hold" nodeType="with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wipe(down)">
                                      <p:cBhvr>
                                        <p:cTn id="24"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A3152-9F86-461C-B8A4-C406E27C7407}"/>
              </a:ext>
            </a:extLst>
          </p:cNvPr>
          <p:cNvSpPr>
            <a:spLocks noGrp="1"/>
          </p:cNvSpPr>
          <p:nvPr>
            <p:ph type="title"/>
          </p:nvPr>
        </p:nvSpPr>
        <p:spPr/>
        <p:txBody>
          <a:bodyPr/>
          <a:lstStyle/>
          <a:p>
            <a:r>
              <a:rPr lang="en-US" altLang="zh-CN" dirty="0"/>
              <a:t>Convolution Layer – </a:t>
            </a:r>
            <a:r>
              <a:rPr lang="en-US" dirty="0"/>
              <a:t>Zero Padding</a:t>
            </a:r>
          </a:p>
        </p:txBody>
      </p:sp>
      <p:graphicFrame>
        <p:nvGraphicFramePr>
          <p:cNvPr id="5" name="Table 4">
            <a:extLst>
              <a:ext uri="{FF2B5EF4-FFF2-40B4-BE49-F238E27FC236}">
                <a16:creationId xmlns:a16="http://schemas.microsoft.com/office/drawing/2014/main" id="{302C92DD-4439-4F66-9D08-13C47C7B380F}"/>
              </a:ext>
            </a:extLst>
          </p:cNvPr>
          <p:cNvGraphicFramePr>
            <a:graphicFrameLocks noGrp="1"/>
          </p:cNvGraphicFramePr>
          <p:nvPr>
            <p:extLst/>
          </p:nvPr>
        </p:nvGraphicFramePr>
        <p:xfrm>
          <a:off x="6559667" y="4352543"/>
          <a:ext cx="5027440" cy="433633"/>
        </p:xfrm>
        <a:graphic>
          <a:graphicData uri="http://schemas.openxmlformats.org/drawingml/2006/table">
            <a:tbl>
              <a:tblPr firstRow="1" bandRow="1">
                <a:tableStyleId>{5C22544A-7EE6-4342-B048-85BDC9FD1C3A}</a:tableStyleId>
              </a:tblPr>
              <a:tblGrid>
                <a:gridCol w="457040">
                  <a:extLst>
                    <a:ext uri="{9D8B030D-6E8A-4147-A177-3AD203B41FA5}">
                      <a16:colId xmlns:a16="http://schemas.microsoft.com/office/drawing/2014/main" val="4171297378"/>
                    </a:ext>
                  </a:extLst>
                </a:gridCol>
                <a:gridCol w="457040">
                  <a:extLst>
                    <a:ext uri="{9D8B030D-6E8A-4147-A177-3AD203B41FA5}">
                      <a16:colId xmlns:a16="http://schemas.microsoft.com/office/drawing/2014/main" val="2088208175"/>
                    </a:ext>
                  </a:extLst>
                </a:gridCol>
                <a:gridCol w="457040">
                  <a:extLst>
                    <a:ext uri="{9D8B030D-6E8A-4147-A177-3AD203B41FA5}">
                      <a16:colId xmlns:a16="http://schemas.microsoft.com/office/drawing/2014/main" val="3021263207"/>
                    </a:ext>
                  </a:extLst>
                </a:gridCol>
                <a:gridCol w="457040">
                  <a:extLst>
                    <a:ext uri="{9D8B030D-6E8A-4147-A177-3AD203B41FA5}">
                      <a16:colId xmlns:a16="http://schemas.microsoft.com/office/drawing/2014/main" val="1426759948"/>
                    </a:ext>
                  </a:extLst>
                </a:gridCol>
                <a:gridCol w="457040">
                  <a:extLst>
                    <a:ext uri="{9D8B030D-6E8A-4147-A177-3AD203B41FA5}">
                      <a16:colId xmlns:a16="http://schemas.microsoft.com/office/drawing/2014/main" val="3126980692"/>
                    </a:ext>
                  </a:extLst>
                </a:gridCol>
                <a:gridCol w="457040">
                  <a:extLst>
                    <a:ext uri="{9D8B030D-6E8A-4147-A177-3AD203B41FA5}">
                      <a16:colId xmlns:a16="http://schemas.microsoft.com/office/drawing/2014/main" val="3613744089"/>
                    </a:ext>
                  </a:extLst>
                </a:gridCol>
                <a:gridCol w="457040">
                  <a:extLst>
                    <a:ext uri="{9D8B030D-6E8A-4147-A177-3AD203B41FA5}">
                      <a16:colId xmlns:a16="http://schemas.microsoft.com/office/drawing/2014/main" val="950269834"/>
                    </a:ext>
                  </a:extLst>
                </a:gridCol>
                <a:gridCol w="457040">
                  <a:extLst>
                    <a:ext uri="{9D8B030D-6E8A-4147-A177-3AD203B41FA5}">
                      <a16:colId xmlns:a16="http://schemas.microsoft.com/office/drawing/2014/main" val="70243363"/>
                    </a:ext>
                  </a:extLst>
                </a:gridCol>
                <a:gridCol w="457040">
                  <a:extLst>
                    <a:ext uri="{9D8B030D-6E8A-4147-A177-3AD203B41FA5}">
                      <a16:colId xmlns:a16="http://schemas.microsoft.com/office/drawing/2014/main" val="3862580830"/>
                    </a:ext>
                  </a:extLst>
                </a:gridCol>
                <a:gridCol w="457040">
                  <a:extLst>
                    <a:ext uri="{9D8B030D-6E8A-4147-A177-3AD203B41FA5}">
                      <a16:colId xmlns:a16="http://schemas.microsoft.com/office/drawing/2014/main" val="1273717439"/>
                    </a:ext>
                  </a:extLst>
                </a:gridCol>
                <a:gridCol w="457040">
                  <a:extLst>
                    <a:ext uri="{9D8B030D-6E8A-4147-A177-3AD203B41FA5}">
                      <a16:colId xmlns:a16="http://schemas.microsoft.com/office/drawing/2014/main" val="2952086975"/>
                    </a:ext>
                  </a:extLst>
                </a:gridCol>
              </a:tblGrid>
              <a:tr h="433633">
                <a:tc>
                  <a:txBody>
                    <a:bodyPr/>
                    <a:lstStyle/>
                    <a:p>
                      <a:endParaRPr lang="en-US" dirty="0"/>
                    </a:p>
                  </a:txBody>
                  <a:tcPr>
                    <a:lnL w="12700" cap="flat" cmpd="sng" algn="ctr">
                      <a:noFill/>
                      <a:prstDash val="solid"/>
                      <a:round/>
                      <a:headEnd type="none" w="med" len="med"/>
                      <a:tailEnd type="none" w="med" len="med"/>
                    </a:lnL>
                    <a:lnR w="19050" cap="flat" cmpd="sng" algn="ctr">
                      <a:solidFill>
                        <a:srgbClr val="00B05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273251600"/>
                  </a:ext>
                </a:extLst>
              </a:tr>
            </a:tbl>
          </a:graphicData>
        </a:graphic>
      </p:graphicFrame>
      <p:graphicFrame>
        <p:nvGraphicFramePr>
          <p:cNvPr id="32" name="Table 31">
            <a:extLst>
              <a:ext uri="{FF2B5EF4-FFF2-40B4-BE49-F238E27FC236}">
                <a16:creationId xmlns:a16="http://schemas.microsoft.com/office/drawing/2014/main" id="{F14B630E-E896-4F94-93CE-0ABFFB2588B4}"/>
              </a:ext>
            </a:extLst>
          </p:cNvPr>
          <p:cNvGraphicFramePr>
            <a:graphicFrameLocks noGrp="1"/>
          </p:cNvGraphicFramePr>
          <p:nvPr>
            <p:extLst/>
          </p:nvPr>
        </p:nvGraphicFramePr>
        <p:xfrm>
          <a:off x="595315" y="3437855"/>
          <a:ext cx="5027440" cy="433633"/>
        </p:xfrm>
        <a:graphic>
          <a:graphicData uri="http://schemas.openxmlformats.org/drawingml/2006/table">
            <a:tbl>
              <a:tblPr firstRow="1" bandRow="1">
                <a:tableStyleId>{5C22544A-7EE6-4342-B048-85BDC9FD1C3A}</a:tableStyleId>
              </a:tblPr>
              <a:tblGrid>
                <a:gridCol w="457040">
                  <a:extLst>
                    <a:ext uri="{9D8B030D-6E8A-4147-A177-3AD203B41FA5}">
                      <a16:colId xmlns:a16="http://schemas.microsoft.com/office/drawing/2014/main" val="4171297378"/>
                    </a:ext>
                  </a:extLst>
                </a:gridCol>
                <a:gridCol w="457040">
                  <a:extLst>
                    <a:ext uri="{9D8B030D-6E8A-4147-A177-3AD203B41FA5}">
                      <a16:colId xmlns:a16="http://schemas.microsoft.com/office/drawing/2014/main" val="2088208175"/>
                    </a:ext>
                  </a:extLst>
                </a:gridCol>
                <a:gridCol w="457040">
                  <a:extLst>
                    <a:ext uri="{9D8B030D-6E8A-4147-A177-3AD203B41FA5}">
                      <a16:colId xmlns:a16="http://schemas.microsoft.com/office/drawing/2014/main" val="3021263207"/>
                    </a:ext>
                  </a:extLst>
                </a:gridCol>
                <a:gridCol w="457040">
                  <a:extLst>
                    <a:ext uri="{9D8B030D-6E8A-4147-A177-3AD203B41FA5}">
                      <a16:colId xmlns:a16="http://schemas.microsoft.com/office/drawing/2014/main" val="1426759948"/>
                    </a:ext>
                  </a:extLst>
                </a:gridCol>
                <a:gridCol w="457040">
                  <a:extLst>
                    <a:ext uri="{9D8B030D-6E8A-4147-A177-3AD203B41FA5}">
                      <a16:colId xmlns:a16="http://schemas.microsoft.com/office/drawing/2014/main" val="3126980692"/>
                    </a:ext>
                  </a:extLst>
                </a:gridCol>
                <a:gridCol w="457040">
                  <a:extLst>
                    <a:ext uri="{9D8B030D-6E8A-4147-A177-3AD203B41FA5}">
                      <a16:colId xmlns:a16="http://schemas.microsoft.com/office/drawing/2014/main" val="3613744089"/>
                    </a:ext>
                  </a:extLst>
                </a:gridCol>
                <a:gridCol w="457040">
                  <a:extLst>
                    <a:ext uri="{9D8B030D-6E8A-4147-A177-3AD203B41FA5}">
                      <a16:colId xmlns:a16="http://schemas.microsoft.com/office/drawing/2014/main" val="950269834"/>
                    </a:ext>
                  </a:extLst>
                </a:gridCol>
                <a:gridCol w="457040">
                  <a:extLst>
                    <a:ext uri="{9D8B030D-6E8A-4147-A177-3AD203B41FA5}">
                      <a16:colId xmlns:a16="http://schemas.microsoft.com/office/drawing/2014/main" val="70243363"/>
                    </a:ext>
                  </a:extLst>
                </a:gridCol>
                <a:gridCol w="457040">
                  <a:extLst>
                    <a:ext uri="{9D8B030D-6E8A-4147-A177-3AD203B41FA5}">
                      <a16:colId xmlns:a16="http://schemas.microsoft.com/office/drawing/2014/main" val="3862580830"/>
                    </a:ext>
                  </a:extLst>
                </a:gridCol>
                <a:gridCol w="457040">
                  <a:extLst>
                    <a:ext uri="{9D8B030D-6E8A-4147-A177-3AD203B41FA5}">
                      <a16:colId xmlns:a16="http://schemas.microsoft.com/office/drawing/2014/main" val="1273717439"/>
                    </a:ext>
                  </a:extLst>
                </a:gridCol>
                <a:gridCol w="457040">
                  <a:extLst>
                    <a:ext uri="{9D8B030D-6E8A-4147-A177-3AD203B41FA5}">
                      <a16:colId xmlns:a16="http://schemas.microsoft.com/office/drawing/2014/main" val="2952086975"/>
                    </a:ext>
                  </a:extLst>
                </a:gridCol>
              </a:tblGrid>
              <a:tr h="433633">
                <a:tc>
                  <a:txBody>
                    <a:bodyPr/>
                    <a:lstStyle/>
                    <a:p>
                      <a:endParaRPr lang="en-US"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9050" cap="flat" cmpd="sng" algn="ctr">
                      <a:solidFill>
                        <a:srgbClr val="00B05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solidFill>
                          <a:schemeClr val="bg1"/>
                        </a:solidFill>
                      </a:endParaRPr>
                    </a:p>
                  </a:txBody>
                  <a:tcPr>
                    <a:lnL w="19050" cap="flat" cmpd="sng" algn="ctr">
                      <a:solidFill>
                        <a:srgbClr val="00B05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73251600"/>
                  </a:ext>
                </a:extLst>
              </a:tr>
            </a:tbl>
          </a:graphicData>
        </a:graphic>
      </p:graphicFrame>
      <p:graphicFrame>
        <p:nvGraphicFramePr>
          <p:cNvPr id="33" name="Table 32">
            <a:extLst>
              <a:ext uri="{FF2B5EF4-FFF2-40B4-BE49-F238E27FC236}">
                <a16:creationId xmlns:a16="http://schemas.microsoft.com/office/drawing/2014/main" id="{826DEABD-C814-4C3A-A5A9-D51635E1977F}"/>
              </a:ext>
            </a:extLst>
          </p:cNvPr>
          <p:cNvGraphicFramePr>
            <a:graphicFrameLocks noGrp="1"/>
          </p:cNvGraphicFramePr>
          <p:nvPr>
            <p:extLst/>
          </p:nvPr>
        </p:nvGraphicFramePr>
        <p:xfrm>
          <a:off x="606310" y="2511320"/>
          <a:ext cx="5027440" cy="433633"/>
        </p:xfrm>
        <a:graphic>
          <a:graphicData uri="http://schemas.openxmlformats.org/drawingml/2006/table">
            <a:tbl>
              <a:tblPr firstRow="1" bandRow="1">
                <a:tableStyleId>{5C22544A-7EE6-4342-B048-85BDC9FD1C3A}</a:tableStyleId>
              </a:tblPr>
              <a:tblGrid>
                <a:gridCol w="457040">
                  <a:extLst>
                    <a:ext uri="{9D8B030D-6E8A-4147-A177-3AD203B41FA5}">
                      <a16:colId xmlns:a16="http://schemas.microsoft.com/office/drawing/2014/main" val="4171297378"/>
                    </a:ext>
                  </a:extLst>
                </a:gridCol>
                <a:gridCol w="457040">
                  <a:extLst>
                    <a:ext uri="{9D8B030D-6E8A-4147-A177-3AD203B41FA5}">
                      <a16:colId xmlns:a16="http://schemas.microsoft.com/office/drawing/2014/main" val="2088208175"/>
                    </a:ext>
                  </a:extLst>
                </a:gridCol>
                <a:gridCol w="457040">
                  <a:extLst>
                    <a:ext uri="{9D8B030D-6E8A-4147-A177-3AD203B41FA5}">
                      <a16:colId xmlns:a16="http://schemas.microsoft.com/office/drawing/2014/main" val="3021263207"/>
                    </a:ext>
                  </a:extLst>
                </a:gridCol>
                <a:gridCol w="457040">
                  <a:extLst>
                    <a:ext uri="{9D8B030D-6E8A-4147-A177-3AD203B41FA5}">
                      <a16:colId xmlns:a16="http://schemas.microsoft.com/office/drawing/2014/main" val="1426759948"/>
                    </a:ext>
                  </a:extLst>
                </a:gridCol>
                <a:gridCol w="457040">
                  <a:extLst>
                    <a:ext uri="{9D8B030D-6E8A-4147-A177-3AD203B41FA5}">
                      <a16:colId xmlns:a16="http://schemas.microsoft.com/office/drawing/2014/main" val="3126980692"/>
                    </a:ext>
                  </a:extLst>
                </a:gridCol>
                <a:gridCol w="457040">
                  <a:extLst>
                    <a:ext uri="{9D8B030D-6E8A-4147-A177-3AD203B41FA5}">
                      <a16:colId xmlns:a16="http://schemas.microsoft.com/office/drawing/2014/main" val="3613744089"/>
                    </a:ext>
                  </a:extLst>
                </a:gridCol>
                <a:gridCol w="457040">
                  <a:extLst>
                    <a:ext uri="{9D8B030D-6E8A-4147-A177-3AD203B41FA5}">
                      <a16:colId xmlns:a16="http://schemas.microsoft.com/office/drawing/2014/main" val="950269834"/>
                    </a:ext>
                  </a:extLst>
                </a:gridCol>
                <a:gridCol w="457040">
                  <a:extLst>
                    <a:ext uri="{9D8B030D-6E8A-4147-A177-3AD203B41FA5}">
                      <a16:colId xmlns:a16="http://schemas.microsoft.com/office/drawing/2014/main" val="70243363"/>
                    </a:ext>
                  </a:extLst>
                </a:gridCol>
                <a:gridCol w="457040">
                  <a:extLst>
                    <a:ext uri="{9D8B030D-6E8A-4147-A177-3AD203B41FA5}">
                      <a16:colId xmlns:a16="http://schemas.microsoft.com/office/drawing/2014/main" val="3862580830"/>
                    </a:ext>
                  </a:extLst>
                </a:gridCol>
                <a:gridCol w="457040">
                  <a:extLst>
                    <a:ext uri="{9D8B030D-6E8A-4147-A177-3AD203B41FA5}">
                      <a16:colId xmlns:a16="http://schemas.microsoft.com/office/drawing/2014/main" val="1273717439"/>
                    </a:ext>
                  </a:extLst>
                </a:gridCol>
                <a:gridCol w="457040">
                  <a:extLst>
                    <a:ext uri="{9D8B030D-6E8A-4147-A177-3AD203B41FA5}">
                      <a16:colId xmlns:a16="http://schemas.microsoft.com/office/drawing/2014/main" val="2952086975"/>
                    </a:ext>
                  </a:extLst>
                </a:gridCol>
              </a:tblGrid>
              <a:tr h="433633">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9050" cap="flat" cmpd="sng" algn="ctr">
                      <a:solidFill>
                        <a:srgbClr val="00B05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73251600"/>
                  </a:ext>
                </a:extLst>
              </a:tr>
            </a:tbl>
          </a:graphicData>
        </a:graphic>
      </p:graphicFrame>
      <p:graphicFrame>
        <p:nvGraphicFramePr>
          <p:cNvPr id="34" name="Table 33">
            <a:extLst>
              <a:ext uri="{FF2B5EF4-FFF2-40B4-BE49-F238E27FC236}">
                <a16:creationId xmlns:a16="http://schemas.microsoft.com/office/drawing/2014/main" id="{C1352149-2F43-4987-A1FC-9A3B3BD08326}"/>
              </a:ext>
            </a:extLst>
          </p:cNvPr>
          <p:cNvGraphicFramePr>
            <a:graphicFrameLocks noGrp="1"/>
          </p:cNvGraphicFramePr>
          <p:nvPr>
            <p:extLst/>
          </p:nvPr>
        </p:nvGraphicFramePr>
        <p:xfrm>
          <a:off x="595315" y="4353191"/>
          <a:ext cx="5027440" cy="433633"/>
        </p:xfrm>
        <a:graphic>
          <a:graphicData uri="http://schemas.openxmlformats.org/drawingml/2006/table">
            <a:tbl>
              <a:tblPr firstRow="1" bandRow="1">
                <a:tableStyleId>{5C22544A-7EE6-4342-B048-85BDC9FD1C3A}</a:tableStyleId>
              </a:tblPr>
              <a:tblGrid>
                <a:gridCol w="457040">
                  <a:extLst>
                    <a:ext uri="{9D8B030D-6E8A-4147-A177-3AD203B41FA5}">
                      <a16:colId xmlns:a16="http://schemas.microsoft.com/office/drawing/2014/main" val="4171297378"/>
                    </a:ext>
                  </a:extLst>
                </a:gridCol>
                <a:gridCol w="457040">
                  <a:extLst>
                    <a:ext uri="{9D8B030D-6E8A-4147-A177-3AD203B41FA5}">
                      <a16:colId xmlns:a16="http://schemas.microsoft.com/office/drawing/2014/main" val="2088208175"/>
                    </a:ext>
                  </a:extLst>
                </a:gridCol>
                <a:gridCol w="457040">
                  <a:extLst>
                    <a:ext uri="{9D8B030D-6E8A-4147-A177-3AD203B41FA5}">
                      <a16:colId xmlns:a16="http://schemas.microsoft.com/office/drawing/2014/main" val="3021263207"/>
                    </a:ext>
                  </a:extLst>
                </a:gridCol>
                <a:gridCol w="457040">
                  <a:extLst>
                    <a:ext uri="{9D8B030D-6E8A-4147-A177-3AD203B41FA5}">
                      <a16:colId xmlns:a16="http://schemas.microsoft.com/office/drawing/2014/main" val="1426759948"/>
                    </a:ext>
                  </a:extLst>
                </a:gridCol>
                <a:gridCol w="457040">
                  <a:extLst>
                    <a:ext uri="{9D8B030D-6E8A-4147-A177-3AD203B41FA5}">
                      <a16:colId xmlns:a16="http://schemas.microsoft.com/office/drawing/2014/main" val="3126980692"/>
                    </a:ext>
                  </a:extLst>
                </a:gridCol>
                <a:gridCol w="457040">
                  <a:extLst>
                    <a:ext uri="{9D8B030D-6E8A-4147-A177-3AD203B41FA5}">
                      <a16:colId xmlns:a16="http://schemas.microsoft.com/office/drawing/2014/main" val="3613744089"/>
                    </a:ext>
                  </a:extLst>
                </a:gridCol>
                <a:gridCol w="457040">
                  <a:extLst>
                    <a:ext uri="{9D8B030D-6E8A-4147-A177-3AD203B41FA5}">
                      <a16:colId xmlns:a16="http://schemas.microsoft.com/office/drawing/2014/main" val="950269834"/>
                    </a:ext>
                  </a:extLst>
                </a:gridCol>
                <a:gridCol w="457040">
                  <a:extLst>
                    <a:ext uri="{9D8B030D-6E8A-4147-A177-3AD203B41FA5}">
                      <a16:colId xmlns:a16="http://schemas.microsoft.com/office/drawing/2014/main" val="70243363"/>
                    </a:ext>
                  </a:extLst>
                </a:gridCol>
                <a:gridCol w="457040">
                  <a:extLst>
                    <a:ext uri="{9D8B030D-6E8A-4147-A177-3AD203B41FA5}">
                      <a16:colId xmlns:a16="http://schemas.microsoft.com/office/drawing/2014/main" val="3862580830"/>
                    </a:ext>
                  </a:extLst>
                </a:gridCol>
                <a:gridCol w="457040">
                  <a:extLst>
                    <a:ext uri="{9D8B030D-6E8A-4147-A177-3AD203B41FA5}">
                      <a16:colId xmlns:a16="http://schemas.microsoft.com/office/drawing/2014/main" val="1273717439"/>
                    </a:ext>
                  </a:extLst>
                </a:gridCol>
                <a:gridCol w="457040">
                  <a:extLst>
                    <a:ext uri="{9D8B030D-6E8A-4147-A177-3AD203B41FA5}">
                      <a16:colId xmlns:a16="http://schemas.microsoft.com/office/drawing/2014/main" val="2952086975"/>
                    </a:ext>
                  </a:extLst>
                </a:gridCol>
              </a:tblGrid>
              <a:tr h="433633">
                <a:tc>
                  <a:txBody>
                    <a:bodyPr/>
                    <a:lstStyle/>
                    <a:p>
                      <a:endParaRPr lang="en-US" dirty="0"/>
                    </a:p>
                  </a:txBody>
                  <a:tcPr>
                    <a:lnL w="12700" cap="flat" cmpd="sng" algn="ctr">
                      <a:noFill/>
                      <a:prstDash val="solid"/>
                      <a:round/>
                      <a:headEnd type="none" w="med" len="med"/>
                      <a:tailEnd type="none" w="med" len="med"/>
                    </a:lnL>
                    <a:lnR w="19050" cap="flat" cmpd="sng" algn="ctr">
                      <a:solidFill>
                        <a:srgbClr val="00B05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73251600"/>
                  </a:ext>
                </a:extLst>
              </a:tr>
            </a:tbl>
          </a:graphicData>
        </a:graphic>
      </p:graphicFrame>
      <p:grpSp>
        <p:nvGrpSpPr>
          <p:cNvPr id="35" name="Group 34">
            <a:extLst>
              <a:ext uri="{FF2B5EF4-FFF2-40B4-BE49-F238E27FC236}">
                <a16:creationId xmlns:a16="http://schemas.microsoft.com/office/drawing/2014/main" id="{5DCAC676-91C1-423F-B3C7-48D89B3C498D}"/>
              </a:ext>
            </a:extLst>
          </p:cNvPr>
          <p:cNvGrpSpPr/>
          <p:nvPr/>
        </p:nvGrpSpPr>
        <p:grpSpPr>
          <a:xfrm>
            <a:off x="1292702" y="3871488"/>
            <a:ext cx="920639" cy="481704"/>
            <a:chOff x="6783318" y="3870840"/>
            <a:chExt cx="920639" cy="481704"/>
          </a:xfrm>
        </p:grpSpPr>
        <p:cxnSp>
          <p:nvCxnSpPr>
            <p:cNvPr id="36" name="Straight Connector 35">
              <a:extLst>
                <a:ext uri="{FF2B5EF4-FFF2-40B4-BE49-F238E27FC236}">
                  <a16:creationId xmlns:a16="http://schemas.microsoft.com/office/drawing/2014/main" id="{2D56DA38-6CBC-407D-A52B-5856BCAA9504}"/>
                </a:ext>
              </a:extLst>
            </p:cNvPr>
            <p:cNvCxnSpPr>
              <a:cxnSpLocks/>
            </p:cNvCxnSpPr>
            <p:nvPr/>
          </p:nvCxnSpPr>
          <p:spPr bwMode="auto">
            <a:xfrm>
              <a:off x="7242339" y="3870840"/>
              <a:ext cx="461618"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9B6FF14F-7472-41A0-943D-75DA06131D0E}"/>
                </a:ext>
              </a:extLst>
            </p:cNvPr>
            <p:cNvCxnSpPr>
              <a:cxnSpLocks/>
            </p:cNvCxnSpPr>
            <p:nvPr/>
          </p:nvCxnSpPr>
          <p:spPr bwMode="auto">
            <a:xfrm flipV="1">
              <a:off x="7242339" y="3870840"/>
              <a:ext cx="0" cy="481704"/>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a:outerShdw dist="35921" dir="2700000" sx="1000" sy="1000" algn="ctr" rotWithShape="0">
                <a:srgbClr val="AFAFAF"/>
              </a:outerShdw>
            </a:effectLst>
          </p:spPr>
        </p:cxnSp>
        <p:cxnSp>
          <p:nvCxnSpPr>
            <p:cNvPr id="38" name="Straight Connector 37">
              <a:extLst>
                <a:ext uri="{FF2B5EF4-FFF2-40B4-BE49-F238E27FC236}">
                  <a16:creationId xmlns:a16="http://schemas.microsoft.com/office/drawing/2014/main" id="{C8108E1C-E091-4BA7-95AB-236E7D290381}"/>
                </a:ext>
              </a:extLst>
            </p:cNvPr>
            <p:cNvCxnSpPr/>
            <p:nvPr/>
          </p:nvCxnSpPr>
          <p:spPr bwMode="auto">
            <a:xfrm flipV="1">
              <a:off x="6783318" y="3870840"/>
              <a:ext cx="459021"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grpSp>
      <p:grpSp>
        <p:nvGrpSpPr>
          <p:cNvPr id="39" name="Group 38">
            <a:extLst>
              <a:ext uri="{FF2B5EF4-FFF2-40B4-BE49-F238E27FC236}">
                <a16:creationId xmlns:a16="http://schemas.microsoft.com/office/drawing/2014/main" id="{0AC053BD-21B1-4894-9427-87D166F77C28}"/>
              </a:ext>
            </a:extLst>
          </p:cNvPr>
          <p:cNvGrpSpPr/>
          <p:nvPr/>
        </p:nvGrpSpPr>
        <p:grpSpPr>
          <a:xfrm>
            <a:off x="4034863" y="3871488"/>
            <a:ext cx="920639" cy="481704"/>
            <a:chOff x="6783318" y="3870840"/>
            <a:chExt cx="920639" cy="481704"/>
          </a:xfrm>
        </p:grpSpPr>
        <p:cxnSp>
          <p:nvCxnSpPr>
            <p:cNvPr id="40" name="Straight Connector 39">
              <a:extLst>
                <a:ext uri="{FF2B5EF4-FFF2-40B4-BE49-F238E27FC236}">
                  <a16:creationId xmlns:a16="http://schemas.microsoft.com/office/drawing/2014/main" id="{BD2FE7E3-E354-477F-A152-38F29656CA78}"/>
                </a:ext>
              </a:extLst>
            </p:cNvPr>
            <p:cNvCxnSpPr>
              <a:cxnSpLocks/>
            </p:cNvCxnSpPr>
            <p:nvPr/>
          </p:nvCxnSpPr>
          <p:spPr bwMode="auto">
            <a:xfrm>
              <a:off x="7242339" y="3870840"/>
              <a:ext cx="461618"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cxnSp>
          <p:nvCxnSpPr>
            <p:cNvPr id="41" name="Straight Connector 40">
              <a:extLst>
                <a:ext uri="{FF2B5EF4-FFF2-40B4-BE49-F238E27FC236}">
                  <a16:creationId xmlns:a16="http://schemas.microsoft.com/office/drawing/2014/main" id="{6B6FF3FF-1E99-44F3-8301-CFE42D1AFF31}"/>
                </a:ext>
              </a:extLst>
            </p:cNvPr>
            <p:cNvCxnSpPr>
              <a:cxnSpLocks/>
            </p:cNvCxnSpPr>
            <p:nvPr/>
          </p:nvCxnSpPr>
          <p:spPr bwMode="auto">
            <a:xfrm flipV="1">
              <a:off x="7242339" y="3870840"/>
              <a:ext cx="0" cy="481704"/>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a:outerShdw dist="35921" dir="2700000" sx="1000" sy="1000" algn="ctr" rotWithShape="0">
                <a:srgbClr val="AFAFAF"/>
              </a:outerShdw>
            </a:effectLst>
          </p:spPr>
        </p:cxnSp>
        <p:cxnSp>
          <p:nvCxnSpPr>
            <p:cNvPr id="42" name="Straight Connector 41">
              <a:extLst>
                <a:ext uri="{FF2B5EF4-FFF2-40B4-BE49-F238E27FC236}">
                  <a16:creationId xmlns:a16="http://schemas.microsoft.com/office/drawing/2014/main" id="{602EA867-4DD4-4AA8-8C54-DB2E1CCA4AA9}"/>
                </a:ext>
              </a:extLst>
            </p:cNvPr>
            <p:cNvCxnSpPr/>
            <p:nvPr/>
          </p:nvCxnSpPr>
          <p:spPr bwMode="auto">
            <a:xfrm flipV="1">
              <a:off x="6783318" y="3870840"/>
              <a:ext cx="459021"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grpSp>
      <p:grpSp>
        <p:nvGrpSpPr>
          <p:cNvPr id="43" name="Group 42">
            <a:extLst>
              <a:ext uri="{FF2B5EF4-FFF2-40B4-BE49-F238E27FC236}">
                <a16:creationId xmlns:a16="http://schemas.microsoft.com/office/drawing/2014/main" id="{3C05F08D-15C8-4EFF-8AAC-52583D60250B}"/>
              </a:ext>
            </a:extLst>
          </p:cNvPr>
          <p:cNvGrpSpPr/>
          <p:nvPr/>
        </p:nvGrpSpPr>
        <p:grpSpPr>
          <a:xfrm>
            <a:off x="1750159" y="2951356"/>
            <a:ext cx="920639" cy="481704"/>
            <a:chOff x="6783318" y="3870840"/>
            <a:chExt cx="920639" cy="481704"/>
          </a:xfrm>
        </p:grpSpPr>
        <p:cxnSp>
          <p:nvCxnSpPr>
            <p:cNvPr id="44" name="Straight Connector 43">
              <a:extLst>
                <a:ext uri="{FF2B5EF4-FFF2-40B4-BE49-F238E27FC236}">
                  <a16:creationId xmlns:a16="http://schemas.microsoft.com/office/drawing/2014/main" id="{29CDF224-E258-43AB-9C19-B2ADCC0454A9}"/>
                </a:ext>
              </a:extLst>
            </p:cNvPr>
            <p:cNvCxnSpPr>
              <a:cxnSpLocks/>
            </p:cNvCxnSpPr>
            <p:nvPr/>
          </p:nvCxnSpPr>
          <p:spPr bwMode="auto">
            <a:xfrm>
              <a:off x="7242339" y="3870840"/>
              <a:ext cx="461618"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cxnSp>
          <p:nvCxnSpPr>
            <p:cNvPr id="45" name="Straight Connector 44">
              <a:extLst>
                <a:ext uri="{FF2B5EF4-FFF2-40B4-BE49-F238E27FC236}">
                  <a16:creationId xmlns:a16="http://schemas.microsoft.com/office/drawing/2014/main" id="{45C299C5-EF73-4E90-A8B2-6641AFF17A41}"/>
                </a:ext>
              </a:extLst>
            </p:cNvPr>
            <p:cNvCxnSpPr>
              <a:cxnSpLocks/>
            </p:cNvCxnSpPr>
            <p:nvPr/>
          </p:nvCxnSpPr>
          <p:spPr bwMode="auto">
            <a:xfrm flipV="1">
              <a:off x="7242339" y="3870840"/>
              <a:ext cx="0" cy="481704"/>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a:outerShdw dist="35921" dir="2700000" sx="1000" sy="1000" algn="ctr" rotWithShape="0">
                <a:srgbClr val="AFAFAF"/>
              </a:outerShdw>
            </a:effectLst>
          </p:spPr>
        </p:cxnSp>
        <p:cxnSp>
          <p:nvCxnSpPr>
            <p:cNvPr id="46" name="Straight Connector 45">
              <a:extLst>
                <a:ext uri="{FF2B5EF4-FFF2-40B4-BE49-F238E27FC236}">
                  <a16:creationId xmlns:a16="http://schemas.microsoft.com/office/drawing/2014/main" id="{EBA5C239-06AA-413A-9505-5290F909E902}"/>
                </a:ext>
              </a:extLst>
            </p:cNvPr>
            <p:cNvCxnSpPr/>
            <p:nvPr/>
          </p:nvCxnSpPr>
          <p:spPr bwMode="auto">
            <a:xfrm flipV="1">
              <a:off x="6783318" y="3870840"/>
              <a:ext cx="459021"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grpSp>
      <p:grpSp>
        <p:nvGrpSpPr>
          <p:cNvPr id="47" name="Group 46">
            <a:extLst>
              <a:ext uri="{FF2B5EF4-FFF2-40B4-BE49-F238E27FC236}">
                <a16:creationId xmlns:a16="http://schemas.microsoft.com/office/drawing/2014/main" id="{A668F868-D29B-49F9-A286-C76CDE1B6BC6}"/>
              </a:ext>
            </a:extLst>
          </p:cNvPr>
          <p:cNvGrpSpPr/>
          <p:nvPr/>
        </p:nvGrpSpPr>
        <p:grpSpPr>
          <a:xfrm>
            <a:off x="3572175" y="2948619"/>
            <a:ext cx="920639" cy="481704"/>
            <a:chOff x="6783318" y="3870840"/>
            <a:chExt cx="920639" cy="481704"/>
          </a:xfrm>
        </p:grpSpPr>
        <p:cxnSp>
          <p:nvCxnSpPr>
            <p:cNvPr id="48" name="Straight Connector 47">
              <a:extLst>
                <a:ext uri="{FF2B5EF4-FFF2-40B4-BE49-F238E27FC236}">
                  <a16:creationId xmlns:a16="http://schemas.microsoft.com/office/drawing/2014/main" id="{0AF5CA4C-A940-49A8-8DC9-204C09D876D1}"/>
                </a:ext>
              </a:extLst>
            </p:cNvPr>
            <p:cNvCxnSpPr>
              <a:cxnSpLocks/>
            </p:cNvCxnSpPr>
            <p:nvPr/>
          </p:nvCxnSpPr>
          <p:spPr bwMode="auto">
            <a:xfrm>
              <a:off x="7242339" y="3870840"/>
              <a:ext cx="461618"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cxnSp>
          <p:nvCxnSpPr>
            <p:cNvPr id="49" name="Straight Connector 48">
              <a:extLst>
                <a:ext uri="{FF2B5EF4-FFF2-40B4-BE49-F238E27FC236}">
                  <a16:creationId xmlns:a16="http://schemas.microsoft.com/office/drawing/2014/main" id="{E17C3DFD-079D-403F-86DF-0457814CAF54}"/>
                </a:ext>
              </a:extLst>
            </p:cNvPr>
            <p:cNvCxnSpPr>
              <a:cxnSpLocks/>
            </p:cNvCxnSpPr>
            <p:nvPr/>
          </p:nvCxnSpPr>
          <p:spPr bwMode="auto">
            <a:xfrm flipV="1">
              <a:off x="7242339" y="3870840"/>
              <a:ext cx="0" cy="481704"/>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a:outerShdw dist="35921" dir="2700000" sx="1000" sy="1000" algn="ctr" rotWithShape="0">
                <a:srgbClr val="AFAFAF"/>
              </a:outerShdw>
            </a:effectLst>
          </p:spPr>
        </p:cxnSp>
        <p:cxnSp>
          <p:nvCxnSpPr>
            <p:cNvPr id="50" name="Straight Connector 49">
              <a:extLst>
                <a:ext uri="{FF2B5EF4-FFF2-40B4-BE49-F238E27FC236}">
                  <a16:creationId xmlns:a16="http://schemas.microsoft.com/office/drawing/2014/main" id="{D9740068-56A7-4AD8-90B5-E39D06BC852E}"/>
                </a:ext>
              </a:extLst>
            </p:cNvPr>
            <p:cNvCxnSpPr/>
            <p:nvPr/>
          </p:nvCxnSpPr>
          <p:spPr bwMode="auto">
            <a:xfrm flipV="1">
              <a:off x="6783318" y="3870840"/>
              <a:ext cx="459021"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grpSp>
      <p:sp>
        <p:nvSpPr>
          <p:cNvPr id="51" name="TextBox 50">
            <a:extLst>
              <a:ext uri="{FF2B5EF4-FFF2-40B4-BE49-F238E27FC236}">
                <a16:creationId xmlns:a16="http://schemas.microsoft.com/office/drawing/2014/main" id="{55009976-6F69-4E78-81DF-92062C0266CF}"/>
              </a:ext>
            </a:extLst>
          </p:cNvPr>
          <p:cNvSpPr txBox="1"/>
          <p:nvPr/>
        </p:nvSpPr>
        <p:spPr>
          <a:xfrm>
            <a:off x="1524000" y="5310554"/>
            <a:ext cx="2778369" cy="369332"/>
          </a:xfrm>
          <a:prstGeom prst="rect">
            <a:avLst/>
          </a:prstGeom>
          <a:noFill/>
        </p:spPr>
        <p:txBody>
          <a:bodyPr wrap="square" rtlCol="0">
            <a:spAutoFit/>
          </a:bodyPr>
          <a:lstStyle/>
          <a:p>
            <a:pPr algn="ctr"/>
            <a:r>
              <a:rPr lang="en-US" dirty="0">
                <a:latin typeface="Segoe UI Light" panose="020B0502040204020203" pitchFamily="34" charset="0"/>
                <a:cs typeface="Segoe UI Light" panose="020B0502040204020203" pitchFamily="34" charset="0"/>
              </a:rPr>
              <a:t>w/o zero padding</a:t>
            </a:r>
          </a:p>
        </p:txBody>
      </p:sp>
      <p:sp>
        <p:nvSpPr>
          <p:cNvPr id="52" name="TextBox 51">
            <a:extLst>
              <a:ext uri="{FF2B5EF4-FFF2-40B4-BE49-F238E27FC236}">
                <a16:creationId xmlns:a16="http://schemas.microsoft.com/office/drawing/2014/main" id="{E281142A-0CF6-4630-B551-D870019FADFF}"/>
              </a:ext>
            </a:extLst>
          </p:cNvPr>
          <p:cNvSpPr txBox="1"/>
          <p:nvPr/>
        </p:nvSpPr>
        <p:spPr>
          <a:xfrm>
            <a:off x="7842746" y="5310554"/>
            <a:ext cx="2778369" cy="369332"/>
          </a:xfrm>
          <a:prstGeom prst="rect">
            <a:avLst/>
          </a:prstGeom>
          <a:noFill/>
        </p:spPr>
        <p:txBody>
          <a:bodyPr wrap="square" rtlCol="0">
            <a:spAutoFit/>
          </a:bodyPr>
          <a:lstStyle/>
          <a:p>
            <a:pPr algn="ctr"/>
            <a:r>
              <a:rPr lang="en-US" dirty="0">
                <a:latin typeface="Segoe UI Light" panose="020B0502040204020203" pitchFamily="34" charset="0"/>
                <a:cs typeface="Segoe UI Light" panose="020B0502040204020203" pitchFamily="34" charset="0"/>
              </a:rPr>
              <a:t>w/ zero padding</a:t>
            </a:r>
          </a:p>
        </p:txBody>
      </p:sp>
    </p:spTree>
    <p:extLst>
      <p:ext uri="{BB962C8B-B14F-4D97-AF65-F5344CB8AC3E}">
        <p14:creationId xmlns:p14="http://schemas.microsoft.com/office/powerpoint/2010/main" val="1057355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wipe(down)">
                                      <p:cBhvr>
                                        <p:cTn id="10"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A3152-9F86-461C-B8A4-C406E27C7407}"/>
              </a:ext>
            </a:extLst>
          </p:cNvPr>
          <p:cNvSpPr>
            <a:spLocks noGrp="1"/>
          </p:cNvSpPr>
          <p:nvPr>
            <p:ph type="title"/>
          </p:nvPr>
        </p:nvSpPr>
        <p:spPr/>
        <p:txBody>
          <a:bodyPr/>
          <a:lstStyle/>
          <a:p>
            <a:r>
              <a:rPr lang="en-US" altLang="zh-CN" dirty="0"/>
              <a:t>Convolution Layer – </a:t>
            </a:r>
            <a:r>
              <a:rPr lang="en-US" dirty="0"/>
              <a:t>Zero Padding</a:t>
            </a:r>
          </a:p>
        </p:txBody>
      </p:sp>
      <p:graphicFrame>
        <p:nvGraphicFramePr>
          <p:cNvPr id="7" name="Table 6">
            <a:extLst>
              <a:ext uri="{FF2B5EF4-FFF2-40B4-BE49-F238E27FC236}">
                <a16:creationId xmlns:a16="http://schemas.microsoft.com/office/drawing/2014/main" id="{585762BE-528F-48EE-9510-9160BE3F4A7D}"/>
              </a:ext>
            </a:extLst>
          </p:cNvPr>
          <p:cNvGraphicFramePr>
            <a:graphicFrameLocks noGrp="1"/>
          </p:cNvGraphicFramePr>
          <p:nvPr>
            <p:extLst>
              <p:ext uri="{D42A27DB-BD31-4B8C-83A1-F6EECF244321}">
                <p14:modId xmlns:p14="http://schemas.microsoft.com/office/powerpoint/2010/main" val="2059572617"/>
              </p:ext>
            </p:extLst>
          </p:nvPr>
        </p:nvGraphicFramePr>
        <p:xfrm>
          <a:off x="6559667" y="3437207"/>
          <a:ext cx="5027440" cy="433633"/>
        </p:xfrm>
        <a:graphic>
          <a:graphicData uri="http://schemas.openxmlformats.org/drawingml/2006/table">
            <a:tbl>
              <a:tblPr firstRow="1" bandRow="1">
                <a:tableStyleId>{5C22544A-7EE6-4342-B048-85BDC9FD1C3A}</a:tableStyleId>
              </a:tblPr>
              <a:tblGrid>
                <a:gridCol w="457040">
                  <a:extLst>
                    <a:ext uri="{9D8B030D-6E8A-4147-A177-3AD203B41FA5}">
                      <a16:colId xmlns:a16="http://schemas.microsoft.com/office/drawing/2014/main" val="4171297378"/>
                    </a:ext>
                  </a:extLst>
                </a:gridCol>
                <a:gridCol w="457040">
                  <a:extLst>
                    <a:ext uri="{9D8B030D-6E8A-4147-A177-3AD203B41FA5}">
                      <a16:colId xmlns:a16="http://schemas.microsoft.com/office/drawing/2014/main" val="2088208175"/>
                    </a:ext>
                  </a:extLst>
                </a:gridCol>
                <a:gridCol w="457040">
                  <a:extLst>
                    <a:ext uri="{9D8B030D-6E8A-4147-A177-3AD203B41FA5}">
                      <a16:colId xmlns:a16="http://schemas.microsoft.com/office/drawing/2014/main" val="3021263207"/>
                    </a:ext>
                  </a:extLst>
                </a:gridCol>
                <a:gridCol w="457040">
                  <a:extLst>
                    <a:ext uri="{9D8B030D-6E8A-4147-A177-3AD203B41FA5}">
                      <a16:colId xmlns:a16="http://schemas.microsoft.com/office/drawing/2014/main" val="1426759948"/>
                    </a:ext>
                  </a:extLst>
                </a:gridCol>
                <a:gridCol w="457040">
                  <a:extLst>
                    <a:ext uri="{9D8B030D-6E8A-4147-A177-3AD203B41FA5}">
                      <a16:colId xmlns:a16="http://schemas.microsoft.com/office/drawing/2014/main" val="3126980692"/>
                    </a:ext>
                  </a:extLst>
                </a:gridCol>
                <a:gridCol w="457040">
                  <a:extLst>
                    <a:ext uri="{9D8B030D-6E8A-4147-A177-3AD203B41FA5}">
                      <a16:colId xmlns:a16="http://schemas.microsoft.com/office/drawing/2014/main" val="3613744089"/>
                    </a:ext>
                  </a:extLst>
                </a:gridCol>
                <a:gridCol w="457040">
                  <a:extLst>
                    <a:ext uri="{9D8B030D-6E8A-4147-A177-3AD203B41FA5}">
                      <a16:colId xmlns:a16="http://schemas.microsoft.com/office/drawing/2014/main" val="950269834"/>
                    </a:ext>
                  </a:extLst>
                </a:gridCol>
                <a:gridCol w="457040">
                  <a:extLst>
                    <a:ext uri="{9D8B030D-6E8A-4147-A177-3AD203B41FA5}">
                      <a16:colId xmlns:a16="http://schemas.microsoft.com/office/drawing/2014/main" val="70243363"/>
                    </a:ext>
                  </a:extLst>
                </a:gridCol>
                <a:gridCol w="457040">
                  <a:extLst>
                    <a:ext uri="{9D8B030D-6E8A-4147-A177-3AD203B41FA5}">
                      <a16:colId xmlns:a16="http://schemas.microsoft.com/office/drawing/2014/main" val="3862580830"/>
                    </a:ext>
                  </a:extLst>
                </a:gridCol>
                <a:gridCol w="457040">
                  <a:extLst>
                    <a:ext uri="{9D8B030D-6E8A-4147-A177-3AD203B41FA5}">
                      <a16:colId xmlns:a16="http://schemas.microsoft.com/office/drawing/2014/main" val="1273717439"/>
                    </a:ext>
                  </a:extLst>
                </a:gridCol>
                <a:gridCol w="457040">
                  <a:extLst>
                    <a:ext uri="{9D8B030D-6E8A-4147-A177-3AD203B41FA5}">
                      <a16:colId xmlns:a16="http://schemas.microsoft.com/office/drawing/2014/main" val="2952086975"/>
                    </a:ext>
                  </a:extLst>
                </a:gridCol>
              </a:tblGrid>
              <a:tr h="433633">
                <a:tc>
                  <a:txBody>
                    <a:bodyPr/>
                    <a:lstStyle/>
                    <a:p>
                      <a:endParaRPr lang="en-US" dirty="0">
                        <a:solidFill>
                          <a:srgbClr val="FF0000"/>
                        </a:solidFill>
                      </a:endParaRPr>
                    </a:p>
                  </a:txBody>
                  <a:tcPr>
                    <a:lnL w="12700" cap="flat" cmpd="sng" algn="ctr">
                      <a:solidFill>
                        <a:schemeClr val="bg1"/>
                      </a:solidFill>
                      <a:prstDash val="solid"/>
                      <a:round/>
                      <a:headEnd type="none" w="med" len="med"/>
                      <a:tailEnd type="none" w="med" len="med"/>
                    </a:lnL>
                    <a:lnR w="19050" cap="flat" cmpd="sng" algn="ctr">
                      <a:solidFill>
                        <a:srgbClr val="00B05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273251600"/>
                  </a:ext>
                </a:extLst>
              </a:tr>
            </a:tbl>
          </a:graphicData>
        </a:graphic>
      </p:graphicFrame>
      <p:graphicFrame>
        <p:nvGraphicFramePr>
          <p:cNvPr id="5" name="Table 4">
            <a:extLst>
              <a:ext uri="{FF2B5EF4-FFF2-40B4-BE49-F238E27FC236}">
                <a16:creationId xmlns:a16="http://schemas.microsoft.com/office/drawing/2014/main" id="{302C92DD-4439-4F66-9D08-13C47C7B380F}"/>
              </a:ext>
            </a:extLst>
          </p:cNvPr>
          <p:cNvGraphicFramePr>
            <a:graphicFrameLocks noGrp="1"/>
          </p:cNvGraphicFramePr>
          <p:nvPr>
            <p:extLst>
              <p:ext uri="{D42A27DB-BD31-4B8C-83A1-F6EECF244321}">
                <p14:modId xmlns:p14="http://schemas.microsoft.com/office/powerpoint/2010/main" val="2544787804"/>
              </p:ext>
            </p:extLst>
          </p:nvPr>
        </p:nvGraphicFramePr>
        <p:xfrm>
          <a:off x="6559667" y="4352543"/>
          <a:ext cx="5027440" cy="433633"/>
        </p:xfrm>
        <a:graphic>
          <a:graphicData uri="http://schemas.openxmlformats.org/drawingml/2006/table">
            <a:tbl>
              <a:tblPr firstRow="1" bandRow="1">
                <a:tableStyleId>{5C22544A-7EE6-4342-B048-85BDC9FD1C3A}</a:tableStyleId>
              </a:tblPr>
              <a:tblGrid>
                <a:gridCol w="457040">
                  <a:extLst>
                    <a:ext uri="{9D8B030D-6E8A-4147-A177-3AD203B41FA5}">
                      <a16:colId xmlns:a16="http://schemas.microsoft.com/office/drawing/2014/main" val="4171297378"/>
                    </a:ext>
                  </a:extLst>
                </a:gridCol>
                <a:gridCol w="457040">
                  <a:extLst>
                    <a:ext uri="{9D8B030D-6E8A-4147-A177-3AD203B41FA5}">
                      <a16:colId xmlns:a16="http://schemas.microsoft.com/office/drawing/2014/main" val="2088208175"/>
                    </a:ext>
                  </a:extLst>
                </a:gridCol>
                <a:gridCol w="457040">
                  <a:extLst>
                    <a:ext uri="{9D8B030D-6E8A-4147-A177-3AD203B41FA5}">
                      <a16:colId xmlns:a16="http://schemas.microsoft.com/office/drawing/2014/main" val="3021263207"/>
                    </a:ext>
                  </a:extLst>
                </a:gridCol>
                <a:gridCol w="457040">
                  <a:extLst>
                    <a:ext uri="{9D8B030D-6E8A-4147-A177-3AD203B41FA5}">
                      <a16:colId xmlns:a16="http://schemas.microsoft.com/office/drawing/2014/main" val="1426759948"/>
                    </a:ext>
                  </a:extLst>
                </a:gridCol>
                <a:gridCol w="457040">
                  <a:extLst>
                    <a:ext uri="{9D8B030D-6E8A-4147-A177-3AD203B41FA5}">
                      <a16:colId xmlns:a16="http://schemas.microsoft.com/office/drawing/2014/main" val="3126980692"/>
                    </a:ext>
                  </a:extLst>
                </a:gridCol>
                <a:gridCol w="457040">
                  <a:extLst>
                    <a:ext uri="{9D8B030D-6E8A-4147-A177-3AD203B41FA5}">
                      <a16:colId xmlns:a16="http://schemas.microsoft.com/office/drawing/2014/main" val="3613744089"/>
                    </a:ext>
                  </a:extLst>
                </a:gridCol>
                <a:gridCol w="457040">
                  <a:extLst>
                    <a:ext uri="{9D8B030D-6E8A-4147-A177-3AD203B41FA5}">
                      <a16:colId xmlns:a16="http://schemas.microsoft.com/office/drawing/2014/main" val="950269834"/>
                    </a:ext>
                  </a:extLst>
                </a:gridCol>
                <a:gridCol w="457040">
                  <a:extLst>
                    <a:ext uri="{9D8B030D-6E8A-4147-A177-3AD203B41FA5}">
                      <a16:colId xmlns:a16="http://schemas.microsoft.com/office/drawing/2014/main" val="70243363"/>
                    </a:ext>
                  </a:extLst>
                </a:gridCol>
                <a:gridCol w="457040">
                  <a:extLst>
                    <a:ext uri="{9D8B030D-6E8A-4147-A177-3AD203B41FA5}">
                      <a16:colId xmlns:a16="http://schemas.microsoft.com/office/drawing/2014/main" val="3862580830"/>
                    </a:ext>
                  </a:extLst>
                </a:gridCol>
                <a:gridCol w="457040">
                  <a:extLst>
                    <a:ext uri="{9D8B030D-6E8A-4147-A177-3AD203B41FA5}">
                      <a16:colId xmlns:a16="http://schemas.microsoft.com/office/drawing/2014/main" val="1273717439"/>
                    </a:ext>
                  </a:extLst>
                </a:gridCol>
                <a:gridCol w="457040">
                  <a:extLst>
                    <a:ext uri="{9D8B030D-6E8A-4147-A177-3AD203B41FA5}">
                      <a16:colId xmlns:a16="http://schemas.microsoft.com/office/drawing/2014/main" val="2952086975"/>
                    </a:ext>
                  </a:extLst>
                </a:gridCol>
              </a:tblGrid>
              <a:tr h="433633">
                <a:tc>
                  <a:txBody>
                    <a:bodyPr/>
                    <a:lstStyle/>
                    <a:p>
                      <a:endParaRPr lang="en-US" dirty="0"/>
                    </a:p>
                  </a:txBody>
                  <a:tcPr>
                    <a:lnL w="19050" cap="flat" cmpd="sng" algn="ctr">
                      <a:solidFill>
                        <a:srgbClr val="00B050"/>
                      </a:solidFill>
                      <a:prstDash val="sysDash"/>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ysDash"/>
                      <a:round/>
                      <a:headEnd type="none" w="med" len="med"/>
                      <a:tailEnd type="none" w="med" len="med"/>
                    </a:lnT>
                    <a:lnB w="19050" cap="flat" cmpd="sng" algn="ctr">
                      <a:solidFill>
                        <a:srgbClr val="00B050"/>
                      </a:solidFill>
                      <a:prstDash val="sysDash"/>
                      <a:round/>
                      <a:headEnd type="none" w="med" len="med"/>
                      <a:tailEnd type="none" w="med" len="med"/>
                    </a:lnB>
                    <a:solidFill>
                      <a:schemeClr val="bg1"/>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ysDash"/>
                      <a:round/>
                      <a:headEnd type="none" w="med" len="med"/>
                      <a:tailEnd type="none" w="med" len="med"/>
                    </a:lnR>
                    <a:lnT w="19050" cap="flat" cmpd="sng" algn="ctr">
                      <a:solidFill>
                        <a:srgbClr val="00B050"/>
                      </a:solidFill>
                      <a:prstDash val="sysDash"/>
                      <a:round/>
                      <a:headEnd type="none" w="med" len="med"/>
                      <a:tailEnd type="none" w="med" len="med"/>
                    </a:lnT>
                    <a:lnB w="19050" cap="flat" cmpd="sng" algn="ctr">
                      <a:solidFill>
                        <a:srgbClr val="00B050"/>
                      </a:solidFill>
                      <a:prstDash val="sysDash"/>
                      <a:round/>
                      <a:headEnd type="none" w="med" len="med"/>
                      <a:tailEnd type="none" w="med" len="med"/>
                    </a:lnB>
                    <a:solidFill>
                      <a:schemeClr val="bg1"/>
                    </a:solidFill>
                  </a:tcPr>
                </a:tc>
                <a:extLst>
                  <a:ext uri="{0D108BD9-81ED-4DB2-BD59-A6C34878D82A}">
                    <a16:rowId xmlns:a16="http://schemas.microsoft.com/office/drawing/2014/main" val="1273251600"/>
                  </a:ext>
                </a:extLst>
              </a:tr>
            </a:tbl>
          </a:graphicData>
        </a:graphic>
      </p:graphicFrame>
      <p:grpSp>
        <p:nvGrpSpPr>
          <p:cNvPr id="19" name="Group 18">
            <a:extLst>
              <a:ext uri="{FF2B5EF4-FFF2-40B4-BE49-F238E27FC236}">
                <a16:creationId xmlns:a16="http://schemas.microsoft.com/office/drawing/2014/main" id="{3CD69170-8E86-40BF-B54C-82DBB392A1F9}"/>
              </a:ext>
            </a:extLst>
          </p:cNvPr>
          <p:cNvGrpSpPr/>
          <p:nvPr/>
        </p:nvGrpSpPr>
        <p:grpSpPr>
          <a:xfrm>
            <a:off x="6783318" y="3870840"/>
            <a:ext cx="920639" cy="481704"/>
            <a:chOff x="6783318" y="3870840"/>
            <a:chExt cx="920639" cy="481704"/>
          </a:xfrm>
        </p:grpSpPr>
        <p:cxnSp>
          <p:nvCxnSpPr>
            <p:cNvPr id="16" name="Straight Connector 15">
              <a:extLst>
                <a:ext uri="{FF2B5EF4-FFF2-40B4-BE49-F238E27FC236}">
                  <a16:creationId xmlns:a16="http://schemas.microsoft.com/office/drawing/2014/main" id="{5088137A-F667-4039-900D-F692DCA90C88}"/>
                </a:ext>
              </a:extLst>
            </p:cNvPr>
            <p:cNvCxnSpPr>
              <a:cxnSpLocks/>
            </p:cNvCxnSpPr>
            <p:nvPr/>
          </p:nvCxnSpPr>
          <p:spPr bwMode="auto">
            <a:xfrm>
              <a:off x="7242339" y="3870840"/>
              <a:ext cx="461618"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cxnSp>
          <p:nvCxnSpPr>
            <p:cNvPr id="11" name="Straight Connector 10">
              <a:extLst>
                <a:ext uri="{FF2B5EF4-FFF2-40B4-BE49-F238E27FC236}">
                  <a16:creationId xmlns:a16="http://schemas.microsoft.com/office/drawing/2014/main" id="{E00EB144-1048-4917-9DC4-981BABBD04A7}"/>
                </a:ext>
              </a:extLst>
            </p:cNvPr>
            <p:cNvCxnSpPr>
              <a:cxnSpLocks/>
            </p:cNvCxnSpPr>
            <p:nvPr/>
          </p:nvCxnSpPr>
          <p:spPr bwMode="auto">
            <a:xfrm flipV="1">
              <a:off x="7242339" y="3870840"/>
              <a:ext cx="0" cy="481704"/>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a:outerShdw dist="35921" dir="2700000" sx="1000" sy="1000" algn="ctr" rotWithShape="0">
                <a:srgbClr val="AFAFAF"/>
              </a:outerShdw>
            </a:effectLst>
          </p:spPr>
        </p:cxnSp>
        <p:cxnSp>
          <p:nvCxnSpPr>
            <p:cNvPr id="18" name="Straight Connector 17">
              <a:extLst>
                <a:ext uri="{FF2B5EF4-FFF2-40B4-BE49-F238E27FC236}">
                  <a16:creationId xmlns:a16="http://schemas.microsoft.com/office/drawing/2014/main" id="{91FAD084-A9C9-4EF1-9A33-2F4D6A21D881}"/>
                </a:ext>
              </a:extLst>
            </p:cNvPr>
            <p:cNvCxnSpPr/>
            <p:nvPr/>
          </p:nvCxnSpPr>
          <p:spPr bwMode="auto">
            <a:xfrm flipV="1">
              <a:off x="6783318" y="3870840"/>
              <a:ext cx="459021"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grpSp>
      <p:grpSp>
        <p:nvGrpSpPr>
          <p:cNvPr id="20" name="Group 19">
            <a:extLst>
              <a:ext uri="{FF2B5EF4-FFF2-40B4-BE49-F238E27FC236}">
                <a16:creationId xmlns:a16="http://schemas.microsoft.com/office/drawing/2014/main" id="{CA301B25-F1E8-425A-80D0-E25C52A7A2E0}"/>
              </a:ext>
            </a:extLst>
          </p:cNvPr>
          <p:cNvGrpSpPr/>
          <p:nvPr/>
        </p:nvGrpSpPr>
        <p:grpSpPr>
          <a:xfrm>
            <a:off x="10436957" y="3870840"/>
            <a:ext cx="920639" cy="481704"/>
            <a:chOff x="6783318" y="3870840"/>
            <a:chExt cx="920639" cy="481704"/>
          </a:xfrm>
        </p:grpSpPr>
        <p:cxnSp>
          <p:nvCxnSpPr>
            <p:cNvPr id="21" name="Straight Connector 20">
              <a:extLst>
                <a:ext uri="{FF2B5EF4-FFF2-40B4-BE49-F238E27FC236}">
                  <a16:creationId xmlns:a16="http://schemas.microsoft.com/office/drawing/2014/main" id="{27C0A7D0-DEF1-4868-B12B-B7917C460A4D}"/>
                </a:ext>
              </a:extLst>
            </p:cNvPr>
            <p:cNvCxnSpPr>
              <a:cxnSpLocks/>
            </p:cNvCxnSpPr>
            <p:nvPr/>
          </p:nvCxnSpPr>
          <p:spPr bwMode="auto">
            <a:xfrm>
              <a:off x="7242339" y="3870840"/>
              <a:ext cx="461618"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cxnSp>
          <p:nvCxnSpPr>
            <p:cNvPr id="22" name="Straight Connector 21">
              <a:extLst>
                <a:ext uri="{FF2B5EF4-FFF2-40B4-BE49-F238E27FC236}">
                  <a16:creationId xmlns:a16="http://schemas.microsoft.com/office/drawing/2014/main" id="{FD766729-3B8B-4769-A9C0-B4525F119527}"/>
                </a:ext>
              </a:extLst>
            </p:cNvPr>
            <p:cNvCxnSpPr>
              <a:cxnSpLocks/>
            </p:cNvCxnSpPr>
            <p:nvPr/>
          </p:nvCxnSpPr>
          <p:spPr bwMode="auto">
            <a:xfrm flipV="1">
              <a:off x="7242339" y="3870840"/>
              <a:ext cx="0" cy="481704"/>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a:outerShdw dist="35921" dir="2700000" sx="1000" sy="1000" algn="ctr" rotWithShape="0">
                <a:srgbClr val="AFAFAF"/>
              </a:outerShdw>
            </a:effectLst>
          </p:spPr>
        </p:cxnSp>
        <p:cxnSp>
          <p:nvCxnSpPr>
            <p:cNvPr id="23" name="Straight Connector 22">
              <a:extLst>
                <a:ext uri="{FF2B5EF4-FFF2-40B4-BE49-F238E27FC236}">
                  <a16:creationId xmlns:a16="http://schemas.microsoft.com/office/drawing/2014/main" id="{C4D73E0A-D609-4721-BC68-026F7DF223EE}"/>
                </a:ext>
              </a:extLst>
            </p:cNvPr>
            <p:cNvCxnSpPr/>
            <p:nvPr/>
          </p:nvCxnSpPr>
          <p:spPr bwMode="auto">
            <a:xfrm flipV="1">
              <a:off x="6783318" y="3870840"/>
              <a:ext cx="459021"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grpSp>
      <p:graphicFrame>
        <p:nvGraphicFramePr>
          <p:cNvPr id="32" name="Table 31">
            <a:extLst>
              <a:ext uri="{FF2B5EF4-FFF2-40B4-BE49-F238E27FC236}">
                <a16:creationId xmlns:a16="http://schemas.microsoft.com/office/drawing/2014/main" id="{F14B630E-E896-4F94-93CE-0ABFFB2588B4}"/>
              </a:ext>
            </a:extLst>
          </p:cNvPr>
          <p:cNvGraphicFramePr>
            <a:graphicFrameLocks noGrp="1"/>
          </p:cNvGraphicFramePr>
          <p:nvPr>
            <p:extLst/>
          </p:nvPr>
        </p:nvGraphicFramePr>
        <p:xfrm>
          <a:off x="595315" y="3437855"/>
          <a:ext cx="5027440" cy="433633"/>
        </p:xfrm>
        <a:graphic>
          <a:graphicData uri="http://schemas.openxmlformats.org/drawingml/2006/table">
            <a:tbl>
              <a:tblPr firstRow="1" bandRow="1">
                <a:tableStyleId>{5C22544A-7EE6-4342-B048-85BDC9FD1C3A}</a:tableStyleId>
              </a:tblPr>
              <a:tblGrid>
                <a:gridCol w="457040">
                  <a:extLst>
                    <a:ext uri="{9D8B030D-6E8A-4147-A177-3AD203B41FA5}">
                      <a16:colId xmlns:a16="http://schemas.microsoft.com/office/drawing/2014/main" val="4171297378"/>
                    </a:ext>
                  </a:extLst>
                </a:gridCol>
                <a:gridCol w="457040">
                  <a:extLst>
                    <a:ext uri="{9D8B030D-6E8A-4147-A177-3AD203B41FA5}">
                      <a16:colId xmlns:a16="http://schemas.microsoft.com/office/drawing/2014/main" val="2088208175"/>
                    </a:ext>
                  </a:extLst>
                </a:gridCol>
                <a:gridCol w="457040">
                  <a:extLst>
                    <a:ext uri="{9D8B030D-6E8A-4147-A177-3AD203B41FA5}">
                      <a16:colId xmlns:a16="http://schemas.microsoft.com/office/drawing/2014/main" val="3021263207"/>
                    </a:ext>
                  </a:extLst>
                </a:gridCol>
                <a:gridCol w="457040">
                  <a:extLst>
                    <a:ext uri="{9D8B030D-6E8A-4147-A177-3AD203B41FA5}">
                      <a16:colId xmlns:a16="http://schemas.microsoft.com/office/drawing/2014/main" val="1426759948"/>
                    </a:ext>
                  </a:extLst>
                </a:gridCol>
                <a:gridCol w="457040">
                  <a:extLst>
                    <a:ext uri="{9D8B030D-6E8A-4147-A177-3AD203B41FA5}">
                      <a16:colId xmlns:a16="http://schemas.microsoft.com/office/drawing/2014/main" val="3126980692"/>
                    </a:ext>
                  </a:extLst>
                </a:gridCol>
                <a:gridCol w="457040">
                  <a:extLst>
                    <a:ext uri="{9D8B030D-6E8A-4147-A177-3AD203B41FA5}">
                      <a16:colId xmlns:a16="http://schemas.microsoft.com/office/drawing/2014/main" val="3613744089"/>
                    </a:ext>
                  </a:extLst>
                </a:gridCol>
                <a:gridCol w="457040">
                  <a:extLst>
                    <a:ext uri="{9D8B030D-6E8A-4147-A177-3AD203B41FA5}">
                      <a16:colId xmlns:a16="http://schemas.microsoft.com/office/drawing/2014/main" val="950269834"/>
                    </a:ext>
                  </a:extLst>
                </a:gridCol>
                <a:gridCol w="457040">
                  <a:extLst>
                    <a:ext uri="{9D8B030D-6E8A-4147-A177-3AD203B41FA5}">
                      <a16:colId xmlns:a16="http://schemas.microsoft.com/office/drawing/2014/main" val="70243363"/>
                    </a:ext>
                  </a:extLst>
                </a:gridCol>
                <a:gridCol w="457040">
                  <a:extLst>
                    <a:ext uri="{9D8B030D-6E8A-4147-A177-3AD203B41FA5}">
                      <a16:colId xmlns:a16="http://schemas.microsoft.com/office/drawing/2014/main" val="3862580830"/>
                    </a:ext>
                  </a:extLst>
                </a:gridCol>
                <a:gridCol w="457040">
                  <a:extLst>
                    <a:ext uri="{9D8B030D-6E8A-4147-A177-3AD203B41FA5}">
                      <a16:colId xmlns:a16="http://schemas.microsoft.com/office/drawing/2014/main" val="1273717439"/>
                    </a:ext>
                  </a:extLst>
                </a:gridCol>
                <a:gridCol w="457040">
                  <a:extLst>
                    <a:ext uri="{9D8B030D-6E8A-4147-A177-3AD203B41FA5}">
                      <a16:colId xmlns:a16="http://schemas.microsoft.com/office/drawing/2014/main" val="2952086975"/>
                    </a:ext>
                  </a:extLst>
                </a:gridCol>
              </a:tblGrid>
              <a:tr h="433633">
                <a:tc>
                  <a:txBody>
                    <a:bodyPr/>
                    <a:lstStyle/>
                    <a:p>
                      <a:endParaRPr lang="en-US"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9050" cap="flat" cmpd="sng" algn="ctr">
                      <a:solidFill>
                        <a:srgbClr val="00B05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solidFill>
                          <a:schemeClr val="bg1"/>
                        </a:solidFill>
                      </a:endParaRPr>
                    </a:p>
                  </a:txBody>
                  <a:tcPr>
                    <a:lnL w="19050" cap="flat" cmpd="sng" algn="ctr">
                      <a:solidFill>
                        <a:srgbClr val="00B05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73251600"/>
                  </a:ext>
                </a:extLst>
              </a:tr>
            </a:tbl>
          </a:graphicData>
        </a:graphic>
      </p:graphicFrame>
      <p:graphicFrame>
        <p:nvGraphicFramePr>
          <p:cNvPr id="33" name="Table 32">
            <a:extLst>
              <a:ext uri="{FF2B5EF4-FFF2-40B4-BE49-F238E27FC236}">
                <a16:creationId xmlns:a16="http://schemas.microsoft.com/office/drawing/2014/main" id="{826DEABD-C814-4C3A-A5A9-D51635E1977F}"/>
              </a:ext>
            </a:extLst>
          </p:cNvPr>
          <p:cNvGraphicFramePr>
            <a:graphicFrameLocks noGrp="1"/>
          </p:cNvGraphicFramePr>
          <p:nvPr>
            <p:extLst/>
          </p:nvPr>
        </p:nvGraphicFramePr>
        <p:xfrm>
          <a:off x="606310" y="2511320"/>
          <a:ext cx="5027440" cy="433633"/>
        </p:xfrm>
        <a:graphic>
          <a:graphicData uri="http://schemas.openxmlformats.org/drawingml/2006/table">
            <a:tbl>
              <a:tblPr firstRow="1" bandRow="1">
                <a:tableStyleId>{5C22544A-7EE6-4342-B048-85BDC9FD1C3A}</a:tableStyleId>
              </a:tblPr>
              <a:tblGrid>
                <a:gridCol w="457040">
                  <a:extLst>
                    <a:ext uri="{9D8B030D-6E8A-4147-A177-3AD203B41FA5}">
                      <a16:colId xmlns:a16="http://schemas.microsoft.com/office/drawing/2014/main" val="4171297378"/>
                    </a:ext>
                  </a:extLst>
                </a:gridCol>
                <a:gridCol w="457040">
                  <a:extLst>
                    <a:ext uri="{9D8B030D-6E8A-4147-A177-3AD203B41FA5}">
                      <a16:colId xmlns:a16="http://schemas.microsoft.com/office/drawing/2014/main" val="2088208175"/>
                    </a:ext>
                  </a:extLst>
                </a:gridCol>
                <a:gridCol w="457040">
                  <a:extLst>
                    <a:ext uri="{9D8B030D-6E8A-4147-A177-3AD203B41FA5}">
                      <a16:colId xmlns:a16="http://schemas.microsoft.com/office/drawing/2014/main" val="3021263207"/>
                    </a:ext>
                  </a:extLst>
                </a:gridCol>
                <a:gridCol w="457040">
                  <a:extLst>
                    <a:ext uri="{9D8B030D-6E8A-4147-A177-3AD203B41FA5}">
                      <a16:colId xmlns:a16="http://schemas.microsoft.com/office/drawing/2014/main" val="1426759948"/>
                    </a:ext>
                  </a:extLst>
                </a:gridCol>
                <a:gridCol w="457040">
                  <a:extLst>
                    <a:ext uri="{9D8B030D-6E8A-4147-A177-3AD203B41FA5}">
                      <a16:colId xmlns:a16="http://schemas.microsoft.com/office/drawing/2014/main" val="3126980692"/>
                    </a:ext>
                  </a:extLst>
                </a:gridCol>
                <a:gridCol w="457040">
                  <a:extLst>
                    <a:ext uri="{9D8B030D-6E8A-4147-A177-3AD203B41FA5}">
                      <a16:colId xmlns:a16="http://schemas.microsoft.com/office/drawing/2014/main" val="3613744089"/>
                    </a:ext>
                  </a:extLst>
                </a:gridCol>
                <a:gridCol w="457040">
                  <a:extLst>
                    <a:ext uri="{9D8B030D-6E8A-4147-A177-3AD203B41FA5}">
                      <a16:colId xmlns:a16="http://schemas.microsoft.com/office/drawing/2014/main" val="950269834"/>
                    </a:ext>
                  </a:extLst>
                </a:gridCol>
                <a:gridCol w="457040">
                  <a:extLst>
                    <a:ext uri="{9D8B030D-6E8A-4147-A177-3AD203B41FA5}">
                      <a16:colId xmlns:a16="http://schemas.microsoft.com/office/drawing/2014/main" val="70243363"/>
                    </a:ext>
                  </a:extLst>
                </a:gridCol>
                <a:gridCol w="457040">
                  <a:extLst>
                    <a:ext uri="{9D8B030D-6E8A-4147-A177-3AD203B41FA5}">
                      <a16:colId xmlns:a16="http://schemas.microsoft.com/office/drawing/2014/main" val="3862580830"/>
                    </a:ext>
                  </a:extLst>
                </a:gridCol>
                <a:gridCol w="457040">
                  <a:extLst>
                    <a:ext uri="{9D8B030D-6E8A-4147-A177-3AD203B41FA5}">
                      <a16:colId xmlns:a16="http://schemas.microsoft.com/office/drawing/2014/main" val="1273717439"/>
                    </a:ext>
                  </a:extLst>
                </a:gridCol>
                <a:gridCol w="457040">
                  <a:extLst>
                    <a:ext uri="{9D8B030D-6E8A-4147-A177-3AD203B41FA5}">
                      <a16:colId xmlns:a16="http://schemas.microsoft.com/office/drawing/2014/main" val="2952086975"/>
                    </a:ext>
                  </a:extLst>
                </a:gridCol>
              </a:tblGrid>
              <a:tr h="433633">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9050" cap="flat" cmpd="sng" algn="ctr">
                      <a:solidFill>
                        <a:srgbClr val="00B05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73251600"/>
                  </a:ext>
                </a:extLst>
              </a:tr>
            </a:tbl>
          </a:graphicData>
        </a:graphic>
      </p:graphicFrame>
      <p:graphicFrame>
        <p:nvGraphicFramePr>
          <p:cNvPr id="34" name="Table 33">
            <a:extLst>
              <a:ext uri="{FF2B5EF4-FFF2-40B4-BE49-F238E27FC236}">
                <a16:creationId xmlns:a16="http://schemas.microsoft.com/office/drawing/2014/main" id="{C1352149-2F43-4987-A1FC-9A3B3BD08326}"/>
              </a:ext>
            </a:extLst>
          </p:cNvPr>
          <p:cNvGraphicFramePr>
            <a:graphicFrameLocks noGrp="1"/>
          </p:cNvGraphicFramePr>
          <p:nvPr>
            <p:extLst/>
          </p:nvPr>
        </p:nvGraphicFramePr>
        <p:xfrm>
          <a:off x="595315" y="4353191"/>
          <a:ext cx="5027440" cy="433633"/>
        </p:xfrm>
        <a:graphic>
          <a:graphicData uri="http://schemas.openxmlformats.org/drawingml/2006/table">
            <a:tbl>
              <a:tblPr firstRow="1" bandRow="1">
                <a:tableStyleId>{5C22544A-7EE6-4342-B048-85BDC9FD1C3A}</a:tableStyleId>
              </a:tblPr>
              <a:tblGrid>
                <a:gridCol w="457040">
                  <a:extLst>
                    <a:ext uri="{9D8B030D-6E8A-4147-A177-3AD203B41FA5}">
                      <a16:colId xmlns:a16="http://schemas.microsoft.com/office/drawing/2014/main" val="4171297378"/>
                    </a:ext>
                  </a:extLst>
                </a:gridCol>
                <a:gridCol w="457040">
                  <a:extLst>
                    <a:ext uri="{9D8B030D-6E8A-4147-A177-3AD203B41FA5}">
                      <a16:colId xmlns:a16="http://schemas.microsoft.com/office/drawing/2014/main" val="2088208175"/>
                    </a:ext>
                  </a:extLst>
                </a:gridCol>
                <a:gridCol w="457040">
                  <a:extLst>
                    <a:ext uri="{9D8B030D-6E8A-4147-A177-3AD203B41FA5}">
                      <a16:colId xmlns:a16="http://schemas.microsoft.com/office/drawing/2014/main" val="3021263207"/>
                    </a:ext>
                  </a:extLst>
                </a:gridCol>
                <a:gridCol w="457040">
                  <a:extLst>
                    <a:ext uri="{9D8B030D-6E8A-4147-A177-3AD203B41FA5}">
                      <a16:colId xmlns:a16="http://schemas.microsoft.com/office/drawing/2014/main" val="1426759948"/>
                    </a:ext>
                  </a:extLst>
                </a:gridCol>
                <a:gridCol w="457040">
                  <a:extLst>
                    <a:ext uri="{9D8B030D-6E8A-4147-A177-3AD203B41FA5}">
                      <a16:colId xmlns:a16="http://schemas.microsoft.com/office/drawing/2014/main" val="3126980692"/>
                    </a:ext>
                  </a:extLst>
                </a:gridCol>
                <a:gridCol w="457040">
                  <a:extLst>
                    <a:ext uri="{9D8B030D-6E8A-4147-A177-3AD203B41FA5}">
                      <a16:colId xmlns:a16="http://schemas.microsoft.com/office/drawing/2014/main" val="3613744089"/>
                    </a:ext>
                  </a:extLst>
                </a:gridCol>
                <a:gridCol w="457040">
                  <a:extLst>
                    <a:ext uri="{9D8B030D-6E8A-4147-A177-3AD203B41FA5}">
                      <a16:colId xmlns:a16="http://schemas.microsoft.com/office/drawing/2014/main" val="950269834"/>
                    </a:ext>
                  </a:extLst>
                </a:gridCol>
                <a:gridCol w="457040">
                  <a:extLst>
                    <a:ext uri="{9D8B030D-6E8A-4147-A177-3AD203B41FA5}">
                      <a16:colId xmlns:a16="http://schemas.microsoft.com/office/drawing/2014/main" val="70243363"/>
                    </a:ext>
                  </a:extLst>
                </a:gridCol>
                <a:gridCol w="457040">
                  <a:extLst>
                    <a:ext uri="{9D8B030D-6E8A-4147-A177-3AD203B41FA5}">
                      <a16:colId xmlns:a16="http://schemas.microsoft.com/office/drawing/2014/main" val="3862580830"/>
                    </a:ext>
                  </a:extLst>
                </a:gridCol>
                <a:gridCol w="457040">
                  <a:extLst>
                    <a:ext uri="{9D8B030D-6E8A-4147-A177-3AD203B41FA5}">
                      <a16:colId xmlns:a16="http://schemas.microsoft.com/office/drawing/2014/main" val="1273717439"/>
                    </a:ext>
                  </a:extLst>
                </a:gridCol>
                <a:gridCol w="457040">
                  <a:extLst>
                    <a:ext uri="{9D8B030D-6E8A-4147-A177-3AD203B41FA5}">
                      <a16:colId xmlns:a16="http://schemas.microsoft.com/office/drawing/2014/main" val="2952086975"/>
                    </a:ext>
                  </a:extLst>
                </a:gridCol>
              </a:tblGrid>
              <a:tr h="433633">
                <a:tc>
                  <a:txBody>
                    <a:bodyPr/>
                    <a:lstStyle/>
                    <a:p>
                      <a:endParaRPr lang="en-US" dirty="0"/>
                    </a:p>
                  </a:txBody>
                  <a:tcPr>
                    <a:lnL w="12700" cap="flat" cmpd="sng" algn="ctr">
                      <a:noFill/>
                      <a:prstDash val="solid"/>
                      <a:round/>
                      <a:headEnd type="none" w="med" len="med"/>
                      <a:tailEnd type="none" w="med" len="med"/>
                    </a:lnL>
                    <a:lnR w="19050" cap="flat" cmpd="sng" algn="ctr">
                      <a:solidFill>
                        <a:srgbClr val="00B05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73251600"/>
                  </a:ext>
                </a:extLst>
              </a:tr>
            </a:tbl>
          </a:graphicData>
        </a:graphic>
      </p:graphicFrame>
      <p:grpSp>
        <p:nvGrpSpPr>
          <p:cNvPr id="35" name="Group 34">
            <a:extLst>
              <a:ext uri="{FF2B5EF4-FFF2-40B4-BE49-F238E27FC236}">
                <a16:creationId xmlns:a16="http://schemas.microsoft.com/office/drawing/2014/main" id="{5DCAC676-91C1-423F-B3C7-48D89B3C498D}"/>
              </a:ext>
            </a:extLst>
          </p:cNvPr>
          <p:cNvGrpSpPr/>
          <p:nvPr/>
        </p:nvGrpSpPr>
        <p:grpSpPr>
          <a:xfrm>
            <a:off x="1292702" y="3871488"/>
            <a:ext cx="920639" cy="481704"/>
            <a:chOff x="6783318" y="3870840"/>
            <a:chExt cx="920639" cy="481704"/>
          </a:xfrm>
        </p:grpSpPr>
        <p:cxnSp>
          <p:nvCxnSpPr>
            <p:cNvPr id="36" name="Straight Connector 35">
              <a:extLst>
                <a:ext uri="{FF2B5EF4-FFF2-40B4-BE49-F238E27FC236}">
                  <a16:creationId xmlns:a16="http://schemas.microsoft.com/office/drawing/2014/main" id="{2D56DA38-6CBC-407D-A52B-5856BCAA9504}"/>
                </a:ext>
              </a:extLst>
            </p:cNvPr>
            <p:cNvCxnSpPr>
              <a:cxnSpLocks/>
            </p:cNvCxnSpPr>
            <p:nvPr/>
          </p:nvCxnSpPr>
          <p:spPr bwMode="auto">
            <a:xfrm>
              <a:off x="7242339" y="3870840"/>
              <a:ext cx="461618"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9B6FF14F-7472-41A0-943D-75DA06131D0E}"/>
                </a:ext>
              </a:extLst>
            </p:cNvPr>
            <p:cNvCxnSpPr>
              <a:cxnSpLocks/>
            </p:cNvCxnSpPr>
            <p:nvPr/>
          </p:nvCxnSpPr>
          <p:spPr bwMode="auto">
            <a:xfrm flipV="1">
              <a:off x="7242339" y="3870840"/>
              <a:ext cx="0" cy="481704"/>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a:outerShdw dist="35921" dir="2700000" sx="1000" sy="1000" algn="ctr" rotWithShape="0">
                <a:srgbClr val="AFAFAF"/>
              </a:outerShdw>
            </a:effectLst>
          </p:spPr>
        </p:cxnSp>
        <p:cxnSp>
          <p:nvCxnSpPr>
            <p:cNvPr id="38" name="Straight Connector 37">
              <a:extLst>
                <a:ext uri="{FF2B5EF4-FFF2-40B4-BE49-F238E27FC236}">
                  <a16:creationId xmlns:a16="http://schemas.microsoft.com/office/drawing/2014/main" id="{C8108E1C-E091-4BA7-95AB-236E7D290381}"/>
                </a:ext>
              </a:extLst>
            </p:cNvPr>
            <p:cNvCxnSpPr/>
            <p:nvPr/>
          </p:nvCxnSpPr>
          <p:spPr bwMode="auto">
            <a:xfrm flipV="1">
              <a:off x="6783318" y="3870840"/>
              <a:ext cx="459021"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grpSp>
      <p:grpSp>
        <p:nvGrpSpPr>
          <p:cNvPr id="39" name="Group 38">
            <a:extLst>
              <a:ext uri="{FF2B5EF4-FFF2-40B4-BE49-F238E27FC236}">
                <a16:creationId xmlns:a16="http://schemas.microsoft.com/office/drawing/2014/main" id="{0AC053BD-21B1-4894-9427-87D166F77C28}"/>
              </a:ext>
            </a:extLst>
          </p:cNvPr>
          <p:cNvGrpSpPr/>
          <p:nvPr/>
        </p:nvGrpSpPr>
        <p:grpSpPr>
          <a:xfrm>
            <a:off x="4034863" y="3871488"/>
            <a:ext cx="920639" cy="481704"/>
            <a:chOff x="6783318" y="3870840"/>
            <a:chExt cx="920639" cy="481704"/>
          </a:xfrm>
        </p:grpSpPr>
        <p:cxnSp>
          <p:nvCxnSpPr>
            <p:cNvPr id="40" name="Straight Connector 39">
              <a:extLst>
                <a:ext uri="{FF2B5EF4-FFF2-40B4-BE49-F238E27FC236}">
                  <a16:creationId xmlns:a16="http://schemas.microsoft.com/office/drawing/2014/main" id="{BD2FE7E3-E354-477F-A152-38F29656CA78}"/>
                </a:ext>
              </a:extLst>
            </p:cNvPr>
            <p:cNvCxnSpPr>
              <a:cxnSpLocks/>
            </p:cNvCxnSpPr>
            <p:nvPr/>
          </p:nvCxnSpPr>
          <p:spPr bwMode="auto">
            <a:xfrm>
              <a:off x="7242339" y="3870840"/>
              <a:ext cx="461618"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cxnSp>
          <p:nvCxnSpPr>
            <p:cNvPr id="41" name="Straight Connector 40">
              <a:extLst>
                <a:ext uri="{FF2B5EF4-FFF2-40B4-BE49-F238E27FC236}">
                  <a16:creationId xmlns:a16="http://schemas.microsoft.com/office/drawing/2014/main" id="{6B6FF3FF-1E99-44F3-8301-CFE42D1AFF31}"/>
                </a:ext>
              </a:extLst>
            </p:cNvPr>
            <p:cNvCxnSpPr>
              <a:cxnSpLocks/>
            </p:cNvCxnSpPr>
            <p:nvPr/>
          </p:nvCxnSpPr>
          <p:spPr bwMode="auto">
            <a:xfrm flipV="1">
              <a:off x="7242339" y="3870840"/>
              <a:ext cx="0" cy="481704"/>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a:outerShdw dist="35921" dir="2700000" sx="1000" sy="1000" algn="ctr" rotWithShape="0">
                <a:srgbClr val="AFAFAF"/>
              </a:outerShdw>
            </a:effectLst>
          </p:spPr>
        </p:cxnSp>
        <p:cxnSp>
          <p:nvCxnSpPr>
            <p:cNvPr id="42" name="Straight Connector 41">
              <a:extLst>
                <a:ext uri="{FF2B5EF4-FFF2-40B4-BE49-F238E27FC236}">
                  <a16:creationId xmlns:a16="http://schemas.microsoft.com/office/drawing/2014/main" id="{602EA867-4DD4-4AA8-8C54-DB2E1CCA4AA9}"/>
                </a:ext>
              </a:extLst>
            </p:cNvPr>
            <p:cNvCxnSpPr/>
            <p:nvPr/>
          </p:nvCxnSpPr>
          <p:spPr bwMode="auto">
            <a:xfrm flipV="1">
              <a:off x="6783318" y="3870840"/>
              <a:ext cx="459021"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grpSp>
      <p:grpSp>
        <p:nvGrpSpPr>
          <p:cNvPr id="43" name="Group 42">
            <a:extLst>
              <a:ext uri="{FF2B5EF4-FFF2-40B4-BE49-F238E27FC236}">
                <a16:creationId xmlns:a16="http://schemas.microsoft.com/office/drawing/2014/main" id="{3C05F08D-15C8-4EFF-8AAC-52583D60250B}"/>
              </a:ext>
            </a:extLst>
          </p:cNvPr>
          <p:cNvGrpSpPr/>
          <p:nvPr/>
        </p:nvGrpSpPr>
        <p:grpSpPr>
          <a:xfrm>
            <a:off x="1750159" y="2951356"/>
            <a:ext cx="920639" cy="481704"/>
            <a:chOff x="6783318" y="3870840"/>
            <a:chExt cx="920639" cy="481704"/>
          </a:xfrm>
        </p:grpSpPr>
        <p:cxnSp>
          <p:nvCxnSpPr>
            <p:cNvPr id="44" name="Straight Connector 43">
              <a:extLst>
                <a:ext uri="{FF2B5EF4-FFF2-40B4-BE49-F238E27FC236}">
                  <a16:creationId xmlns:a16="http://schemas.microsoft.com/office/drawing/2014/main" id="{29CDF224-E258-43AB-9C19-B2ADCC0454A9}"/>
                </a:ext>
              </a:extLst>
            </p:cNvPr>
            <p:cNvCxnSpPr>
              <a:cxnSpLocks/>
            </p:cNvCxnSpPr>
            <p:nvPr/>
          </p:nvCxnSpPr>
          <p:spPr bwMode="auto">
            <a:xfrm>
              <a:off x="7242339" y="3870840"/>
              <a:ext cx="461618"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cxnSp>
          <p:nvCxnSpPr>
            <p:cNvPr id="45" name="Straight Connector 44">
              <a:extLst>
                <a:ext uri="{FF2B5EF4-FFF2-40B4-BE49-F238E27FC236}">
                  <a16:creationId xmlns:a16="http://schemas.microsoft.com/office/drawing/2014/main" id="{45C299C5-EF73-4E90-A8B2-6641AFF17A41}"/>
                </a:ext>
              </a:extLst>
            </p:cNvPr>
            <p:cNvCxnSpPr>
              <a:cxnSpLocks/>
            </p:cNvCxnSpPr>
            <p:nvPr/>
          </p:nvCxnSpPr>
          <p:spPr bwMode="auto">
            <a:xfrm flipV="1">
              <a:off x="7242339" y="3870840"/>
              <a:ext cx="0" cy="481704"/>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a:outerShdw dist="35921" dir="2700000" sx="1000" sy="1000" algn="ctr" rotWithShape="0">
                <a:srgbClr val="AFAFAF"/>
              </a:outerShdw>
            </a:effectLst>
          </p:spPr>
        </p:cxnSp>
        <p:cxnSp>
          <p:nvCxnSpPr>
            <p:cNvPr id="46" name="Straight Connector 45">
              <a:extLst>
                <a:ext uri="{FF2B5EF4-FFF2-40B4-BE49-F238E27FC236}">
                  <a16:creationId xmlns:a16="http://schemas.microsoft.com/office/drawing/2014/main" id="{EBA5C239-06AA-413A-9505-5290F909E902}"/>
                </a:ext>
              </a:extLst>
            </p:cNvPr>
            <p:cNvCxnSpPr/>
            <p:nvPr/>
          </p:nvCxnSpPr>
          <p:spPr bwMode="auto">
            <a:xfrm flipV="1">
              <a:off x="6783318" y="3870840"/>
              <a:ext cx="459021"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grpSp>
      <p:grpSp>
        <p:nvGrpSpPr>
          <p:cNvPr id="47" name="Group 46">
            <a:extLst>
              <a:ext uri="{FF2B5EF4-FFF2-40B4-BE49-F238E27FC236}">
                <a16:creationId xmlns:a16="http://schemas.microsoft.com/office/drawing/2014/main" id="{A668F868-D29B-49F9-A286-C76CDE1B6BC6}"/>
              </a:ext>
            </a:extLst>
          </p:cNvPr>
          <p:cNvGrpSpPr/>
          <p:nvPr/>
        </p:nvGrpSpPr>
        <p:grpSpPr>
          <a:xfrm>
            <a:off x="3572175" y="2948619"/>
            <a:ext cx="920639" cy="481704"/>
            <a:chOff x="6783318" y="3870840"/>
            <a:chExt cx="920639" cy="481704"/>
          </a:xfrm>
        </p:grpSpPr>
        <p:cxnSp>
          <p:nvCxnSpPr>
            <p:cNvPr id="48" name="Straight Connector 47">
              <a:extLst>
                <a:ext uri="{FF2B5EF4-FFF2-40B4-BE49-F238E27FC236}">
                  <a16:creationId xmlns:a16="http://schemas.microsoft.com/office/drawing/2014/main" id="{0AF5CA4C-A940-49A8-8DC9-204C09D876D1}"/>
                </a:ext>
              </a:extLst>
            </p:cNvPr>
            <p:cNvCxnSpPr>
              <a:cxnSpLocks/>
            </p:cNvCxnSpPr>
            <p:nvPr/>
          </p:nvCxnSpPr>
          <p:spPr bwMode="auto">
            <a:xfrm>
              <a:off x="7242339" y="3870840"/>
              <a:ext cx="461618"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cxnSp>
          <p:nvCxnSpPr>
            <p:cNvPr id="49" name="Straight Connector 48">
              <a:extLst>
                <a:ext uri="{FF2B5EF4-FFF2-40B4-BE49-F238E27FC236}">
                  <a16:creationId xmlns:a16="http://schemas.microsoft.com/office/drawing/2014/main" id="{E17C3DFD-079D-403F-86DF-0457814CAF54}"/>
                </a:ext>
              </a:extLst>
            </p:cNvPr>
            <p:cNvCxnSpPr>
              <a:cxnSpLocks/>
            </p:cNvCxnSpPr>
            <p:nvPr/>
          </p:nvCxnSpPr>
          <p:spPr bwMode="auto">
            <a:xfrm flipV="1">
              <a:off x="7242339" y="3870840"/>
              <a:ext cx="0" cy="481704"/>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a:outerShdw dist="35921" dir="2700000" sx="1000" sy="1000" algn="ctr" rotWithShape="0">
                <a:srgbClr val="AFAFAF"/>
              </a:outerShdw>
            </a:effectLst>
          </p:spPr>
        </p:cxnSp>
        <p:cxnSp>
          <p:nvCxnSpPr>
            <p:cNvPr id="50" name="Straight Connector 49">
              <a:extLst>
                <a:ext uri="{FF2B5EF4-FFF2-40B4-BE49-F238E27FC236}">
                  <a16:creationId xmlns:a16="http://schemas.microsoft.com/office/drawing/2014/main" id="{D9740068-56A7-4AD8-90B5-E39D06BC852E}"/>
                </a:ext>
              </a:extLst>
            </p:cNvPr>
            <p:cNvCxnSpPr/>
            <p:nvPr/>
          </p:nvCxnSpPr>
          <p:spPr bwMode="auto">
            <a:xfrm flipV="1">
              <a:off x="6783318" y="3870840"/>
              <a:ext cx="459021"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grpSp>
      <p:sp>
        <p:nvSpPr>
          <p:cNvPr id="51" name="TextBox 50">
            <a:extLst>
              <a:ext uri="{FF2B5EF4-FFF2-40B4-BE49-F238E27FC236}">
                <a16:creationId xmlns:a16="http://schemas.microsoft.com/office/drawing/2014/main" id="{55009976-6F69-4E78-81DF-92062C0266CF}"/>
              </a:ext>
            </a:extLst>
          </p:cNvPr>
          <p:cNvSpPr txBox="1"/>
          <p:nvPr/>
        </p:nvSpPr>
        <p:spPr>
          <a:xfrm>
            <a:off x="1524000" y="5310554"/>
            <a:ext cx="2778369" cy="369332"/>
          </a:xfrm>
          <a:prstGeom prst="rect">
            <a:avLst/>
          </a:prstGeom>
          <a:noFill/>
        </p:spPr>
        <p:txBody>
          <a:bodyPr wrap="square" rtlCol="0">
            <a:spAutoFit/>
          </a:bodyPr>
          <a:lstStyle/>
          <a:p>
            <a:pPr algn="ctr"/>
            <a:r>
              <a:rPr lang="en-US" dirty="0">
                <a:latin typeface="Segoe UI Light" panose="020B0502040204020203" pitchFamily="34" charset="0"/>
                <a:cs typeface="Segoe UI Light" panose="020B0502040204020203" pitchFamily="34" charset="0"/>
              </a:rPr>
              <a:t>w/o zero padding</a:t>
            </a:r>
          </a:p>
        </p:txBody>
      </p:sp>
      <p:sp>
        <p:nvSpPr>
          <p:cNvPr id="52" name="TextBox 51">
            <a:extLst>
              <a:ext uri="{FF2B5EF4-FFF2-40B4-BE49-F238E27FC236}">
                <a16:creationId xmlns:a16="http://schemas.microsoft.com/office/drawing/2014/main" id="{E281142A-0CF6-4630-B551-D870019FADFF}"/>
              </a:ext>
            </a:extLst>
          </p:cNvPr>
          <p:cNvSpPr txBox="1"/>
          <p:nvPr/>
        </p:nvSpPr>
        <p:spPr>
          <a:xfrm>
            <a:off x="7842746" y="5310554"/>
            <a:ext cx="2778369" cy="369332"/>
          </a:xfrm>
          <a:prstGeom prst="rect">
            <a:avLst/>
          </a:prstGeom>
          <a:noFill/>
        </p:spPr>
        <p:txBody>
          <a:bodyPr wrap="square" rtlCol="0">
            <a:spAutoFit/>
          </a:bodyPr>
          <a:lstStyle/>
          <a:p>
            <a:pPr algn="ctr"/>
            <a:r>
              <a:rPr lang="en-US" dirty="0">
                <a:latin typeface="Segoe UI Light" panose="020B0502040204020203" pitchFamily="34" charset="0"/>
                <a:cs typeface="Segoe UI Light" panose="020B0502040204020203" pitchFamily="34" charset="0"/>
              </a:rPr>
              <a:t>w/ zero padding</a:t>
            </a:r>
          </a:p>
        </p:txBody>
      </p:sp>
    </p:spTree>
    <p:extLst>
      <p:ext uri="{BB962C8B-B14F-4D97-AF65-F5344CB8AC3E}">
        <p14:creationId xmlns:p14="http://schemas.microsoft.com/office/powerpoint/2010/main" val="380568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down)">
                                      <p:cBhvr>
                                        <p:cTn id="10" dur="500"/>
                                        <p:tgtEl>
                                          <p:spTgt spid="19"/>
                                        </p:tgtEl>
                                      </p:cBhvr>
                                    </p:animEffect>
                                  </p:childTnLst>
                                </p:cTn>
                              </p:par>
                              <p:par>
                                <p:cTn id="11" presetID="22" presetClass="entr" presetSubtype="4"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down)">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A3152-9F86-461C-B8A4-C406E27C7407}"/>
              </a:ext>
            </a:extLst>
          </p:cNvPr>
          <p:cNvSpPr>
            <a:spLocks noGrp="1"/>
          </p:cNvSpPr>
          <p:nvPr>
            <p:ph type="title"/>
          </p:nvPr>
        </p:nvSpPr>
        <p:spPr/>
        <p:txBody>
          <a:bodyPr/>
          <a:lstStyle/>
          <a:p>
            <a:r>
              <a:rPr lang="en-US" altLang="zh-CN" dirty="0"/>
              <a:t>Convolution Layer – </a:t>
            </a:r>
            <a:r>
              <a:rPr lang="en-US" dirty="0"/>
              <a:t>Zero Padding</a:t>
            </a:r>
          </a:p>
        </p:txBody>
      </p:sp>
      <p:graphicFrame>
        <p:nvGraphicFramePr>
          <p:cNvPr id="7" name="Table 6">
            <a:extLst>
              <a:ext uri="{FF2B5EF4-FFF2-40B4-BE49-F238E27FC236}">
                <a16:creationId xmlns:a16="http://schemas.microsoft.com/office/drawing/2014/main" id="{585762BE-528F-48EE-9510-9160BE3F4A7D}"/>
              </a:ext>
            </a:extLst>
          </p:cNvPr>
          <p:cNvGraphicFramePr>
            <a:graphicFrameLocks noGrp="1"/>
          </p:cNvGraphicFramePr>
          <p:nvPr>
            <p:extLst/>
          </p:nvPr>
        </p:nvGraphicFramePr>
        <p:xfrm>
          <a:off x="6559667" y="3437207"/>
          <a:ext cx="5027440" cy="433633"/>
        </p:xfrm>
        <a:graphic>
          <a:graphicData uri="http://schemas.openxmlformats.org/drawingml/2006/table">
            <a:tbl>
              <a:tblPr firstRow="1" bandRow="1">
                <a:tableStyleId>{5C22544A-7EE6-4342-B048-85BDC9FD1C3A}</a:tableStyleId>
              </a:tblPr>
              <a:tblGrid>
                <a:gridCol w="457040">
                  <a:extLst>
                    <a:ext uri="{9D8B030D-6E8A-4147-A177-3AD203B41FA5}">
                      <a16:colId xmlns:a16="http://schemas.microsoft.com/office/drawing/2014/main" val="4171297378"/>
                    </a:ext>
                  </a:extLst>
                </a:gridCol>
                <a:gridCol w="457040">
                  <a:extLst>
                    <a:ext uri="{9D8B030D-6E8A-4147-A177-3AD203B41FA5}">
                      <a16:colId xmlns:a16="http://schemas.microsoft.com/office/drawing/2014/main" val="2088208175"/>
                    </a:ext>
                  </a:extLst>
                </a:gridCol>
                <a:gridCol w="457040">
                  <a:extLst>
                    <a:ext uri="{9D8B030D-6E8A-4147-A177-3AD203B41FA5}">
                      <a16:colId xmlns:a16="http://schemas.microsoft.com/office/drawing/2014/main" val="3021263207"/>
                    </a:ext>
                  </a:extLst>
                </a:gridCol>
                <a:gridCol w="457040">
                  <a:extLst>
                    <a:ext uri="{9D8B030D-6E8A-4147-A177-3AD203B41FA5}">
                      <a16:colId xmlns:a16="http://schemas.microsoft.com/office/drawing/2014/main" val="1426759948"/>
                    </a:ext>
                  </a:extLst>
                </a:gridCol>
                <a:gridCol w="457040">
                  <a:extLst>
                    <a:ext uri="{9D8B030D-6E8A-4147-A177-3AD203B41FA5}">
                      <a16:colId xmlns:a16="http://schemas.microsoft.com/office/drawing/2014/main" val="3126980692"/>
                    </a:ext>
                  </a:extLst>
                </a:gridCol>
                <a:gridCol w="457040">
                  <a:extLst>
                    <a:ext uri="{9D8B030D-6E8A-4147-A177-3AD203B41FA5}">
                      <a16:colId xmlns:a16="http://schemas.microsoft.com/office/drawing/2014/main" val="3613744089"/>
                    </a:ext>
                  </a:extLst>
                </a:gridCol>
                <a:gridCol w="457040">
                  <a:extLst>
                    <a:ext uri="{9D8B030D-6E8A-4147-A177-3AD203B41FA5}">
                      <a16:colId xmlns:a16="http://schemas.microsoft.com/office/drawing/2014/main" val="950269834"/>
                    </a:ext>
                  </a:extLst>
                </a:gridCol>
                <a:gridCol w="457040">
                  <a:extLst>
                    <a:ext uri="{9D8B030D-6E8A-4147-A177-3AD203B41FA5}">
                      <a16:colId xmlns:a16="http://schemas.microsoft.com/office/drawing/2014/main" val="70243363"/>
                    </a:ext>
                  </a:extLst>
                </a:gridCol>
                <a:gridCol w="457040">
                  <a:extLst>
                    <a:ext uri="{9D8B030D-6E8A-4147-A177-3AD203B41FA5}">
                      <a16:colId xmlns:a16="http://schemas.microsoft.com/office/drawing/2014/main" val="3862580830"/>
                    </a:ext>
                  </a:extLst>
                </a:gridCol>
                <a:gridCol w="457040">
                  <a:extLst>
                    <a:ext uri="{9D8B030D-6E8A-4147-A177-3AD203B41FA5}">
                      <a16:colId xmlns:a16="http://schemas.microsoft.com/office/drawing/2014/main" val="1273717439"/>
                    </a:ext>
                  </a:extLst>
                </a:gridCol>
                <a:gridCol w="457040">
                  <a:extLst>
                    <a:ext uri="{9D8B030D-6E8A-4147-A177-3AD203B41FA5}">
                      <a16:colId xmlns:a16="http://schemas.microsoft.com/office/drawing/2014/main" val="2952086975"/>
                    </a:ext>
                  </a:extLst>
                </a:gridCol>
              </a:tblGrid>
              <a:tr h="433633">
                <a:tc>
                  <a:txBody>
                    <a:bodyPr/>
                    <a:lstStyle/>
                    <a:p>
                      <a:endParaRPr lang="en-US" dirty="0">
                        <a:solidFill>
                          <a:srgbClr val="FF0000"/>
                        </a:solidFill>
                      </a:endParaRPr>
                    </a:p>
                  </a:txBody>
                  <a:tcPr>
                    <a:lnL w="19050" cap="flat" cmpd="sng" algn="ctr">
                      <a:solidFill>
                        <a:srgbClr val="00B050"/>
                      </a:solidFill>
                      <a:prstDash val="sysDash"/>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ysDash"/>
                      <a:round/>
                      <a:headEnd type="none" w="med" len="med"/>
                      <a:tailEnd type="none" w="med" len="med"/>
                    </a:lnT>
                    <a:lnB w="19050" cap="flat" cmpd="sng" algn="ctr">
                      <a:solidFill>
                        <a:srgbClr val="00B050"/>
                      </a:solidFill>
                      <a:prstDash val="sysDash"/>
                      <a:round/>
                      <a:headEnd type="none" w="med" len="med"/>
                      <a:tailEnd type="none" w="med" len="med"/>
                    </a:lnB>
                    <a:solidFill>
                      <a:schemeClr val="bg1"/>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ysDash"/>
                      <a:round/>
                      <a:headEnd type="none" w="med" len="med"/>
                      <a:tailEnd type="none" w="med" len="med"/>
                    </a:lnR>
                    <a:lnT w="19050" cap="flat" cmpd="sng" algn="ctr">
                      <a:solidFill>
                        <a:srgbClr val="00B050"/>
                      </a:solidFill>
                      <a:prstDash val="sysDash"/>
                      <a:round/>
                      <a:headEnd type="none" w="med" len="med"/>
                      <a:tailEnd type="none" w="med" len="med"/>
                    </a:lnT>
                    <a:lnB w="19050" cap="flat" cmpd="sng" algn="ctr">
                      <a:solidFill>
                        <a:srgbClr val="00B050"/>
                      </a:solidFill>
                      <a:prstDash val="sysDash"/>
                      <a:round/>
                      <a:headEnd type="none" w="med" len="med"/>
                      <a:tailEnd type="none" w="med" len="med"/>
                    </a:lnB>
                    <a:solidFill>
                      <a:schemeClr val="bg1"/>
                    </a:solidFill>
                  </a:tcPr>
                </a:tc>
                <a:extLst>
                  <a:ext uri="{0D108BD9-81ED-4DB2-BD59-A6C34878D82A}">
                    <a16:rowId xmlns:a16="http://schemas.microsoft.com/office/drawing/2014/main" val="1273251600"/>
                  </a:ext>
                </a:extLst>
              </a:tr>
            </a:tbl>
          </a:graphicData>
        </a:graphic>
      </p:graphicFrame>
      <p:graphicFrame>
        <p:nvGraphicFramePr>
          <p:cNvPr id="8" name="Table 7">
            <a:extLst>
              <a:ext uri="{FF2B5EF4-FFF2-40B4-BE49-F238E27FC236}">
                <a16:creationId xmlns:a16="http://schemas.microsoft.com/office/drawing/2014/main" id="{02205064-B97C-4C01-AFCF-6A3E80255F44}"/>
              </a:ext>
            </a:extLst>
          </p:cNvPr>
          <p:cNvGraphicFramePr>
            <a:graphicFrameLocks noGrp="1"/>
          </p:cNvGraphicFramePr>
          <p:nvPr>
            <p:extLst/>
          </p:nvPr>
        </p:nvGraphicFramePr>
        <p:xfrm>
          <a:off x="6570662" y="2510672"/>
          <a:ext cx="5027440" cy="433633"/>
        </p:xfrm>
        <a:graphic>
          <a:graphicData uri="http://schemas.openxmlformats.org/drawingml/2006/table">
            <a:tbl>
              <a:tblPr firstRow="1" bandRow="1">
                <a:tableStyleId>{5C22544A-7EE6-4342-B048-85BDC9FD1C3A}</a:tableStyleId>
              </a:tblPr>
              <a:tblGrid>
                <a:gridCol w="457040">
                  <a:extLst>
                    <a:ext uri="{9D8B030D-6E8A-4147-A177-3AD203B41FA5}">
                      <a16:colId xmlns:a16="http://schemas.microsoft.com/office/drawing/2014/main" val="4171297378"/>
                    </a:ext>
                  </a:extLst>
                </a:gridCol>
                <a:gridCol w="457040">
                  <a:extLst>
                    <a:ext uri="{9D8B030D-6E8A-4147-A177-3AD203B41FA5}">
                      <a16:colId xmlns:a16="http://schemas.microsoft.com/office/drawing/2014/main" val="2088208175"/>
                    </a:ext>
                  </a:extLst>
                </a:gridCol>
                <a:gridCol w="457040">
                  <a:extLst>
                    <a:ext uri="{9D8B030D-6E8A-4147-A177-3AD203B41FA5}">
                      <a16:colId xmlns:a16="http://schemas.microsoft.com/office/drawing/2014/main" val="3021263207"/>
                    </a:ext>
                  </a:extLst>
                </a:gridCol>
                <a:gridCol w="457040">
                  <a:extLst>
                    <a:ext uri="{9D8B030D-6E8A-4147-A177-3AD203B41FA5}">
                      <a16:colId xmlns:a16="http://schemas.microsoft.com/office/drawing/2014/main" val="1426759948"/>
                    </a:ext>
                  </a:extLst>
                </a:gridCol>
                <a:gridCol w="457040">
                  <a:extLst>
                    <a:ext uri="{9D8B030D-6E8A-4147-A177-3AD203B41FA5}">
                      <a16:colId xmlns:a16="http://schemas.microsoft.com/office/drawing/2014/main" val="3126980692"/>
                    </a:ext>
                  </a:extLst>
                </a:gridCol>
                <a:gridCol w="457040">
                  <a:extLst>
                    <a:ext uri="{9D8B030D-6E8A-4147-A177-3AD203B41FA5}">
                      <a16:colId xmlns:a16="http://schemas.microsoft.com/office/drawing/2014/main" val="3613744089"/>
                    </a:ext>
                  </a:extLst>
                </a:gridCol>
                <a:gridCol w="457040">
                  <a:extLst>
                    <a:ext uri="{9D8B030D-6E8A-4147-A177-3AD203B41FA5}">
                      <a16:colId xmlns:a16="http://schemas.microsoft.com/office/drawing/2014/main" val="950269834"/>
                    </a:ext>
                  </a:extLst>
                </a:gridCol>
                <a:gridCol w="457040">
                  <a:extLst>
                    <a:ext uri="{9D8B030D-6E8A-4147-A177-3AD203B41FA5}">
                      <a16:colId xmlns:a16="http://schemas.microsoft.com/office/drawing/2014/main" val="70243363"/>
                    </a:ext>
                  </a:extLst>
                </a:gridCol>
                <a:gridCol w="457040">
                  <a:extLst>
                    <a:ext uri="{9D8B030D-6E8A-4147-A177-3AD203B41FA5}">
                      <a16:colId xmlns:a16="http://schemas.microsoft.com/office/drawing/2014/main" val="3862580830"/>
                    </a:ext>
                  </a:extLst>
                </a:gridCol>
                <a:gridCol w="457040">
                  <a:extLst>
                    <a:ext uri="{9D8B030D-6E8A-4147-A177-3AD203B41FA5}">
                      <a16:colId xmlns:a16="http://schemas.microsoft.com/office/drawing/2014/main" val="1273717439"/>
                    </a:ext>
                  </a:extLst>
                </a:gridCol>
                <a:gridCol w="457040">
                  <a:extLst>
                    <a:ext uri="{9D8B030D-6E8A-4147-A177-3AD203B41FA5}">
                      <a16:colId xmlns:a16="http://schemas.microsoft.com/office/drawing/2014/main" val="2952086975"/>
                    </a:ext>
                  </a:extLst>
                </a:gridCol>
              </a:tblGrid>
              <a:tr h="433633">
                <a:tc>
                  <a:txBody>
                    <a:bodyPr/>
                    <a:lstStyle/>
                    <a:p>
                      <a:endParaRPr lang="en-US" dirty="0"/>
                    </a:p>
                  </a:txBody>
                  <a:tcPr>
                    <a:lnL w="19050" cap="flat" cmpd="sng" algn="ctr">
                      <a:noFill/>
                      <a:prstDash val="solid"/>
                      <a:round/>
                      <a:headEnd type="none" w="med" len="med"/>
                      <a:tailEnd type="none" w="med" len="med"/>
                    </a:lnL>
                    <a:lnR w="19050" cap="flat" cmpd="sng" algn="ctr">
                      <a:solidFill>
                        <a:srgbClr val="00B05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73251600"/>
                  </a:ext>
                </a:extLst>
              </a:tr>
            </a:tbl>
          </a:graphicData>
        </a:graphic>
      </p:graphicFrame>
      <p:graphicFrame>
        <p:nvGraphicFramePr>
          <p:cNvPr id="5" name="Table 4">
            <a:extLst>
              <a:ext uri="{FF2B5EF4-FFF2-40B4-BE49-F238E27FC236}">
                <a16:creationId xmlns:a16="http://schemas.microsoft.com/office/drawing/2014/main" id="{302C92DD-4439-4F66-9D08-13C47C7B380F}"/>
              </a:ext>
            </a:extLst>
          </p:cNvPr>
          <p:cNvGraphicFramePr>
            <a:graphicFrameLocks noGrp="1"/>
          </p:cNvGraphicFramePr>
          <p:nvPr>
            <p:extLst/>
          </p:nvPr>
        </p:nvGraphicFramePr>
        <p:xfrm>
          <a:off x="6559667" y="4352543"/>
          <a:ext cx="5027440" cy="433633"/>
        </p:xfrm>
        <a:graphic>
          <a:graphicData uri="http://schemas.openxmlformats.org/drawingml/2006/table">
            <a:tbl>
              <a:tblPr firstRow="1" bandRow="1">
                <a:tableStyleId>{5C22544A-7EE6-4342-B048-85BDC9FD1C3A}</a:tableStyleId>
              </a:tblPr>
              <a:tblGrid>
                <a:gridCol w="457040">
                  <a:extLst>
                    <a:ext uri="{9D8B030D-6E8A-4147-A177-3AD203B41FA5}">
                      <a16:colId xmlns:a16="http://schemas.microsoft.com/office/drawing/2014/main" val="4171297378"/>
                    </a:ext>
                  </a:extLst>
                </a:gridCol>
                <a:gridCol w="457040">
                  <a:extLst>
                    <a:ext uri="{9D8B030D-6E8A-4147-A177-3AD203B41FA5}">
                      <a16:colId xmlns:a16="http://schemas.microsoft.com/office/drawing/2014/main" val="2088208175"/>
                    </a:ext>
                  </a:extLst>
                </a:gridCol>
                <a:gridCol w="457040">
                  <a:extLst>
                    <a:ext uri="{9D8B030D-6E8A-4147-A177-3AD203B41FA5}">
                      <a16:colId xmlns:a16="http://schemas.microsoft.com/office/drawing/2014/main" val="3021263207"/>
                    </a:ext>
                  </a:extLst>
                </a:gridCol>
                <a:gridCol w="457040">
                  <a:extLst>
                    <a:ext uri="{9D8B030D-6E8A-4147-A177-3AD203B41FA5}">
                      <a16:colId xmlns:a16="http://schemas.microsoft.com/office/drawing/2014/main" val="1426759948"/>
                    </a:ext>
                  </a:extLst>
                </a:gridCol>
                <a:gridCol w="457040">
                  <a:extLst>
                    <a:ext uri="{9D8B030D-6E8A-4147-A177-3AD203B41FA5}">
                      <a16:colId xmlns:a16="http://schemas.microsoft.com/office/drawing/2014/main" val="3126980692"/>
                    </a:ext>
                  </a:extLst>
                </a:gridCol>
                <a:gridCol w="457040">
                  <a:extLst>
                    <a:ext uri="{9D8B030D-6E8A-4147-A177-3AD203B41FA5}">
                      <a16:colId xmlns:a16="http://schemas.microsoft.com/office/drawing/2014/main" val="3613744089"/>
                    </a:ext>
                  </a:extLst>
                </a:gridCol>
                <a:gridCol w="457040">
                  <a:extLst>
                    <a:ext uri="{9D8B030D-6E8A-4147-A177-3AD203B41FA5}">
                      <a16:colId xmlns:a16="http://schemas.microsoft.com/office/drawing/2014/main" val="950269834"/>
                    </a:ext>
                  </a:extLst>
                </a:gridCol>
                <a:gridCol w="457040">
                  <a:extLst>
                    <a:ext uri="{9D8B030D-6E8A-4147-A177-3AD203B41FA5}">
                      <a16:colId xmlns:a16="http://schemas.microsoft.com/office/drawing/2014/main" val="70243363"/>
                    </a:ext>
                  </a:extLst>
                </a:gridCol>
                <a:gridCol w="457040">
                  <a:extLst>
                    <a:ext uri="{9D8B030D-6E8A-4147-A177-3AD203B41FA5}">
                      <a16:colId xmlns:a16="http://schemas.microsoft.com/office/drawing/2014/main" val="3862580830"/>
                    </a:ext>
                  </a:extLst>
                </a:gridCol>
                <a:gridCol w="457040">
                  <a:extLst>
                    <a:ext uri="{9D8B030D-6E8A-4147-A177-3AD203B41FA5}">
                      <a16:colId xmlns:a16="http://schemas.microsoft.com/office/drawing/2014/main" val="1273717439"/>
                    </a:ext>
                  </a:extLst>
                </a:gridCol>
                <a:gridCol w="457040">
                  <a:extLst>
                    <a:ext uri="{9D8B030D-6E8A-4147-A177-3AD203B41FA5}">
                      <a16:colId xmlns:a16="http://schemas.microsoft.com/office/drawing/2014/main" val="2952086975"/>
                    </a:ext>
                  </a:extLst>
                </a:gridCol>
              </a:tblGrid>
              <a:tr h="433633">
                <a:tc>
                  <a:txBody>
                    <a:bodyPr/>
                    <a:lstStyle/>
                    <a:p>
                      <a:endParaRPr lang="en-US" dirty="0"/>
                    </a:p>
                  </a:txBody>
                  <a:tcPr>
                    <a:lnL w="19050" cap="flat" cmpd="sng" algn="ctr">
                      <a:solidFill>
                        <a:srgbClr val="00B050"/>
                      </a:solidFill>
                      <a:prstDash val="sysDash"/>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ysDash"/>
                      <a:round/>
                      <a:headEnd type="none" w="med" len="med"/>
                      <a:tailEnd type="none" w="med" len="med"/>
                    </a:lnT>
                    <a:lnB w="19050" cap="flat" cmpd="sng" algn="ctr">
                      <a:solidFill>
                        <a:srgbClr val="00B050"/>
                      </a:solidFill>
                      <a:prstDash val="sysDash"/>
                      <a:round/>
                      <a:headEnd type="none" w="med" len="med"/>
                      <a:tailEnd type="none" w="med" len="med"/>
                    </a:lnB>
                    <a:solidFill>
                      <a:schemeClr val="bg1"/>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ysDash"/>
                      <a:round/>
                      <a:headEnd type="none" w="med" len="med"/>
                      <a:tailEnd type="none" w="med" len="med"/>
                    </a:lnR>
                    <a:lnT w="19050" cap="flat" cmpd="sng" algn="ctr">
                      <a:solidFill>
                        <a:srgbClr val="00B050"/>
                      </a:solidFill>
                      <a:prstDash val="sysDash"/>
                      <a:round/>
                      <a:headEnd type="none" w="med" len="med"/>
                      <a:tailEnd type="none" w="med" len="med"/>
                    </a:lnT>
                    <a:lnB w="19050" cap="flat" cmpd="sng" algn="ctr">
                      <a:solidFill>
                        <a:srgbClr val="00B050"/>
                      </a:solidFill>
                      <a:prstDash val="sysDash"/>
                      <a:round/>
                      <a:headEnd type="none" w="med" len="med"/>
                      <a:tailEnd type="none" w="med" len="med"/>
                    </a:lnB>
                    <a:solidFill>
                      <a:schemeClr val="bg1"/>
                    </a:solidFill>
                  </a:tcPr>
                </a:tc>
                <a:extLst>
                  <a:ext uri="{0D108BD9-81ED-4DB2-BD59-A6C34878D82A}">
                    <a16:rowId xmlns:a16="http://schemas.microsoft.com/office/drawing/2014/main" val="1273251600"/>
                  </a:ext>
                </a:extLst>
              </a:tr>
            </a:tbl>
          </a:graphicData>
        </a:graphic>
      </p:graphicFrame>
      <p:grpSp>
        <p:nvGrpSpPr>
          <p:cNvPr id="19" name="Group 18">
            <a:extLst>
              <a:ext uri="{FF2B5EF4-FFF2-40B4-BE49-F238E27FC236}">
                <a16:creationId xmlns:a16="http://schemas.microsoft.com/office/drawing/2014/main" id="{3CD69170-8E86-40BF-B54C-82DBB392A1F9}"/>
              </a:ext>
            </a:extLst>
          </p:cNvPr>
          <p:cNvGrpSpPr/>
          <p:nvPr/>
        </p:nvGrpSpPr>
        <p:grpSpPr>
          <a:xfrm>
            <a:off x="6783318" y="3870840"/>
            <a:ext cx="920639" cy="481704"/>
            <a:chOff x="6783318" y="3870840"/>
            <a:chExt cx="920639" cy="481704"/>
          </a:xfrm>
        </p:grpSpPr>
        <p:cxnSp>
          <p:nvCxnSpPr>
            <p:cNvPr id="16" name="Straight Connector 15">
              <a:extLst>
                <a:ext uri="{FF2B5EF4-FFF2-40B4-BE49-F238E27FC236}">
                  <a16:creationId xmlns:a16="http://schemas.microsoft.com/office/drawing/2014/main" id="{5088137A-F667-4039-900D-F692DCA90C88}"/>
                </a:ext>
              </a:extLst>
            </p:cNvPr>
            <p:cNvCxnSpPr>
              <a:cxnSpLocks/>
            </p:cNvCxnSpPr>
            <p:nvPr/>
          </p:nvCxnSpPr>
          <p:spPr bwMode="auto">
            <a:xfrm>
              <a:off x="7242339" y="3870840"/>
              <a:ext cx="461618"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cxnSp>
          <p:nvCxnSpPr>
            <p:cNvPr id="11" name="Straight Connector 10">
              <a:extLst>
                <a:ext uri="{FF2B5EF4-FFF2-40B4-BE49-F238E27FC236}">
                  <a16:creationId xmlns:a16="http://schemas.microsoft.com/office/drawing/2014/main" id="{E00EB144-1048-4917-9DC4-981BABBD04A7}"/>
                </a:ext>
              </a:extLst>
            </p:cNvPr>
            <p:cNvCxnSpPr>
              <a:cxnSpLocks/>
            </p:cNvCxnSpPr>
            <p:nvPr/>
          </p:nvCxnSpPr>
          <p:spPr bwMode="auto">
            <a:xfrm flipV="1">
              <a:off x="7242339" y="3870840"/>
              <a:ext cx="0" cy="481704"/>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a:outerShdw dist="35921" dir="2700000" sx="1000" sy="1000" algn="ctr" rotWithShape="0">
                <a:srgbClr val="AFAFAF"/>
              </a:outerShdw>
            </a:effectLst>
          </p:spPr>
        </p:cxnSp>
        <p:cxnSp>
          <p:nvCxnSpPr>
            <p:cNvPr id="18" name="Straight Connector 17">
              <a:extLst>
                <a:ext uri="{FF2B5EF4-FFF2-40B4-BE49-F238E27FC236}">
                  <a16:creationId xmlns:a16="http://schemas.microsoft.com/office/drawing/2014/main" id="{91FAD084-A9C9-4EF1-9A33-2F4D6A21D881}"/>
                </a:ext>
              </a:extLst>
            </p:cNvPr>
            <p:cNvCxnSpPr/>
            <p:nvPr/>
          </p:nvCxnSpPr>
          <p:spPr bwMode="auto">
            <a:xfrm flipV="1">
              <a:off x="6783318" y="3870840"/>
              <a:ext cx="459021"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grpSp>
      <p:grpSp>
        <p:nvGrpSpPr>
          <p:cNvPr id="20" name="Group 19">
            <a:extLst>
              <a:ext uri="{FF2B5EF4-FFF2-40B4-BE49-F238E27FC236}">
                <a16:creationId xmlns:a16="http://schemas.microsoft.com/office/drawing/2014/main" id="{CA301B25-F1E8-425A-80D0-E25C52A7A2E0}"/>
              </a:ext>
            </a:extLst>
          </p:cNvPr>
          <p:cNvGrpSpPr/>
          <p:nvPr/>
        </p:nvGrpSpPr>
        <p:grpSpPr>
          <a:xfrm>
            <a:off x="10436957" y="3870840"/>
            <a:ext cx="920639" cy="481704"/>
            <a:chOff x="6783318" y="3870840"/>
            <a:chExt cx="920639" cy="481704"/>
          </a:xfrm>
        </p:grpSpPr>
        <p:cxnSp>
          <p:nvCxnSpPr>
            <p:cNvPr id="21" name="Straight Connector 20">
              <a:extLst>
                <a:ext uri="{FF2B5EF4-FFF2-40B4-BE49-F238E27FC236}">
                  <a16:creationId xmlns:a16="http://schemas.microsoft.com/office/drawing/2014/main" id="{27C0A7D0-DEF1-4868-B12B-B7917C460A4D}"/>
                </a:ext>
              </a:extLst>
            </p:cNvPr>
            <p:cNvCxnSpPr>
              <a:cxnSpLocks/>
            </p:cNvCxnSpPr>
            <p:nvPr/>
          </p:nvCxnSpPr>
          <p:spPr bwMode="auto">
            <a:xfrm>
              <a:off x="7242339" y="3870840"/>
              <a:ext cx="461618"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cxnSp>
          <p:nvCxnSpPr>
            <p:cNvPr id="22" name="Straight Connector 21">
              <a:extLst>
                <a:ext uri="{FF2B5EF4-FFF2-40B4-BE49-F238E27FC236}">
                  <a16:creationId xmlns:a16="http://schemas.microsoft.com/office/drawing/2014/main" id="{FD766729-3B8B-4769-A9C0-B4525F119527}"/>
                </a:ext>
              </a:extLst>
            </p:cNvPr>
            <p:cNvCxnSpPr>
              <a:cxnSpLocks/>
            </p:cNvCxnSpPr>
            <p:nvPr/>
          </p:nvCxnSpPr>
          <p:spPr bwMode="auto">
            <a:xfrm flipV="1">
              <a:off x="7242339" y="3870840"/>
              <a:ext cx="0" cy="481704"/>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a:outerShdw dist="35921" dir="2700000" sx="1000" sy="1000" algn="ctr" rotWithShape="0">
                <a:srgbClr val="AFAFAF"/>
              </a:outerShdw>
            </a:effectLst>
          </p:spPr>
        </p:cxnSp>
        <p:cxnSp>
          <p:nvCxnSpPr>
            <p:cNvPr id="23" name="Straight Connector 22">
              <a:extLst>
                <a:ext uri="{FF2B5EF4-FFF2-40B4-BE49-F238E27FC236}">
                  <a16:creationId xmlns:a16="http://schemas.microsoft.com/office/drawing/2014/main" id="{C4D73E0A-D609-4721-BC68-026F7DF223EE}"/>
                </a:ext>
              </a:extLst>
            </p:cNvPr>
            <p:cNvCxnSpPr/>
            <p:nvPr/>
          </p:nvCxnSpPr>
          <p:spPr bwMode="auto">
            <a:xfrm flipV="1">
              <a:off x="6783318" y="3870840"/>
              <a:ext cx="459021"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grpSp>
      <p:grpSp>
        <p:nvGrpSpPr>
          <p:cNvPr id="24" name="Group 23">
            <a:extLst>
              <a:ext uri="{FF2B5EF4-FFF2-40B4-BE49-F238E27FC236}">
                <a16:creationId xmlns:a16="http://schemas.microsoft.com/office/drawing/2014/main" id="{52AA73DE-D6C9-42CE-AD04-113235855344}"/>
              </a:ext>
            </a:extLst>
          </p:cNvPr>
          <p:cNvGrpSpPr/>
          <p:nvPr/>
        </p:nvGrpSpPr>
        <p:grpSpPr>
          <a:xfrm>
            <a:off x="6783576" y="2950708"/>
            <a:ext cx="920639" cy="481704"/>
            <a:chOff x="6783318" y="3870840"/>
            <a:chExt cx="920639" cy="481704"/>
          </a:xfrm>
        </p:grpSpPr>
        <p:cxnSp>
          <p:nvCxnSpPr>
            <p:cNvPr id="25" name="Straight Connector 24">
              <a:extLst>
                <a:ext uri="{FF2B5EF4-FFF2-40B4-BE49-F238E27FC236}">
                  <a16:creationId xmlns:a16="http://schemas.microsoft.com/office/drawing/2014/main" id="{E0582BB8-B6A9-4613-8B9E-4EAC91702F6C}"/>
                </a:ext>
              </a:extLst>
            </p:cNvPr>
            <p:cNvCxnSpPr>
              <a:cxnSpLocks/>
            </p:cNvCxnSpPr>
            <p:nvPr/>
          </p:nvCxnSpPr>
          <p:spPr bwMode="auto">
            <a:xfrm>
              <a:off x="7242339" y="3870840"/>
              <a:ext cx="461618"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40E799E3-DF7A-4009-B812-BEB0A7391526}"/>
                </a:ext>
              </a:extLst>
            </p:cNvPr>
            <p:cNvCxnSpPr>
              <a:cxnSpLocks/>
            </p:cNvCxnSpPr>
            <p:nvPr/>
          </p:nvCxnSpPr>
          <p:spPr bwMode="auto">
            <a:xfrm flipV="1">
              <a:off x="7242339" y="3870840"/>
              <a:ext cx="0" cy="481704"/>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a:outerShdw dist="35921" dir="2700000" sx="1000" sy="1000" algn="ctr" rotWithShape="0">
                <a:srgbClr val="AFAFAF"/>
              </a:outerShdw>
            </a:effectLst>
          </p:spPr>
        </p:cxnSp>
        <p:cxnSp>
          <p:nvCxnSpPr>
            <p:cNvPr id="27" name="Straight Connector 26">
              <a:extLst>
                <a:ext uri="{FF2B5EF4-FFF2-40B4-BE49-F238E27FC236}">
                  <a16:creationId xmlns:a16="http://schemas.microsoft.com/office/drawing/2014/main" id="{D69B13B2-291B-467E-9A97-2D9329AED181}"/>
                </a:ext>
              </a:extLst>
            </p:cNvPr>
            <p:cNvCxnSpPr/>
            <p:nvPr/>
          </p:nvCxnSpPr>
          <p:spPr bwMode="auto">
            <a:xfrm flipV="1">
              <a:off x="6783318" y="3870840"/>
              <a:ext cx="459021"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grpSp>
      <p:grpSp>
        <p:nvGrpSpPr>
          <p:cNvPr id="28" name="Group 27">
            <a:extLst>
              <a:ext uri="{FF2B5EF4-FFF2-40B4-BE49-F238E27FC236}">
                <a16:creationId xmlns:a16="http://schemas.microsoft.com/office/drawing/2014/main" id="{103A1C9B-C30F-475C-9BFD-BE066F8C7A80}"/>
              </a:ext>
            </a:extLst>
          </p:cNvPr>
          <p:cNvGrpSpPr/>
          <p:nvPr/>
        </p:nvGrpSpPr>
        <p:grpSpPr>
          <a:xfrm>
            <a:off x="10441195" y="2947971"/>
            <a:ext cx="920639" cy="481704"/>
            <a:chOff x="6783318" y="3870840"/>
            <a:chExt cx="920639" cy="481704"/>
          </a:xfrm>
        </p:grpSpPr>
        <p:cxnSp>
          <p:nvCxnSpPr>
            <p:cNvPr id="29" name="Straight Connector 28">
              <a:extLst>
                <a:ext uri="{FF2B5EF4-FFF2-40B4-BE49-F238E27FC236}">
                  <a16:creationId xmlns:a16="http://schemas.microsoft.com/office/drawing/2014/main" id="{6C90F6BB-0740-4D62-93AE-1B48CBDF7C59}"/>
                </a:ext>
              </a:extLst>
            </p:cNvPr>
            <p:cNvCxnSpPr>
              <a:cxnSpLocks/>
            </p:cNvCxnSpPr>
            <p:nvPr/>
          </p:nvCxnSpPr>
          <p:spPr bwMode="auto">
            <a:xfrm>
              <a:off x="7242339" y="3870840"/>
              <a:ext cx="461618"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7DF04022-F0C4-41AF-AF92-48C24CCB9B18}"/>
                </a:ext>
              </a:extLst>
            </p:cNvPr>
            <p:cNvCxnSpPr>
              <a:cxnSpLocks/>
            </p:cNvCxnSpPr>
            <p:nvPr/>
          </p:nvCxnSpPr>
          <p:spPr bwMode="auto">
            <a:xfrm flipV="1">
              <a:off x="7242339" y="3870840"/>
              <a:ext cx="0" cy="481704"/>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a:outerShdw dist="35921" dir="2700000" sx="1000" sy="1000" algn="ctr" rotWithShape="0">
                <a:srgbClr val="AFAFAF"/>
              </a:outerShdw>
            </a:effectLst>
          </p:spPr>
        </p:cxnSp>
        <p:cxnSp>
          <p:nvCxnSpPr>
            <p:cNvPr id="31" name="Straight Connector 30">
              <a:extLst>
                <a:ext uri="{FF2B5EF4-FFF2-40B4-BE49-F238E27FC236}">
                  <a16:creationId xmlns:a16="http://schemas.microsoft.com/office/drawing/2014/main" id="{AA25A2E4-5BB5-495E-8D0C-BB005E8E6951}"/>
                </a:ext>
              </a:extLst>
            </p:cNvPr>
            <p:cNvCxnSpPr/>
            <p:nvPr/>
          </p:nvCxnSpPr>
          <p:spPr bwMode="auto">
            <a:xfrm flipV="1">
              <a:off x="6783318" y="3870840"/>
              <a:ext cx="459021"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grpSp>
      <p:graphicFrame>
        <p:nvGraphicFramePr>
          <p:cNvPr id="32" name="Table 31">
            <a:extLst>
              <a:ext uri="{FF2B5EF4-FFF2-40B4-BE49-F238E27FC236}">
                <a16:creationId xmlns:a16="http://schemas.microsoft.com/office/drawing/2014/main" id="{F14B630E-E896-4F94-93CE-0ABFFB2588B4}"/>
              </a:ext>
            </a:extLst>
          </p:cNvPr>
          <p:cNvGraphicFramePr>
            <a:graphicFrameLocks noGrp="1"/>
          </p:cNvGraphicFramePr>
          <p:nvPr>
            <p:extLst/>
          </p:nvPr>
        </p:nvGraphicFramePr>
        <p:xfrm>
          <a:off x="595315" y="3437855"/>
          <a:ext cx="5027440" cy="433633"/>
        </p:xfrm>
        <a:graphic>
          <a:graphicData uri="http://schemas.openxmlformats.org/drawingml/2006/table">
            <a:tbl>
              <a:tblPr firstRow="1" bandRow="1">
                <a:tableStyleId>{5C22544A-7EE6-4342-B048-85BDC9FD1C3A}</a:tableStyleId>
              </a:tblPr>
              <a:tblGrid>
                <a:gridCol w="457040">
                  <a:extLst>
                    <a:ext uri="{9D8B030D-6E8A-4147-A177-3AD203B41FA5}">
                      <a16:colId xmlns:a16="http://schemas.microsoft.com/office/drawing/2014/main" val="4171297378"/>
                    </a:ext>
                  </a:extLst>
                </a:gridCol>
                <a:gridCol w="457040">
                  <a:extLst>
                    <a:ext uri="{9D8B030D-6E8A-4147-A177-3AD203B41FA5}">
                      <a16:colId xmlns:a16="http://schemas.microsoft.com/office/drawing/2014/main" val="2088208175"/>
                    </a:ext>
                  </a:extLst>
                </a:gridCol>
                <a:gridCol w="457040">
                  <a:extLst>
                    <a:ext uri="{9D8B030D-6E8A-4147-A177-3AD203B41FA5}">
                      <a16:colId xmlns:a16="http://schemas.microsoft.com/office/drawing/2014/main" val="3021263207"/>
                    </a:ext>
                  </a:extLst>
                </a:gridCol>
                <a:gridCol w="457040">
                  <a:extLst>
                    <a:ext uri="{9D8B030D-6E8A-4147-A177-3AD203B41FA5}">
                      <a16:colId xmlns:a16="http://schemas.microsoft.com/office/drawing/2014/main" val="1426759948"/>
                    </a:ext>
                  </a:extLst>
                </a:gridCol>
                <a:gridCol w="457040">
                  <a:extLst>
                    <a:ext uri="{9D8B030D-6E8A-4147-A177-3AD203B41FA5}">
                      <a16:colId xmlns:a16="http://schemas.microsoft.com/office/drawing/2014/main" val="3126980692"/>
                    </a:ext>
                  </a:extLst>
                </a:gridCol>
                <a:gridCol w="457040">
                  <a:extLst>
                    <a:ext uri="{9D8B030D-6E8A-4147-A177-3AD203B41FA5}">
                      <a16:colId xmlns:a16="http://schemas.microsoft.com/office/drawing/2014/main" val="3613744089"/>
                    </a:ext>
                  </a:extLst>
                </a:gridCol>
                <a:gridCol w="457040">
                  <a:extLst>
                    <a:ext uri="{9D8B030D-6E8A-4147-A177-3AD203B41FA5}">
                      <a16:colId xmlns:a16="http://schemas.microsoft.com/office/drawing/2014/main" val="950269834"/>
                    </a:ext>
                  </a:extLst>
                </a:gridCol>
                <a:gridCol w="457040">
                  <a:extLst>
                    <a:ext uri="{9D8B030D-6E8A-4147-A177-3AD203B41FA5}">
                      <a16:colId xmlns:a16="http://schemas.microsoft.com/office/drawing/2014/main" val="70243363"/>
                    </a:ext>
                  </a:extLst>
                </a:gridCol>
                <a:gridCol w="457040">
                  <a:extLst>
                    <a:ext uri="{9D8B030D-6E8A-4147-A177-3AD203B41FA5}">
                      <a16:colId xmlns:a16="http://schemas.microsoft.com/office/drawing/2014/main" val="3862580830"/>
                    </a:ext>
                  </a:extLst>
                </a:gridCol>
                <a:gridCol w="457040">
                  <a:extLst>
                    <a:ext uri="{9D8B030D-6E8A-4147-A177-3AD203B41FA5}">
                      <a16:colId xmlns:a16="http://schemas.microsoft.com/office/drawing/2014/main" val="1273717439"/>
                    </a:ext>
                  </a:extLst>
                </a:gridCol>
                <a:gridCol w="457040">
                  <a:extLst>
                    <a:ext uri="{9D8B030D-6E8A-4147-A177-3AD203B41FA5}">
                      <a16:colId xmlns:a16="http://schemas.microsoft.com/office/drawing/2014/main" val="2952086975"/>
                    </a:ext>
                  </a:extLst>
                </a:gridCol>
              </a:tblGrid>
              <a:tr h="433633">
                <a:tc>
                  <a:txBody>
                    <a:bodyPr/>
                    <a:lstStyle/>
                    <a:p>
                      <a:endParaRPr lang="en-US"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9050" cap="flat" cmpd="sng" algn="ctr">
                      <a:solidFill>
                        <a:srgbClr val="00B05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solidFill>
                          <a:schemeClr val="bg1"/>
                        </a:solidFill>
                      </a:endParaRPr>
                    </a:p>
                  </a:txBody>
                  <a:tcPr>
                    <a:lnL w="19050" cap="flat" cmpd="sng" algn="ctr">
                      <a:solidFill>
                        <a:srgbClr val="00B05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73251600"/>
                  </a:ext>
                </a:extLst>
              </a:tr>
            </a:tbl>
          </a:graphicData>
        </a:graphic>
      </p:graphicFrame>
      <p:graphicFrame>
        <p:nvGraphicFramePr>
          <p:cNvPr id="33" name="Table 32">
            <a:extLst>
              <a:ext uri="{FF2B5EF4-FFF2-40B4-BE49-F238E27FC236}">
                <a16:creationId xmlns:a16="http://schemas.microsoft.com/office/drawing/2014/main" id="{826DEABD-C814-4C3A-A5A9-D51635E1977F}"/>
              </a:ext>
            </a:extLst>
          </p:cNvPr>
          <p:cNvGraphicFramePr>
            <a:graphicFrameLocks noGrp="1"/>
          </p:cNvGraphicFramePr>
          <p:nvPr>
            <p:extLst/>
          </p:nvPr>
        </p:nvGraphicFramePr>
        <p:xfrm>
          <a:off x="606310" y="2511320"/>
          <a:ext cx="5027440" cy="433633"/>
        </p:xfrm>
        <a:graphic>
          <a:graphicData uri="http://schemas.openxmlformats.org/drawingml/2006/table">
            <a:tbl>
              <a:tblPr firstRow="1" bandRow="1">
                <a:tableStyleId>{5C22544A-7EE6-4342-B048-85BDC9FD1C3A}</a:tableStyleId>
              </a:tblPr>
              <a:tblGrid>
                <a:gridCol w="457040">
                  <a:extLst>
                    <a:ext uri="{9D8B030D-6E8A-4147-A177-3AD203B41FA5}">
                      <a16:colId xmlns:a16="http://schemas.microsoft.com/office/drawing/2014/main" val="4171297378"/>
                    </a:ext>
                  </a:extLst>
                </a:gridCol>
                <a:gridCol w="457040">
                  <a:extLst>
                    <a:ext uri="{9D8B030D-6E8A-4147-A177-3AD203B41FA5}">
                      <a16:colId xmlns:a16="http://schemas.microsoft.com/office/drawing/2014/main" val="2088208175"/>
                    </a:ext>
                  </a:extLst>
                </a:gridCol>
                <a:gridCol w="457040">
                  <a:extLst>
                    <a:ext uri="{9D8B030D-6E8A-4147-A177-3AD203B41FA5}">
                      <a16:colId xmlns:a16="http://schemas.microsoft.com/office/drawing/2014/main" val="3021263207"/>
                    </a:ext>
                  </a:extLst>
                </a:gridCol>
                <a:gridCol w="457040">
                  <a:extLst>
                    <a:ext uri="{9D8B030D-6E8A-4147-A177-3AD203B41FA5}">
                      <a16:colId xmlns:a16="http://schemas.microsoft.com/office/drawing/2014/main" val="1426759948"/>
                    </a:ext>
                  </a:extLst>
                </a:gridCol>
                <a:gridCol w="457040">
                  <a:extLst>
                    <a:ext uri="{9D8B030D-6E8A-4147-A177-3AD203B41FA5}">
                      <a16:colId xmlns:a16="http://schemas.microsoft.com/office/drawing/2014/main" val="3126980692"/>
                    </a:ext>
                  </a:extLst>
                </a:gridCol>
                <a:gridCol w="457040">
                  <a:extLst>
                    <a:ext uri="{9D8B030D-6E8A-4147-A177-3AD203B41FA5}">
                      <a16:colId xmlns:a16="http://schemas.microsoft.com/office/drawing/2014/main" val="3613744089"/>
                    </a:ext>
                  </a:extLst>
                </a:gridCol>
                <a:gridCol w="457040">
                  <a:extLst>
                    <a:ext uri="{9D8B030D-6E8A-4147-A177-3AD203B41FA5}">
                      <a16:colId xmlns:a16="http://schemas.microsoft.com/office/drawing/2014/main" val="950269834"/>
                    </a:ext>
                  </a:extLst>
                </a:gridCol>
                <a:gridCol w="457040">
                  <a:extLst>
                    <a:ext uri="{9D8B030D-6E8A-4147-A177-3AD203B41FA5}">
                      <a16:colId xmlns:a16="http://schemas.microsoft.com/office/drawing/2014/main" val="70243363"/>
                    </a:ext>
                  </a:extLst>
                </a:gridCol>
                <a:gridCol w="457040">
                  <a:extLst>
                    <a:ext uri="{9D8B030D-6E8A-4147-A177-3AD203B41FA5}">
                      <a16:colId xmlns:a16="http://schemas.microsoft.com/office/drawing/2014/main" val="3862580830"/>
                    </a:ext>
                  </a:extLst>
                </a:gridCol>
                <a:gridCol w="457040">
                  <a:extLst>
                    <a:ext uri="{9D8B030D-6E8A-4147-A177-3AD203B41FA5}">
                      <a16:colId xmlns:a16="http://schemas.microsoft.com/office/drawing/2014/main" val="1273717439"/>
                    </a:ext>
                  </a:extLst>
                </a:gridCol>
                <a:gridCol w="457040">
                  <a:extLst>
                    <a:ext uri="{9D8B030D-6E8A-4147-A177-3AD203B41FA5}">
                      <a16:colId xmlns:a16="http://schemas.microsoft.com/office/drawing/2014/main" val="2952086975"/>
                    </a:ext>
                  </a:extLst>
                </a:gridCol>
              </a:tblGrid>
              <a:tr h="433633">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9050" cap="flat" cmpd="sng" algn="ctr">
                      <a:solidFill>
                        <a:srgbClr val="00B05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73251600"/>
                  </a:ext>
                </a:extLst>
              </a:tr>
            </a:tbl>
          </a:graphicData>
        </a:graphic>
      </p:graphicFrame>
      <p:graphicFrame>
        <p:nvGraphicFramePr>
          <p:cNvPr id="34" name="Table 33">
            <a:extLst>
              <a:ext uri="{FF2B5EF4-FFF2-40B4-BE49-F238E27FC236}">
                <a16:creationId xmlns:a16="http://schemas.microsoft.com/office/drawing/2014/main" id="{C1352149-2F43-4987-A1FC-9A3B3BD08326}"/>
              </a:ext>
            </a:extLst>
          </p:cNvPr>
          <p:cNvGraphicFramePr>
            <a:graphicFrameLocks noGrp="1"/>
          </p:cNvGraphicFramePr>
          <p:nvPr>
            <p:extLst/>
          </p:nvPr>
        </p:nvGraphicFramePr>
        <p:xfrm>
          <a:off x="595315" y="4353191"/>
          <a:ext cx="5027440" cy="433633"/>
        </p:xfrm>
        <a:graphic>
          <a:graphicData uri="http://schemas.openxmlformats.org/drawingml/2006/table">
            <a:tbl>
              <a:tblPr firstRow="1" bandRow="1">
                <a:tableStyleId>{5C22544A-7EE6-4342-B048-85BDC9FD1C3A}</a:tableStyleId>
              </a:tblPr>
              <a:tblGrid>
                <a:gridCol w="457040">
                  <a:extLst>
                    <a:ext uri="{9D8B030D-6E8A-4147-A177-3AD203B41FA5}">
                      <a16:colId xmlns:a16="http://schemas.microsoft.com/office/drawing/2014/main" val="4171297378"/>
                    </a:ext>
                  </a:extLst>
                </a:gridCol>
                <a:gridCol w="457040">
                  <a:extLst>
                    <a:ext uri="{9D8B030D-6E8A-4147-A177-3AD203B41FA5}">
                      <a16:colId xmlns:a16="http://schemas.microsoft.com/office/drawing/2014/main" val="2088208175"/>
                    </a:ext>
                  </a:extLst>
                </a:gridCol>
                <a:gridCol w="457040">
                  <a:extLst>
                    <a:ext uri="{9D8B030D-6E8A-4147-A177-3AD203B41FA5}">
                      <a16:colId xmlns:a16="http://schemas.microsoft.com/office/drawing/2014/main" val="3021263207"/>
                    </a:ext>
                  </a:extLst>
                </a:gridCol>
                <a:gridCol w="457040">
                  <a:extLst>
                    <a:ext uri="{9D8B030D-6E8A-4147-A177-3AD203B41FA5}">
                      <a16:colId xmlns:a16="http://schemas.microsoft.com/office/drawing/2014/main" val="1426759948"/>
                    </a:ext>
                  </a:extLst>
                </a:gridCol>
                <a:gridCol w="457040">
                  <a:extLst>
                    <a:ext uri="{9D8B030D-6E8A-4147-A177-3AD203B41FA5}">
                      <a16:colId xmlns:a16="http://schemas.microsoft.com/office/drawing/2014/main" val="3126980692"/>
                    </a:ext>
                  </a:extLst>
                </a:gridCol>
                <a:gridCol w="457040">
                  <a:extLst>
                    <a:ext uri="{9D8B030D-6E8A-4147-A177-3AD203B41FA5}">
                      <a16:colId xmlns:a16="http://schemas.microsoft.com/office/drawing/2014/main" val="3613744089"/>
                    </a:ext>
                  </a:extLst>
                </a:gridCol>
                <a:gridCol w="457040">
                  <a:extLst>
                    <a:ext uri="{9D8B030D-6E8A-4147-A177-3AD203B41FA5}">
                      <a16:colId xmlns:a16="http://schemas.microsoft.com/office/drawing/2014/main" val="950269834"/>
                    </a:ext>
                  </a:extLst>
                </a:gridCol>
                <a:gridCol w="457040">
                  <a:extLst>
                    <a:ext uri="{9D8B030D-6E8A-4147-A177-3AD203B41FA5}">
                      <a16:colId xmlns:a16="http://schemas.microsoft.com/office/drawing/2014/main" val="70243363"/>
                    </a:ext>
                  </a:extLst>
                </a:gridCol>
                <a:gridCol w="457040">
                  <a:extLst>
                    <a:ext uri="{9D8B030D-6E8A-4147-A177-3AD203B41FA5}">
                      <a16:colId xmlns:a16="http://schemas.microsoft.com/office/drawing/2014/main" val="3862580830"/>
                    </a:ext>
                  </a:extLst>
                </a:gridCol>
                <a:gridCol w="457040">
                  <a:extLst>
                    <a:ext uri="{9D8B030D-6E8A-4147-A177-3AD203B41FA5}">
                      <a16:colId xmlns:a16="http://schemas.microsoft.com/office/drawing/2014/main" val="1273717439"/>
                    </a:ext>
                  </a:extLst>
                </a:gridCol>
                <a:gridCol w="457040">
                  <a:extLst>
                    <a:ext uri="{9D8B030D-6E8A-4147-A177-3AD203B41FA5}">
                      <a16:colId xmlns:a16="http://schemas.microsoft.com/office/drawing/2014/main" val="2952086975"/>
                    </a:ext>
                  </a:extLst>
                </a:gridCol>
              </a:tblGrid>
              <a:tr h="433633">
                <a:tc>
                  <a:txBody>
                    <a:bodyPr/>
                    <a:lstStyle/>
                    <a:p>
                      <a:endParaRPr lang="en-US" dirty="0"/>
                    </a:p>
                  </a:txBody>
                  <a:tcPr>
                    <a:lnL w="12700" cap="flat" cmpd="sng" algn="ctr">
                      <a:noFill/>
                      <a:prstDash val="solid"/>
                      <a:round/>
                      <a:headEnd type="none" w="med" len="med"/>
                      <a:tailEnd type="none" w="med" len="med"/>
                    </a:lnL>
                    <a:lnR w="19050" cap="flat" cmpd="sng" algn="ctr">
                      <a:solidFill>
                        <a:srgbClr val="00B05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73251600"/>
                  </a:ext>
                </a:extLst>
              </a:tr>
            </a:tbl>
          </a:graphicData>
        </a:graphic>
      </p:graphicFrame>
      <p:grpSp>
        <p:nvGrpSpPr>
          <p:cNvPr id="35" name="Group 34">
            <a:extLst>
              <a:ext uri="{FF2B5EF4-FFF2-40B4-BE49-F238E27FC236}">
                <a16:creationId xmlns:a16="http://schemas.microsoft.com/office/drawing/2014/main" id="{5DCAC676-91C1-423F-B3C7-48D89B3C498D}"/>
              </a:ext>
            </a:extLst>
          </p:cNvPr>
          <p:cNvGrpSpPr/>
          <p:nvPr/>
        </p:nvGrpSpPr>
        <p:grpSpPr>
          <a:xfrm>
            <a:off x="1292702" y="3871488"/>
            <a:ext cx="920639" cy="481704"/>
            <a:chOff x="6783318" y="3870840"/>
            <a:chExt cx="920639" cy="481704"/>
          </a:xfrm>
        </p:grpSpPr>
        <p:cxnSp>
          <p:nvCxnSpPr>
            <p:cNvPr id="36" name="Straight Connector 35">
              <a:extLst>
                <a:ext uri="{FF2B5EF4-FFF2-40B4-BE49-F238E27FC236}">
                  <a16:creationId xmlns:a16="http://schemas.microsoft.com/office/drawing/2014/main" id="{2D56DA38-6CBC-407D-A52B-5856BCAA9504}"/>
                </a:ext>
              </a:extLst>
            </p:cNvPr>
            <p:cNvCxnSpPr>
              <a:cxnSpLocks/>
            </p:cNvCxnSpPr>
            <p:nvPr/>
          </p:nvCxnSpPr>
          <p:spPr bwMode="auto">
            <a:xfrm>
              <a:off x="7242339" y="3870840"/>
              <a:ext cx="461618"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9B6FF14F-7472-41A0-943D-75DA06131D0E}"/>
                </a:ext>
              </a:extLst>
            </p:cNvPr>
            <p:cNvCxnSpPr>
              <a:cxnSpLocks/>
            </p:cNvCxnSpPr>
            <p:nvPr/>
          </p:nvCxnSpPr>
          <p:spPr bwMode="auto">
            <a:xfrm flipV="1">
              <a:off x="7242339" y="3870840"/>
              <a:ext cx="0" cy="481704"/>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a:outerShdw dist="35921" dir="2700000" sx="1000" sy="1000" algn="ctr" rotWithShape="0">
                <a:srgbClr val="AFAFAF"/>
              </a:outerShdw>
            </a:effectLst>
          </p:spPr>
        </p:cxnSp>
        <p:cxnSp>
          <p:nvCxnSpPr>
            <p:cNvPr id="38" name="Straight Connector 37">
              <a:extLst>
                <a:ext uri="{FF2B5EF4-FFF2-40B4-BE49-F238E27FC236}">
                  <a16:creationId xmlns:a16="http://schemas.microsoft.com/office/drawing/2014/main" id="{C8108E1C-E091-4BA7-95AB-236E7D290381}"/>
                </a:ext>
              </a:extLst>
            </p:cNvPr>
            <p:cNvCxnSpPr/>
            <p:nvPr/>
          </p:nvCxnSpPr>
          <p:spPr bwMode="auto">
            <a:xfrm flipV="1">
              <a:off x="6783318" y="3870840"/>
              <a:ext cx="459021"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grpSp>
      <p:grpSp>
        <p:nvGrpSpPr>
          <p:cNvPr id="39" name="Group 38">
            <a:extLst>
              <a:ext uri="{FF2B5EF4-FFF2-40B4-BE49-F238E27FC236}">
                <a16:creationId xmlns:a16="http://schemas.microsoft.com/office/drawing/2014/main" id="{0AC053BD-21B1-4894-9427-87D166F77C28}"/>
              </a:ext>
            </a:extLst>
          </p:cNvPr>
          <p:cNvGrpSpPr/>
          <p:nvPr/>
        </p:nvGrpSpPr>
        <p:grpSpPr>
          <a:xfrm>
            <a:off x="4034863" y="3871488"/>
            <a:ext cx="920639" cy="481704"/>
            <a:chOff x="6783318" y="3870840"/>
            <a:chExt cx="920639" cy="481704"/>
          </a:xfrm>
        </p:grpSpPr>
        <p:cxnSp>
          <p:nvCxnSpPr>
            <p:cNvPr id="40" name="Straight Connector 39">
              <a:extLst>
                <a:ext uri="{FF2B5EF4-FFF2-40B4-BE49-F238E27FC236}">
                  <a16:creationId xmlns:a16="http://schemas.microsoft.com/office/drawing/2014/main" id="{BD2FE7E3-E354-477F-A152-38F29656CA78}"/>
                </a:ext>
              </a:extLst>
            </p:cNvPr>
            <p:cNvCxnSpPr>
              <a:cxnSpLocks/>
            </p:cNvCxnSpPr>
            <p:nvPr/>
          </p:nvCxnSpPr>
          <p:spPr bwMode="auto">
            <a:xfrm>
              <a:off x="7242339" y="3870840"/>
              <a:ext cx="461618"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cxnSp>
          <p:nvCxnSpPr>
            <p:cNvPr id="41" name="Straight Connector 40">
              <a:extLst>
                <a:ext uri="{FF2B5EF4-FFF2-40B4-BE49-F238E27FC236}">
                  <a16:creationId xmlns:a16="http://schemas.microsoft.com/office/drawing/2014/main" id="{6B6FF3FF-1E99-44F3-8301-CFE42D1AFF31}"/>
                </a:ext>
              </a:extLst>
            </p:cNvPr>
            <p:cNvCxnSpPr>
              <a:cxnSpLocks/>
            </p:cNvCxnSpPr>
            <p:nvPr/>
          </p:nvCxnSpPr>
          <p:spPr bwMode="auto">
            <a:xfrm flipV="1">
              <a:off x="7242339" y="3870840"/>
              <a:ext cx="0" cy="481704"/>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a:outerShdw dist="35921" dir="2700000" sx="1000" sy="1000" algn="ctr" rotWithShape="0">
                <a:srgbClr val="AFAFAF"/>
              </a:outerShdw>
            </a:effectLst>
          </p:spPr>
        </p:cxnSp>
        <p:cxnSp>
          <p:nvCxnSpPr>
            <p:cNvPr id="42" name="Straight Connector 41">
              <a:extLst>
                <a:ext uri="{FF2B5EF4-FFF2-40B4-BE49-F238E27FC236}">
                  <a16:creationId xmlns:a16="http://schemas.microsoft.com/office/drawing/2014/main" id="{602EA867-4DD4-4AA8-8C54-DB2E1CCA4AA9}"/>
                </a:ext>
              </a:extLst>
            </p:cNvPr>
            <p:cNvCxnSpPr/>
            <p:nvPr/>
          </p:nvCxnSpPr>
          <p:spPr bwMode="auto">
            <a:xfrm flipV="1">
              <a:off x="6783318" y="3870840"/>
              <a:ext cx="459021"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grpSp>
      <p:grpSp>
        <p:nvGrpSpPr>
          <p:cNvPr id="43" name="Group 42">
            <a:extLst>
              <a:ext uri="{FF2B5EF4-FFF2-40B4-BE49-F238E27FC236}">
                <a16:creationId xmlns:a16="http://schemas.microsoft.com/office/drawing/2014/main" id="{3C05F08D-15C8-4EFF-8AAC-52583D60250B}"/>
              </a:ext>
            </a:extLst>
          </p:cNvPr>
          <p:cNvGrpSpPr/>
          <p:nvPr/>
        </p:nvGrpSpPr>
        <p:grpSpPr>
          <a:xfrm>
            <a:off x="1750159" y="2951356"/>
            <a:ext cx="920639" cy="481704"/>
            <a:chOff x="6783318" y="3870840"/>
            <a:chExt cx="920639" cy="481704"/>
          </a:xfrm>
        </p:grpSpPr>
        <p:cxnSp>
          <p:nvCxnSpPr>
            <p:cNvPr id="44" name="Straight Connector 43">
              <a:extLst>
                <a:ext uri="{FF2B5EF4-FFF2-40B4-BE49-F238E27FC236}">
                  <a16:creationId xmlns:a16="http://schemas.microsoft.com/office/drawing/2014/main" id="{29CDF224-E258-43AB-9C19-B2ADCC0454A9}"/>
                </a:ext>
              </a:extLst>
            </p:cNvPr>
            <p:cNvCxnSpPr>
              <a:cxnSpLocks/>
            </p:cNvCxnSpPr>
            <p:nvPr/>
          </p:nvCxnSpPr>
          <p:spPr bwMode="auto">
            <a:xfrm>
              <a:off x="7242339" y="3870840"/>
              <a:ext cx="461618"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cxnSp>
          <p:nvCxnSpPr>
            <p:cNvPr id="45" name="Straight Connector 44">
              <a:extLst>
                <a:ext uri="{FF2B5EF4-FFF2-40B4-BE49-F238E27FC236}">
                  <a16:creationId xmlns:a16="http://schemas.microsoft.com/office/drawing/2014/main" id="{45C299C5-EF73-4E90-A8B2-6641AFF17A41}"/>
                </a:ext>
              </a:extLst>
            </p:cNvPr>
            <p:cNvCxnSpPr>
              <a:cxnSpLocks/>
            </p:cNvCxnSpPr>
            <p:nvPr/>
          </p:nvCxnSpPr>
          <p:spPr bwMode="auto">
            <a:xfrm flipV="1">
              <a:off x="7242339" y="3870840"/>
              <a:ext cx="0" cy="481704"/>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a:outerShdw dist="35921" dir="2700000" sx="1000" sy="1000" algn="ctr" rotWithShape="0">
                <a:srgbClr val="AFAFAF"/>
              </a:outerShdw>
            </a:effectLst>
          </p:spPr>
        </p:cxnSp>
        <p:cxnSp>
          <p:nvCxnSpPr>
            <p:cNvPr id="46" name="Straight Connector 45">
              <a:extLst>
                <a:ext uri="{FF2B5EF4-FFF2-40B4-BE49-F238E27FC236}">
                  <a16:creationId xmlns:a16="http://schemas.microsoft.com/office/drawing/2014/main" id="{EBA5C239-06AA-413A-9505-5290F909E902}"/>
                </a:ext>
              </a:extLst>
            </p:cNvPr>
            <p:cNvCxnSpPr/>
            <p:nvPr/>
          </p:nvCxnSpPr>
          <p:spPr bwMode="auto">
            <a:xfrm flipV="1">
              <a:off x="6783318" y="3870840"/>
              <a:ext cx="459021"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grpSp>
      <p:grpSp>
        <p:nvGrpSpPr>
          <p:cNvPr id="47" name="Group 46">
            <a:extLst>
              <a:ext uri="{FF2B5EF4-FFF2-40B4-BE49-F238E27FC236}">
                <a16:creationId xmlns:a16="http://schemas.microsoft.com/office/drawing/2014/main" id="{A668F868-D29B-49F9-A286-C76CDE1B6BC6}"/>
              </a:ext>
            </a:extLst>
          </p:cNvPr>
          <p:cNvGrpSpPr/>
          <p:nvPr/>
        </p:nvGrpSpPr>
        <p:grpSpPr>
          <a:xfrm>
            <a:off x="3572175" y="2948619"/>
            <a:ext cx="920639" cy="481704"/>
            <a:chOff x="6783318" y="3870840"/>
            <a:chExt cx="920639" cy="481704"/>
          </a:xfrm>
        </p:grpSpPr>
        <p:cxnSp>
          <p:nvCxnSpPr>
            <p:cNvPr id="48" name="Straight Connector 47">
              <a:extLst>
                <a:ext uri="{FF2B5EF4-FFF2-40B4-BE49-F238E27FC236}">
                  <a16:creationId xmlns:a16="http://schemas.microsoft.com/office/drawing/2014/main" id="{0AF5CA4C-A940-49A8-8DC9-204C09D876D1}"/>
                </a:ext>
              </a:extLst>
            </p:cNvPr>
            <p:cNvCxnSpPr>
              <a:cxnSpLocks/>
            </p:cNvCxnSpPr>
            <p:nvPr/>
          </p:nvCxnSpPr>
          <p:spPr bwMode="auto">
            <a:xfrm>
              <a:off x="7242339" y="3870840"/>
              <a:ext cx="461618"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cxnSp>
          <p:nvCxnSpPr>
            <p:cNvPr id="49" name="Straight Connector 48">
              <a:extLst>
                <a:ext uri="{FF2B5EF4-FFF2-40B4-BE49-F238E27FC236}">
                  <a16:creationId xmlns:a16="http://schemas.microsoft.com/office/drawing/2014/main" id="{E17C3DFD-079D-403F-86DF-0457814CAF54}"/>
                </a:ext>
              </a:extLst>
            </p:cNvPr>
            <p:cNvCxnSpPr>
              <a:cxnSpLocks/>
            </p:cNvCxnSpPr>
            <p:nvPr/>
          </p:nvCxnSpPr>
          <p:spPr bwMode="auto">
            <a:xfrm flipV="1">
              <a:off x="7242339" y="3870840"/>
              <a:ext cx="0" cy="481704"/>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a:outerShdw dist="35921" dir="2700000" sx="1000" sy="1000" algn="ctr" rotWithShape="0">
                <a:srgbClr val="AFAFAF"/>
              </a:outerShdw>
            </a:effectLst>
          </p:spPr>
        </p:cxnSp>
        <p:cxnSp>
          <p:nvCxnSpPr>
            <p:cNvPr id="50" name="Straight Connector 49">
              <a:extLst>
                <a:ext uri="{FF2B5EF4-FFF2-40B4-BE49-F238E27FC236}">
                  <a16:creationId xmlns:a16="http://schemas.microsoft.com/office/drawing/2014/main" id="{D9740068-56A7-4AD8-90B5-E39D06BC852E}"/>
                </a:ext>
              </a:extLst>
            </p:cNvPr>
            <p:cNvCxnSpPr/>
            <p:nvPr/>
          </p:nvCxnSpPr>
          <p:spPr bwMode="auto">
            <a:xfrm flipV="1">
              <a:off x="6783318" y="3870840"/>
              <a:ext cx="459021"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grpSp>
      <p:sp>
        <p:nvSpPr>
          <p:cNvPr id="51" name="TextBox 50">
            <a:extLst>
              <a:ext uri="{FF2B5EF4-FFF2-40B4-BE49-F238E27FC236}">
                <a16:creationId xmlns:a16="http://schemas.microsoft.com/office/drawing/2014/main" id="{55009976-6F69-4E78-81DF-92062C0266CF}"/>
              </a:ext>
            </a:extLst>
          </p:cNvPr>
          <p:cNvSpPr txBox="1"/>
          <p:nvPr/>
        </p:nvSpPr>
        <p:spPr>
          <a:xfrm>
            <a:off x="1524000" y="5310554"/>
            <a:ext cx="2778369" cy="369332"/>
          </a:xfrm>
          <a:prstGeom prst="rect">
            <a:avLst/>
          </a:prstGeom>
          <a:noFill/>
        </p:spPr>
        <p:txBody>
          <a:bodyPr wrap="square" rtlCol="0">
            <a:spAutoFit/>
          </a:bodyPr>
          <a:lstStyle/>
          <a:p>
            <a:pPr algn="ctr"/>
            <a:r>
              <a:rPr lang="en-US" dirty="0">
                <a:latin typeface="Segoe UI Light" panose="020B0502040204020203" pitchFamily="34" charset="0"/>
                <a:cs typeface="Segoe UI Light" panose="020B0502040204020203" pitchFamily="34" charset="0"/>
              </a:rPr>
              <a:t>w/o zero padding</a:t>
            </a:r>
          </a:p>
        </p:txBody>
      </p:sp>
      <p:sp>
        <p:nvSpPr>
          <p:cNvPr id="52" name="TextBox 51">
            <a:extLst>
              <a:ext uri="{FF2B5EF4-FFF2-40B4-BE49-F238E27FC236}">
                <a16:creationId xmlns:a16="http://schemas.microsoft.com/office/drawing/2014/main" id="{E281142A-0CF6-4630-B551-D870019FADFF}"/>
              </a:ext>
            </a:extLst>
          </p:cNvPr>
          <p:cNvSpPr txBox="1"/>
          <p:nvPr/>
        </p:nvSpPr>
        <p:spPr>
          <a:xfrm>
            <a:off x="7842746" y="5310554"/>
            <a:ext cx="2778369" cy="369332"/>
          </a:xfrm>
          <a:prstGeom prst="rect">
            <a:avLst/>
          </a:prstGeom>
          <a:noFill/>
        </p:spPr>
        <p:txBody>
          <a:bodyPr wrap="square" rtlCol="0">
            <a:spAutoFit/>
          </a:bodyPr>
          <a:lstStyle/>
          <a:p>
            <a:pPr algn="ctr"/>
            <a:r>
              <a:rPr lang="en-US" dirty="0">
                <a:latin typeface="Segoe UI Light" panose="020B0502040204020203" pitchFamily="34" charset="0"/>
                <a:cs typeface="Segoe UI Light" panose="020B0502040204020203" pitchFamily="34" charset="0"/>
              </a:rPr>
              <a:t>w/ zero padding</a:t>
            </a:r>
          </a:p>
        </p:txBody>
      </p:sp>
    </p:spTree>
    <p:extLst>
      <p:ext uri="{BB962C8B-B14F-4D97-AF65-F5344CB8AC3E}">
        <p14:creationId xmlns:p14="http://schemas.microsoft.com/office/powerpoint/2010/main" val="1581523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down)">
                                      <p:cBhvr>
                                        <p:cTn id="10" dur="500"/>
                                        <p:tgtEl>
                                          <p:spTgt spid="24"/>
                                        </p:tgtEl>
                                      </p:cBhvr>
                                    </p:animEffect>
                                  </p:childTnLst>
                                </p:cTn>
                              </p:par>
                              <p:par>
                                <p:cTn id="11" presetID="22" presetClass="entr" presetSubtype="4"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down)">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B8988-13DA-427B-931F-1F2C00399702}"/>
              </a:ext>
            </a:extLst>
          </p:cNvPr>
          <p:cNvSpPr>
            <a:spLocks noGrp="1"/>
          </p:cNvSpPr>
          <p:nvPr>
            <p:ph type="title"/>
          </p:nvPr>
        </p:nvSpPr>
        <p:spPr/>
        <p:txBody>
          <a:bodyPr/>
          <a:lstStyle/>
          <a:p>
            <a:r>
              <a:rPr lang="en-US" altLang="zh-CN" dirty="0"/>
              <a:t>Convolution Layer – </a:t>
            </a:r>
            <a:r>
              <a:rPr lang="en-US" dirty="0"/>
              <a:t>Striding</a:t>
            </a:r>
          </a:p>
        </p:txBody>
      </p:sp>
      <p:graphicFrame>
        <p:nvGraphicFramePr>
          <p:cNvPr id="4" name="Table 3">
            <a:extLst>
              <a:ext uri="{FF2B5EF4-FFF2-40B4-BE49-F238E27FC236}">
                <a16:creationId xmlns:a16="http://schemas.microsoft.com/office/drawing/2014/main" id="{8FB0F624-BE0D-4FBB-B0D3-78A08A022C0A}"/>
              </a:ext>
            </a:extLst>
          </p:cNvPr>
          <p:cNvGraphicFramePr>
            <a:graphicFrameLocks noGrp="1"/>
          </p:cNvGraphicFramePr>
          <p:nvPr>
            <p:extLst>
              <p:ext uri="{D42A27DB-BD31-4B8C-83A1-F6EECF244321}">
                <p14:modId xmlns:p14="http://schemas.microsoft.com/office/powerpoint/2010/main" val="1172706842"/>
              </p:ext>
            </p:extLst>
          </p:nvPr>
        </p:nvGraphicFramePr>
        <p:xfrm>
          <a:off x="127462" y="3437207"/>
          <a:ext cx="5940831" cy="433633"/>
        </p:xfrm>
        <a:graphic>
          <a:graphicData uri="http://schemas.openxmlformats.org/drawingml/2006/table">
            <a:tbl>
              <a:tblPr firstRow="1" bandRow="1">
                <a:tableStyleId>{5C22544A-7EE6-4342-B048-85BDC9FD1C3A}</a:tableStyleId>
              </a:tblPr>
              <a:tblGrid>
                <a:gridCol w="456987">
                  <a:extLst>
                    <a:ext uri="{9D8B030D-6E8A-4147-A177-3AD203B41FA5}">
                      <a16:colId xmlns:a16="http://schemas.microsoft.com/office/drawing/2014/main" val="2486511005"/>
                    </a:ext>
                  </a:extLst>
                </a:gridCol>
                <a:gridCol w="456987">
                  <a:extLst>
                    <a:ext uri="{9D8B030D-6E8A-4147-A177-3AD203B41FA5}">
                      <a16:colId xmlns:a16="http://schemas.microsoft.com/office/drawing/2014/main" val="4171297378"/>
                    </a:ext>
                  </a:extLst>
                </a:gridCol>
                <a:gridCol w="456987">
                  <a:extLst>
                    <a:ext uri="{9D8B030D-6E8A-4147-A177-3AD203B41FA5}">
                      <a16:colId xmlns:a16="http://schemas.microsoft.com/office/drawing/2014/main" val="2088208175"/>
                    </a:ext>
                  </a:extLst>
                </a:gridCol>
                <a:gridCol w="456987">
                  <a:extLst>
                    <a:ext uri="{9D8B030D-6E8A-4147-A177-3AD203B41FA5}">
                      <a16:colId xmlns:a16="http://schemas.microsoft.com/office/drawing/2014/main" val="3021263207"/>
                    </a:ext>
                  </a:extLst>
                </a:gridCol>
                <a:gridCol w="456987">
                  <a:extLst>
                    <a:ext uri="{9D8B030D-6E8A-4147-A177-3AD203B41FA5}">
                      <a16:colId xmlns:a16="http://schemas.microsoft.com/office/drawing/2014/main" val="1426759948"/>
                    </a:ext>
                  </a:extLst>
                </a:gridCol>
                <a:gridCol w="456987">
                  <a:extLst>
                    <a:ext uri="{9D8B030D-6E8A-4147-A177-3AD203B41FA5}">
                      <a16:colId xmlns:a16="http://schemas.microsoft.com/office/drawing/2014/main" val="3126980692"/>
                    </a:ext>
                  </a:extLst>
                </a:gridCol>
                <a:gridCol w="456987">
                  <a:extLst>
                    <a:ext uri="{9D8B030D-6E8A-4147-A177-3AD203B41FA5}">
                      <a16:colId xmlns:a16="http://schemas.microsoft.com/office/drawing/2014/main" val="3613744089"/>
                    </a:ext>
                  </a:extLst>
                </a:gridCol>
                <a:gridCol w="456987">
                  <a:extLst>
                    <a:ext uri="{9D8B030D-6E8A-4147-A177-3AD203B41FA5}">
                      <a16:colId xmlns:a16="http://schemas.microsoft.com/office/drawing/2014/main" val="950269834"/>
                    </a:ext>
                  </a:extLst>
                </a:gridCol>
                <a:gridCol w="456987">
                  <a:extLst>
                    <a:ext uri="{9D8B030D-6E8A-4147-A177-3AD203B41FA5}">
                      <a16:colId xmlns:a16="http://schemas.microsoft.com/office/drawing/2014/main" val="70243363"/>
                    </a:ext>
                  </a:extLst>
                </a:gridCol>
                <a:gridCol w="456987">
                  <a:extLst>
                    <a:ext uri="{9D8B030D-6E8A-4147-A177-3AD203B41FA5}">
                      <a16:colId xmlns:a16="http://schemas.microsoft.com/office/drawing/2014/main" val="3862580830"/>
                    </a:ext>
                  </a:extLst>
                </a:gridCol>
                <a:gridCol w="456987">
                  <a:extLst>
                    <a:ext uri="{9D8B030D-6E8A-4147-A177-3AD203B41FA5}">
                      <a16:colId xmlns:a16="http://schemas.microsoft.com/office/drawing/2014/main" val="1273717439"/>
                    </a:ext>
                  </a:extLst>
                </a:gridCol>
                <a:gridCol w="456987">
                  <a:extLst>
                    <a:ext uri="{9D8B030D-6E8A-4147-A177-3AD203B41FA5}">
                      <a16:colId xmlns:a16="http://schemas.microsoft.com/office/drawing/2014/main" val="2952086975"/>
                    </a:ext>
                  </a:extLst>
                </a:gridCol>
                <a:gridCol w="456987">
                  <a:extLst>
                    <a:ext uri="{9D8B030D-6E8A-4147-A177-3AD203B41FA5}">
                      <a16:colId xmlns:a16="http://schemas.microsoft.com/office/drawing/2014/main" val="4196539388"/>
                    </a:ext>
                  </a:extLst>
                </a:gridCol>
              </a:tblGrid>
              <a:tr h="433633">
                <a:tc>
                  <a:txBody>
                    <a:bodyPr/>
                    <a:lstStyle/>
                    <a:p>
                      <a:endParaRPr lang="en-US" dirty="0">
                        <a:solidFill>
                          <a:srgbClr val="FF0000"/>
                        </a:solidFill>
                      </a:endParaRPr>
                    </a:p>
                  </a:txBody>
                  <a:tcPr>
                    <a:lnL w="19050" cap="flat" cmpd="sng" algn="ctr">
                      <a:noFill/>
                      <a:prstDash val="sysDash"/>
                      <a:round/>
                      <a:headEnd type="none" w="med" len="med"/>
                      <a:tailEnd type="none" w="med" len="med"/>
                    </a:lnL>
                    <a:lnR w="19050" cap="flat" cmpd="sng" algn="ctr">
                      <a:noFill/>
                      <a:prstDash val="sysDash"/>
                      <a:round/>
                      <a:headEnd type="none" w="med" len="med"/>
                      <a:tailEnd type="none" w="med" len="med"/>
                    </a:lnR>
                    <a:lnT w="19050" cap="flat" cmpd="sng" algn="ctr">
                      <a:no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rgbClr val="FF0000"/>
                        </a:solidFill>
                      </a:endParaRPr>
                    </a:p>
                  </a:txBody>
                  <a:tcPr>
                    <a:lnL w="19050" cap="flat" cmpd="sng" algn="ctr">
                      <a:noFill/>
                      <a:prstDash val="sysDash"/>
                      <a:round/>
                      <a:headEnd type="none" w="med" len="med"/>
                      <a:tailEnd type="none" w="med" len="med"/>
                    </a:lnL>
                    <a:lnR w="19050" cap="flat" cmpd="sng" algn="ctr">
                      <a:solidFill>
                        <a:srgbClr val="00B05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no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no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no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no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noFill/>
                      <a:prstDash val="sysDash"/>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endParaRPr lang="en-US" dirty="0"/>
                    </a:p>
                  </a:txBody>
                  <a:tcPr>
                    <a:lnL w="19050" cap="flat" cmpd="sng" algn="ctr">
                      <a:noFill/>
                      <a:prstDash val="sysDash"/>
                      <a:round/>
                      <a:headEnd type="none" w="med" len="med"/>
                      <a:tailEnd type="none" w="med" len="med"/>
                    </a:lnL>
                    <a:lnR w="19050" cap="flat" cmpd="sng" algn="ctr">
                      <a:noFill/>
                      <a:prstDash val="sysDash"/>
                      <a:round/>
                      <a:headEnd type="none" w="med" len="med"/>
                      <a:tailEnd type="none" w="med" len="med"/>
                    </a:lnR>
                    <a:lnT w="19050" cap="flat" cmpd="sng" algn="ctr">
                      <a:noFill/>
                      <a:prstDash val="sysDash"/>
                      <a:round/>
                      <a:headEnd type="none" w="med" len="med"/>
                      <a:tailEnd type="none" w="med" len="med"/>
                    </a:lnT>
                    <a:lnB w="19050" cap="flat" cmpd="sng" algn="ctr">
                      <a:no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73251600"/>
                  </a:ext>
                </a:extLst>
              </a:tr>
            </a:tbl>
          </a:graphicData>
        </a:graphic>
      </p:graphicFrame>
      <p:graphicFrame>
        <p:nvGraphicFramePr>
          <p:cNvPr id="6" name="Table 5">
            <a:extLst>
              <a:ext uri="{FF2B5EF4-FFF2-40B4-BE49-F238E27FC236}">
                <a16:creationId xmlns:a16="http://schemas.microsoft.com/office/drawing/2014/main" id="{FDB1FD32-A085-45AD-B177-385142AFDC82}"/>
              </a:ext>
            </a:extLst>
          </p:cNvPr>
          <p:cNvGraphicFramePr>
            <a:graphicFrameLocks noGrp="1"/>
          </p:cNvGraphicFramePr>
          <p:nvPr>
            <p:extLst>
              <p:ext uri="{D42A27DB-BD31-4B8C-83A1-F6EECF244321}">
                <p14:modId xmlns:p14="http://schemas.microsoft.com/office/powerpoint/2010/main" val="987856028"/>
              </p:ext>
            </p:extLst>
          </p:nvPr>
        </p:nvGraphicFramePr>
        <p:xfrm>
          <a:off x="585583" y="4352543"/>
          <a:ext cx="5027440" cy="433633"/>
        </p:xfrm>
        <a:graphic>
          <a:graphicData uri="http://schemas.openxmlformats.org/drawingml/2006/table">
            <a:tbl>
              <a:tblPr firstRow="1" bandRow="1">
                <a:tableStyleId>{5C22544A-7EE6-4342-B048-85BDC9FD1C3A}</a:tableStyleId>
              </a:tblPr>
              <a:tblGrid>
                <a:gridCol w="457040">
                  <a:extLst>
                    <a:ext uri="{9D8B030D-6E8A-4147-A177-3AD203B41FA5}">
                      <a16:colId xmlns:a16="http://schemas.microsoft.com/office/drawing/2014/main" val="4171297378"/>
                    </a:ext>
                  </a:extLst>
                </a:gridCol>
                <a:gridCol w="457040">
                  <a:extLst>
                    <a:ext uri="{9D8B030D-6E8A-4147-A177-3AD203B41FA5}">
                      <a16:colId xmlns:a16="http://schemas.microsoft.com/office/drawing/2014/main" val="2088208175"/>
                    </a:ext>
                  </a:extLst>
                </a:gridCol>
                <a:gridCol w="457040">
                  <a:extLst>
                    <a:ext uri="{9D8B030D-6E8A-4147-A177-3AD203B41FA5}">
                      <a16:colId xmlns:a16="http://schemas.microsoft.com/office/drawing/2014/main" val="3021263207"/>
                    </a:ext>
                  </a:extLst>
                </a:gridCol>
                <a:gridCol w="457040">
                  <a:extLst>
                    <a:ext uri="{9D8B030D-6E8A-4147-A177-3AD203B41FA5}">
                      <a16:colId xmlns:a16="http://schemas.microsoft.com/office/drawing/2014/main" val="1426759948"/>
                    </a:ext>
                  </a:extLst>
                </a:gridCol>
                <a:gridCol w="457040">
                  <a:extLst>
                    <a:ext uri="{9D8B030D-6E8A-4147-A177-3AD203B41FA5}">
                      <a16:colId xmlns:a16="http://schemas.microsoft.com/office/drawing/2014/main" val="3126980692"/>
                    </a:ext>
                  </a:extLst>
                </a:gridCol>
                <a:gridCol w="457040">
                  <a:extLst>
                    <a:ext uri="{9D8B030D-6E8A-4147-A177-3AD203B41FA5}">
                      <a16:colId xmlns:a16="http://schemas.microsoft.com/office/drawing/2014/main" val="3613744089"/>
                    </a:ext>
                  </a:extLst>
                </a:gridCol>
                <a:gridCol w="457040">
                  <a:extLst>
                    <a:ext uri="{9D8B030D-6E8A-4147-A177-3AD203B41FA5}">
                      <a16:colId xmlns:a16="http://schemas.microsoft.com/office/drawing/2014/main" val="950269834"/>
                    </a:ext>
                  </a:extLst>
                </a:gridCol>
                <a:gridCol w="457040">
                  <a:extLst>
                    <a:ext uri="{9D8B030D-6E8A-4147-A177-3AD203B41FA5}">
                      <a16:colId xmlns:a16="http://schemas.microsoft.com/office/drawing/2014/main" val="70243363"/>
                    </a:ext>
                  </a:extLst>
                </a:gridCol>
                <a:gridCol w="457040">
                  <a:extLst>
                    <a:ext uri="{9D8B030D-6E8A-4147-A177-3AD203B41FA5}">
                      <a16:colId xmlns:a16="http://schemas.microsoft.com/office/drawing/2014/main" val="3862580830"/>
                    </a:ext>
                  </a:extLst>
                </a:gridCol>
                <a:gridCol w="457040">
                  <a:extLst>
                    <a:ext uri="{9D8B030D-6E8A-4147-A177-3AD203B41FA5}">
                      <a16:colId xmlns:a16="http://schemas.microsoft.com/office/drawing/2014/main" val="1273717439"/>
                    </a:ext>
                  </a:extLst>
                </a:gridCol>
                <a:gridCol w="457040">
                  <a:extLst>
                    <a:ext uri="{9D8B030D-6E8A-4147-A177-3AD203B41FA5}">
                      <a16:colId xmlns:a16="http://schemas.microsoft.com/office/drawing/2014/main" val="2952086975"/>
                    </a:ext>
                  </a:extLst>
                </a:gridCol>
              </a:tblGrid>
              <a:tr h="433633">
                <a:tc>
                  <a:txBody>
                    <a:bodyPr/>
                    <a:lstStyle/>
                    <a:p>
                      <a:endParaRPr lang="en-US" dirty="0"/>
                    </a:p>
                  </a:txBody>
                  <a:tcPr>
                    <a:lnL w="19050" cap="flat" cmpd="sng" algn="ctr">
                      <a:solidFill>
                        <a:srgbClr val="00B050"/>
                      </a:solidFill>
                      <a:prstDash val="sysDash"/>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ysDash"/>
                      <a:round/>
                      <a:headEnd type="none" w="med" len="med"/>
                      <a:tailEnd type="none" w="med" len="med"/>
                    </a:lnT>
                    <a:lnB w="19050" cap="flat" cmpd="sng" algn="ctr">
                      <a:solidFill>
                        <a:srgbClr val="00B050"/>
                      </a:solidFill>
                      <a:prstDash val="sysDash"/>
                      <a:round/>
                      <a:headEnd type="none" w="med" len="med"/>
                      <a:tailEnd type="none" w="med" len="med"/>
                    </a:lnB>
                    <a:solidFill>
                      <a:schemeClr val="bg1"/>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ysDash"/>
                      <a:round/>
                      <a:headEnd type="none" w="med" len="med"/>
                      <a:tailEnd type="none" w="med" len="med"/>
                    </a:lnR>
                    <a:lnT w="19050" cap="flat" cmpd="sng" algn="ctr">
                      <a:solidFill>
                        <a:srgbClr val="00B050"/>
                      </a:solidFill>
                      <a:prstDash val="sysDash"/>
                      <a:round/>
                      <a:headEnd type="none" w="med" len="med"/>
                      <a:tailEnd type="none" w="med" len="med"/>
                    </a:lnT>
                    <a:lnB w="19050" cap="flat" cmpd="sng" algn="ctr">
                      <a:solidFill>
                        <a:srgbClr val="00B050"/>
                      </a:solidFill>
                      <a:prstDash val="sysDash"/>
                      <a:round/>
                      <a:headEnd type="none" w="med" len="med"/>
                      <a:tailEnd type="none" w="med" len="med"/>
                    </a:lnB>
                    <a:solidFill>
                      <a:schemeClr val="bg1"/>
                    </a:solidFill>
                  </a:tcPr>
                </a:tc>
                <a:extLst>
                  <a:ext uri="{0D108BD9-81ED-4DB2-BD59-A6C34878D82A}">
                    <a16:rowId xmlns:a16="http://schemas.microsoft.com/office/drawing/2014/main" val="1273251600"/>
                  </a:ext>
                </a:extLst>
              </a:tr>
            </a:tbl>
          </a:graphicData>
        </a:graphic>
      </p:graphicFrame>
      <p:grpSp>
        <p:nvGrpSpPr>
          <p:cNvPr id="7" name="Group 6">
            <a:extLst>
              <a:ext uri="{FF2B5EF4-FFF2-40B4-BE49-F238E27FC236}">
                <a16:creationId xmlns:a16="http://schemas.microsoft.com/office/drawing/2014/main" id="{0F110478-E155-4761-912D-F34008A9152E}"/>
              </a:ext>
            </a:extLst>
          </p:cNvPr>
          <p:cNvGrpSpPr/>
          <p:nvPr/>
        </p:nvGrpSpPr>
        <p:grpSpPr>
          <a:xfrm>
            <a:off x="809234" y="3870840"/>
            <a:ext cx="920639" cy="481704"/>
            <a:chOff x="6783318" y="3870840"/>
            <a:chExt cx="920639" cy="481704"/>
          </a:xfrm>
        </p:grpSpPr>
        <p:cxnSp>
          <p:nvCxnSpPr>
            <p:cNvPr id="8" name="Straight Connector 7">
              <a:extLst>
                <a:ext uri="{FF2B5EF4-FFF2-40B4-BE49-F238E27FC236}">
                  <a16:creationId xmlns:a16="http://schemas.microsoft.com/office/drawing/2014/main" id="{4675370D-FFF9-487B-8BB6-7400E0827C62}"/>
                </a:ext>
              </a:extLst>
            </p:cNvPr>
            <p:cNvCxnSpPr>
              <a:cxnSpLocks/>
            </p:cNvCxnSpPr>
            <p:nvPr/>
          </p:nvCxnSpPr>
          <p:spPr bwMode="auto">
            <a:xfrm>
              <a:off x="7242339" y="3870840"/>
              <a:ext cx="461618"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cxnSp>
          <p:nvCxnSpPr>
            <p:cNvPr id="9" name="Straight Connector 8">
              <a:extLst>
                <a:ext uri="{FF2B5EF4-FFF2-40B4-BE49-F238E27FC236}">
                  <a16:creationId xmlns:a16="http://schemas.microsoft.com/office/drawing/2014/main" id="{4AE1BF6B-3ED2-43A6-8CB9-9D1046791C5E}"/>
                </a:ext>
              </a:extLst>
            </p:cNvPr>
            <p:cNvCxnSpPr>
              <a:cxnSpLocks/>
            </p:cNvCxnSpPr>
            <p:nvPr/>
          </p:nvCxnSpPr>
          <p:spPr bwMode="auto">
            <a:xfrm flipV="1">
              <a:off x="7242339" y="3870840"/>
              <a:ext cx="0" cy="481704"/>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a:outerShdw dist="35921" dir="2700000" sx="1000" sy="1000" algn="ctr" rotWithShape="0">
                <a:srgbClr val="AFAFAF"/>
              </a:outerShdw>
            </a:effectLst>
          </p:spPr>
        </p:cxnSp>
        <p:cxnSp>
          <p:nvCxnSpPr>
            <p:cNvPr id="10" name="Straight Connector 9">
              <a:extLst>
                <a:ext uri="{FF2B5EF4-FFF2-40B4-BE49-F238E27FC236}">
                  <a16:creationId xmlns:a16="http://schemas.microsoft.com/office/drawing/2014/main" id="{25E0210C-9FF6-41C0-9C88-4132C3774622}"/>
                </a:ext>
              </a:extLst>
            </p:cNvPr>
            <p:cNvCxnSpPr/>
            <p:nvPr/>
          </p:nvCxnSpPr>
          <p:spPr bwMode="auto">
            <a:xfrm flipV="1">
              <a:off x="6783318" y="3870840"/>
              <a:ext cx="459021"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grpSp>
      <p:grpSp>
        <p:nvGrpSpPr>
          <p:cNvPr id="11" name="Group 10">
            <a:extLst>
              <a:ext uri="{FF2B5EF4-FFF2-40B4-BE49-F238E27FC236}">
                <a16:creationId xmlns:a16="http://schemas.microsoft.com/office/drawing/2014/main" id="{9ADA7D6D-B910-4A63-9F7F-023F751CF34A}"/>
              </a:ext>
            </a:extLst>
          </p:cNvPr>
          <p:cNvGrpSpPr/>
          <p:nvPr/>
        </p:nvGrpSpPr>
        <p:grpSpPr>
          <a:xfrm>
            <a:off x="4462873" y="3870840"/>
            <a:ext cx="920639" cy="481704"/>
            <a:chOff x="6783318" y="3870840"/>
            <a:chExt cx="920639" cy="481704"/>
          </a:xfrm>
        </p:grpSpPr>
        <p:cxnSp>
          <p:nvCxnSpPr>
            <p:cNvPr id="12" name="Straight Connector 11">
              <a:extLst>
                <a:ext uri="{FF2B5EF4-FFF2-40B4-BE49-F238E27FC236}">
                  <a16:creationId xmlns:a16="http://schemas.microsoft.com/office/drawing/2014/main" id="{08E52800-0464-4658-A485-E66DE6BFA218}"/>
                </a:ext>
              </a:extLst>
            </p:cNvPr>
            <p:cNvCxnSpPr>
              <a:cxnSpLocks/>
            </p:cNvCxnSpPr>
            <p:nvPr/>
          </p:nvCxnSpPr>
          <p:spPr bwMode="auto">
            <a:xfrm>
              <a:off x="7242339" y="3870840"/>
              <a:ext cx="461618"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421854BA-C8B5-421C-B5D2-D0E0B5709CA8}"/>
                </a:ext>
              </a:extLst>
            </p:cNvPr>
            <p:cNvCxnSpPr>
              <a:cxnSpLocks/>
            </p:cNvCxnSpPr>
            <p:nvPr/>
          </p:nvCxnSpPr>
          <p:spPr bwMode="auto">
            <a:xfrm flipV="1">
              <a:off x="7242339" y="3870840"/>
              <a:ext cx="0" cy="481704"/>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a:outerShdw dist="35921" dir="2700000" sx="1000" sy="1000" algn="ctr" rotWithShape="0">
                <a:srgbClr val="AFAFAF"/>
              </a:outerShdw>
            </a:effectLst>
          </p:spPr>
        </p:cxnSp>
        <p:cxnSp>
          <p:nvCxnSpPr>
            <p:cNvPr id="14" name="Straight Connector 13">
              <a:extLst>
                <a:ext uri="{FF2B5EF4-FFF2-40B4-BE49-F238E27FC236}">
                  <a16:creationId xmlns:a16="http://schemas.microsoft.com/office/drawing/2014/main" id="{455753BF-E094-437C-A265-F5CB62EB999C}"/>
                </a:ext>
              </a:extLst>
            </p:cNvPr>
            <p:cNvCxnSpPr/>
            <p:nvPr/>
          </p:nvCxnSpPr>
          <p:spPr bwMode="auto">
            <a:xfrm flipV="1">
              <a:off x="6783318" y="3870840"/>
              <a:ext cx="459021"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grpSp>
      <p:grpSp>
        <p:nvGrpSpPr>
          <p:cNvPr id="23" name="Group 22">
            <a:extLst>
              <a:ext uri="{FF2B5EF4-FFF2-40B4-BE49-F238E27FC236}">
                <a16:creationId xmlns:a16="http://schemas.microsoft.com/office/drawing/2014/main" id="{597C2D96-2DCE-4ABD-8386-6B5C71AF5CE4}"/>
              </a:ext>
            </a:extLst>
          </p:cNvPr>
          <p:cNvGrpSpPr/>
          <p:nvPr/>
        </p:nvGrpSpPr>
        <p:grpSpPr>
          <a:xfrm>
            <a:off x="1738549" y="3875953"/>
            <a:ext cx="920639" cy="481704"/>
            <a:chOff x="6783318" y="3870840"/>
            <a:chExt cx="920639" cy="481704"/>
          </a:xfrm>
        </p:grpSpPr>
        <p:cxnSp>
          <p:nvCxnSpPr>
            <p:cNvPr id="24" name="Straight Connector 23">
              <a:extLst>
                <a:ext uri="{FF2B5EF4-FFF2-40B4-BE49-F238E27FC236}">
                  <a16:creationId xmlns:a16="http://schemas.microsoft.com/office/drawing/2014/main" id="{AFE809A7-1E37-4189-A10F-FF571A73636B}"/>
                </a:ext>
              </a:extLst>
            </p:cNvPr>
            <p:cNvCxnSpPr>
              <a:cxnSpLocks/>
            </p:cNvCxnSpPr>
            <p:nvPr/>
          </p:nvCxnSpPr>
          <p:spPr bwMode="auto">
            <a:xfrm>
              <a:off x="7242339" y="3870840"/>
              <a:ext cx="461618"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856F7AE2-4887-4C36-A306-117C431ACECA}"/>
                </a:ext>
              </a:extLst>
            </p:cNvPr>
            <p:cNvCxnSpPr>
              <a:cxnSpLocks/>
            </p:cNvCxnSpPr>
            <p:nvPr/>
          </p:nvCxnSpPr>
          <p:spPr bwMode="auto">
            <a:xfrm flipV="1">
              <a:off x="7242339" y="3870840"/>
              <a:ext cx="0" cy="481704"/>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a:outerShdw dist="35921" dir="2700000" sx="1000" sy="1000" algn="ctr" rotWithShape="0">
                <a:srgbClr val="AFAFAF"/>
              </a:outerShdw>
            </a:effectLst>
          </p:spPr>
        </p:cxnSp>
        <p:cxnSp>
          <p:nvCxnSpPr>
            <p:cNvPr id="26" name="Straight Connector 25">
              <a:extLst>
                <a:ext uri="{FF2B5EF4-FFF2-40B4-BE49-F238E27FC236}">
                  <a16:creationId xmlns:a16="http://schemas.microsoft.com/office/drawing/2014/main" id="{63E1E531-B667-4000-A9DF-1AA6E47401C0}"/>
                </a:ext>
              </a:extLst>
            </p:cNvPr>
            <p:cNvCxnSpPr/>
            <p:nvPr/>
          </p:nvCxnSpPr>
          <p:spPr bwMode="auto">
            <a:xfrm flipV="1">
              <a:off x="6783318" y="3870840"/>
              <a:ext cx="459021"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grpSp>
      <p:grpSp>
        <p:nvGrpSpPr>
          <p:cNvPr id="27" name="Group 26">
            <a:extLst>
              <a:ext uri="{FF2B5EF4-FFF2-40B4-BE49-F238E27FC236}">
                <a16:creationId xmlns:a16="http://schemas.microsoft.com/office/drawing/2014/main" id="{491FE962-D643-4101-95F2-A912CCA1B497}"/>
              </a:ext>
            </a:extLst>
          </p:cNvPr>
          <p:cNvGrpSpPr/>
          <p:nvPr/>
        </p:nvGrpSpPr>
        <p:grpSpPr>
          <a:xfrm>
            <a:off x="2644635" y="3873182"/>
            <a:ext cx="920639" cy="481704"/>
            <a:chOff x="6783318" y="3870840"/>
            <a:chExt cx="920639" cy="481704"/>
          </a:xfrm>
        </p:grpSpPr>
        <p:cxnSp>
          <p:nvCxnSpPr>
            <p:cNvPr id="28" name="Straight Connector 27">
              <a:extLst>
                <a:ext uri="{FF2B5EF4-FFF2-40B4-BE49-F238E27FC236}">
                  <a16:creationId xmlns:a16="http://schemas.microsoft.com/office/drawing/2014/main" id="{A4D6DDEA-11F8-44B7-A596-BFCC28C055D2}"/>
                </a:ext>
              </a:extLst>
            </p:cNvPr>
            <p:cNvCxnSpPr>
              <a:cxnSpLocks/>
            </p:cNvCxnSpPr>
            <p:nvPr/>
          </p:nvCxnSpPr>
          <p:spPr bwMode="auto">
            <a:xfrm>
              <a:off x="7242339" y="3870840"/>
              <a:ext cx="461618"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FC315353-0D02-459A-A8C7-A06D7553CA41}"/>
                </a:ext>
              </a:extLst>
            </p:cNvPr>
            <p:cNvCxnSpPr>
              <a:cxnSpLocks/>
            </p:cNvCxnSpPr>
            <p:nvPr/>
          </p:nvCxnSpPr>
          <p:spPr bwMode="auto">
            <a:xfrm flipV="1">
              <a:off x="7242339" y="3870840"/>
              <a:ext cx="0" cy="481704"/>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a:outerShdw dist="35921" dir="2700000" sx="1000" sy="1000" algn="ctr" rotWithShape="0">
                <a:srgbClr val="AFAFAF"/>
              </a:outerShdw>
            </a:effectLst>
          </p:spPr>
        </p:cxnSp>
        <p:cxnSp>
          <p:nvCxnSpPr>
            <p:cNvPr id="30" name="Straight Connector 29">
              <a:extLst>
                <a:ext uri="{FF2B5EF4-FFF2-40B4-BE49-F238E27FC236}">
                  <a16:creationId xmlns:a16="http://schemas.microsoft.com/office/drawing/2014/main" id="{DA94037E-004D-4B73-8ABB-0A92CF9E313C}"/>
                </a:ext>
              </a:extLst>
            </p:cNvPr>
            <p:cNvCxnSpPr/>
            <p:nvPr/>
          </p:nvCxnSpPr>
          <p:spPr bwMode="auto">
            <a:xfrm flipV="1">
              <a:off x="6783318" y="3870840"/>
              <a:ext cx="459021"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grpSp>
      <p:grpSp>
        <p:nvGrpSpPr>
          <p:cNvPr id="31" name="Group 30">
            <a:extLst>
              <a:ext uri="{FF2B5EF4-FFF2-40B4-BE49-F238E27FC236}">
                <a16:creationId xmlns:a16="http://schemas.microsoft.com/office/drawing/2014/main" id="{05B88D4C-4793-42E5-9EA6-2157543418B2}"/>
              </a:ext>
            </a:extLst>
          </p:cNvPr>
          <p:cNvGrpSpPr/>
          <p:nvPr/>
        </p:nvGrpSpPr>
        <p:grpSpPr>
          <a:xfrm>
            <a:off x="3556261" y="3870409"/>
            <a:ext cx="920639" cy="481704"/>
            <a:chOff x="6783318" y="3870840"/>
            <a:chExt cx="920639" cy="481704"/>
          </a:xfrm>
        </p:grpSpPr>
        <p:cxnSp>
          <p:nvCxnSpPr>
            <p:cNvPr id="32" name="Straight Connector 31">
              <a:extLst>
                <a:ext uri="{FF2B5EF4-FFF2-40B4-BE49-F238E27FC236}">
                  <a16:creationId xmlns:a16="http://schemas.microsoft.com/office/drawing/2014/main" id="{05F74C9A-F981-4D8F-9D4D-118CB318045C}"/>
                </a:ext>
              </a:extLst>
            </p:cNvPr>
            <p:cNvCxnSpPr>
              <a:cxnSpLocks/>
            </p:cNvCxnSpPr>
            <p:nvPr/>
          </p:nvCxnSpPr>
          <p:spPr bwMode="auto">
            <a:xfrm>
              <a:off x="7242339" y="3870840"/>
              <a:ext cx="461618"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067A279E-C53D-4B46-959C-982ADFF5F811}"/>
                </a:ext>
              </a:extLst>
            </p:cNvPr>
            <p:cNvCxnSpPr>
              <a:cxnSpLocks/>
            </p:cNvCxnSpPr>
            <p:nvPr/>
          </p:nvCxnSpPr>
          <p:spPr bwMode="auto">
            <a:xfrm flipV="1">
              <a:off x="7242339" y="3870840"/>
              <a:ext cx="0" cy="481704"/>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a:outerShdw dist="35921" dir="2700000" sx="1000" sy="1000" algn="ctr" rotWithShape="0">
                <a:srgbClr val="AFAFAF"/>
              </a:outerShdw>
            </a:effectLst>
          </p:spPr>
        </p:cxnSp>
        <p:cxnSp>
          <p:nvCxnSpPr>
            <p:cNvPr id="34" name="Straight Connector 33">
              <a:extLst>
                <a:ext uri="{FF2B5EF4-FFF2-40B4-BE49-F238E27FC236}">
                  <a16:creationId xmlns:a16="http://schemas.microsoft.com/office/drawing/2014/main" id="{0B2E7B57-980B-45D1-A717-34C46F972C5A}"/>
                </a:ext>
              </a:extLst>
            </p:cNvPr>
            <p:cNvCxnSpPr/>
            <p:nvPr/>
          </p:nvCxnSpPr>
          <p:spPr bwMode="auto">
            <a:xfrm flipV="1">
              <a:off x="6783318" y="3870840"/>
              <a:ext cx="459021"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grpSp>
      <p:graphicFrame>
        <p:nvGraphicFramePr>
          <p:cNvPr id="46" name="Table 45">
            <a:extLst>
              <a:ext uri="{FF2B5EF4-FFF2-40B4-BE49-F238E27FC236}">
                <a16:creationId xmlns:a16="http://schemas.microsoft.com/office/drawing/2014/main" id="{9087C660-9B49-42C4-BAF1-4CB36119AD58}"/>
              </a:ext>
            </a:extLst>
          </p:cNvPr>
          <p:cNvGraphicFramePr>
            <a:graphicFrameLocks noGrp="1"/>
          </p:cNvGraphicFramePr>
          <p:nvPr>
            <p:extLst>
              <p:ext uri="{D42A27DB-BD31-4B8C-83A1-F6EECF244321}">
                <p14:modId xmlns:p14="http://schemas.microsoft.com/office/powerpoint/2010/main" val="3763338941"/>
              </p:ext>
            </p:extLst>
          </p:nvPr>
        </p:nvGraphicFramePr>
        <p:xfrm>
          <a:off x="6559667" y="3437207"/>
          <a:ext cx="5027440" cy="433633"/>
        </p:xfrm>
        <a:graphic>
          <a:graphicData uri="http://schemas.openxmlformats.org/drawingml/2006/table">
            <a:tbl>
              <a:tblPr firstRow="1" bandRow="1">
                <a:tableStyleId>{5C22544A-7EE6-4342-B048-85BDC9FD1C3A}</a:tableStyleId>
              </a:tblPr>
              <a:tblGrid>
                <a:gridCol w="457040">
                  <a:extLst>
                    <a:ext uri="{9D8B030D-6E8A-4147-A177-3AD203B41FA5}">
                      <a16:colId xmlns:a16="http://schemas.microsoft.com/office/drawing/2014/main" val="4171297378"/>
                    </a:ext>
                  </a:extLst>
                </a:gridCol>
                <a:gridCol w="457040">
                  <a:extLst>
                    <a:ext uri="{9D8B030D-6E8A-4147-A177-3AD203B41FA5}">
                      <a16:colId xmlns:a16="http://schemas.microsoft.com/office/drawing/2014/main" val="2088208175"/>
                    </a:ext>
                  </a:extLst>
                </a:gridCol>
                <a:gridCol w="457040">
                  <a:extLst>
                    <a:ext uri="{9D8B030D-6E8A-4147-A177-3AD203B41FA5}">
                      <a16:colId xmlns:a16="http://schemas.microsoft.com/office/drawing/2014/main" val="3021263207"/>
                    </a:ext>
                  </a:extLst>
                </a:gridCol>
                <a:gridCol w="457040">
                  <a:extLst>
                    <a:ext uri="{9D8B030D-6E8A-4147-A177-3AD203B41FA5}">
                      <a16:colId xmlns:a16="http://schemas.microsoft.com/office/drawing/2014/main" val="1426759948"/>
                    </a:ext>
                  </a:extLst>
                </a:gridCol>
                <a:gridCol w="457040">
                  <a:extLst>
                    <a:ext uri="{9D8B030D-6E8A-4147-A177-3AD203B41FA5}">
                      <a16:colId xmlns:a16="http://schemas.microsoft.com/office/drawing/2014/main" val="3126980692"/>
                    </a:ext>
                  </a:extLst>
                </a:gridCol>
                <a:gridCol w="457040">
                  <a:extLst>
                    <a:ext uri="{9D8B030D-6E8A-4147-A177-3AD203B41FA5}">
                      <a16:colId xmlns:a16="http://schemas.microsoft.com/office/drawing/2014/main" val="3613744089"/>
                    </a:ext>
                  </a:extLst>
                </a:gridCol>
                <a:gridCol w="457040">
                  <a:extLst>
                    <a:ext uri="{9D8B030D-6E8A-4147-A177-3AD203B41FA5}">
                      <a16:colId xmlns:a16="http://schemas.microsoft.com/office/drawing/2014/main" val="950269834"/>
                    </a:ext>
                  </a:extLst>
                </a:gridCol>
                <a:gridCol w="457040">
                  <a:extLst>
                    <a:ext uri="{9D8B030D-6E8A-4147-A177-3AD203B41FA5}">
                      <a16:colId xmlns:a16="http://schemas.microsoft.com/office/drawing/2014/main" val="70243363"/>
                    </a:ext>
                  </a:extLst>
                </a:gridCol>
                <a:gridCol w="457040">
                  <a:extLst>
                    <a:ext uri="{9D8B030D-6E8A-4147-A177-3AD203B41FA5}">
                      <a16:colId xmlns:a16="http://schemas.microsoft.com/office/drawing/2014/main" val="3862580830"/>
                    </a:ext>
                  </a:extLst>
                </a:gridCol>
                <a:gridCol w="457040">
                  <a:extLst>
                    <a:ext uri="{9D8B030D-6E8A-4147-A177-3AD203B41FA5}">
                      <a16:colId xmlns:a16="http://schemas.microsoft.com/office/drawing/2014/main" val="1273717439"/>
                    </a:ext>
                  </a:extLst>
                </a:gridCol>
                <a:gridCol w="457040">
                  <a:extLst>
                    <a:ext uri="{9D8B030D-6E8A-4147-A177-3AD203B41FA5}">
                      <a16:colId xmlns:a16="http://schemas.microsoft.com/office/drawing/2014/main" val="2952086975"/>
                    </a:ext>
                  </a:extLst>
                </a:gridCol>
              </a:tblGrid>
              <a:tr h="433633">
                <a:tc>
                  <a:txBody>
                    <a:bodyPr/>
                    <a:lstStyle/>
                    <a:p>
                      <a:endParaRPr lang="en-US" dirty="0">
                        <a:solidFill>
                          <a:srgbClr val="FF0000"/>
                        </a:solidFill>
                      </a:endParaRPr>
                    </a:p>
                  </a:txBody>
                  <a:tcPr>
                    <a:lnL w="19050" cap="flat" cmpd="sng" algn="ctr">
                      <a:solidFill>
                        <a:srgbClr val="00B050"/>
                      </a:solidFill>
                      <a:prstDash val="sysDash"/>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ysDash"/>
                      <a:round/>
                      <a:headEnd type="none" w="med" len="med"/>
                      <a:tailEnd type="none" w="med" len="med"/>
                    </a:lnT>
                    <a:lnB w="19050" cap="flat" cmpd="sng" algn="ctr">
                      <a:solidFill>
                        <a:srgbClr val="00B050"/>
                      </a:solidFill>
                      <a:prstDash val="sysDash"/>
                      <a:round/>
                      <a:headEnd type="none" w="med" len="med"/>
                      <a:tailEnd type="none" w="med" len="med"/>
                    </a:lnB>
                    <a:solidFill>
                      <a:schemeClr val="bg1"/>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ysDash"/>
                      <a:round/>
                      <a:headEnd type="none" w="med" len="med"/>
                      <a:tailEnd type="none" w="med" len="med"/>
                    </a:lnR>
                    <a:lnT w="19050" cap="flat" cmpd="sng" algn="ctr">
                      <a:solidFill>
                        <a:srgbClr val="00B050"/>
                      </a:solidFill>
                      <a:prstDash val="sysDash"/>
                      <a:round/>
                      <a:headEnd type="none" w="med" len="med"/>
                      <a:tailEnd type="none" w="med" len="med"/>
                    </a:lnT>
                    <a:lnB w="19050" cap="flat" cmpd="sng" algn="ctr">
                      <a:solidFill>
                        <a:srgbClr val="00B050"/>
                      </a:solidFill>
                      <a:prstDash val="sysDash"/>
                      <a:round/>
                      <a:headEnd type="none" w="med" len="med"/>
                      <a:tailEnd type="none" w="med" len="med"/>
                    </a:lnB>
                    <a:solidFill>
                      <a:schemeClr val="bg1"/>
                    </a:solidFill>
                  </a:tcPr>
                </a:tc>
                <a:extLst>
                  <a:ext uri="{0D108BD9-81ED-4DB2-BD59-A6C34878D82A}">
                    <a16:rowId xmlns:a16="http://schemas.microsoft.com/office/drawing/2014/main" val="1273251600"/>
                  </a:ext>
                </a:extLst>
              </a:tr>
            </a:tbl>
          </a:graphicData>
        </a:graphic>
      </p:graphicFrame>
      <p:graphicFrame>
        <p:nvGraphicFramePr>
          <p:cNvPr id="47" name="Table 46">
            <a:extLst>
              <a:ext uri="{FF2B5EF4-FFF2-40B4-BE49-F238E27FC236}">
                <a16:creationId xmlns:a16="http://schemas.microsoft.com/office/drawing/2014/main" id="{61AF353E-C978-4293-82BD-472CE876CD2D}"/>
              </a:ext>
            </a:extLst>
          </p:cNvPr>
          <p:cNvGraphicFramePr>
            <a:graphicFrameLocks noGrp="1"/>
          </p:cNvGraphicFramePr>
          <p:nvPr>
            <p:extLst>
              <p:ext uri="{D42A27DB-BD31-4B8C-83A1-F6EECF244321}">
                <p14:modId xmlns:p14="http://schemas.microsoft.com/office/powerpoint/2010/main" val="3000942443"/>
              </p:ext>
            </p:extLst>
          </p:nvPr>
        </p:nvGraphicFramePr>
        <p:xfrm>
          <a:off x="6570662" y="2510672"/>
          <a:ext cx="5027440" cy="433633"/>
        </p:xfrm>
        <a:graphic>
          <a:graphicData uri="http://schemas.openxmlformats.org/drawingml/2006/table">
            <a:tbl>
              <a:tblPr firstRow="1" bandRow="1">
                <a:tableStyleId>{5C22544A-7EE6-4342-B048-85BDC9FD1C3A}</a:tableStyleId>
              </a:tblPr>
              <a:tblGrid>
                <a:gridCol w="457040">
                  <a:extLst>
                    <a:ext uri="{9D8B030D-6E8A-4147-A177-3AD203B41FA5}">
                      <a16:colId xmlns:a16="http://schemas.microsoft.com/office/drawing/2014/main" val="4171297378"/>
                    </a:ext>
                  </a:extLst>
                </a:gridCol>
                <a:gridCol w="457040">
                  <a:extLst>
                    <a:ext uri="{9D8B030D-6E8A-4147-A177-3AD203B41FA5}">
                      <a16:colId xmlns:a16="http://schemas.microsoft.com/office/drawing/2014/main" val="2088208175"/>
                    </a:ext>
                  </a:extLst>
                </a:gridCol>
                <a:gridCol w="457040">
                  <a:extLst>
                    <a:ext uri="{9D8B030D-6E8A-4147-A177-3AD203B41FA5}">
                      <a16:colId xmlns:a16="http://schemas.microsoft.com/office/drawing/2014/main" val="3021263207"/>
                    </a:ext>
                  </a:extLst>
                </a:gridCol>
                <a:gridCol w="457040">
                  <a:extLst>
                    <a:ext uri="{9D8B030D-6E8A-4147-A177-3AD203B41FA5}">
                      <a16:colId xmlns:a16="http://schemas.microsoft.com/office/drawing/2014/main" val="1426759948"/>
                    </a:ext>
                  </a:extLst>
                </a:gridCol>
                <a:gridCol w="457040">
                  <a:extLst>
                    <a:ext uri="{9D8B030D-6E8A-4147-A177-3AD203B41FA5}">
                      <a16:colId xmlns:a16="http://schemas.microsoft.com/office/drawing/2014/main" val="3126980692"/>
                    </a:ext>
                  </a:extLst>
                </a:gridCol>
                <a:gridCol w="457040">
                  <a:extLst>
                    <a:ext uri="{9D8B030D-6E8A-4147-A177-3AD203B41FA5}">
                      <a16:colId xmlns:a16="http://schemas.microsoft.com/office/drawing/2014/main" val="3613744089"/>
                    </a:ext>
                  </a:extLst>
                </a:gridCol>
                <a:gridCol w="457040">
                  <a:extLst>
                    <a:ext uri="{9D8B030D-6E8A-4147-A177-3AD203B41FA5}">
                      <a16:colId xmlns:a16="http://schemas.microsoft.com/office/drawing/2014/main" val="950269834"/>
                    </a:ext>
                  </a:extLst>
                </a:gridCol>
                <a:gridCol w="457040">
                  <a:extLst>
                    <a:ext uri="{9D8B030D-6E8A-4147-A177-3AD203B41FA5}">
                      <a16:colId xmlns:a16="http://schemas.microsoft.com/office/drawing/2014/main" val="70243363"/>
                    </a:ext>
                  </a:extLst>
                </a:gridCol>
                <a:gridCol w="457040">
                  <a:extLst>
                    <a:ext uri="{9D8B030D-6E8A-4147-A177-3AD203B41FA5}">
                      <a16:colId xmlns:a16="http://schemas.microsoft.com/office/drawing/2014/main" val="3862580830"/>
                    </a:ext>
                  </a:extLst>
                </a:gridCol>
                <a:gridCol w="457040">
                  <a:extLst>
                    <a:ext uri="{9D8B030D-6E8A-4147-A177-3AD203B41FA5}">
                      <a16:colId xmlns:a16="http://schemas.microsoft.com/office/drawing/2014/main" val="1273717439"/>
                    </a:ext>
                  </a:extLst>
                </a:gridCol>
                <a:gridCol w="457040">
                  <a:extLst>
                    <a:ext uri="{9D8B030D-6E8A-4147-A177-3AD203B41FA5}">
                      <a16:colId xmlns:a16="http://schemas.microsoft.com/office/drawing/2014/main" val="2952086975"/>
                    </a:ext>
                  </a:extLst>
                </a:gridCol>
              </a:tblGrid>
              <a:tr h="433633">
                <a:tc>
                  <a:txBody>
                    <a:bodyPr/>
                    <a:lstStyle/>
                    <a:p>
                      <a:endParaRPr lang="en-US" dirty="0"/>
                    </a:p>
                  </a:txBody>
                  <a:tcPr>
                    <a:lnL w="19050" cap="flat" cmpd="sng" algn="ctr">
                      <a:noFill/>
                      <a:prstDash val="solid"/>
                      <a:round/>
                      <a:headEnd type="none" w="med" len="med"/>
                      <a:tailEnd type="none" w="med" len="med"/>
                    </a:lnL>
                    <a:lnR w="19050" cap="flat" cmpd="sng" algn="ctr">
                      <a:solidFill>
                        <a:srgbClr val="00B05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73251600"/>
                  </a:ext>
                </a:extLst>
              </a:tr>
            </a:tbl>
          </a:graphicData>
        </a:graphic>
      </p:graphicFrame>
      <p:graphicFrame>
        <p:nvGraphicFramePr>
          <p:cNvPr id="48" name="Table 47">
            <a:extLst>
              <a:ext uri="{FF2B5EF4-FFF2-40B4-BE49-F238E27FC236}">
                <a16:creationId xmlns:a16="http://schemas.microsoft.com/office/drawing/2014/main" id="{E1CA5302-999A-46BA-B85A-98ED1A063132}"/>
              </a:ext>
            </a:extLst>
          </p:cNvPr>
          <p:cNvGraphicFramePr>
            <a:graphicFrameLocks noGrp="1"/>
          </p:cNvGraphicFramePr>
          <p:nvPr>
            <p:extLst>
              <p:ext uri="{D42A27DB-BD31-4B8C-83A1-F6EECF244321}">
                <p14:modId xmlns:p14="http://schemas.microsoft.com/office/powerpoint/2010/main" val="1780384764"/>
              </p:ext>
            </p:extLst>
          </p:nvPr>
        </p:nvGraphicFramePr>
        <p:xfrm>
          <a:off x="6559667" y="4352543"/>
          <a:ext cx="5027440" cy="433633"/>
        </p:xfrm>
        <a:graphic>
          <a:graphicData uri="http://schemas.openxmlformats.org/drawingml/2006/table">
            <a:tbl>
              <a:tblPr firstRow="1" bandRow="1">
                <a:tableStyleId>{5C22544A-7EE6-4342-B048-85BDC9FD1C3A}</a:tableStyleId>
              </a:tblPr>
              <a:tblGrid>
                <a:gridCol w="457040">
                  <a:extLst>
                    <a:ext uri="{9D8B030D-6E8A-4147-A177-3AD203B41FA5}">
                      <a16:colId xmlns:a16="http://schemas.microsoft.com/office/drawing/2014/main" val="4171297378"/>
                    </a:ext>
                  </a:extLst>
                </a:gridCol>
                <a:gridCol w="457040">
                  <a:extLst>
                    <a:ext uri="{9D8B030D-6E8A-4147-A177-3AD203B41FA5}">
                      <a16:colId xmlns:a16="http://schemas.microsoft.com/office/drawing/2014/main" val="2088208175"/>
                    </a:ext>
                  </a:extLst>
                </a:gridCol>
                <a:gridCol w="457040">
                  <a:extLst>
                    <a:ext uri="{9D8B030D-6E8A-4147-A177-3AD203B41FA5}">
                      <a16:colId xmlns:a16="http://schemas.microsoft.com/office/drawing/2014/main" val="3021263207"/>
                    </a:ext>
                  </a:extLst>
                </a:gridCol>
                <a:gridCol w="457040">
                  <a:extLst>
                    <a:ext uri="{9D8B030D-6E8A-4147-A177-3AD203B41FA5}">
                      <a16:colId xmlns:a16="http://schemas.microsoft.com/office/drawing/2014/main" val="1426759948"/>
                    </a:ext>
                  </a:extLst>
                </a:gridCol>
                <a:gridCol w="457040">
                  <a:extLst>
                    <a:ext uri="{9D8B030D-6E8A-4147-A177-3AD203B41FA5}">
                      <a16:colId xmlns:a16="http://schemas.microsoft.com/office/drawing/2014/main" val="3126980692"/>
                    </a:ext>
                  </a:extLst>
                </a:gridCol>
                <a:gridCol w="457040">
                  <a:extLst>
                    <a:ext uri="{9D8B030D-6E8A-4147-A177-3AD203B41FA5}">
                      <a16:colId xmlns:a16="http://schemas.microsoft.com/office/drawing/2014/main" val="3613744089"/>
                    </a:ext>
                  </a:extLst>
                </a:gridCol>
                <a:gridCol w="457040">
                  <a:extLst>
                    <a:ext uri="{9D8B030D-6E8A-4147-A177-3AD203B41FA5}">
                      <a16:colId xmlns:a16="http://schemas.microsoft.com/office/drawing/2014/main" val="950269834"/>
                    </a:ext>
                  </a:extLst>
                </a:gridCol>
                <a:gridCol w="457040">
                  <a:extLst>
                    <a:ext uri="{9D8B030D-6E8A-4147-A177-3AD203B41FA5}">
                      <a16:colId xmlns:a16="http://schemas.microsoft.com/office/drawing/2014/main" val="70243363"/>
                    </a:ext>
                  </a:extLst>
                </a:gridCol>
                <a:gridCol w="457040">
                  <a:extLst>
                    <a:ext uri="{9D8B030D-6E8A-4147-A177-3AD203B41FA5}">
                      <a16:colId xmlns:a16="http://schemas.microsoft.com/office/drawing/2014/main" val="3862580830"/>
                    </a:ext>
                  </a:extLst>
                </a:gridCol>
                <a:gridCol w="457040">
                  <a:extLst>
                    <a:ext uri="{9D8B030D-6E8A-4147-A177-3AD203B41FA5}">
                      <a16:colId xmlns:a16="http://schemas.microsoft.com/office/drawing/2014/main" val="1273717439"/>
                    </a:ext>
                  </a:extLst>
                </a:gridCol>
                <a:gridCol w="457040">
                  <a:extLst>
                    <a:ext uri="{9D8B030D-6E8A-4147-A177-3AD203B41FA5}">
                      <a16:colId xmlns:a16="http://schemas.microsoft.com/office/drawing/2014/main" val="2952086975"/>
                    </a:ext>
                  </a:extLst>
                </a:gridCol>
              </a:tblGrid>
              <a:tr h="433633">
                <a:tc>
                  <a:txBody>
                    <a:bodyPr/>
                    <a:lstStyle/>
                    <a:p>
                      <a:endParaRPr lang="en-US" dirty="0"/>
                    </a:p>
                  </a:txBody>
                  <a:tcPr>
                    <a:lnL w="19050" cap="flat" cmpd="sng" algn="ctr">
                      <a:solidFill>
                        <a:srgbClr val="00B050"/>
                      </a:solidFill>
                      <a:prstDash val="sysDash"/>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ysDash"/>
                      <a:round/>
                      <a:headEnd type="none" w="med" len="med"/>
                      <a:tailEnd type="none" w="med" len="med"/>
                    </a:lnT>
                    <a:lnB w="19050" cap="flat" cmpd="sng" algn="ctr">
                      <a:solidFill>
                        <a:srgbClr val="00B050"/>
                      </a:solidFill>
                      <a:prstDash val="sysDash"/>
                      <a:round/>
                      <a:headEnd type="none" w="med" len="med"/>
                      <a:tailEnd type="none" w="med" len="med"/>
                    </a:lnB>
                    <a:solidFill>
                      <a:schemeClr val="bg1"/>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ysDash"/>
                      <a:round/>
                      <a:headEnd type="none" w="med" len="med"/>
                      <a:tailEnd type="none" w="med" len="med"/>
                    </a:lnR>
                    <a:lnT w="19050" cap="flat" cmpd="sng" algn="ctr">
                      <a:solidFill>
                        <a:srgbClr val="00B050"/>
                      </a:solidFill>
                      <a:prstDash val="sysDash"/>
                      <a:round/>
                      <a:headEnd type="none" w="med" len="med"/>
                      <a:tailEnd type="none" w="med" len="med"/>
                    </a:lnT>
                    <a:lnB w="19050" cap="flat" cmpd="sng" algn="ctr">
                      <a:solidFill>
                        <a:srgbClr val="00B050"/>
                      </a:solidFill>
                      <a:prstDash val="sysDash"/>
                      <a:round/>
                      <a:headEnd type="none" w="med" len="med"/>
                      <a:tailEnd type="none" w="med" len="med"/>
                    </a:lnB>
                    <a:solidFill>
                      <a:schemeClr val="bg1"/>
                    </a:solidFill>
                  </a:tcPr>
                </a:tc>
                <a:extLst>
                  <a:ext uri="{0D108BD9-81ED-4DB2-BD59-A6C34878D82A}">
                    <a16:rowId xmlns:a16="http://schemas.microsoft.com/office/drawing/2014/main" val="1273251600"/>
                  </a:ext>
                </a:extLst>
              </a:tr>
            </a:tbl>
          </a:graphicData>
        </a:graphic>
      </p:graphicFrame>
      <p:grpSp>
        <p:nvGrpSpPr>
          <p:cNvPr id="49" name="Group 48">
            <a:extLst>
              <a:ext uri="{FF2B5EF4-FFF2-40B4-BE49-F238E27FC236}">
                <a16:creationId xmlns:a16="http://schemas.microsoft.com/office/drawing/2014/main" id="{EE057724-DF4B-42F9-A3BE-8E635AE25B1A}"/>
              </a:ext>
            </a:extLst>
          </p:cNvPr>
          <p:cNvGrpSpPr/>
          <p:nvPr/>
        </p:nvGrpSpPr>
        <p:grpSpPr>
          <a:xfrm>
            <a:off x="6783318" y="3870840"/>
            <a:ext cx="920639" cy="481704"/>
            <a:chOff x="6783318" y="3870840"/>
            <a:chExt cx="920639" cy="481704"/>
          </a:xfrm>
        </p:grpSpPr>
        <p:cxnSp>
          <p:nvCxnSpPr>
            <p:cNvPr id="50" name="Straight Connector 49">
              <a:extLst>
                <a:ext uri="{FF2B5EF4-FFF2-40B4-BE49-F238E27FC236}">
                  <a16:creationId xmlns:a16="http://schemas.microsoft.com/office/drawing/2014/main" id="{4E613FA5-4ACA-4DC6-A32D-2C7438D3C1CF}"/>
                </a:ext>
              </a:extLst>
            </p:cNvPr>
            <p:cNvCxnSpPr>
              <a:cxnSpLocks/>
            </p:cNvCxnSpPr>
            <p:nvPr/>
          </p:nvCxnSpPr>
          <p:spPr bwMode="auto">
            <a:xfrm>
              <a:off x="7242339" y="3870840"/>
              <a:ext cx="461618"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cxnSp>
          <p:nvCxnSpPr>
            <p:cNvPr id="51" name="Straight Connector 50">
              <a:extLst>
                <a:ext uri="{FF2B5EF4-FFF2-40B4-BE49-F238E27FC236}">
                  <a16:creationId xmlns:a16="http://schemas.microsoft.com/office/drawing/2014/main" id="{9A2EFB27-820B-4312-B446-1A222D9A8743}"/>
                </a:ext>
              </a:extLst>
            </p:cNvPr>
            <p:cNvCxnSpPr>
              <a:cxnSpLocks/>
            </p:cNvCxnSpPr>
            <p:nvPr/>
          </p:nvCxnSpPr>
          <p:spPr bwMode="auto">
            <a:xfrm flipV="1">
              <a:off x="7242339" y="3870840"/>
              <a:ext cx="0" cy="481704"/>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a:outerShdw dist="35921" dir="2700000" sx="1000" sy="1000" algn="ctr" rotWithShape="0">
                <a:srgbClr val="AFAFAF"/>
              </a:outerShdw>
            </a:effectLst>
          </p:spPr>
        </p:cxnSp>
        <p:cxnSp>
          <p:nvCxnSpPr>
            <p:cNvPr id="52" name="Straight Connector 51">
              <a:extLst>
                <a:ext uri="{FF2B5EF4-FFF2-40B4-BE49-F238E27FC236}">
                  <a16:creationId xmlns:a16="http://schemas.microsoft.com/office/drawing/2014/main" id="{459926F2-C2D8-453B-B92F-F38B4E2A388D}"/>
                </a:ext>
              </a:extLst>
            </p:cNvPr>
            <p:cNvCxnSpPr/>
            <p:nvPr/>
          </p:nvCxnSpPr>
          <p:spPr bwMode="auto">
            <a:xfrm flipV="1">
              <a:off x="6783318" y="3870840"/>
              <a:ext cx="459021"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grpSp>
      <p:grpSp>
        <p:nvGrpSpPr>
          <p:cNvPr id="53" name="Group 52">
            <a:extLst>
              <a:ext uri="{FF2B5EF4-FFF2-40B4-BE49-F238E27FC236}">
                <a16:creationId xmlns:a16="http://schemas.microsoft.com/office/drawing/2014/main" id="{D42BAEDE-38C3-4BC7-B22B-470E12CA3DD2}"/>
              </a:ext>
            </a:extLst>
          </p:cNvPr>
          <p:cNvGrpSpPr/>
          <p:nvPr/>
        </p:nvGrpSpPr>
        <p:grpSpPr>
          <a:xfrm>
            <a:off x="10436957" y="3870840"/>
            <a:ext cx="920639" cy="481704"/>
            <a:chOff x="6783318" y="3870840"/>
            <a:chExt cx="920639" cy="481704"/>
          </a:xfrm>
        </p:grpSpPr>
        <p:cxnSp>
          <p:nvCxnSpPr>
            <p:cNvPr id="54" name="Straight Connector 53">
              <a:extLst>
                <a:ext uri="{FF2B5EF4-FFF2-40B4-BE49-F238E27FC236}">
                  <a16:creationId xmlns:a16="http://schemas.microsoft.com/office/drawing/2014/main" id="{7D7F8D02-325D-4E83-A31D-CCBDDEE8F322}"/>
                </a:ext>
              </a:extLst>
            </p:cNvPr>
            <p:cNvCxnSpPr>
              <a:cxnSpLocks/>
            </p:cNvCxnSpPr>
            <p:nvPr/>
          </p:nvCxnSpPr>
          <p:spPr bwMode="auto">
            <a:xfrm>
              <a:off x="7242339" y="3870840"/>
              <a:ext cx="461618"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cxnSp>
          <p:nvCxnSpPr>
            <p:cNvPr id="55" name="Straight Connector 54">
              <a:extLst>
                <a:ext uri="{FF2B5EF4-FFF2-40B4-BE49-F238E27FC236}">
                  <a16:creationId xmlns:a16="http://schemas.microsoft.com/office/drawing/2014/main" id="{5B170577-BC12-424F-A549-602F3CD80B20}"/>
                </a:ext>
              </a:extLst>
            </p:cNvPr>
            <p:cNvCxnSpPr>
              <a:cxnSpLocks/>
            </p:cNvCxnSpPr>
            <p:nvPr/>
          </p:nvCxnSpPr>
          <p:spPr bwMode="auto">
            <a:xfrm flipV="1">
              <a:off x="7242339" y="3870840"/>
              <a:ext cx="0" cy="481704"/>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a:outerShdw dist="35921" dir="2700000" sx="1000" sy="1000" algn="ctr" rotWithShape="0">
                <a:srgbClr val="AFAFAF"/>
              </a:outerShdw>
            </a:effectLst>
          </p:spPr>
        </p:cxnSp>
        <p:cxnSp>
          <p:nvCxnSpPr>
            <p:cNvPr id="56" name="Straight Connector 55">
              <a:extLst>
                <a:ext uri="{FF2B5EF4-FFF2-40B4-BE49-F238E27FC236}">
                  <a16:creationId xmlns:a16="http://schemas.microsoft.com/office/drawing/2014/main" id="{E27300D2-849E-4387-8972-D960737B2190}"/>
                </a:ext>
              </a:extLst>
            </p:cNvPr>
            <p:cNvCxnSpPr/>
            <p:nvPr/>
          </p:nvCxnSpPr>
          <p:spPr bwMode="auto">
            <a:xfrm flipV="1">
              <a:off x="6783318" y="3870840"/>
              <a:ext cx="459021"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grpSp>
      <p:grpSp>
        <p:nvGrpSpPr>
          <p:cNvPr id="57" name="Group 56">
            <a:extLst>
              <a:ext uri="{FF2B5EF4-FFF2-40B4-BE49-F238E27FC236}">
                <a16:creationId xmlns:a16="http://schemas.microsoft.com/office/drawing/2014/main" id="{F1C30583-4D30-4D97-977A-9A9CF0197CB6}"/>
              </a:ext>
            </a:extLst>
          </p:cNvPr>
          <p:cNvGrpSpPr/>
          <p:nvPr/>
        </p:nvGrpSpPr>
        <p:grpSpPr>
          <a:xfrm>
            <a:off x="6783576" y="2950708"/>
            <a:ext cx="920639" cy="481704"/>
            <a:chOff x="6783318" y="3870840"/>
            <a:chExt cx="920639" cy="481704"/>
          </a:xfrm>
        </p:grpSpPr>
        <p:cxnSp>
          <p:nvCxnSpPr>
            <p:cNvPr id="58" name="Straight Connector 57">
              <a:extLst>
                <a:ext uri="{FF2B5EF4-FFF2-40B4-BE49-F238E27FC236}">
                  <a16:creationId xmlns:a16="http://schemas.microsoft.com/office/drawing/2014/main" id="{BEFAB94E-0507-4052-947B-D0CF9A9AB4DF}"/>
                </a:ext>
              </a:extLst>
            </p:cNvPr>
            <p:cNvCxnSpPr>
              <a:cxnSpLocks/>
            </p:cNvCxnSpPr>
            <p:nvPr/>
          </p:nvCxnSpPr>
          <p:spPr bwMode="auto">
            <a:xfrm>
              <a:off x="7242339" y="3870840"/>
              <a:ext cx="461618"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cxnSp>
          <p:nvCxnSpPr>
            <p:cNvPr id="59" name="Straight Connector 58">
              <a:extLst>
                <a:ext uri="{FF2B5EF4-FFF2-40B4-BE49-F238E27FC236}">
                  <a16:creationId xmlns:a16="http://schemas.microsoft.com/office/drawing/2014/main" id="{AF35078F-0237-459D-BA4C-FC05680C7222}"/>
                </a:ext>
              </a:extLst>
            </p:cNvPr>
            <p:cNvCxnSpPr>
              <a:cxnSpLocks/>
            </p:cNvCxnSpPr>
            <p:nvPr/>
          </p:nvCxnSpPr>
          <p:spPr bwMode="auto">
            <a:xfrm flipV="1">
              <a:off x="7242339" y="3870840"/>
              <a:ext cx="0" cy="481704"/>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a:outerShdw dist="35921" dir="2700000" sx="1000" sy="1000" algn="ctr" rotWithShape="0">
                <a:srgbClr val="AFAFAF"/>
              </a:outerShdw>
            </a:effectLst>
          </p:spPr>
        </p:cxnSp>
        <p:cxnSp>
          <p:nvCxnSpPr>
            <p:cNvPr id="60" name="Straight Connector 59">
              <a:extLst>
                <a:ext uri="{FF2B5EF4-FFF2-40B4-BE49-F238E27FC236}">
                  <a16:creationId xmlns:a16="http://schemas.microsoft.com/office/drawing/2014/main" id="{FB0671BC-09A2-4E5E-970F-E837586A4BFC}"/>
                </a:ext>
              </a:extLst>
            </p:cNvPr>
            <p:cNvCxnSpPr/>
            <p:nvPr/>
          </p:nvCxnSpPr>
          <p:spPr bwMode="auto">
            <a:xfrm flipV="1">
              <a:off x="6783318" y="3870840"/>
              <a:ext cx="459021"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grpSp>
      <p:grpSp>
        <p:nvGrpSpPr>
          <p:cNvPr id="61" name="Group 60">
            <a:extLst>
              <a:ext uri="{FF2B5EF4-FFF2-40B4-BE49-F238E27FC236}">
                <a16:creationId xmlns:a16="http://schemas.microsoft.com/office/drawing/2014/main" id="{A1A08879-F532-42B5-90A1-3D70D08C07BE}"/>
              </a:ext>
            </a:extLst>
          </p:cNvPr>
          <p:cNvGrpSpPr/>
          <p:nvPr/>
        </p:nvGrpSpPr>
        <p:grpSpPr>
          <a:xfrm>
            <a:off x="10441195" y="2947971"/>
            <a:ext cx="920639" cy="481704"/>
            <a:chOff x="6783318" y="3870840"/>
            <a:chExt cx="920639" cy="481704"/>
          </a:xfrm>
        </p:grpSpPr>
        <p:cxnSp>
          <p:nvCxnSpPr>
            <p:cNvPr id="62" name="Straight Connector 61">
              <a:extLst>
                <a:ext uri="{FF2B5EF4-FFF2-40B4-BE49-F238E27FC236}">
                  <a16:creationId xmlns:a16="http://schemas.microsoft.com/office/drawing/2014/main" id="{0089808F-028A-434D-A840-0AF970BDE71E}"/>
                </a:ext>
              </a:extLst>
            </p:cNvPr>
            <p:cNvCxnSpPr>
              <a:cxnSpLocks/>
            </p:cNvCxnSpPr>
            <p:nvPr/>
          </p:nvCxnSpPr>
          <p:spPr bwMode="auto">
            <a:xfrm>
              <a:off x="7242339" y="3870840"/>
              <a:ext cx="461618"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cxnSp>
          <p:nvCxnSpPr>
            <p:cNvPr id="63" name="Straight Connector 62">
              <a:extLst>
                <a:ext uri="{FF2B5EF4-FFF2-40B4-BE49-F238E27FC236}">
                  <a16:creationId xmlns:a16="http://schemas.microsoft.com/office/drawing/2014/main" id="{5C86DA7E-F224-43C2-9589-93F4DD7ACC86}"/>
                </a:ext>
              </a:extLst>
            </p:cNvPr>
            <p:cNvCxnSpPr>
              <a:cxnSpLocks/>
            </p:cNvCxnSpPr>
            <p:nvPr/>
          </p:nvCxnSpPr>
          <p:spPr bwMode="auto">
            <a:xfrm flipV="1">
              <a:off x="7242339" y="3870840"/>
              <a:ext cx="0" cy="481704"/>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a:outerShdw dist="35921" dir="2700000" sx="1000" sy="1000" algn="ctr" rotWithShape="0">
                <a:srgbClr val="AFAFAF"/>
              </a:outerShdw>
            </a:effectLst>
          </p:spPr>
        </p:cxnSp>
        <p:cxnSp>
          <p:nvCxnSpPr>
            <p:cNvPr id="64" name="Straight Connector 63">
              <a:extLst>
                <a:ext uri="{FF2B5EF4-FFF2-40B4-BE49-F238E27FC236}">
                  <a16:creationId xmlns:a16="http://schemas.microsoft.com/office/drawing/2014/main" id="{A78202BE-4145-45DF-BC35-4204BD929FA1}"/>
                </a:ext>
              </a:extLst>
            </p:cNvPr>
            <p:cNvCxnSpPr/>
            <p:nvPr/>
          </p:nvCxnSpPr>
          <p:spPr bwMode="auto">
            <a:xfrm flipV="1">
              <a:off x="6783318" y="3870840"/>
              <a:ext cx="459021"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grpSp>
      <p:sp>
        <p:nvSpPr>
          <p:cNvPr id="65" name="TextBox 64">
            <a:extLst>
              <a:ext uri="{FF2B5EF4-FFF2-40B4-BE49-F238E27FC236}">
                <a16:creationId xmlns:a16="http://schemas.microsoft.com/office/drawing/2014/main" id="{0657D38B-2882-4C41-96FF-4D89866AAAEC}"/>
              </a:ext>
            </a:extLst>
          </p:cNvPr>
          <p:cNvSpPr txBox="1"/>
          <p:nvPr/>
        </p:nvSpPr>
        <p:spPr>
          <a:xfrm>
            <a:off x="1524000" y="5310554"/>
            <a:ext cx="2778369" cy="369332"/>
          </a:xfrm>
          <a:prstGeom prst="rect">
            <a:avLst/>
          </a:prstGeom>
          <a:noFill/>
        </p:spPr>
        <p:txBody>
          <a:bodyPr wrap="square" rtlCol="0">
            <a:spAutoFit/>
          </a:bodyPr>
          <a:lstStyle/>
          <a:p>
            <a:pPr algn="ctr"/>
            <a:r>
              <a:rPr lang="en-US" altLang="zh-CN" dirty="0">
                <a:latin typeface="Segoe UI Light" panose="020B0502040204020203" pitchFamily="34" charset="0"/>
                <a:cs typeface="Segoe UI Light" panose="020B0502040204020203" pitchFamily="34" charset="0"/>
              </a:rPr>
              <a:t>stride = 2</a:t>
            </a:r>
            <a:endParaRPr lang="en-US" dirty="0">
              <a:latin typeface="Segoe UI Light" panose="020B0502040204020203" pitchFamily="34" charset="0"/>
              <a:cs typeface="Segoe UI Light" panose="020B0502040204020203" pitchFamily="34" charset="0"/>
            </a:endParaRPr>
          </a:p>
        </p:txBody>
      </p:sp>
      <p:sp>
        <p:nvSpPr>
          <p:cNvPr id="66" name="TextBox 65">
            <a:extLst>
              <a:ext uri="{FF2B5EF4-FFF2-40B4-BE49-F238E27FC236}">
                <a16:creationId xmlns:a16="http://schemas.microsoft.com/office/drawing/2014/main" id="{0643F81A-8BCC-441E-BE4C-D57CADD6C8FD}"/>
              </a:ext>
            </a:extLst>
          </p:cNvPr>
          <p:cNvSpPr txBox="1"/>
          <p:nvPr/>
        </p:nvSpPr>
        <p:spPr>
          <a:xfrm>
            <a:off x="7842746" y="5310554"/>
            <a:ext cx="2778369" cy="369332"/>
          </a:xfrm>
          <a:prstGeom prst="rect">
            <a:avLst/>
          </a:prstGeom>
          <a:noFill/>
        </p:spPr>
        <p:txBody>
          <a:bodyPr wrap="square" rtlCol="0">
            <a:spAutoFit/>
          </a:bodyPr>
          <a:lstStyle/>
          <a:p>
            <a:pPr algn="ctr"/>
            <a:r>
              <a:rPr lang="en-US" altLang="zh-CN" dirty="0">
                <a:latin typeface="Segoe UI Light" panose="020B0502040204020203" pitchFamily="34" charset="0"/>
                <a:cs typeface="Segoe UI Light" panose="020B0502040204020203" pitchFamily="34" charset="0"/>
              </a:rPr>
              <a:t>stride = 1</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6192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wipe(down)">
                                      <p:cBhvr>
                                        <p:cTn id="10" dur="500"/>
                                        <p:tgtEl>
                                          <p:spTgt spid="6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par>
                                <p:cTn id="16" presetID="22" presetClass="entr" presetSubtype="4"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par>
                                <p:cTn id="19" presetID="22" presetClass="entr" presetSubtype="4"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par>
                                <p:cTn id="22" presetID="22" presetClass="entr" presetSubtype="4"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down)">
                                      <p:cBhvr>
                                        <p:cTn id="24" dur="500"/>
                                        <p:tgtEl>
                                          <p:spTgt spid="23"/>
                                        </p:tgtEl>
                                      </p:cBhvr>
                                    </p:animEffect>
                                  </p:childTnLst>
                                </p:cTn>
                              </p:par>
                              <p:par>
                                <p:cTn id="25" presetID="22" presetClass="entr" presetSubtype="4"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down)">
                                      <p:cBhvr>
                                        <p:cTn id="27" dur="500"/>
                                        <p:tgtEl>
                                          <p:spTgt spid="27"/>
                                        </p:tgtEl>
                                      </p:cBhvr>
                                    </p:animEffect>
                                  </p:childTnLst>
                                </p:cTn>
                              </p:par>
                              <p:par>
                                <p:cTn id="28" presetID="22" presetClass="entr" presetSubtype="4" fill="hold"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wipe(down)">
                                      <p:cBhvr>
                                        <p:cTn id="3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B8988-13DA-427B-931F-1F2C00399702}"/>
              </a:ext>
            </a:extLst>
          </p:cNvPr>
          <p:cNvSpPr>
            <a:spLocks noGrp="1"/>
          </p:cNvSpPr>
          <p:nvPr>
            <p:ph type="title"/>
          </p:nvPr>
        </p:nvSpPr>
        <p:spPr/>
        <p:txBody>
          <a:bodyPr/>
          <a:lstStyle/>
          <a:p>
            <a:r>
              <a:rPr lang="en-US" altLang="zh-CN" dirty="0"/>
              <a:t>Convolution Layer – </a:t>
            </a:r>
            <a:r>
              <a:rPr lang="en-US" dirty="0"/>
              <a:t>Striding</a:t>
            </a:r>
          </a:p>
        </p:txBody>
      </p:sp>
      <p:graphicFrame>
        <p:nvGraphicFramePr>
          <p:cNvPr id="4" name="Table 3">
            <a:extLst>
              <a:ext uri="{FF2B5EF4-FFF2-40B4-BE49-F238E27FC236}">
                <a16:creationId xmlns:a16="http://schemas.microsoft.com/office/drawing/2014/main" id="{8FB0F624-BE0D-4FBB-B0D3-78A08A022C0A}"/>
              </a:ext>
            </a:extLst>
          </p:cNvPr>
          <p:cNvGraphicFramePr>
            <a:graphicFrameLocks noGrp="1"/>
          </p:cNvGraphicFramePr>
          <p:nvPr>
            <p:extLst/>
          </p:nvPr>
        </p:nvGraphicFramePr>
        <p:xfrm>
          <a:off x="127462" y="3437207"/>
          <a:ext cx="5940831" cy="433633"/>
        </p:xfrm>
        <a:graphic>
          <a:graphicData uri="http://schemas.openxmlformats.org/drawingml/2006/table">
            <a:tbl>
              <a:tblPr firstRow="1" bandRow="1">
                <a:tableStyleId>{5C22544A-7EE6-4342-B048-85BDC9FD1C3A}</a:tableStyleId>
              </a:tblPr>
              <a:tblGrid>
                <a:gridCol w="456987">
                  <a:extLst>
                    <a:ext uri="{9D8B030D-6E8A-4147-A177-3AD203B41FA5}">
                      <a16:colId xmlns:a16="http://schemas.microsoft.com/office/drawing/2014/main" val="2486511005"/>
                    </a:ext>
                  </a:extLst>
                </a:gridCol>
                <a:gridCol w="456987">
                  <a:extLst>
                    <a:ext uri="{9D8B030D-6E8A-4147-A177-3AD203B41FA5}">
                      <a16:colId xmlns:a16="http://schemas.microsoft.com/office/drawing/2014/main" val="4171297378"/>
                    </a:ext>
                  </a:extLst>
                </a:gridCol>
                <a:gridCol w="456987">
                  <a:extLst>
                    <a:ext uri="{9D8B030D-6E8A-4147-A177-3AD203B41FA5}">
                      <a16:colId xmlns:a16="http://schemas.microsoft.com/office/drawing/2014/main" val="2088208175"/>
                    </a:ext>
                  </a:extLst>
                </a:gridCol>
                <a:gridCol w="456987">
                  <a:extLst>
                    <a:ext uri="{9D8B030D-6E8A-4147-A177-3AD203B41FA5}">
                      <a16:colId xmlns:a16="http://schemas.microsoft.com/office/drawing/2014/main" val="3021263207"/>
                    </a:ext>
                  </a:extLst>
                </a:gridCol>
                <a:gridCol w="456987">
                  <a:extLst>
                    <a:ext uri="{9D8B030D-6E8A-4147-A177-3AD203B41FA5}">
                      <a16:colId xmlns:a16="http://schemas.microsoft.com/office/drawing/2014/main" val="1426759948"/>
                    </a:ext>
                  </a:extLst>
                </a:gridCol>
                <a:gridCol w="456987">
                  <a:extLst>
                    <a:ext uri="{9D8B030D-6E8A-4147-A177-3AD203B41FA5}">
                      <a16:colId xmlns:a16="http://schemas.microsoft.com/office/drawing/2014/main" val="3126980692"/>
                    </a:ext>
                  </a:extLst>
                </a:gridCol>
                <a:gridCol w="456987">
                  <a:extLst>
                    <a:ext uri="{9D8B030D-6E8A-4147-A177-3AD203B41FA5}">
                      <a16:colId xmlns:a16="http://schemas.microsoft.com/office/drawing/2014/main" val="3613744089"/>
                    </a:ext>
                  </a:extLst>
                </a:gridCol>
                <a:gridCol w="456987">
                  <a:extLst>
                    <a:ext uri="{9D8B030D-6E8A-4147-A177-3AD203B41FA5}">
                      <a16:colId xmlns:a16="http://schemas.microsoft.com/office/drawing/2014/main" val="950269834"/>
                    </a:ext>
                  </a:extLst>
                </a:gridCol>
                <a:gridCol w="456987">
                  <a:extLst>
                    <a:ext uri="{9D8B030D-6E8A-4147-A177-3AD203B41FA5}">
                      <a16:colId xmlns:a16="http://schemas.microsoft.com/office/drawing/2014/main" val="70243363"/>
                    </a:ext>
                  </a:extLst>
                </a:gridCol>
                <a:gridCol w="456987">
                  <a:extLst>
                    <a:ext uri="{9D8B030D-6E8A-4147-A177-3AD203B41FA5}">
                      <a16:colId xmlns:a16="http://schemas.microsoft.com/office/drawing/2014/main" val="3862580830"/>
                    </a:ext>
                  </a:extLst>
                </a:gridCol>
                <a:gridCol w="456987">
                  <a:extLst>
                    <a:ext uri="{9D8B030D-6E8A-4147-A177-3AD203B41FA5}">
                      <a16:colId xmlns:a16="http://schemas.microsoft.com/office/drawing/2014/main" val="1273717439"/>
                    </a:ext>
                  </a:extLst>
                </a:gridCol>
                <a:gridCol w="456987">
                  <a:extLst>
                    <a:ext uri="{9D8B030D-6E8A-4147-A177-3AD203B41FA5}">
                      <a16:colId xmlns:a16="http://schemas.microsoft.com/office/drawing/2014/main" val="2952086975"/>
                    </a:ext>
                  </a:extLst>
                </a:gridCol>
                <a:gridCol w="456987">
                  <a:extLst>
                    <a:ext uri="{9D8B030D-6E8A-4147-A177-3AD203B41FA5}">
                      <a16:colId xmlns:a16="http://schemas.microsoft.com/office/drawing/2014/main" val="4196539388"/>
                    </a:ext>
                  </a:extLst>
                </a:gridCol>
              </a:tblGrid>
              <a:tr h="433633">
                <a:tc>
                  <a:txBody>
                    <a:bodyPr/>
                    <a:lstStyle/>
                    <a:p>
                      <a:endParaRPr lang="en-US" dirty="0">
                        <a:solidFill>
                          <a:srgbClr val="FF0000"/>
                        </a:solidFill>
                      </a:endParaRPr>
                    </a:p>
                  </a:txBody>
                  <a:tcPr>
                    <a:lnL w="19050" cap="flat" cmpd="sng" algn="ctr">
                      <a:solidFill>
                        <a:srgbClr val="00B050"/>
                      </a:solidFill>
                      <a:prstDash val="sysDash"/>
                      <a:round/>
                      <a:headEnd type="none" w="med" len="med"/>
                      <a:tailEnd type="none" w="med" len="med"/>
                    </a:lnL>
                    <a:lnR w="19050" cap="flat" cmpd="sng" algn="ctr">
                      <a:solidFill>
                        <a:srgbClr val="00B050"/>
                      </a:solidFill>
                      <a:prstDash val="sysDash"/>
                      <a:round/>
                      <a:headEnd type="none" w="med" len="med"/>
                      <a:tailEnd type="none" w="med" len="med"/>
                    </a:lnR>
                    <a:lnT w="19050" cap="flat" cmpd="sng" algn="ctr">
                      <a:solidFill>
                        <a:srgbClr val="00B050"/>
                      </a:solidFill>
                      <a:prstDash val="sysDash"/>
                      <a:round/>
                      <a:headEnd type="none" w="med" len="med"/>
                      <a:tailEnd type="none" w="med" len="med"/>
                    </a:lnT>
                    <a:lnB w="19050" cap="flat" cmpd="sng" algn="ctr">
                      <a:solidFill>
                        <a:srgbClr val="00B050"/>
                      </a:solidFill>
                      <a:prstDash val="sysDash"/>
                      <a:round/>
                      <a:headEnd type="none" w="med" len="med"/>
                      <a:tailEnd type="none" w="med" len="med"/>
                    </a:lnB>
                    <a:solidFill>
                      <a:schemeClr val="bg1"/>
                    </a:solidFill>
                  </a:tcPr>
                </a:tc>
                <a:tc>
                  <a:txBody>
                    <a:bodyPr/>
                    <a:lstStyle/>
                    <a:p>
                      <a:endParaRPr lang="en-US" dirty="0">
                        <a:solidFill>
                          <a:srgbClr val="FF0000"/>
                        </a:solidFill>
                      </a:endParaRPr>
                    </a:p>
                  </a:txBody>
                  <a:tcPr>
                    <a:lnL w="19050" cap="flat" cmpd="sng" algn="ctr">
                      <a:solidFill>
                        <a:srgbClr val="00B050"/>
                      </a:solidFill>
                      <a:prstDash val="sysDash"/>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ysDash"/>
                      <a:round/>
                      <a:headEnd type="none" w="med" len="med"/>
                      <a:tailEnd type="none" w="med" len="med"/>
                    </a:lnT>
                    <a:lnB w="19050" cap="flat" cmpd="sng" algn="ctr">
                      <a:solidFill>
                        <a:srgbClr val="00B050"/>
                      </a:solidFill>
                      <a:prstDash val="sysDash"/>
                      <a:round/>
                      <a:headEnd type="none" w="med" len="med"/>
                      <a:tailEnd type="none" w="med" len="med"/>
                    </a:lnB>
                    <a:solidFill>
                      <a:schemeClr val="bg1"/>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no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no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no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no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ysDash"/>
                      <a:round/>
                      <a:headEnd type="none" w="med" len="med"/>
                      <a:tailEnd type="none" w="med" len="med"/>
                    </a:lnR>
                    <a:lnT w="19050" cap="flat" cmpd="sng" algn="ctr">
                      <a:solidFill>
                        <a:srgbClr val="00B050"/>
                      </a:solidFill>
                      <a:prstDash val="sysDash"/>
                      <a:round/>
                      <a:headEnd type="none" w="med" len="med"/>
                      <a:tailEnd type="none" w="med" len="med"/>
                    </a:lnT>
                    <a:lnB w="19050" cap="flat" cmpd="sng" algn="ctr">
                      <a:solidFill>
                        <a:srgbClr val="00B050"/>
                      </a:solidFill>
                      <a:prstDash val="sysDash"/>
                      <a:round/>
                      <a:headEnd type="none" w="med" len="med"/>
                      <a:tailEnd type="none" w="med" len="med"/>
                    </a:lnB>
                    <a:solidFill>
                      <a:schemeClr val="bg1"/>
                    </a:solidFill>
                  </a:tcPr>
                </a:tc>
                <a:tc>
                  <a:txBody>
                    <a:bodyPr/>
                    <a:lstStyle/>
                    <a:p>
                      <a:endParaRPr lang="en-US" dirty="0"/>
                    </a:p>
                  </a:txBody>
                  <a:tcPr>
                    <a:lnL w="19050" cap="flat" cmpd="sng" algn="ctr">
                      <a:solidFill>
                        <a:srgbClr val="00B050"/>
                      </a:solidFill>
                      <a:prstDash val="sysDash"/>
                      <a:round/>
                      <a:headEnd type="none" w="med" len="med"/>
                      <a:tailEnd type="none" w="med" len="med"/>
                    </a:lnL>
                    <a:lnR w="19050" cap="flat" cmpd="sng" algn="ctr">
                      <a:solidFill>
                        <a:srgbClr val="00B050"/>
                      </a:solidFill>
                      <a:prstDash val="sysDash"/>
                      <a:round/>
                      <a:headEnd type="none" w="med" len="med"/>
                      <a:tailEnd type="none" w="med" len="med"/>
                    </a:lnR>
                    <a:lnT w="19050" cap="flat" cmpd="sng" algn="ctr">
                      <a:solidFill>
                        <a:srgbClr val="00B050"/>
                      </a:solidFill>
                      <a:prstDash val="sysDash"/>
                      <a:round/>
                      <a:headEnd type="none" w="med" len="med"/>
                      <a:tailEnd type="none" w="med" len="med"/>
                    </a:lnT>
                    <a:lnB w="19050" cap="flat" cmpd="sng" algn="ctr">
                      <a:solidFill>
                        <a:srgbClr val="00B050"/>
                      </a:solidFill>
                      <a:prstDash val="sysDash"/>
                      <a:round/>
                      <a:headEnd type="none" w="med" len="med"/>
                      <a:tailEnd type="none" w="med" len="med"/>
                    </a:lnB>
                    <a:solidFill>
                      <a:schemeClr val="bg1"/>
                    </a:solidFill>
                  </a:tcPr>
                </a:tc>
                <a:extLst>
                  <a:ext uri="{0D108BD9-81ED-4DB2-BD59-A6C34878D82A}">
                    <a16:rowId xmlns:a16="http://schemas.microsoft.com/office/drawing/2014/main" val="1273251600"/>
                  </a:ext>
                </a:extLst>
              </a:tr>
            </a:tbl>
          </a:graphicData>
        </a:graphic>
      </p:graphicFrame>
      <p:graphicFrame>
        <p:nvGraphicFramePr>
          <p:cNvPr id="5" name="Table 4">
            <a:extLst>
              <a:ext uri="{FF2B5EF4-FFF2-40B4-BE49-F238E27FC236}">
                <a16:creationId xmlns:a16="http://schemas.microsoft.com/office/drawing/2014/main" id="{E1A09753-C783-4269-AB84-921A957034B2}"/>
              </a:ext>
            </a:extLst>
          </p:cNvPr>
          <p:cNvGraphicFramePr>
            <a:graphicFrameLocks noGrp="1"/>
          </p:cNvGraphicFramePr>
          <p:nvPr>
            <p:extLst/>
          </p:nvPr>
        </p:nvGraphicFramePr>
        <p:xfrm>
          <a:off x="596578" y="2510672"/>
          <a:ext cx="5027440" cy="433633"/>
        </p:xfrm>
        <a:graphic>
          <a:graphicData uri="http://schemas.openxmlformats.org/drawingml/2006/table">
            <a:tbl>
              <a:tblPr firstRow="1" bandRow="1">
                <a:tableStyleId>{5C22544A-7EE6-4342-B048-85BDC9FD1C3A}</a:tableStyleId>
              </a:tblPr>
              <a:tblGrid>
                <a:gridCol w="457040">
                  <a:extLst>
                    <a:ext uri="{9D8B030D-6E8A-4147-A177-3AD203B41FA5}">
                      <a16:colId xmlns:a16="http://schemas.microsoft.com/office/drawing/2014/main" val="4171297378"/>
                    </a:ext>
                  </a:extLst>
                </a:gridCol>
                <a:gridCol w="457040">
                  <a:extLst>
                    <a:ext uri="{9D8B030D-6E8A-4147-A177-3AD203B41FA5}">
                      <a16:colId xmlns:a16="http://schemas.microsoft.com/office/drawing/2014/main" val="2088208175"/>
                    </a:ext>
                  </a:extLst>
                </a:gridCol>
                <a:gridCol w="457040">
                  <a:extLst>
                    <a:ext uri="{9D8B030D-6E8A-4147-A177-3AD203B41FA5}">
                      <a16:colId xmlns:a16="http://schemas.microsoft.com/office/drawing/2014/main" val="3021263207"/>
                    </a:ext>
                  </a:extLst>
                </a:gridCol>
                <a:gridCol w="457040">
                  <a:extLst>
                    <a:ext uri="{9D8B030D-6E8A-4147-A177-3AD203B41FA5}">
                      <a16:colId xmlns:a16="http://schemas.microsoft.com/office/drawing/2014/main" val="1426759948"/>
                    </a:ext>
                  </a:extLst>
                </a:gridCol>
                <a:gridCol w="457040">
                  <a:extLst>
                    <a:ext uri="{9D8B030D-6E8A-4147-A177-3AD203B41FA5}">
                      <a16:colId xmlns:a16="http://schemas.microsoft.com/office/drawing/2014/main" val="3126980692"/>
                    </a:ext>
                  </a:extLst>
                </a:gridCol>
                <a:gridCol w="457040">
                  <a:extLst>
                    <a:ext uri="{9D8B030D-6E8A-4147-A177-3AD203B41FA5}">
                      <a16:colId xmlns:a16="http://schemas.microsoft.com/office/drawing/2014/main" val="3613744089"/>
                    </a:ext>
                  </a:extLst>
                </a:gridCol>
                <a:gridCol w="457040">
                  <a:extLst>
                    <a:ext uri="{9D8B030D-6E8A-4147-A177-3AD203B41FA5}">
                      <a16:colId xmlns:a16="http://schemas.microsoft.com/office/drawing/2014/main" val="950269834"/>
                    </a:ext>
                  </a:extLst>
                </a:gridCol>
                <a:gridCol w="457040">
                  <a:extLst>
                    <a:ext uri="{9D8B030D-6E8A-4147-A177-3AD203B41FA5}">
                      <a16:colId xmlns:a16="http://schemas.microsoft.com/office/drawing/2014/main" val="70243363"/>
                    </a:ext>
                  </a:extLst>
                </a:gridCol>
                <a:gridCol w="457040">
                  <a:extLst>
                    <a:ext uri="{9D8B030D-6E8A-4147-A177-3AD203B41FA5}">
                      <a16:colId xmlns:a16="http://schemas.microsoft.com/office/drawing/2014/main" val="3862580830"/>
                    </a:ext>
                  </a:extLst>
                </a:gridCol>
                <a:gridCol w="457040">
                  <a:extLst>
                    <a:ext uri="{9D8B030D-6E8A-4147-A177-3AD203B41FA5}">
                      <a16:colId xmlns:a16="http://schemas.microsoft.com/office/drawing/2014/main" val="1273717439"/>
                    </a:ext>
                  </a:extLst>
                </a:gridCol>
                <a:gridCol w="457040">
                  <a:extLst>
                    <a:ext uri="{9D8B030D-6E8A-4147-A177-3AD203B41FA5}">
                      <a16:colId xmlns:a16="http://schemas.microsoft.com/office/drawing/2014/main" val="2952086975"/>
                    </a:ext>
                  </a:extLst>
                </a:gridCol>
              </a:tblGrid>
              <a:tr h="433633">
                <a:tc>
                  <a:txBody>
                    <a:bodyPr/>
                    <a:lstStyle/>
                    <a:p>
                      <a:endParaRPr lang="en-US" dirty="0"/>
                    </a:p>
                  </a:txBody>
                  <a:tcPr>
                    <a:lnL w="19050" cap="flat" cmpd="sng" algn="ctr">
                      <a:noFill/>
                      <a:prstDash val="solid"/>
                      <a:round/>
                      <a:headEnd type="none" w="med" len="med"/>
                      <a:tailEnd type="none" w="med" len="med"/>
                    </a:lnL>
                    <a:lnR w="19050" cap="flat" cmpd="sng" algn="ctr">
                      <a:solidFill>
                        <a:srgbClr val="00B05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chemeClr val="bg1"/>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chemeClr val="bg1"/>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chemeClr val="bg1"/>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chemeClr val="bg1"/>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chemeClr val="bg1"/>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chemeClr val="bg1"/>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73251600"/>
                  </a:ext>
                </a:extLst>
              </a:tr>
            </a:tbl>
          </a:graphicData>
        </a:graphic>
      </p:graphicFrame>
      <p:graphicFrame>
        <p:nvGraphicFramePr>
          <p:cNvPr id="6" name="Table 5">
            <a:extLst>
              <a:ext uri="{FF2B5EF4-FFF2-40B4-BE49-F238E27FC236}">
                <a16:creationId xmlns:a16="http://schemas.microsoft.com/office/drawing/2014/main" id="{FDB1FD32-A085-45AD-B177-385142AFDC82}"/>
              </a:ext>
            </a:extLst>
          </p:cNvPr>
          <p:cNvGraphicFramePr>
            <a:graphicFrameLocks noGrp="1"/>
          </p:cNvGraphicFramePr>
          <p:nvPr>
            <p:extLst/>
          </p:nvPr>
        </p:nvGraphicFramePr>
        <p:xfrm>
          <a:off x="585583" y="4352543"/>
          <a:ext cx="5027440" cy="433633"/>
        </p:xfrm>
        <a:graphic>
          <a:graphicData uri="http://schemas.openxmlformats.org/drawingml/2006/table">
            <a:tbl>
              <a:tblPr firstRow="1" bandRow="1">
                <a:tableStyleId>{5C22544A-7EE6-4342-B048-85BDC9FD1C3A}</a:tableStyleId>
              </a:tblPr>
              <a:tblGrid>
                <a:gridCol w="457040">
                  <a:extLst>
                    <a:ext uri="{9D8B030D-6E8A-4147-A177-3AD203B41FA5}">
                      <a16:colId xmlns:a16="http://schemas.microsoft.com/office/drawing/2014/main" val="4171297378"/>
                    </a:ext>
                  </a:extLst>
                </a:gridCol>
                <a:gridCol w="457040">
                  <a:extLst>
                    <a:ext uri="{9D8B030D-6E8A-4147-A177-3AD203B41FA5}">
                      <a16:colId xmlns:a16="http://schemas.microsoft.com/office/drawing/2014/main" val="2088208175"/>
                    </a:ext>
                  </a:extLst>
                </a:gridCol>
                <a:gridCol w="457040">
                  <a:extLst>
                    <a:ext uri="{9D8B030D-6E8A-4147-A177-3AD203B41FA5}">
                      <a16:colId xmlns:a16="http://schemas.microsoft.com/office/drawing/2014/main" val="3021263207"/>
                    </a:ext>
                  </a:extLst>
                </a:gridCol>
                <a:gridCol w="457040">
                  <a:extLst>
                    <a:ext uri="{9D8B030D-6E8A-4147-A177-3AD203B41FA5}">
                      <a16:colId xmlns:a16="http://schemas.microsoft.com/office/drawing/2014/main" val="1426759948"/>
                    </a:ext>
                  </a:extLst>
                </a:gridCol>
                <a:gridCol w="457040">
                  <a:extLst>
                    <a:ext uri="{9D8B030D-6E8A-4147-A177-3AD203B41FA5}">
                      <a16:colId xmlns:a16="http://schemas.microsoft.com/office/drawing/2014/main" val="3126980692"/>
                    </a:ext>
                  </a:extLst>
                </a:gridCol>
                <a:gridCol w="457040">
                  <a:extLst>
                    <a:ext uri="{9D8B030D-6E8A-4147-A177-3AD203B41FA5}">
                      <a16:colId xmlns:a16="http://schemas.microsoft.com/office/drawing/2014/main" val="3613744089"/>
                    </a:ext>
                  </a:extLst>
                </a:gridCol>
                <a:gridCol w="457040">
                  <a:extLst>
                    <a:ext uri="{9D8B030D-6E8A-4147-A177-3AD203B41FA5}">
                      <a16:colId xmlns:a16="http://schemas.microsoft.com/office/drawing/2014/main" val="950269834"/>
                    </a:ext>
                  </a:extLst>
                </a:gridCol>
                <a:gridCol w="457040">
                  <a:extLst>
                    <a:ext uri="{9D8B030D-6E8A-4147-A177-3AD203B41FA5}">
                      <a16:colId xmlns:a16="http://schemas.microsoft.com/office/drawing/2014/main" val="70243363"/>
                    </a:ext>
                  </a:extLst>
                </a:gridCol>
                <a:gridCol w="457040">
                  <a:extLst>
                    <a:ext uri="{9D8B030D-6E8A-4147-A177-3AD203B41FA5}">
                      <a16:colId xmlns:a16="http://schemas.microsoft.com/office/drawing/2014/main" val="3862580830"/>
                    </a:ext>
                  </a:extLst>
                </a:gridCol>
                <a:gridCol w="457040">
                  <a:extLst>
                    <a:ext uri="{9D8B030D-6E8A-4147-A177-3AD203B41FA5}">
                      <a16:colId xmlns:a16="http://schemas.microsoft.com/office/drawing/2014/main" val="1273717439"/>
                    </a:ext>
                  </a:extLst>
                </a:gridCol>
                <a:gridCol w="457040">
                  <a:extLst>
                    <a:ext uri="{9D8B030D-6E8A-4147-A177-3AD203B41FA5}">
                      <a16:colId xmlns:a16="http://schemas.microsoft.com/office/drawing/2014/main" val="2952086975"/>
                    </a:ext>
                  </a:extLst>
                </a:gridCol>
              </a:tblGrid>
              <a:tr h="433633">
                <a:tc>
                  <a:txBody>
                    <a:bodyPr/>
                    <a:lstStyle/>
                    <a:p>
                      <a:endParaRPr lang="en-US" dirty="0"/>
                    </a:p>
                  </a:txBody>
                  <a:tcPr>
                    <a:lnL w="19050" cap="flat" cmpd="sng" algn="ctr">
                      <a:solidFill>
                        <a:srgbClr val="00B050"/>
                      </a:solidFill>
                      <a:prstDash val="sysDash"/>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ysDash"/>
                      <a:round/>
                      <a:headEnd type="none" w="med" len="med"/>
                      <a:tailEnd type="none" w="med" len="med"/>
                    </a:lnT>
                    <a:lnB w="19050" cap="flat" cmpd="sng" algn="ctr">
                      <a:solidFill>
                        <a:srgbClr val="00B050"/>
                      </a:solidFill>
                      <a:prstDash val="sysDash"/>
                      <a:round/>
                      <a:headEnd type="none" w="med" len="med"/>
                      <a:tailEnd type="none" w="med" len="med"/>
                    </a:lnB>
                    <a:solidFill>
                      <a:schemeClr val="bg1"/>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ysDash"/>
                      <a:round/>
                      <a:headEnd type="none" w="med" len="med"/>
                      <a:tailEnd type="none" w="med" len="med"/>
                    </a:lnR>
                    <a:lnT w="19050" cap="flat" cmpd="sng" algn="ctr">
                      <a:solidFill>
                        <a:srgbClr val="00B050"/>
                      </a:solidFill>
                      <a:prstDash val="sysDash"/>
                      <a:round/>
                      <a:headEnd type="none" w="med" len="med"/>
                      <a:tailEnd type="none" w="med" len="med"/>
                    </a:lnT>
                    <a:lnB w="19050" cap="flat" cmpd="sng" algn="ctr">
                      <a:solidFill>
                        <a:srgbClr val="00B050"/>
                      </a:solidFill>
                      <a:prstDash val="sysDash"/>
                      <a:round/>
                      <a:headEnd type="none" w="med" len="med"/>
                      <a:tailEnd type="none" w="med" len="med"/>
                    </a:lnB>
                    <a:solidFill>
                      <a:schemeClr val="bg1"/>
                    </a:solidFill>
                  </a:tcPr>
                </a:tc>
                <a:extLst>
                  <a:ext uri="{0D108BD9-81ED-4DB2-BD59-A6C34878D82A}">
                    <a16:rowId xmlns:a16="http://schemas.microsoft.com/office/drawing/2014/main" val="1273251600"/>
                  </a:ext>
                </a:extLst>
              </a:tr>
            </a:tbl>
          </a:graphicData>
        </a:graphic>
      </p:graphicFrame>
      <p:grpSp>
        <p:nvGrpSpPr>
          <p:cNvPr id="7" name="Group 6">
            <a:extLst>
              <a:ext uri="{FF2B5EF4-FFF2-40B4-BE49-F238E27FC236}">
                <a16:creationId xmlns:a16="http://schemas.microsoft.com/office/drawing/2014/main" id="{0F110478-E155-4761-912D-F34008A9152E}"/>
              </a:ext>
            </a:extLst>
          </p:cNvPr>
          <p:cNvGrpSpPr/>
          <p:nvPr/>
        </p:nvGrpSpPr>
        <p:grpSpPr>
          <a:xfrm>
            <a:off x="809234" y="3870840"/>
            <a:ext cx="920639" cy="481704"/>
            <a:chOff x="6783318" y="3870840"/>
            <a:chExt cx="920639" cy="481704"/>
          </a:xfrm>
        </p:grpSpPr>
        <p:cxnSp>
          <p:nvCxnSpPr>
            <p:cNvPr id="8" name="Straight Connector 7">
              <a:extLst>
                <a:ext uri="{FF2B5EF4-FFF2-40B4-BE49-F238E27FC236}">
                  <a16:creationId xmlns:a16="http://schemas.microsoft.com/office/drawing/2014/main" id="{4675370D-FFF9-487B-8BB6-7400E0827C62}"/>
                </a:ext>
              </a:extLst>
            </p:cNvPr>
            <p:cNvCxnSpPr>
              <a:cxnSpLocks/>
            </p:cNvCxnSpPr>
            <p:nvPr/>
          </p:nvCxnSpPr>
          <p:spPr bwMode="auto">
            <a:xfrm>
              <a:off x="7242339" y="3870840"/>
              <a:ext cx="461618"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cxnSp>
          <p:nvCxnSpPr>
            <p:cNvPr id="9" name="Straight Connector 8">
              <a:extLst>
                <a:ext uri="{FF2B5EF4-FFF2-40B4-BE49-F238E27FC236}">
                  <a16:creationId xmlns:a16="http://schemas.microsoft.com/office/drawing/2014/main" id="{4AE1BF6B-3ED2-43A6-8CB9-9D1046791C5E}"/>
                </a:ext>
              </a:extLst>
            </p:cNvPr>
            <p:cNvCxnSpPr>
              <a:cxnSpLocks/>
            </p:cNvCxnSpPr>
            <p:nvPr/>
          </p:nvCxnSpPr>
          <p:spPr bwMode="auto">
            <a:xfrm flipV="1">
              <a:off x="7242339" y="3870840"/>
              <a:ext cx="0" cy="481704"/>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a:outerShdw dist="35921" dir="2700000" sx="1000" sy="1000" algn="ctr" rotWithShape="0">
                <a:srgbClr val="AFAFAF"/>
              </a:outerShdw>
            </a:effectLst>
          </p:spPr>
        </p:cxnSp>
        <p:cxnSp>
          <p:nvCxnSpPr>
            <p:cNvPr id="10" name="Straight Connector 9">
              <a:extLst>
                <a:ext uri="{FF2B5EF4-FFF2-40B4-BE49-F238E27FC236}">
                  <a16:creationId xmlns:a16="http://schemas.microsoft.com/office/drawing/2014/main" id="{25E0210C-9FF6-41C0-9C88-4132C3774622}"/>
                </a:ext>
              </a:extLst>
            </p:cNvPr>
            <p:cNvCxnSpPr/>
            <p:nvPr/>
          </p:nvCxnSpPr>
          <p:spPr bwMode="auto">
            <a:xfrm flipV="1">
              <a:off x="6783318" y="3870840"/>
              <a:ext cx="459021"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grpSp>
      <p:grpSp>
        <p:nvGrpSpPr>
          <p:cNvPr id="11" name="Group 10">
            <a:extLst>
              <a:ext uri="{FF2B5EF4-FFF2-40B4-BE49-F238E27FC236}">
                <a16:creationId xmlns:a16="http://schemas.microsoft.com/office/drawing/2014/main" id="{9ADA7D6D-B910-4A63-9F7F-023F751CF34A}"/>
              </a:ext>
            </a:extLst>
          </p:cNvPr>
          <p:cNvGrpSpPr/>
          <p:nvPr/>
        </p:nvGrpSpPr>
        <p:grpSpPr>
          <a:xfrm>
            <a:off x="4462873" y="3870840"/>
            <a:ext cx="920639" cy="481704"/>
            <a:chOff x="6783318" y="3870840"/>
            <a:chExt cx="920639" cy="481704"/>
          </a:xfrm>
        </p:grpSpPr>
        <p:cxnSp>
          <p:nvCxnSpPr>
            <p:cNvPr id="12" name="Straight Connector 11">
              <a:extLst>
                <a:ext uri="{FF2B5EF4-FFF2-40B4-BE49-F238E27FC236}">
                  <a16:creationId xmlns:a16="http://schemas.microsoft.com/office/drawing/2014/main" id="{08E52800-0464-4658-A485-E66DE6BFA218}"/>
                </a:ext>
              </a:extLst>
            </p:cNvPr>
            <p:cNvCxnSpPr>
              <a:cxnSpLocks/>
            </p:cNvCxnSpPr>
            <p:nvPr/>
          </p:nvCxnSpPr>
          <p:spPr bwMode="auto">
            <a:xfrm>
              <a:off x="7242339" y="3870840"/>
              <a:ext cx="461618"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421854BA-C8B5-421C-B5D2-D0E0B5709CA8}"/>
                </a:ext>
              </a:extLst>
            </p:cNvPr>
            <p:cNvCxnSpPr>
              <a:cxnSpLocks/>
            </p:cNvCxnSpPr>
            <p:nvPr/>
          </p:nvCxnSpPr>
          <p:spPr bwMode="auto">
            <a:xfrm flipV="1">
              <a:off x="7242339" y="3870840"/>
              <a:ext cx="0" cy="481704"/>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a:outerShdw dist="35921" dir="2700000" sx="1000" sy="1000" algn="ctr" rotWithShape="0">
                <a:srgbClr val="AFAFAF"/>
              </a:outerShdw>
            </a:effectLst>
          </p:spPr>
        </p:cxnSp>
        <p:cxnSp>
          <p:nvCxnSpPr>
            <p:cNvPr id="14" name="Straight Connector 13">
              <a:extLst>
                <a:ext uri="{FF2B5EF4-FFF2-40B4-BE49-F238E27FC236}">
                  <a16:creationId xmlns:a16="http://schemas.microsoft.com/office/drawing/2014/main" id="{455753BF-E094-437C-A265-F5CB62EB999C}"/>
                </a:ext>
              </a:extLst>
            </p:cNvPr>
            <p:cNvCxnSpPr/>
            <p:nvPr/>
          </p:nvCxnSpPr>
          <p:spPr bwMode="auto">
            <a:xfrm flipV="1">
              <a:off x="6783318" y="3870840"/>
              <a:ext cx="459021"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grpSp>
      <p:grpSp>
        <p:nvGrpSpPr>
          <p:cNvPr id="15" name="Group 14">
            <a:extLst>
              <a:ext uri="{FF2B5EF4-FFF2-40B4-BE49-F238E27FC236}">
                <a16:creationId xmlns:a16="http://schemas.microsoft.com/office/drawing/2014/main" id="{FA67BE0E-D8C2-4C01-B59E-3E8E71141A77}"/>
              </a:ext>
            </a:extLst>
          </p:cNvPr>
          <p:cNvGrpSpPr/>
          <p:nvPr/>
        </p:nvGrpSpPr>
        <p:grpSpPr>
          <a:xfrm>
            <a:off x="343594" y="2950708"/>
            <a:ext cx="1853976" cy="486499"/>
            <a:chOff x="6317420" y="3870840"/>
            <a:chExt cx="1853976" cy="486499"/>
          </a:xfrm>
        </p:grpSpPr>
        <p:cxnSp>
          <p:nvCxnSpPr>
            <p:cNvPr id="16" name="Straight Connector 15">
              <a:extLst>
                <a:ext uri="{FF2B5EF4-FFF2-40B4-BE49-F238E27FC236}">
                  <a16:creationId xmlns:a16="http://schemas.microsoft.com/office/drawing/2014/main" id="{9BD1B620-4258-4E2A-AEB6-F00F5D7E443C}"/>
                </a:ext>
              </a:extLst>
            </p:cNvPr>
            <p:cNvCxnSpPr>
              <a:cxnSpLocks/>
            </p:cNvCxnSpPr>
            <p:nvPr/>
          </p:nvCxnSpPr>
          <p:spPr bwMode="auto">
            <a:xfrm>
              <a:off x="7242339" y="3870840"/>
              <a:ext cx="929057" cy="486499"/>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CF242F30-50F2-4010-88DD-FC6D675CA77F}"/>
                </a:ext>
              </a:extLst>
            </p:cNvPr>
            <p:cNvCxnSpPr>
              <a:cxnSpLocks/>
            </p:cNvCxnSpPr>
            <p:nvPr/>
          </p:nvCxnSpPr>
          <p:spPr bwMode="auto">
            <a:xfrm flipV="1">
              <a:off x="7242339" y="3870840"/>
              <a:ext cx="0" cy="481704"/>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a:outerShdw dist="35921" dir="2700000" sx="1000" sy="1000" algn="ctr" rotWithShape="0">
                <a:srgbClr val="AFAFAF"/>
              </a:outerShdw>
            </a:effectLst>
          </p:spPr>
        </p:cxnSp>
        <p:cxnSp>
          <p:nvCxnSpPr>
            <p:cNvPr id="18" name="Straight Connector 17">
              <a:extLst>
                <a:ext uri="{FF2B5EF4-FFF2-40B4-BE49-F238E27FC236}">
                  <a16:creationId xmlns:a16="http://schemas.microsoft.com/office/drawing/2014/main" id="{48028AAF-100A-4DB2-8698-12CC6CBFF4AF}"/>
                </a:ext>
              </a:extLst>
            </p:cNvPr>
            <p:cNvCxnSpPr>
              <a:cxnSpLocks/>
            </p:cNvCxnSpPr>
            <p:nvPr/>
          </p:nvCxnSpPr>
          <p:spPr bwMode="auto">
            <a:xfrm flipV="1">
              <a:off x="6317420" y="3870841"/>
              <a:ext cx="924919" cy="486498"/>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grpSp>
      <p:grpSp>
        <p:nvGrpSpPr>
          <p:cNvPr id="23" name="Group 22">
            <a:extLst>
              <a:ext uri="{FF2B5EF4-FFF2-40B4-BE49-F238E27FC236}">
                <a16:creationId xmlns:a16="http://schemas.microsoft.com/office/drawing/2014/main" id="{597C2D96-2DCE-4ABD-8386-6B5C71AF5CE4}"/>
              </a:ext>
            </a:extLst>
          </p:cNvPr>
          <p:cNvGrpSpPr/>
          <p:nvPr/>
        </p:nvGrpSpPr>
        <p:grpSpPr>
          <a:xfrm>
            <a:off x="1738549" y="3875953"/>
            <a:ext cx="920639" cy="481704"/>
            <a:chOff x="6783318" y="3870840"/>
            <a:chExt cx="920639" cy="481704"/>
          </a:xfrm>
        </p:grpSpPr>
        <p:cxnSp>
          <p:nvCxnSpPr>
            <p:cNvPr id="24" name="Straight Connector 23">
              <a:extLst>
                <a:ext uri="{FF2B5EF4-FFF2-40B4-BE49-F238E27FC236}">
                  <a16:creationId xmlns:a16="http://schemas.microsoft.com/office/drawing/2014/main" id="{AFE809A7-1E37-4189-A10F-FF571A73636B}"/>
                </a:ext>
              </a:extLst>
            </p:cNvPr>
            <p:cNvCxnSpPr>
              <a:cxnSpLocks/>
            </p:cNvCxnSpPr>
            <p:nvPr/>
          </p:nvCxnSpPr>
          <p:spPr bwMode="auto">
            <a:xfrm>
              <a:off x="7242339" y="3870840"/>
              <a:ext cx="461618"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856F7AE2-4887-4C36-A306-117C431ACECA}"/>
                </a:ext>
              </a:extLst>
            </p:cNvPr>
            <p:cNvCxnSpPr>
              <a:cxnSpLocks/>
            </p:cNvCxnSpPr>
            <p:nvPr/>
          </p:nvCxnSpPr>
          <p:spPr bwMode="auto">
            <a:xfrm flipV="1">
              <a:off x="7242339" y="3870840"/>
              <a:ext cx="0" cy="481704"/>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a:outerShdw dist="35921" dir="2700000" sx="1000" sy="1000" algn="ctr" rotWithShape="0">
                <a:srgbClr val="AFAFAF"/>
              </a:outerShdw>
            </a:effectLst>
          </p:spPr>
        </p:cxnSp>
        <p:cxnSp>
          <p:nvCxnSpPr>
            <p:cNvPr id="26" name="Straight Connector 25">
              <a:extLst>
                <a:ext uri="{FF2B5EF4-FFF2-40B4-BE49-F238E27FC236}">
                  <a16:creationId xmlns:a16="http://schemas.microsoft.com/office/drawing/2014/main" id="{63E1E531-B667-4000-A9DF-1AA6E47401C0}"/>
                </a:ext>
              </a:extLst>
            </p:cNvPr>
            <p:cNvCxnSpPr/>
            <p:nvPr/>
          </p:nvCxnSpPr>
          <p:spPr bwMode="auto">
            <a:xfrm flipV="1">
              <a:off x="6783318" y="3870840"/>
              <a:ext cx="459021"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grpSp>
      <p:grpSp>
        <p:nvGrpSpPr>
          <p:cNvPr id="27" name="Group 26">
            <a:extLst>
              <a:ext uri="{FF2B5EF4-FFF2-40B4-BE49-F238E27FC236}">
                <a16:creationId xmlns:a16="http://schemas.microsoft.com/office/drawing/2014/main" id="{491FE962-D643-4101-95F2-A912CCA1B497}"/>
              </a:ext>
            </a:extLst>
          </p:cNvPr>
          <p:cNvGrpSpPr/>
          <p:nvPr/>
        </p:nvGrpSpPr>
        <p:grpSpPr>
          <a:xfrm>
            <a:off x="2644635" y="3873182"/>
            <a:ext cx="920639" cy="481704"/>
            <a:chOff x="6783318" y="3870840"/>
            <a:chExt cx="920639" cy="481704"/>
          </a:xfrm>
        </p:grpSpPr>
        <p:cxnSp>
          <p:nvCxnSpPr>
            <p:cNvPr id="28" name="Straight Connector 27">
              <a:extLst>
                <a:ext uri="{FF2B5EF4-FFF2-40B4-BE49-F238E27FC236}">
                  <a16:creationId xmlns:a16="http://schemas.microsoft.com/office/drawing/2014/main" id="{A4D6DDEA-11F8-44B7-A596-BFCC28C055D2}"/>
                </a:ext>
              </a:extLst>
            </p:cNvPr>
            <p:cNvCxnSpPr>
              <a:cxnSpLocks/>
            </p:cNvCxnSpPr>
            <p:nvPr/>
          </p:nvCxnSpPr>
          <p:spPr bwMode="auto">
            <a:xfrm>
              <a:off x="7242339" y="3870840"/>
              <a:ext cx="461618"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FC315353-0D02-459A-A8C7-A06D7553CA41}"/>
                </a:ext>
              </a:extLst>
            </p:cNvPr>
            <p:cNvCxnSpPr>
              <a:cxnSpLocks/>
            </p:cNvCxnSpPr>
            <p:nvPr/>
          </p:nvCxnSpPr>
          <p:spPr bwMode="auto">
            <a:xfrm flipV="1">
              <a:off x="7242339" y="3870840"/>
              <a:ext cx="0" cy="481704"/>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a:outerShdw dist="35921" dir="2700000" sx="1000" sy="1000" algn="ctr" rotWithShape="0">
                <a:srgbClr val="AFAFAF"/>
              </a:outerShdw>
            </a:effectLst>
          </p:spPr>
        </p:cxnSp>
        <p:cxnSp>
          <p:nvCxnSpPr>
            <p:cNvPr id="30" name="Straight Connector 29">
              <a:extLst>
                <a:ext uri="{FF2B5EF4-FFF2-40B4-BE49-F238E27FC236}">
                  <a16:creationId xmlns:a16="http://schemas.microsoft.com/office/drawing/2014/main" id="{DA94037E-004D-4B73-8ABB-0A92CF9E313C}"/>
                </a:ext>
              </a:extLst>
            </p:cNvPr>
            <p:cNvCxnSpPr/>
            <p:nvPr/>
          </p:nvCxnSpPr>
          <p:spPr bwMode="auto">
            <a:xfrm flipV="1">
              <a:off x="6783318" y="3870840"/>
              <a:ext cx="459021"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grpSp>
      <p:grpSp>
        <p:nvGrpSpPr>
          <p:cNvPr id="31" name="Group 30">
            <a:extLst>
              <a:ext uri="{FF2B5EF4-FFF2-40B4-BE49-F238E27FC236}">
                <a16:creationId xmlns:a16="http://schemas.microsoft.com/office/drawing/2014/main" id="{05B88D4C-4793-42E5-9EA6-2157543418B2}"/>
              </a:ext>
            </a:extLst>
          </p:cNvPr>
          <p:cNvGrpSpPr/>
          <p:nvPr/>
        </p:nvGrpSpPr>
        <p:grpSpPr>
          <a:xfrm>
            <a:off x="3556261" y="3870409"/>
            <a:ext cx="920639" cy="481704"/>
            <a:chOff x="6783318" y="3870840"/>
            <a:chExt cx="920639" cy="481704"/>
          </a:xfrm>
        </p:grpSpPr>
        <p:cxnSp>
          <p:nvCxnSpPr>
            <p:cNvPr id="32" name="Straight Connector 31">
              <a:extLst>
                <a:ext uri="{FF2B5EF4-FFF2-40B4-BE49-F238E27FC236}">
                  <a16:creationId xmlns:a16="http://schemas.microsoft.com/office/drawing/2014/main" id="{05F74C9A-F981-4D8F-9D4D-118CB318045C}"/>
                </a:ext>
              </a:extLst>
            </p:cNvPr>
            <p:cNvCxnSpPr>
              <a:cxnSpLocks/>
            </p:cNvCxnSpPr>
            <p:nvPr/>
          </p:nvCxnSpPr>
          <p:spPr bwMode="auto">
            <a:xfrm>
              <a:off x="7242339" y="3870840"/>
              <a:ext cx="461618"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067A279E-C53D-4B46-959C-982ADFF5F811}"/>
                </a:ext>
              </a:extLst>
            </p:cNvPr>
            <p:cNvCxnSpPr>
              <a:cxnSpLocks/>
            </p:cNvCxnSpPr>
            <p:nvPr/>
          </p:nvCxnSpPr>
          <p:spPr bwMode="auto">
            <a:xfrm flipV="1">
              <a:off x="7242339" y="3870840"/>
              <a:ext cx="0" cy="481704"/>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a:outerShdw dist="35921" dir="2700000" sx="1000" sy="1000" algn="ctr" rotWithShape="0">
                <a:srgbClr val="AFAFAF"/>
              </a:outerShdw>
            </a:effectLst>
          </p:spPr>
        </p:cxnSp>
        <p:cxnSp>
          <p:nvCxnSpPr>
            <p:cNvPr id="34" name="Straight Connector 33">
              <a:extLst>
                <a:ext uri="{FF2B5EF4-FFF2-40B4-BE49-F238E27FC236}">
                  <a16:creationId xmlns:a16="http://schemas.microsoft.com/office/drawing/2014/main" id="{0B2E7B57-980B-45D1-A717-34C46F972C5A}"/>
                </a:ext>
              </a:extLst>
            </p:cNvPr>
            <p:cNvCxnSpPr/>
            <p:nvPr/>
          </p:nvCxnSpPr>
          <p:spPr bwMode="auto">
            <a:xfrm flipV="1">
              <a:off x="6783318" y="3870840"/>
              <a:ext cx="459021"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grpSp>
      <p:grpSp>
        <p:nvGrpSpPr>
          <p:cNvPr id="38" name="Group 37">
            <a:extLst>
              <a:ext uri="{FF2B5EF4-FFF2-40B4-BE49-F238E27FC236}">
                <a16:creationId xmlns:a16="http://schemas.microsoft.com/office/drawing/2014/main" id="{6AC4AD4D-14CF-42C1-B905-CFE6E8F75399}"/>
              </a:ext>
            </a:extLst>
          </p:cNvPr>
          <p:cNvGrpSpPr/>
          <p:nvPr/>
        </p:nvGrpSpPr>
        <p:grpSpPr>
          <a:xfrm>
            <a:off x="2169623" y="2947937"/>
            <a:ext cx="1853976" cy="486499"/>
            <a:chOff x="6317420" y="3870840"/>
            <a:chExt cx="1853976" cy="486499"/>
          </a:xfrm>
        </p:grpSpPr>
        <p:cxnSp>
          <p:nvCxnSpPr>
            <p:cNvPr id="39" name="Straight Connector 38">
              <a:extLst>
                <a:ext uri="{FF2B5EF4-FFF2-40B4-BE49-F238E27FC236}">
                  <a16:creationId xmlns:a16="http://schemas.microsoft.com/office/drawing/2014/main" id="{F020475E-DC29-472A-9881-58153A411929}"/>
                </a:ext>
              </a:extLst>
            </p:cNvPr>
            <p:cNvCxnSpPr>
              <a:cxnSpLocks/>
            </p:cNvCxnSpPr>
            <p:nvPr/>
          </p:nvCxnSpPr>
          <p:spPr bwMode="auto">
            <a:xfrm>
              <a:off x="7242339" y="3870840"/>
              <a:ext cx="929057" cy="486499"/>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cxnSp>
          <p:nvCxnSpPr>
            <p:cNvPr id="40" name="Straight Connector 39">
              <a:extLst>
                <a:ext uri="{FF2B5EF4-FFF2-40B4-BE49-F238E27FC236}">
                  <a16:creationId xmlns:a16="http://schemas.microsoft.com/office/drawing/2014/main" id="{866283B8-CF34-4121-AC36-935BEA02BC26}"/>
                </a:ext>
              </a:extLst>
            </p:cNvPr>
            <p:cNvCxnSpPr>
              <a:cxnSpLocks/>
            </p:cNvCxnSpPr>
            <p:nvPr/>
          </p:nvCxnSpPr>
          <p:spPr bwMode="auto">
            <a:xfrm flipV="1">
              <a:off x="7242339" y="3870840"/>
              <a:ext cx="0" cy="481704"/>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a:outerShdw dist="35921" dir="2700000" sx="1000" sy="1000" algn="ctr" rotWithShape="0">
                <a:srgbClr val="AFAFAF"/>
              </a:outerShdw>
            </a:effectLst>
          </p:spPr>
        </p:cxnSp>
        <p:cxnSp>
          <p:nvCxnSpPr>
            <p:cNvPr id="41" name="Straight Connector 40">
              <a:extLst>
                <a:ext uri="{FF2B5EF4-FFF2-40B4-BE49-F238E27FC236}">
                  <a16:creationId xmlns:a16="http://schemas.microsoft.com/office/drawing/2014/main" id="{0BD42D26-1324-4454-9421-BA37EF9EC18D}"/>
                </a:ext>
              </a:extLst>
            </p:cNvPr>
            <p:cNvCxnSpPr>
              <a:cxnSpLocks/>
            </p:cNvCxnSpPr>
            <p:nvPr/>
          </p:nvCxnSpPr>
          <p:spPr bwMode="auto">
            <a:xfrm flipV="1">
              <a:off x="6317420" y="3870841"/>
              <a:ext cx="924919" cy="486498"/>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grpSp>
      <p:grpSp>
        <p:nvGrpSpPr>
          <p:cNvPr id="42" name="Group 41">
            <a:extLst>
              <a:ext uri="{FF2B5EF4-FFF2-40B4-BE49-F238E27FC236}">
                <a16:creationId xmlns:a16="http://schemas.microsoft.com/office/drawing/2014/main" id="{3E55AAEC-7148-4B24-9CB2-44F2216C74CC}"/>
              </a:ext>
            </a:extLst>
          </p:cNvPr>
          <p:cNvGrpSpPr/>
          <p:nvPr/>
        </p:nvGrpSpPr>
        <p:grpSpPr>
          <a:xfrm>
            <a:off x="3995653" y="2950709"/>
            <a:ext cx="1853976" cy="486499"/>
            <a:chOff x="6317420" y="3870840"/>
            <a:chExt cx="1853976" cy="486499"/>
          </a:xfrm>
        </p:grpSpPr>
        <p:cxnSp>
          <p:nvCxnSpPr>
            <p:cNvPr id="43" name="Straight Connector 42">
              <a:extLst>
                <a:ext uri="{FF2B5EF4-FFF2-40B4-BE49-F238E27FC236}">
                  <a16:creationId xmlns:a16="http://schemas.microsoft.com/office/drawing/2014/main" id="{F5176EB4-BBF8-4002-9EB6-0931CBD765D6}"/>
                </a:ext>
              </a:extLst>
            </p:cNvPr>
            <p:cNvCxnSpPr>
              <a:cxnSpLocks/>
            </p:cNvCxnSpPr>
            <p:nvPr/>
          </p:nvCxnSpPr>
          <p:spPr bwMode="auto">
            <a:xfrm>
              <a:off x="7242339" y="3870840"/>
              <a:ext cx="929057" cy="486499"/>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cxnSp>
          <p:nvCxnSpPr>
            <p:cNvPr id="44" name="Straight Connector 43">
              <a:extLst>
                <a:ext uri="{FF2B5EF4-FFF2-40B4-BE49-F238E27FC236}">
                  <a16:creationId xmlns:a16="http://schemas.microsoft.com/office/drawing/2014/main" id="{1F288310-81CF-475E-B3EB-D19739D5ADF2}"/>
                </a:ext>
              </a:extLst>
            </p:cNvPr>
            <p:cNvCxnSpPr>
              <a:cxnSpLocks/>
            </p:cNvCxnSpPr>
            <p:nvPr/>
          </p:nvCxnSpPr>
          <p:spPr bwMode="auto">
            <a:xfrm flipV="1">
              <a:off x="7242339" y="3870840"/>
              <a:ext cx="0" cy="481704"/>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a:outerShdw dist="35921" dir="2700000" sx="1000" sy="1000" algn="ctr" rotWithShape="0">
                <a:srgbClr val="AFAFAF"/>
              </a:outerShdw>
            </a:effectLst>
          </p:spPr>
        </p:cxnSp>
        <p:cxnSp>
          <p:nvCxnSpPr>
            <p:cNvPr id="45" name="Straight Connector 44">
              <a:extLst>
                <a:ext uri="{FF2B5EF4-FFF2-40B4-BE49-F238E27FC236}">
                  <a16:creationId xmlns:a16="http://schemas.microsoft.com/office/drawing/2014/main" id="{575C6291-96AC-43DB-8E44-B8963F1D753B}"/>
                </a:ext>
              </a:extLst>
            </p:cNvPr>
            <p:cNvCxnSpPr>
              <a:cxnSpLocks/>
            </p:cNvCxnSpPr>
            <p:nvPr/>
          </p:nvCxnSpPr>
          <p:spPr bwMode="auto">
            <a:xfrm flipV="1">
              <a:off x="6317420" y="3870841"/>
              <a:ext cx="924919" cy="486498"/>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grpSp>
      <p:graphicFrame>
        <p:nvGraphicFramePr>
          <p:cNvPr id="46" name="Table 45">
            <a:extLst>
              <a:ext uri="{FF2B5EF4-FFF2-40B4-BE49-F238E27FC236}">
                <a16:creationId xmlns:a16="http://schemas.microsoft.com/office/drawing/2014/main" id="{9087C660-9B49-42C4-BAF1-4CB36119AD58}"/>
              </a:ext>
            </a:extLst>
          </p:cNvPr>
          <p:cNvGraphicFramePr>
            <a:graphicFrameLocks noGrp="1"/>
          </p:cNvGraphicFramePr>
          <p:nvPr>
            <p:extLst/>
          </p:nvPr>
        </p:nvGraphicFramePr>
        <p:xfrm>
          <a:off x="6559667" y="3437207"/>
          <a:ext cx="5027440" cy="433633"/>
        </p:xfrm>
        <a:graphic>
          <a:graphicData uri="http://schemas.openxmlformats.org/drawingml/2006/table">
            <a:tbl>
              <a:tblPr firstRow="1" bandRow="1">
                <a:tableStyleId>{5C22544A-7EE6-4342-B048-85BDC9FD1C3A}</a:tableStyleId>
              </a:tblPr>
              <a:tblGrid>
                <a:gridCol w="457040">
                  <a:extLst>
                    <a:ext uri="{9D8B030D-6E8A-4147-A177-3AD203B41FA5}">
                      <a16:colId xmlns:a16="http://schemas.microsoft.com/office/drawing/2014/main" val="4171297378"/>
                    </a:ext>
                  </a:extLst>
                </a:gridCol>
                <a:gridCol w="457040">
                  <a:extLst>
                    <a:ext uri="{9D8B030D-6E8A-4147-A177-3AD203B41FA5}">
                      <a16:colId xmlns:a16="http://schemas.microsoft.com/office/drawing/2014/main" val="2088208175"/>
                    </a:ext>
                  </a:extLst>
                </a:gridCol>
                <a:gridCol w="457040">
                  <a:extLst>
                    <a:ext uri="{9D8B030D-6E8A-4147-A177-3AD203B41FA5}">
                      <a16:colId xmlns:a16="http://schemas.microsoft.com/office/drawing/2014/main" val="3021263207"/>
                    </a:ext>
                  </a:extLst>
                </a:gridCol>
                <a:gridCol w="457040">
                  <a:extLst>
                    <a:ext uri="{9D8B030D-6E8A-4147-A177-3AD203B41FA5}">
                      <a16:colId xmlns:a16="http://schemas.microsoft.com/office/drawing/2014/main" val="1426759948"/>
                    </a:ext>
                  </a:extLst>
                </a:gridCol>
                <a:gridCol w="457040">
                  <a:extLst>
                    <a:ext uri="{9D8B030D-6E8A-4147-A177-3AD203B41FA5}">
                      <a16:colId xmlns:a16="http://schemas.microsoft.com/office/drawing/2014/main" val="3126980692"/>
                    </a:ext>
                  </a:extLst>
                </a:gridCol>
                <a:gridCol w="457040">
                  <a:extLst>
                    <a:ext uri="{9D8B030D-6E8A-4147-A177-3AD203B41FA5}">
                      <a16:colId xmlns:a16="http://schemas.microsoft.com/office/drawing/2014/main" val="3613744089"/>
                    </a:ext>
                  </a:extLst>
                </a:gridCol>
                <a:gridCol w="457040">
                  <a:extLst>
                    <a:ext uri="{9D8B030D-6E8A-4147-A177-3AD203B41FA5}">
                      <a16:colId xmlns:a16="http://schemas.microsoft.com/office/drawing/2014/main" val="950269834"/>
                    </a:ext>
                  </a:extLst>
                </a:gridCol>
                <a:gridCol w="457040">
                  <a:extLst>
                    <a:ext uri="{9D8B030D-6E8A-4147-A177-3AD203B41FA5}">
                      <a16:colId xmlns:a16="http://schemas.microsoft.com/office/drawing/2014/main" val="70243363"/>
                    </a:ext>
                  </a:extLst>
                </a:gridCol>
                <a:gridCol w="457040">
                  <a:extLst>
                    <a:ext uri="{9D8B030D-6E8A-4147-A177-3AD203B41FA5}">
                      <a16:colId xmlns:a16="http://schemas.microsoft.com/office/drawing/2014/main" val="3862580830"/>
                    </a:ext>
                  </a:extLst>
                </a:gridCol>
                <a:gridCol w="457040">
                  <a:extLst>
                    <a:ext uri="{9D8B030D-6E8A-4147-A177-3AD203B41FA5}">
                      <a16:colId xmlns:a16="http://schemas.microsoft.com/office/drawing/2014/main" val="1273717439"/>
                    </a:ext>
                  </a:extLst>
                </a:gridCol>
                <a:gridCol w="457040">
                  <a:extLst>
                    <a:ext uri="{9D8B030D-6E8A-4147-A177-3AD203B41FA5}">
                      <a16:colId xmlns:a16="http://schemas.microsoft.com/office/drawing/2014/main" val="2952086975"/>
                    </a:ext>
                  </a:extLst>
                </a:gridCol>
              </a:tblGrid>
              <a:tr h="433633">
                <a:tc>
                  <a:txBody>
                    <a:bodyPr/>
                    <a:lstStyle/>
                    <a:p>
                      <a:endParaRPr lang="en-US" dirty="0">
                        <a:solidFill>
                          <a:srgbClr val="FF0000"/>
                        </a:solidFill>
                      </a:endParaRPr>
                    </a:p>
                  </a:txBody>
                  <a:tcPr>
                    <a:lnL w="19050" cap="flat" cmpd="sng" algn="ctr">
                      <a:solidFill>
                        <a:srgbClr val="00B050"/>
                      </a:solidFill>
                      <a:prstDash val="sysDash"/>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ysDash"/>
                      <a:round/>
                      <a:headEnd type="none" w="med" len="med"/>
                      <a:tailEnd type="none" w="med" len="med"/>
                    </a:lnT>
                    <a:lnB w="19050" cap="flat" cmpd="sng" algn="ctr">
                      <a:solidFill>
                        <a:srgbClr val="00B050"/>
                      </a:solidFill>
                      <a:prstDash val="sysDash"/>
                      <a:round/>
                      <a:headEnd type="none" w="med" len="med"/>
                      <a:tailEnd type="none" w="med" len="med"/>
                    </a:lnB>
                    <a:solidFill>
                      <a:schemeClr val="bg1"/>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ysDash"/>
                      <a:round/>
                      <a:headEnd type="none" w="med" len="med"/>
                      <a:tailEnd type="none" w="med" len="med"/>
                    </a:lnR>
                    <a:lnT w="19050" cap="flat" cmpd="sng" algn="ctr">
                      <a:solidFill>
                        <a:srgbClr val="00B050"/>
                      </a:solidFill>
                      <a:prstDash val="sysDash"/>
                      <a:round/>
                      <a:headEnd type="none" w="med" len="med"/>
                      <a:tailEnd type="none" w="med" len="med"/>
                    </a:lnT>
                    <a:lnB w="19050" cap="flat" cmpd="sng" algn="ctr">
                      <a:solidFill>
                        <a:srgbClr val="00B050"/>
                      </a:solidFill>
                      <a:prstDash val="sysDash"/>
                      <a:round/>
                      <a:headEnd type="none" w="med" len="med"/>
                      <a:tailEnd type="none" w="med" len="med"/>
                    </a:lnB>
                    <a:solidFill>
                      <a:schemeClr val="bg1"/>
                    </a:solidFill>
                  </a:tcPr>
                </a:tc>
                <a:extLst>
                  <a:ext uri="{0D108BD9-81ED-4DB2-BD59-A6C34878D82A}">
                    <a16:rowId xmlns:a16="http://schemas.microsoft.com/office/drawing/2014/main" val="1273251600"/>
                  </a:ext>
                </a:extLst>
              </a:tr>
            </a:tbl>
          </a:graphicData>
        </a:graphic>
      </p:graphicFrame>
      <p:graphicFrame>
        <p:nvGraphicFramePr>
          <p:cNvPr id="47" name="Table 46">
            <a:extLst>
              <a:ext uri="{FF2B5EF4-FFF2-40B4-BE49-F238E27FC236}">
                <a16:creationId xmlns:a16="http://schemas.microsoft.com/office/drawing/2014/main" id="{61AF353E-C978-4293-82BD-472CE876CD2D}"/>
              </a:ext>
            </a:extLst>
          </p:cNvPr>
          <p:cNvGraphicFramePr>
            <a:graphicFrameLocks noGrp="1"/>
          </p:cNvGraphicFramePr>
          <p:nvPr>
            <p:extLst/>
          </p:nvPr>
        </p:nvGraphicFramePr>
        <p:xfrm>
          <a:off x="6570662" y="2510672"/>
          <a:ext cx="5027440" cy="433633"/>
        </p:xfrm>
        <a:graphic>
          <a:graphicData uri="http://schemas.openxmlformats.org/drawingml/2006/table">
            <a:tbl>
              <a:tblPr firstRow="1" bandRow="1">
                <a:tableStyleId>{5C22544A-7EE6-4342-B048-85BDC9FD1C3A}</a:tableStyleId>
              </a:tblPr>
              <a:tblGrid>
                <a:gridCol w="457040">
                  <a:extLst>
                    <a:ext uri="{9D8B030D-6E8A-4147-A177-3AD203B41FA5}">
                      <a16:colId xmlns:a16="http://schemas.microsoft.com/office/drawing/2014/main" val="4171297378"/>
                    </a:ext>
                  </a:extLst>
                </a:gridCol>
                <a:gridCol w="457040">
                  <a:extLst>
                    <a:ext uri="{9D8B030D-6E8A-4147-A177-3AD203B41FA5}">
                      <a16:colId xmlns:a16="http://schemas.microsoft.com/office/drawing/2014/main" val="2088208175"/>
                    </a:ext>
                  </a:extLst>
                </a:gridCol>
                <a:gridCol w="457040">
                  <a:extLst>
                    <a:ext uri="{9D8B030D-6E8A-4147-A177-3AD203B41FA5}">
                      <a16:colId xmlns:a16="http://schemas.microsoft.com/office/drawing/2014/main" val="3021263207"/>
                    </a:ext>
                  </a:extLst>
                </a:gridCol>
                <a:gridCol w="457040">
                  <a:extLst>
                    <a:ext uri="{9D8B030D-6E8A-4147-A177-3AD203B41FA5}">
                      <a16:colId xmlns:a16="http://schemas.microsoft.com/office/drawing/2014/main" val="1426759948"/>
                    </a:ext>
                  </a:extLst>
                </a:gridCol>
                <a:gridCol w="457040">
                  <a:extLst>
                    <a:ext uri="{9D8B030D-6E8A-4147-A177-3AD203B41FA5}">
                      <a16:colId xmlns:a16="http://schemas.microsoft.com/office/drawing/2014/main" val="3126980692"/>
                    </a:ext>
                  </a:extLst>
                </a:gridCol>
                <a:gridCol w="457040">
                  <a:extLst>
                    <a:ext uri="{9D8B030D-6E8A-4147-A177-3AD203B41FA5}">
                      <a16:colId xmlns:a16="http://schemas.microsoft.com/office/drawing/2014/main" val="3613744089"/>
                    </a:ext>
                  </a:extLst>
                </a:gridCol>
                <a:gridCol w="457040">
                  <a:extLst>
                    <a:ext uri="{9D8B030D-6E8A-4147-A177-3AD203B41FA5}">
                      <a16:colId xmlns:a16="http://schemas.microsoft.com/office/drawing/2014/main" val="950269834"/>
                    </a:ext>
                  </a:extLst>
                </a:gridCol>
                <a:gridCol w="457040">
                  <a:extLst>
                    <a:ext uri="{9D8B030D-6E8A-4147-A177-3AD203B41FA5}">
                      <a16:colId xmlns:a16="http://schemas.microsoft.com/office/drawing/2014/main" val="70243363"/>
                    </a:ext>
                  </a:extLst>
                </a:gridCol>
                <a:gridCol w="457040">
                  <a:extLst>
                    <a:ext uri="{9D8B030D-6E8A-4147-A177-3AD203B41FA5}">
                      <a16:colId xmlns:a16="http://schemas.microsoft.com/office/drawing/2014/main" val="3862580830"/>
                    </a:ext>
                  </a:extLst>
                </a:gridCol>
                <a:gridCol w="457040">
                  <a:extLst>
                    <a:ext uri="{9D8B030D-6E8A-4147-A177-3AD203B41FA5}">
                      <a16:colId xmlns:a16="http://schemas.microsoft.com/office/drawing/2014/main" val="1273717439"/>
                    </a:ext>
                  </a:extLst>
                </a:gridCol>
                <a:gridCol w="457040">
                  <a:extLst>
                    <a:ext uri="{9D8B030D-6E8A-4147-A177-3AD203B41FA5}">
                      <a16:colId xmlns:a16="http://schemas.microsoft.com/office/drawing/2014/main" val="2952086975"/>
                    </a:ext>
                  </a:extLst>
                </a:gridCol>
              </a:tblGrid>
              <a:tr h="433633">
                <a:tc>
                  <a:txBody>
                    <a:bodyPr/>
                    <a:lstStyle/>
                    <a:p>
                      <a:endParaRPr lang="en-US" dirty="0"/>
                    </a:p>
                  </a:txBody>
                  <a:tcPr>
                    <a:lnL w="19050" cap="flat" cmpd="sng" algn="ctr">
                      <a:noFill/>
                      <a:prstDash val="solid"/>
                      <a:round/>
                      <a:headEnd type="none" w="med" len="med"/>
                      <a:tailEnd type="none" w="med" len="med"/>
                    </a:lnL>
                    <a:lnR w="19050" cap="flat" cmpd="sng" algn="ctr">
                      <a:solidFill>
                        <a:srgbClr val="00B05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73251600"/>
                  </a:ext>
                </a:extLst>
              </a:tr>
            </a:tbl>
          </a:graphicData>
        </a:graphic>
      </p:graphicFrame>
      <p:graphicFrame>
        <p:nvGraphicFramePr>
          <p:cNvPr id="48" name="Table 47">
            <a:extLst>
              <a:ext uri="{FF2B5EF4-FFF2-40B4-BE49-F238E27FC236}">
                <a16:creationId xmlns:a16="http://schemas.microsoft.com/office/drawing/2014/main" id="{E1CA5302-999A-46BA-B85A-98ED1A063132}"/>
              </a:ext>
            </a:extLst>
          </p:cNvPr>
          <p:cNvGraphicFramePr>
            <a:graphicFrameLocks noGrp="1"/>
          </p:cNvGraphicFramePr>
          <p:nvPr>
            <p:extLst/>
          </p:nvPr>
        </p:nvGraphicFramePr>
        <p:xfrm>
          <a:off x="6559667" y="4352543"/>
          <a:ext cx="5027440" cy="433633"/>
        </p:xfrm>
        <a:graphic>
          <a:graphicData uri="http://schemas.openxmlformats.org/drawingml/2006/table">
            <a:tbl>
              <a:tblPr firstRow="1" bandRow="1">
                <a:tableStyleId>{5C22544A-7EE6-4342-B048-85BDC9FD1C3A}</a:tableStyleId>
              </a:tblPr>
              <a:tblGrid>
                <a:gridCol w="457040">
                  <a:extLst>
                    <a:ext uri="{9D8B030D-6E8A-4147-A177-3AD203B41FA5}">
                      <a16:colId xmlns:a16="http://schemas.microsoft.com/office/drawing/2014/main" val="4171297378"/>
                    </a:ext>
                  </a:extLst>
                </a:gridCol>
                <a:gridCol w="457040">
                  <a:extLst>
                    <a:ext uri="{9D8B030D-6E8A-4147-A177-3AD203B41FA5}">
                      <a16:colId xmlns:a16="http://schemas.microsoft.com/office/drawing/2014/main" val="2088208175"/>
                    </a:ext>
                  </a:extLst>
                </a:gridCol>
                <a:gridCol w="457040">
                  <a:extLst>
                    <a:ext uri="{9D8B030D-6E8A-4147-A177-3AD203B41FA5}">
                      <a16:colId xmlns:a16="http://schemas.microsoft.com/office/drawing/2014/main" val="3021263207"/>
                    </a:ext>
                  </a:extLst>
                </a:gridCol>
                <a:gridCol w="457040">
                  <a:extLst>
                    <a:ext uri="{9D8B030D-6E8A-4147-A177-3AD203B41FA5}">
                      <a16:colId xmlns:a16="http://schemas.microsoft.com/office/drawing/2014/main" val="1426759948"/>
                    </a:ext>
                  </a:extLst>
                </a:gridCol>
                <a:gridCol w="457040">
                  <a:extLst>
                    <a:ext uri="{9D8B030D-6E8A-4147-A177-3AD203B41FA5}">
                      <a16:colId xmlns:a16="http://schemas.microsoft.com/office/drawing/2014/main" val="3126980692"/>
                    </a:ext>
                  </a:extLst>
                </a:gridCol>
                <a:gridCol w="457040">
                  <a:extLst>
                    <a:ext uri="{9D8B030D-6E8A-4147-A177-3AD203B41FA5}">
                      <a16:colId xmlns:a16="http://schemas.microsoft.com/office/drawing/2014/main" val="3613744089"/>
                    </a:ext>
                  </a:extLst>
                </a:gridCol>
                <a:gridCol w="457040">
                  <a:extLst>
                    <a:ext uri="{9D8B030D-6E8A-4147-A177-3AD203B41FA5}">
                      <a16:colId xmlns:a16="http://schemas.microsoft.com/office/drawing/2014/main" val="950269834"/>
                    </a:ext>
                  </a:extLst>
                </a:gridCol>
                <a:gridCol w="457040">
                  <a:extLst>
                    <a:ext uri="{9D8B030D-6E8A-4147-A177-3AD203B41FA5}">
                      <a16:colId xmlns:a16="http://schemas.microsoft.com/office/drawing/2014/main" val="70243363"/>
                    </a:ext>
                  </a:extLst>
                </a:gridCol>
                <a:gridCol w="457040">
                  <a:extLst>
                    <a:ext uri="{9D8B030D-6E8A-4147-A177-3AD203B41FA5}">
                      <a16:colId xmlns:a16="http://schemas.microsoft.com/office/drawing/2014/main" val="3862580830"/>
                    </a:ext>
                  </a:extLst>
                </a:gridCol>
                <a:gridCol w="457040">
                  <a:extLst>
                    <a:ext uri="{9D8B030D-6E8A-4147-A177-3AD203B41FA5}">
                      <a16:colId xmlns:a16="http://schemas.microsoft.com/office/drawing/2014/main" val="1273717439"/>
                    </a:ext>
                  </a:extLst>
                </a:gridCol>
                <a:gridCol w="457040">
                  <a:extLst>
                    <a:ext uri="{9D8B030D-6E8A-4147-A177-3AD203B41FA5}">
                      <a16:colId xmlns:a16="http://schemas.microsoft.com/office/drawing/2014/main" val="2952086975"/>
                    </a:ext>
                  </a:extLst>
                </a:gridCol>
              </a:tblGrid>
              <a:tr h="433633">
                <a:tc>
                  <a:txBody>
                    <a:bodyPr/>
                    <a:lstStyle/>
                    <a:p>
                      <a:endParaRPr lang="en-US" dirty="0"/>
                    </a:p>
                  </a:txBody>
                  <a:tcPr>
                    <a:lnL w="19050" cap="flat" cmpd="sng" algn="ctr">
                      <a:solidFill>
                        <a:srgbClr val="00B050"/>
                      </a:solidFill>
                      <a:prstDash val="sysDash"/>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ysDash"/>
                      <a:round/>
                      <a:headEnd type="none" w="med" len="med"/>
                      <a:tailEnd type="none" w="med" len="med"/>
                    </a:lnT>
                    <a:lnB w="19050" cap="flat" cmpd="sng" algn="ctr">
                      <a:solidFill>
                        <a:srgbClr val="00B050"/>
                      </a:solidFill>
                      <a:prstDash val="sysDash"/>
                      <a:round/>
                      <a:headEnd type="none" w="med" len="med"/>
                      <a:tailEnd type="none" w="med" len="med"/>
                    </a:lnB>
                    <a:solidFill>
                      <a:schemeClr val="bg1"/>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olid"/>
                      <a:round/>
                      <a:headEnd type="none" w="med" len="med"/>
                      <a:tailEnd type="none" w="med" len="med"/>
                    </a:lnR>
                    <a:lnT w="19050" cap="flat" cmpd="sng" algn="ctr">
                      <a:solidFill>
                        <a:srgbClr val="00B050"/>
                      </a:solidFill>
                      <a:prstDash val="solid"/>
                      <a:round/>
                      <a:headEnd type="none" w="med" len="med"/>
                      <a:tailEnd type="none" w="med" len="med"/>
                    </a:lnT>
                    <a:lnB w="19050" cap="flat" cmpd="sng" algn="ctr">
                      <a:solidFill>
                        <a:srgbClr val="00B050"/>
                      </a:solidFill>
                      <a:prstDash val="solid"/>
                      <a:round/>
                      <a:headEnd type="none" w="med" len="med"/>
                      <a:tailEnd type="none" w="med" len="med"/>
                    </a:lnB>
                    <a:solidFill>
                      <a:srgbClr val="92D050"/>
                    </a:solidFill>
                  </a:tcPr>
                </a:tc>
                <a:tc>
                  <a:txBody>
                    <a:bodyPr/>
                    <a:lstStyle/>
                    <a:p>
                      <a:endParaRPr lang="en-US" dirty="0"/>
                    </a:p>
                  </a:txBody>
                  <a:tcPr>
                    <a:lnL w="19050" cap="flat" cmpd="sng" algn="ctr">
                      <a:solidFill>
                        <a:srgbClr val="00B050"/>
                      </a:solidFill>
                      <a:prstDash val="solid"/>
                      <a:round/>
                      <a:headEnd type="none" w="med" len="med"/>
                      <a:tailEnd type="none" w="med" len="med"/>
                    </a:lnL>
                    <a:lnR w="19050" cap="flat" cmpd="sng" algn="ctr">
                      <a:solidFill>
                        <a:srgbClr val="00B050"/>
                      </a:solidFill>
                      <a:prstDash val="sysDash"/>
                      <a:round/>
                      <a:headEnd type="none" w="med" len="med"/>
                      <a:tailEnd type="none" w="med" len="med"/>
                    </a:lnR>
                    <a:lnT w="19050" cap="flat" cmpd="sng" algn="ctr">
                      <a:solidFill>
                        <a:srgbClr val="00B050"/>
                      </a:solidFill>
                      <a:prstDash val="sysDash"/>
                      <a:round/>
                      <a:headEnd type="none" w="med" len="med"/>
                      <a:tailEnd type="none" w="med" len="med"/>
                    </a:lnT>
                    <a:lnB w="19050" cap="flat" cmpd="sng" algn="ctr">
                      <a:solidFill>
                        <a:srgbClr val="00B050"/>
                      </a:solidFill>
                      <a:prstDash val="sysDash"/>
                      <a:round/>
                      <a:headEnd type="none" w="med" len="med"/>
                      <a:tailEnd type="none" w="med" len="med"/>
                    </a:lnB>
                    <a:solidFill>
                      <a:schemeClr val="bg1"/>
                    </a:solidFill>
                  </a:tcPr>
                </a:tc>
                <a:extLst>
                  <a:ext uri="{0D108BD9-81ED-4DB2-BD59-A6C34878D82A}">
                    <a16:rowId xmlns:a16="http://schemas.microsoft.com/office/drawing/2014/main" val="1273251600"/>
                  </a:ext>
                </a:extLst>
              </a:tr>
            </a:tbl>
          </a:graphicData>
        </a:graphic>
      </p:graphicFrame>
      <p:grpSp>
        <p:nvGrpSpPr>
          <p:cNvPr id="49" name="Group 48">
            <a:extLst>
              <a:ext uri="{FF2B5EF4-FFF2-40B4-BE49-F238E27FC236}">
                <a16:creationId xmlns:a16="http://schemas.microsoft.com/office/drawing/2014/main" id="{EE057724-DF4B-42F9-A3BE-8E635AE25B1A}"/>
              </a:ext>
            </a:extLst>
          </p:cNvPr>
          <p:cNvGrpSpPr/>
          <p:nvPr/>
        </p:nvGrpSpPr>
        <p:grpSpPr>
          <a:xfrm>
            <a:off x="6783318" y="3870840"/>
            <a:ext cx="920639" cy="481704"/>
            <a:chOff x="6783318" y="3870840"/>
            <a:chExt cx="920639" cy="481704"/>
          </a:xfrm>
        </p:grpSpPr>
        <p:cxnSp>
          <p:nvCxnSpPr>
            <p:cNvPr id="50" name="Straight Connector 49">
              <a:extLst>
                <a:ext uri="{FF2B5EF4-FFF2-40B4-BE49-F238E27FC236}">
                  <a16:creationId xmlns:a16="http://schemas.microsoft.com/office/drawing/2014/main" id="{4E613FA5-4ACA-4DC6-A32D-2C7438D3C1CF}"/>
                </a:ext>
              </a:extLst>
            </p:cNvPr>
            <p:cNvCxnSpPr>
              <a:cxnSpLocks/>
            </p:cNvCxnSpPr>
            <p:nvPr/>
          </p:nvCxnSpPr>
          <p:spPr bwMode="auto">
            <a:xfrm>
              <a:off x="7242339" y="3870840"/>
              <a:ext cx="461618"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cxnSp>
          <p:nvCxnSpPr>
            <p:cNvPr id="51" name="Straight Connector 50">
              <a:extLst>
                <a:ext uri="{FF2B5EF4-FFF2-40B4-BE49-F238E27FC236}">
                  <a16:creationId xmlns:a16="http://schemas.microsoft.com/office/drawing/2014/main" id="{9A2EFB27-820B-4312-B446-1A222D9A8743}"/>
                </a:ext>
              </a:extLst>
            </p:cNvPr>
            <p:cNvCxnSpPr>
              <a:cxnSpLocks/>
            </p:cNvCxnSpPr>
            <p:nvPr/>
          </p:nvCxnSpPr>
          <p:spPr bwMode="auto">
            <a:xfrm flipV="1">
              <a:off x="7242339" y="3870840"/>
              <a:ext cx="0" cy="481704"/>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a:outerShdw dist="35921" dir="2700000" sx="1000" sy="1000" algn="ctr" rotWithShape="0">
                <a:srgbClr val="AFAFAF"/>
              </a:outerShdw>
            </a:effectLst>
          </p:spPr>
        </p:cxnSp>
        <p:cxnSp>
          <p:nvCxnSpPr>
            <p:cNvPr id="52" name="Straight Connector 51">
              <a:extLst>
                <a:ext uri="{FF2B5EF4-FFF2-40B4-BE49-F238E27FC236}">
                  <a16:creationId xmlns:a16="http://schemas.microsoft.com/office/drawing/2014/main" id="{459926F2-C2D8-453B-B92F-F38B4E2A388D}"/>
                </a:ext>
              </a:extLst>
            </p:cNvPr>
            <p:cNvCxnSpPr/>
            <p:nvPr/>
          </p:nvCxnSpPr>
          <p:spPr bwMode="auto">
            <a:xfrm flipV="1">
              <a:off x="6783318" y="3870840"/>
              <a:ext cx="459021"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grpSp>
      <p:grpSp>
        <p:nvGrpSpPr>
          <p:cNvPr id="53" name="Group 52">
            <a:extLst>
              <a:ext uri="{FF2B5EF4-FFF2-40B4-BE49-F238E27FC236}">
                <a16:creationId xmlns:a16="http://schemas.microsoft.com/office/drawing/2014/main" id="{D42BAEDE-38C3-4BC7-B22B-470E12CA3DD2}"/>
              </a:ext>
            </a:extLst>
          </p:cNvPr>
          <p:cNvGrpSpPr/>
          <p:nvPr/>
        </p:nvGrpSpPr>
        <p:grpSpPr>
          <a:xfrm>
            <a:off x="10436957" y="3870840"/>
            <a:ext cx="920639" cy="481704"/>
            <a:chOff x="6783318" y="3870840"/>
            <a:chExt cx="920639" cy="481704"/>
          </a:xfrm>
        </p:grpSpPr>
        <p:cxnSp>
          <p:nvCxnSpPr>
            <p:cNvPr id="54" name="Straight Connector 53">
              <a:extLst>
                <a:ext uri="{FF2B5EF4-FFF2-40B4-BE49-F238E27FC236}">
                  <a16:creationId xmlns:a16="http://schemas.microsoft.com/office/drawing/2014/main" id="{7D7F8D02-325D-4E83-A31D-CCBDDEE8F322}"/>
                </a:ext>
              </a:extLst>
            </p:cNvPr>
            <p:cNvCxnSpPr>
              <a:cxnSpLocks/>
            </p:cNvCxnSpPr>
            <p:nvPr/>
          </p:nvCxnSpPr>
          <p:spPr bwMode="auto">
            <a:xfrm>
              <a:off x="7242339" y="3870840"/>
              <a:ext cx="461618"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cxnSp>
          <p:nvCxnSpPr>
            <p:cNvPr id="55" name="Straight Connector 54">
              <a:extLst>
                <a:ext uri="{FF2B5EF4-FFF2-40B4-BE49-F238E27FC236}">
                  <a16:creationId xmlns:a16="http://schemas.microsoft.com/office/drawing/2014/main" id="{5B170577-BC12-424F-A549-602F3CD80B20}"/>
                </a:ext>
              </a:extLst>
            </p:cNvPr>
            <p:cNvCxnSpPr>
              <a:cxnSpLocks/>
            </p:cNvCxnSpPr>
            <p:nvPr/>
          </p:nvCxnSpPr>
          <p:spPr bwMode="auto">
            <a:xfrm flipV="1">
              <a:off x="7242339" y="3870840"/>
              <a:ext cx="0" cy="481704"/>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a:outerShdw dist="35921" dir="2700000" sx="1000" sy="1000" algn="ctr" rotWithShape="0">
                <a:srgbClr val="AFAFAF"/>
              </a:outerShdw>
            </a:effectLst>
          </p:spPr>
        </p:cxnSp>
        <p:cxnSp>
          <p:nvCxnSpPr>
            <p:cNvPr id="56" name="Straight Connector 55">
              <a:extLst>
                <a:ext uri="{FF2B5EF4-FFF2-40B4-BE49-F238E27FC236}">
                  <a16:creationId xmlns:a16="http://schemas.microsoft.com/office/drawing/2014/main" id="{E27300D2-849E-4387-8972-D960737B2190}"/>
                </a:ext>
              </a:extLst>
            </p:cNvPr>
            <p:cNvCxnSpPr/>
            <p:nvPr/>
          </p:nvCxnSpPr>
          <p:spPr bwMode="auto">
            <a:xfrm flipV="1">
              <a:off x="6783318" y="3870840"/>
              <a:ext cx="459021"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grpSp>
      <p:grpSp>
        <p:nvGrpSpPr>
          <p:cNvPr id="57" name="Group 56">
            <a:extLst>
              <a:ext uri="{FF2B5EF4-FFF2-40B4-BE49-F238E27FC236}">
                <a16:creationId xmlns:a16="http://schemas.microsoft.com/office/drawing/2014/main" id="{F1C30583-4D30-4D97-977A-9A9CF0197CB6}"/>
              </a:ext>
            </a:extLst>
          </p:cNvPr>
          <p:cNvGrpSpPr/>
          <p:nvPr/>
        </p:nvGrpSpPr>
        <p:grpSpPr>
          <a:xfrm>
            <a:off x="6783576" y="2950708"/>
            <a:ext cx="920639" cy="481704"/>
            <a:chOff x="6783318" y="3870840"/>
            <a:chExt cx="920639" cy="481704"/>
          </a:xfrm>
        </p:grpSpPr>
        <p:cxnSp>
          <p:nvCxnSpPr>
            <p:cNvPr id="58" name="Straight Connector 57">
              <a:extLst>
                <a:ext uri="{FF2B5EF4-FFF2-40B4-BE49-F238E27FC236}">
                  <a16:creationId xmlns:a16="http://schemas.microsoft.com/office/drawing/2014/main" id="{BEFAB94E-0507-4052-947B-D0CF9A9AB4DF}"/>
                </a:ext>
              </a:extLst>
            </p:cNvPr>
            <p:cNvCxnSpPr>
              <a:cxnSpLocks/>
            </p:cNvCxnSpPr>
            <p:nvPr/>
          </p:nvCxnSpPr>
          <p:spPr bwMode="auto">
            <a:xfrm>
              <a:off x="7242339" y="3870840"/>
              <a:ext cx="461618"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cxnSp>
          <p:nvCxnSpPr>
            <p:cNvPr id="59" name="Straight Connector 58">
              <a:extLst>
                <a:ext uri="{FF2B5EF4-FFF2-40B4-BE49-F238E27FC236}">
                  <a16:creationId xmlns:a16="http://schemas.microsoft.com/office/drawing/2014/main" id="{AF35078F-0237-459D-BA4C-FC05680C7222}"/>
                </a:ext>
              </a:extLst>
            </p:cNvPr>
            <p:cNvCxnSpPr>
              <a:cxnSpLocks/>
            </p:cNvCxnSpPr>
            <p:nvPr/>
          </p:nvCxnSpPr>
          <p:spPr bwMode="auto">
            <a:xfrm flipV="1">
              <a:off x="7242339" y="3870840"/>
              <a:ext cx="0" cy="481704"/>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a:outerShdw dist="35921" dir="2700000" sx="1000" sy="1000" algn="ctr" rotWithShape="0">
                <a:srgbClr val="AFAFAF"/>
              </a:outerShdw>
            </a:effectLst>
          </p:spPr>
        </p:cxnSp>
        <p:cxnSp>
          <p:nvCxnSpPr>
            <p:cNvPr id="60" name="Straight Connector 59">
              <a:extLst>
                <a:ext uri="{FF2B5EF4-FFF2-40B4-BE49-F238E27FC236}">
                  <a16:creationId xmlns:a16="http://schemas.microsoft.com/office/drawing/2014/main" id="{FB0671BC-09A2-4E5E-970F-E837586A4BFC}"/>
                </a:ext>
              </a:extLst>
            </p:cNvPr>
            <p:cNvCxnSpPr/>
            <p:nvPr/>
          </p:nvCxnSpPr>
          <p:spPr bwMode="auto">
            <a:xfrm flipV="1">
              <a:off x="6783318" y="3870840"/>
              <a:ext cx="459021"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grpSp>
      <p:grpSp>
        <p:nvGrpSpPr>
          <p:cNvPr id="61" name="Group 60">
            <a:extLst>
              <a:ext uri="{FF2B5EF4-FFF2-40B4-BE49-F238E27FC236}">
                <a16:creationId xmlns:a16="http://schemas.microsoft.com/office/drawing/2014/main" id="{A1A08879-F532-42B5-90A1-3D70D08C07BE}"/>
              </a:ext>
            </a:extLst>
          </p:cNvPr>
          <p:cNvGrpSpPr/>
          <p:nvPr/>
        </p:nvGrpSpPr>
        <p:grpSpPr>
          <a:xfrm>
            <a:off x="10441195" y="2947971"/>
            <a:ext cx="920639" cy="481704"/>
            <a:chOff x="6783318" y="3870840"/>
            <a:chExt cx="920639" cy="481704"/>
          </a:xfrm>
        </p:grpSpPr>
        <p:cxnSp>
          <p:nvCxnSpPr>
            <p:cNvPr id="62" name="Straight Connector 61">
              <a:extLst>
                <a:ext uri="{FF2B5EF4-FFF2-40B4-BE49-F238E27FC236}">
                  <a16:creationId xmlns:a16="http://schemas.microsoft.com/office/drawing/2014/main" id="{0089808F-028A-434D-A840-0AF970BDE71E}"/>
                </a:ext>
              </a:extLst>
            </p:cNvPr>
            <p:cNvCxnSpPr>
              <a:cxnSpLocks/>
            </p:cNvCxnSpPr>
            <p:nvPr/>
          </p:nvCxnSpPr>
          <p:spPr bwMode="auto">
            <a:xfrm>
              <a:off x="7242339" y="3870840"/>
              <a:ext cx="461618"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cxnSp>
          <p:nvCxnSpPr>
            <p:cNvPr id="63" name="Straight Connector 62">
              <a:extLst>
                <a:ext uri="{FF2B5EF4-FFF2-40B4-BE49-F238E27FC236}">
                  <a16:creationId xmlns:a16="http://schemas.microsoft.com/office/drawing/2014/main" id="{5C86DA7E-F224-43C2-9589-93F4DD7ACC86}"/>
                </a:ext>
              </a:extLst>
            </p:cNvPr>
            <p:cNvCxnSpPr>
              <a:cxnSpLocks/>
            </p:cNvCxnSpPr>
            <p:nvPr/>
          </p:nvCxnSpPr>
          <p:spPr bwMode="auto">
            <a:xfrm flipV="1">
              <a:off x="7242339" y="3870840"/>
              <a:ext cx="0" cy="481704"/>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a:outerShdw dist="35921" dir="2700000" sx="1000" sy="1000" algn="ctr" rotWithShape="0">
                <a:srgbClr val="AFAFAF"/>
              </a:outerShdw>
            </a:effectLst>
          </p:spPr>
        </p:cxnSp>
        <p:cxnSp>
          <p:nvCxnSpPr>
            <p:cNvPr id="64" name="Straight Connector 63">
              <a:extLst>
                <a:ext uri="{FF2B5EF4-FFF2-40B4-BE49-F238E27FC236}">
                  <a16:creationId xmlns:a16="http://schemas.microsoft.com/office/drawing/2014/main" id="{A78202BE-4145-45DF-BC35-4204BD929FA1}"/>
                </a:ext>
              </a:extLst>
            </p:cNvPr>
            <p:cNvCxnSpPr/>
            <p:nvPr/>
          </p:nvCxnSpPr>
          <p:spPr bwMode="auto">
            <a:xfrm flipV="1">
              <a:off x="6783318" y="3870840"/>
              <a:ext cx="459021" cy="481703"/>
            </a:xfrm>
            <a:prstGeom prst="line">
              <a:avLst/>
            </a:prstGeom>
            <a:gradFill rotWithShape="1">
              <a:gsLst>
                <a:gs pos="0">
                  <a:srgbClr val="E4CD9A"/>
                </a:gs>
                <a:gs pos="100000">
                  <a:srgbClr val="EEEFD7"/>
                </a:gs>
              </a:gsLst>
              <a:lin ang="2700000" scaled="1"/>
            </a:gradFill>
            <a:ln w="25400" cap="flat" cmpd="sng" algn="ctr">
              <a:solidFill>
                <a:srgbClr val="92D050"/>
              </a:solidFill>
              <a:prstDash val="solid"/>
              <a:round/>
              <a:headEnd type="none" w="med" len="med"/>
              <a:tailEnd type="none" w="med" len="med"/>
            </a:ln>
            <a:effectLst/>
          </p:spPr>
        </p:cxnSp>
      </p:grpSp>
      <p:sp>
        <p:nvSpPr>
          <p:cNvPr id="65" name="TextBox 64">
            <a:extLst>
              <a:ext uri="{FF2B5EF4-FFF2-40B4-BE49-F238E27FC236}">
                <a16:creationId xmlns:a16="http://schemas.microsoft.com/office/drawing/2014/main" id="{0657D38B-2882-4C41-96FF-4D89866AAAEC}"/>
              </a:ext>
            </a:extLst>
          </p:cNvPr>
          <p:cNvSpPr txBox="1"/>
          <p:nvPr/>
        </p:nvSpPr>
        <p:spPr>
          <a:xfrm>
            <a:off x="1524000" y="5310554"/>
            <a:ext cx="2778369" cy="369332"/>
          </a:xfrm>
          <a:prstGeom prst="rect">
            <a:avLst/>
          </a:prstGeom>
          <a:noFill/>
        </p:spPr>
        <p:txBody>
          <a:bodyPr wrap="square" rtlCol="0">
            <a:spAutoFit/>
          </a:bodyPr>
          <a:lstStyle/>
          <a:p>
            <a:pPr algn="ctr"/>
            <a:r>
              <a:rPr lang="en-US" altLang="zh-CN" dirty="0">
                <a:latin typeface="Segoe UI Light" panose="020B0502040204020203" pitchFamily="34" charset="0"/>
                <a:cs typeface="Segoe UI Light" panose="020B0502040204020203" pitchFamily="34" charset="0"/>
              </a:rPr>
              <a:t>stride = 2</a:t>
            </a:r>
            <a:endParaRPr lang="en-US" dirty="0">
              <a:latin typeface="Segoe UI Light" panose="020B0502040204020203" pitchFamily="34" charset="0"/>
              <a:cs typeface="Segoe UI Light" panose="020B0502040204020203" pitchFamily="34" charset="0"/>
            </a:endParaRPr>
          </a:p>
        </p:txBody>
      </p:sp>
      <p:sp>
        <p:nvSpPr>
          <p:cNvPr id="66" name="TextBox 65">
            <a:extLst>
              <a:ext uri="{FF2B5EF4-FFF2-40B4-BE49-F238E27FC236}">
                <a16:creationId xmlns:a16="http://schemas.microsoft.com/office/drawing/2014/main" id="{0643F81A-8BCC-441E-BE4C-D57CADD6C8FD}"/>
              </a:ext>
            </a:extLst>
          </p:cNvPr>
          <p:cNvSpPr txBox="1"/>
          <p:nvPr/>
        </p:nvSpPr>
        <p:spPr>
          <a:xfrm>
            <a:off x="7842746" y="5310554"/>
            <a:ext cx="2778369" cy="369332"/>
          </a:xfrm>
          <a:prstGeom prst="rect">
            <a:avLst/>
          </a:prstGeom>
          <a:noFill/>
        </p:spPr>
        <p:txBody>
          <a:bodyPr wrap="square" rtlCol="0">
            <a:spAutoFit/>
          </a:bodyPr>
          <a:lstStyle/>
          <a:p>
            <a:pPr algn="ctr"/>
            <a:r>
              <a:rPr lang="en-US" altLang="zh-CN" dirty="0">
                <a:latin typeface="Segoe UI Light" panose="020B0502040204020203" pitchFamily="34" charset="0"/>
                <a:cs typeface="Segoe UI Light" panose="020B0502040204020203" pitchFamily="34" charset="0"/>
              </a:rPr>
              <a:t>stride = 1</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5772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ntr" presetSubtype="4"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wipe(down)">
                                      <p:cBhvr>
                                        <p:cTn id="13" dur="500"/>
                                        <p:tgtEl>
                                          <p:spTgt spid="38"/>
                                        </p:tgtEl>
                                      </p:cBhvr>
                                    </p:animEffect>
                                  </p:childTnLst>
                                </p:cTn>
                              </p:par>
                              <p:par>
                                <p:cTn id="14" presetID="22" presetClass="entr" presetSubtype="4"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wipe(down)">
                                      <p:cBhvr>
                                        <p:cTn id="1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Activation Layer</a:t>
            </a:r>
            <a:endParaRPr lang="en-US" dirty="0"/>
          </a:p>
        </p:txBody>
      </p:sp>
      <p:sp>
        <p:nvSpPr>
          <p:cNvPr id="3" name="Content Placeholder 2"/>
          <p:cNvSpPr>
            <a:spLocks noGrp="1"/>
          </p:cNvSpPr>
          <p:nvPr>
            <p:ph type="body" idx="1"/>
          </p:nvPr>
        </p:nvSpPr>
        <p:spPr/>
        <p:txBody>
          <a:bodyPr/>
          <a:lstStyle/>
          <a:p>
            <a:r>
              <a:rPr lang="en-US" altLang="zh-CN" dirty="0"/>
              <a:t>Sigmoid</a:t>
            </a:r>
          </a:p>
          <a:p>
            <a:endParaRPr lang="en-US" altLang="zh-CN" dirty="0"/>
          </a:p>
          <a:p>
            <a:r>
              <a:rPr lang="en-US" altLang="zh-CN" dirty="0">
                <a:solidFill>
                  <a:srgbClr val="FF0000"/>
                </a:solidFill>
              </a:rPr>
              <a:t>Rectified Linear Units (</a:t>
            </a:r>
            <a:r>
              <a:rPr lang="en-US" altLang="zh-CN" dirty="0" err="1">
                <a:solidFill>
                  <a:srgbClr val="FF0000"/>
                </a:solidFill>
              </a:rPr>
              <a:t>ReLU</a:t>
            </a:r>
            <a:r>
              <a:rPr lang="en-US" altLang="zh-CN" dirty="0">
                <a:solidFill>
                  <a:srgbClr val="FF0000"/>
                </a:solidFill>
              </a:rPr>
              <a:t>) </a:t>
            </a:r>
            <a:r>
              <a:rPr lang="en-US" altLang="zh-CN" b="1" dirty="0">
                <a:solidFill>
                  <a:srgbClr val="FF0000"/>
                </a:solidFill>
              </a:rPr>
              <a:t>√</a:t>
            </a:r>
          </a:p>
          <a:p>
            <a:endParaRPr lang="en-US" altLang="zh-CN" dirty="0"/>
          </a:p>
          <a:p>
            <a:r>
              <a:rPr lang="en-US" altLang="zh-CN" dirty="0"/>
              <a:t>Others</a:t>
            </a:r>
          </a:p>
          <a:p>
            <a:pPr lvl="1"/>
            <a:r>
              <a:rPr lang="en-US" altLang="zh-CN" dirty="0"/>
              <a:t>Tanh</a:t>
            </a:r>
          </a:p>
          <a:p>
            <a:pPr lvl="1"/>
            <a:r>
              <a:rPr lang="en-US" altLang="zh-CN" dirty="0"/>
              <a:t>Leaky </a:t>
            </a:r>
            <a:r>
              <a:rPr lang="en-US" altLang="zh-CN" dirty="0" err="1"/>
              <a:t>ReLU</a:t>
            </a:r>
            <a:r>
              <a:rPr lang="en-US" altLang="zh-CN" dirty="0"/>
              <a:t> (Parametric </a:t>
            </a:r>
            <a:r>
              <a:rPr lang="en-US" altLang="zh-CN" dirty="0" err="1"/>
              <a:t>ReLU</a:t>
            </a:r>
            <a:r>
              <a:rPr lang="en-US" altLang="zh-CN" dirty="0"/>
              <a:t>)</a:t>
            </a:r>
          </a:p>
          <a:p>
            <a:pPr lvl="1"/>
            <a:r>
              <a:rPr lang="en-US" altLang="zh-CN" dirty="0"/>
              <a:t>ELU</a:t>
            </a:r>
          </a:p>
          <a:p>
            <a:pPr lvl="1"/>
            <a:r>
              <a:rPr lang="en-US" altLang="zh-CN" dirty="0"/>
              <a:t>…</a:t>
            </a:r>
          </a:p>
          <a:p>
            <a:pPr marL="0" indent="0">
              <a:buNone/>
            </a:pPr>
            <a:endParaRPr lang="en-US" altLang="zh-CN" dirty="0"/>
          </a:p>
        </p:txBody>
      </p:sp>
      <p:pic>
        <p:nvPicPr>
          <p:cNvPr id="4" name="Picture 3">
            <a:extLst>
              <a:ext uri="{FF2B5EF4-FFF2-40B4-BE49-F238E27FC236}">
                <a16:creationId xmlns:a16="http://schemas.microsoft.com/office/drawing/2014/main" id="{FE6979AE-9DF4-430A-8A81-241D10041CB0}"/>
              </a:ext>
            </a:extLst>
          </p:cNvPr>
          <p:cNvPicPr>
            <a:picLocks noChangeAspect="1"/>
          </p:cNvPicPr>
          <p:nvPr/>
        </p:nvPicPr>
        <p:blipFill>
          <a:blip r:embed="rId3"/>
          <a:stretch>
            <a:fillRect/>
          </a:stretch>
        </p:blipFill>
        <p:spPr>
          <a:xfrm>
            <a:off x="2431869" y="1322668"/>
            <a:ext cx="1700213" cy="633413"/>
          </a:xfrm>
          <a:prstGeom prst="rect">
            <a:avLst/>
          </a:prstGeom>
          <a:ln>
            <a:solidFill>
              <a:srgbClr val="0070C0"/>
            </a:solidFill>
          </a:ln>
        </p:spPr>
      </p:pic>
      <p:pic>
        <p:nvPicPr>
          <p:cNvPr id="5" name="Picture 4">
            <a:extLst>
              <a:ext uri="{FF2B5EF4-FFF2-40B4-BE49-F238E27FC236}">
                <a16:creationId xmlns:a16="http://schemas.microsoft.com/office/drawing/2014/main" id="{C4E65212-B630-4391-94E3-8975D1FD0767}"/>
              </a:ext>
            </a:extLst>
          </p:cNvPr>
          <p:cNvPicPr>
            <a:picLocks noChangeAspect="1"/>
          </p:cNvPicPr>
          <p:nvPr/>
        </p:nvPicPr>
        <p:blipFill>
          <a:blip r:embed="rId4"/>
          <a:stretch>
            <a:fillRect/>
          </a:stretch>
        </p:blipFill>
        <p:spPr>
          <a:xfrm>
            <a:off x="2431869" y="2558498"/>
            <a:ext cx="2200275" cy="400050"/>
          </a:xfrm>
          <a:prstGeom prst="rect">
            <a:avLst/>
          </a:prstGeom>
          <a:ln>
            <a:solidFill>
              <a:srgbClr val="0070C0"/>
            </a:solidFill>
          </a:ln>
        </p:spPr>
      </p:pic>
      <p:pic>
        <p:nvPicPr>
          <p:cNvPr id="8" name="Picture 7">
            <a:extLst>
              <a:ext uri="{FF2B5EF4-FFF2-40B4-BE49-F238E27FC236}">
                <a16:creationId xmlns:a16="http://schemas.microsoft.com/office/drawing/2014/main" id="{4988308E-92CD-439D-90B5-F23FCEA30B9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24505" y="1021215"/>
            <a:ext cx="4000500" cy="2339340"/>
          </a:xfrm>
          <a:prstGeom prst="rect">
            <a:avLst/>
          </a:prstGeom>
        </p:spPr>
      </p:pic>
      <p:pic>
        <p:nvPicPr>
          <p:cNvPr id="13" name="Picture 12">
            <a:extLst>
              <a:ext uri="{FF2B5EF4-FFF2-40B4-BE49-F238E27FC236}">
                <a16:creationId xmlns:a16="http://schemas.microsoft.com/office/drawing/2014/main" id="{DDACE9A2-FC9A-4CBA-8786-74EE1918745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24505" y="3648903"/>
            <a:ext cx="4000500" cy="2339340"/>
          </a:xfrm>
          <a:prstGeom prst="rect">
            <a:avLst/>
          </a:prstGeom>
        </p:spPr>
      </p:pic>
      <p:sp>
        <p:nvSpPr>
          <p:cNvPr id="14" name="Rectangle 13">
            <a:extLst>
              <a:ext uri="{FF2B5EF4-FFF2-40B4-BE49-F238E27FC236}">
                <a16:creationId xmlns:a16="http://schemas.microsoft.com/office/drawing/2014/main" id="{ACD69E52-A2FB-4547-A371-37EF6853818D}"/>
              </a:ext>
            </a:extLst>
          </p:cNvPr>
          <p:cNvSpPr/>
          <p:nvPr/>
        </p:nvSpPr>
        <p:spPr bwMode="auto">
          <a:xfrm>
            <a:off x="9992139" y="1258958"/>
            <a:ext cx="1027044" cy="1729408"/>
          </a:xfrm>
          <a:prstGeom prst="rect">
            <a:avLst/>
          </a:prstGeom>
          <a:solidFill>
            <a:srgbClr val="FF0000">
              <a:alpha val="20000"/>
            </a:srgb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5" name="Rectangle 14">
            <a:extLst>
              <a:ext uri="{FF2B5EF4-FFF2-40B4-BE49-F238E27FC236}">
                <a16:creationId xmlns:a16="http://schemas.microsoft.com/office/drawing/2014/main" id="{B17A71C0-97C3-4784-BCC7-26D989467A5B}"/>
              </a:ext>
            </a:extLst>
          </p:cNvPr>
          <p:cNvSpPr/>
          <p:nvPr/>
        </p:nvSpPr>
        <p:spPr bwMode="auto">
          <a:xfrm>
            <a:off x="7586869" y="1258958"/>
            <a:ext cx="1027044" cy="1729408"/>
          </a:xfrm>
          <a:prstGeom prst="rect">
            <a:avLst/>
          </a:prstGeom>
          <a:solidFill>
            <a:srgbClr val="FF0000">
              <a:alpha val="20000"/>
            </a:srgb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7" name="TextBox 16">
            <a:extLst>
              <a:ext uri="{FF2B5EF4-FFF2-40B4-BE49-F238E27FC236}">
                <a16:creationId xmlns:a16="http://schemas.microsoft.com/office/drawing/2014/main" id="{C7F0F9F5-C7B5-4BB9-B6ED-D33099CCDA34}"/>
              </a:ext>
            </a:extLst>
          </p:cNvPr>
          <p:cNvSpPr txBox="1"/>
          <p:nvPr/>
        </p:nvSpPr>
        <p:spPr>
          <a:xfrm>
            <a:off x="7560365" y="1454708"/>
            <a:ext cx="1265584" cy="369332"/>
          </a:xfrm>
          <a:prstGeom prst="rect">
            <a:avLst/>
          </a:prstGeom>
          <a:noFill/>
        </p:spPr>
        <p:txBody>
          <a:bodyPr wrap="square" rtlCol="0">
            <a:spAutoFit/>
          </a:bodyPr>
          <a:lstStyle/>
          <a:p>
            <a:r>
              <a:rPr lang="en-US" dirty="0">
                <a:latin typeface="Segoe UI Light" panose="020B0502040204020203" pitchFamily="34" charset="0"/>
                <a:cs typeface="Segoe UI Light" panose="020B0502040204020203" pitchFamily="34" charset="0"/>
              </a:rPr>
              <a:t>saturated</a:t>
            </a:r>
          </a:p>
        </p:txBody>
      </p:sp>
      <p:sp>
        <p:nvSpPr>
          <p:cNvPr id="18" name="TextBox 17">
            <a:extLst>
              <a:ext uri="{FF2B5EF4-FFF2-40B4-BE49-F238E27FC236}">
                <a16:creationId xmlns:a16="http://schemas.microsoft.com/office/drawing/2014/main" id="{B80F6DCD-979D-4B03-ACB0-87169FFBBB5A}"/>
              </a:ext>
            </a:extLst>
          </p:cNvPr>
          <p:cNvSpPr txBox="1"/>
          <p:nvPr/>
        </p:nvSpPr>
        <p:spPr>
          <a:xfrm>
            <a:off x="9992551" y="1454708"/>
            <a:ext cx="1265584" cy="369332"/>
          </a:xfrm>
          <a:prstGeom prst="rect">
            <a:avLst/>
          </a:prstGeom>
          <a:noFill/>
        </p:spPr>
        <p:txBody>
          <a:bodyPr wrap="square" rtlCol="0">
            <a:spAutoFit/>
          </a:bodyPr>
          <a:lstStyle/>
          <a:p>
            <a:r>
              <a:rPr lang="en-US" dirty="0">
                <a:latin typeface="Segoe UI Light" panose="020B0502040204020203" pitchFamily="34" charset="0"/>
                <a:cs typeface="Segoe UI Light" panose="020B0502040204020203" pitchFamily="34" charset="0"/>
              </a:rPr>
              <a:t>saturated</a:t>
            </a:r>
          </a:p>
        </p:txBody>
      </p:sp>
    </p:spTree>
    <p:extLst>
      <p:ext uri="{BB962C8B-B14F-4D97-AF65-F5344CB8AC3E}">
        <p14:creationId xmlns:p14="http://schemas.microsoft.com/office/powerpoint/2010/main" val="321619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up)">
                                      <p:cBhvr>
                                        <p:cTn id="7" dur="500"/>
                                        <p:tgtEl>
                                          <p:spTgt spid="3">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up)">
                                      <p:cBhvr>
                                        <p:cTn id="18" dur="500"/>
                                        <p:tgtEl>
                                          <p:spTgt spid="3">
                                            <p:txEl>
                                              <p:pRg st="4" end="4"/>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up)">
                                      <p:cBhvr>
                                        <p:cTn id="21" dur="500"/>
                                        <p:tgtEl>
                                          <p:spTgt spid="3">
                                            <p:txEl>
                                              <p:pRg st="5" end="5"/>
                                            </p:txEl>
                                          </p:spTgt>
                                        </p:tgtEl>
                                      </p:cBhvr>
                                    </p:animEffect>
                                  </p:childTnLst>
                                </p:cTn>
                              </p:par>
                              <p:par>
                                <p:cTn id="22" presetID="22" presetClass="entr" presetSubtype="1"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up)">
                                      <p:cBhvr>
                                        <p:cTn id="24" dur="500"/>
                                        <p:tgtEl>
                                          <p:spTgt spid="3">
                                            <p:txEl>
                                              <p:pRg st="6" end="6"/>
                                            </p:txEl>
                                          </p:spTgt>
                                        </p:tgtEl>
                                      </p:cBhvr>
                                    </p:animEffect>
                                  </p:childTnLst>
                                </p:cTn>
                              </p:par>
                              <p:par>
                                <p:cTn id="25" presetID="22" presetClass="entr" presetSubtype="1"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up)">
                                      <p:cBhvr>
                                        <p:cTn id="27" dur="500"/>
                                        <p:tgtEl>
                                          <p:spTgt spid="3">
                                            <p:txEl>
                                              <p:pRg st="7" end="7"/>
                                            </p:txEl>
                                          </p:spTgt>
                                        </p:tgtEl>
                                      </p:cBhvr>
                                    </p:animEffect>
                                  </p:childTnLst>
                                </p:cTn>
                              </p:par>
                              <p:par>
                                <p:cTn id="28" presetID="22" presetClass="entr" presetSubtype="1"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wipe(up)">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7742DFC-C3EE-4B98-A0A2-58344029213D}"/>
              </a:ext>
            </a:extLst>
          </p:cNvPr>
          <p:cNvSpPr/>
          <p:nvPr/>
        </p:nvSpPr>
        <p:spPr bwMode="auto">
          <a:xfrm>
            <a:off x="5219272" y="740662"/>
            <a:ext cx="6972728" cy="6117338"/>
          </a:xfrm>
          <a:prstGeom prst="rect">
            <a:avLst/>
          </a:prstGeom>
          <a:solidFill>
            <a:srgbClr val="FFFFCC"/>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pic>
        <p:nvPicPr>
          <p:cNvPr id="4" name="Picture 3">
            <a:extLst>
              <a:ext uri="{FF2B5EF4-FFF2-40B4-BE49-F238E27FC236}">
                <a16:creationId xmlns:a16="http://schemas.microsoft.com/office/drawing/2014/main" id="{EE4E2451-2261-431D-B74C-AB9B6EDB9CA4}"/>
              </a:ext>
            </a:extLst>
          </p:cNvPr>
          <p:cNvPicPr>
            <a:picLocks noChangeAspect="1"/>
          </p:cNvPicPr>
          <p:nvPr/>
        </p:nvPicPr>
        <p:blipFill>
          <a:blip r:embed="rId3"/>
          <a:stretch>
            <a:fillRect/>
          </a:stretch>
        </p:blipFill>
        <p:spPr>
          <a:xfrm>
            <a:off x="5896242" y="1718944"/>
            <a:ext cx="6073140" cy="3710940"/>
          </a:xfrm>
          <a:prstGeom prst="rect">
            <a:avLst/>
          </a:prstGeom>
        </p:spPr>
      </p:pic>
      <p:sp>
        <p:nvSpPr>
          <p:cNvPr id="2" name="Title 1"/>
          <p:cNvSpPr>
            <a:spLocks noGrp="1"/>
          </p:cNvSpPr>
          <p:nvPr>
            <p:ph type="title"/>
          </p:nvPr>
        </p:nvSpPr>
        <p:spPr>
          <a:xfrm>
            <a:off x="613834" y="-2"/>
            <a:ext cx="10365317" cy="740664"/>
          </a:xfrm>
        </p:spPr>
        <p:txBody>
          <a:bodyPr/>
          <a:lstStyle/>
          <a:p>
            <a:r>
              <a:rPr lang="en-US" dirty="0"/>
              <a:t>Pooling </a:t>
            </a:r>
            <a:r>
              <a:rPr lang="en-US" altLang="zh-CN" dirty="0"/>
              <a:t>Layer</a:t>
            </a:r>
            <a:endParaRPr lang="en-US" dirty="0"/>
          </a:p>
        </p:txBody>
      </p:sp>
      <p:sp>
        <p:nvSpPr>
          <p:cNvPr id="3" name="Text Placeholder 2"/>
          <p:cNvSpPr>
            <a:spLocks noGrp="1"/>
          </p:cNvSpPr>
          <p:nvPr>
            <p:ph type="body" idx="1"/>
          </p:nvPr>
        </p:nvSpPr>
        <p:spPr>
          <a:xfrm>
            <a:off x="611718" y="1021215"/>
            <a:ext cx="10825541" cy="5147356"/>
          </a:xfrm>
        </p:spPr>
        <p:txBody>
          <a:bodyPr/>
          <a:lstStyle/>
          <a:p>
            <a:r>
              <a:rPr lang="en-US" dirty="0"/>
              <a:t>Max pooling</a:t>
            </a:r>
          </a:p>
          <a:p>
            <a:endParaRPr lang="en-US" dirty="0"/>
          </a:p>
          <a:p>
            <a:endParaRPr lang="en-US" dirty="0"/>
          </a:p>
          <a:p>
            <a:endParaRPr lang="en-US" dirty="0"/>
          </a:p>
          <a:p>
            <a:endParaRPr lang="en-US" dirty="0"/>
          </a:p>
          <a:p>
            <a:r>
              <a:rPr lang="en-US" dirty="0"/>
              <a:t>Average pooling</a:t>
            </a:r>
          </a:p>
        </p:txBody>
      </p:sp>
      <p:pic>
        <p:nvPicPr>
          <p:cNvPr id="8" name="Picture 7">
            <a:extLst>
              <a:ext uri="{FF2B5EF4-FFF2-40B4-BE49-F238E27FC236}">
                <a16:creationId xmlns:a16="http://schemas.microsoft.com/office/drawing/2014/main" id="{CB2D27FE-7FDB-4A98-8CC6-E5DD7DDB4ACF}"/>
              </a:ext>
            </a:extLst>
          </p:cNvPr>
          <p:cNvPicPr>
            <a:picLocks noChangeAspect="1"/>
          </p:cNvPicPr>
          <p:nvPr/>
        </p:nvPicPr>
        <p:blipFill>
          <a:blip r:embed="rId4"/>
          <a:stretch>
            <a:fillRect/>
          </a:stretch>
        </p:blipFill>
        <p:spPr>
          <a:xfrm>
            <a:off x="754969" y="1738923"/>
            <a:ext cx="3657600" cy="623888"/>
          </a:xfrm>
          <a:prstGeom prst="rect">
            <a:avLst/>
          </a:prstGeom>
          <a:ln>
            <a:solidFill>
              <a:srgbClr val="0070C0"/>
            </a:solidFill>
          </a:ln>
        </p:spPr>
      </p:pic>
      <p:pic>
        <p:nvPicPr>
          <p:cNvPr id="9" name="Picture 8">
            <a:extLst>
              <a:ext uri="{FF2B5EF4-FFF2-40B4-BE49-F238E27FC236}">
                <a16:creationId xmlns:a16="http://schemas.microsoft.com/office/drawing/2014/main" id="{3C329E39-8B62-4B4D-85E8-D095FC4A33BB}"/>
              </a:ext>
            </a:extLst>
          </p:cNvPr>
          <p:cNvPicPr>
            <a:picLocks noChangeAspect="1"/>
          </p:cNvPicPr>
          <p:nvPr/>
        </p:nvPicPr>
        <p:blipFill>
          <a:blip r:embed="rId5"/>
          <a:stretch>
            <a:fillRect/>
          </a:stretch>
        </p:blipFill>
        <p:spPr>
          <a:xfrm>
            <a:off x="754969" y="4244031"/>
            <a:ext cx="3667125" cy="890588"/>
          </a:xfrm>
          <a:prstGeom prst="rect">
            <a:avLst/>
          </a:prstGeom>
          <a:ln>
            <a:solidFill>
              <a:srgbClr val="0070C0"/>
            </a:solidFill>
          </a:ln>
        </p:spPr>
      </p:pic>
    </p:spTree>
    <p:extLst>
      <p:ext uri="{BB962C8B-B14F-4D97-AF65-F5344CB8AC3E}">
        <p14:creationId xmlns:p14="http://schemas.microsoft.com/office/powerpoint/2010/main" val="241829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left)">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Fully-Connected Layer</a:t>
            </a:r>
            <a:endParaRPr lang="en-US" dirty="0"/>
          </a:p>
        </p:txBody>
      </p:sp>
      <p:sp>
        <p:nvSpPr>
          <p:cNvPr id="3" name="Content Placeholder 2"/>
          <p:cNvSpPr>
            <a:spLocks noGrp="1"/>
          </p:cNvSpPr>
          <p:nvPr>
            <p:ph type="body" idx="1"/>
          </p:nvPr>
        </p:nvSpPr>
        <p:spPr/>
        <p:txBody>
          <a:bodyPr/>
          <a:lstStyle/>
          <a:p>
            <a:r>
              <a:rPr lang="en-US" altLang="zh-CN" dirty="0"/>
              <a:t>Each</a:t>
            </a:r>
            <a:r>
              <a:rPr lang="zh-CN" altLang="en-US" dirty="0"/>
              <a:t> </a:t>
            </a:r>
            <a:r>
              <a:rPr lang="en-US" altLang="zh-CN" dirty="0"/>
              <a:t>output</a:t>
            </a:r>
            <a:r>
              <a:rPr lang="zh-CN" altLang="en-US" dirty="0"/>
              <a:t> </a:t>
            </a:r>
            <a:r>
              <a:rPr lang="en-US" altLang="zh-CN" dirty="0"/>
              <a:t>neuron</a:t>
            </a:r>
            <a:r>
              <a:rPr lang="zh-CN" altLang="en-US" dirty="0"/>
              <a:t> </a:t>
            </a:r>
            <a:r>
              <a:rPr lang="en-US" altLang="zh-CN" dirty="0"/>
              <a:t>is</a:t>
            </a:r>
            <a:r>
              <a:rPr lang="zh-CN" altLang="en-US" dirty="0"/>
              <a:t> </a:t>
            </a:r>
            <a:r>
              <a:rPr lang="en-US" altLang="zh-CN" dirty="0"/>
              <a:t>connected</a:t>
            </a:r>
            <a:r>
              <a:rPr lang="zh-CN" altLang="en-US" dirty="0"/>
              <a:t> </a:t>
            </a:r>
            <a:r>
              <a:rPr lang="en-US" altLang="zh-CN" dirty="0"/>
              <a:t>to</a:t>
            </a:r>
            <a:r>
              <a:rPr lang="zh-CN" altLang="en-US" dirty="0"/>
              <a:t> </a:t>
            </a:r>
            <a:r>
              <a:rPr lang="en-US" altLang="zh-CN" dirty="0"/>
              <a:t>each</a:t>
            </a:r>
            <a:r>
              <a:rPr lang="zh-CN" altLang="en-US" dirty="0"/>
              <a:t> </a:t>
            </a:r>
            <a:r>
              <a:rPr lang="en-US" altLang="zh-CN" dirty="0"/>
              <a:t>input</a:t>
            </a:r>
            <a:r>
              <a:rPr lang="zh-CN" altLang="en-US" dirty="0"/>
              <a:t> </a:t>
            </a:r>
            <a:r>
              <a:rPr lang="en-US" altLang="zh-CN" dirty="0"/>
              <a:t>neuron</a:t>
            </a:r>
          </a:p>
        </p:txBody>
      </p:sp>
      <p:graphicFrame>
        <p:nvGraphicFramePr>
          <p:cNvPr id="5" name="Table 4">
            <a:extLst>
              <a:ext uri="{FF2B5EF4-FFF2-40B4-BE49-F238E27FC236}">
                <a16:creationId xmlns:a16="http://schemas.microsoft.com/office/drawing/2014/main" id="{76053A07-C63A-4883-8B74-88757438A784}"/>
              </a:ext>
            </a:extLst>
          </p:cNvPr>
          <p:cNvGraphicFramePr>
            <a:graphicFrameLocks noGrp="1"/>
          </p:cNvGraphicFramePr>
          <p:nvPr>
            <p:extLst>
              <p:ext uri="{D42A27DB-BD31-4B8C-83A1-F6EECF244321}">
                <p14:modId xmlns:p14="http://schemas.microsoft.com/office/powerpoint/2010/main" val="2676072264"/>
              </p:ext>
            </p:extLst>
          </p:nvPr>
        </p:nvGraphicFramePr>
        <p:xfrm>
          <a:off x="3320805" y="1971239"/>
          <a:ext cx="452441" cy="2733750"/>
        </p:xfrm>
        <a:graphic>
          <a:graphicData uri="http://schemas.openxmlformats.org/drawingml/2006/table">
            <a:tbl>
              <a:tblPr firstRow="1" bandRow="1">
                <a:tableStyleId>{5C22544A-7EE6-4342-B048-85BDC9FD1C3A}</a:tableStyleId>
              </a:tblPr>
              <a:tblGrid>
                <a:gridCol w="452441">
                  <a:extLst>
                    <a:ext uri="{9D8B030D-6E8A-4147-A177-3AD203B41FA5}">
                      <a16:colId xmlns:a16="http://schemas.microsoft.com/office/drawing/2014/main" val="670308084"/>
                    </a:ext>
                  </a:extLst>
                </a:gridCol>
              </a:tblGrid>
              <a:tr h="455625">
                <a:tc>
                  <a:txBody>
                    <a:bodyPr/>
                    <a:lstStyle/>
                    <a:p>
                      <a:endParaRPr 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extLst>
                  <a:ext uri="{0D108BD9-81ED-4DB2-BD59-A6C34878D82A}">
                    <a16:rowId xmlns:a16="http://schemas.microsoft.com/office/drawing/2014/main" val="216238475"/>
                  </a:ext>
                </a:extLst>
              </a:tr>
              <a:tr h="455625">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extLst>
                  <a:ext uri="{0D108BD9-81ED-4DB2-BD59-A6C34878D82A}">
                    <a16:rowId xmlns:a16="http://schemas.microsoft.com/office/drawing/2014/main" val="3480751151"/>
                  </a:ext>
                </a:extLst>
              </a:tr>
              <a:tr h="455625">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extLst>
                  <a:ext uri="{0D108BD9-81ED-4DB2-BD59-A6C34878D82A}">
                    <a16:rowId xmlns:a16="http://schemas.microsoft.com/office/drawing/2014/main" val="1919327726"/>
                  </a:ext>
                </a:extLst>
              </a:tr>
              <a:tr h="455625">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extLst>
                  <a:ext uri="{0D108BD9-81ED-4DB2-BD59-A6C34878D82A}">
                    <a16:rowId xmlns:a16="http://schemas.microsoft.com/office/drawing/2014/main" val="2607991654"/>
                  </a:ext>
                </a:extLst>
              </a:tr>
              <a:tr h="455625">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extLst>
                  <a:ext uri="{0D108BD9-81ED-4DB2-BD59-A6C34878D82A}">
                    <a16:rowId xmlns:a16="http://schemas.microsoft.com/office/drawing/2014/main" val="2383961527"/>
                  </a:ext>
                </a:extLst>
              </a:tr>
              <a:tr h="455625">
                <a:tc>
                  <a:txBody>
                    <a:bodyPr/>
                    <a:lstStyle/>
                    <a:p>
                      <a:endParaRPr 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extLst>
                  <a:ext uri="{0D108BD9-81ED-4DB2-BD59-A6C34878D82A}">
                    <a16:rowId xmlns:a16="http://schemas.microsoft.com/office/drawing/2014/main" val="2278724747"/>
                  </a:ext>
                </a:extLst>
              </a:tr>
            </a:tbl>
          </a:graphicData>
        </a:graphic>
      </p:graphicFrame>
      <p:graphicFrame>
        <p:nvGraphicFramePr>
          <p:cNvPr id="6" name="Table 5">
            <a:extLst>
              <a:ext uri="{FF2B5EF4-FFF2-40B4-BE49-F238E27FC236}">
                <a16:creationId xmlns:a16="http://schemas.microsoft.com/office/drawing/2014/main" id="{D266A965-BA29-4915-B81C-5D2207C022D3}"/>
              </a:ext>
            </a:extLst>
          </p:cNvPr>
          <p:cNvGraphicFramePr>
            <a:graphicFrameLocks noGrp="1"/>
          </p:cNvGraphicFramePr>
          <p:nvPr>
            <p:extLst>
              <p:ext uri="{D42A27DB-BD31-4B8C-83A1-F6EECF244321}">
                <p14:modId xmlns:p14="http://schemas.microsoft.com/office/powerpoint/2010/main" val="1377646540"/>
              </p:ext>
            </p:extLst>
          </p:nvPr>
        </p:nvGraphicFramePr>
        <p:xfrm>
          <a:off x="4679150" y="1971241"/>
          <a:ext cx="452441" cy="2733750"/>
        </p:xfrm>
        <a:graphic>
          <a:graphicData uri="http://schemas.openxmlformats.org/drawingml/2006/table">
            <a:tbl>
              <a:tblPr firstRow="1" bandRow="1">
                <a:tableStyleId>{5C22544A-7EE6-4342-B048-85BDC9FD1C3A}</a:tableStyleId>
              </a:tblPr>
              <a:tblGrid>
                <a:gridCol w="452441">
                  <a:extLst>
                    <a:ext uri="{9D8B030D-6E8A-4147-A177-3AD203B41FA5}">
                      <a16:colId xmlns:a16="http://schemas.microsoft.com/office/drawing/2014/main" val="670308084"/>
                    </a:ext>
                  </a:extLst>
                </a:gridCol>
              </a:tblGrid>
              <a:tr h="455625">
                <a:tc>
                  <a:txBody>
                    <a:bodyPr/>
                    <a:lstStyle/>
                    <a:p>
                      <a:endParaRPr 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extLst>
                  <a:ext uri="{0D108BD9-81ED-4DB2-BD59-A6C34878D82A}">
                    <a16:rowId xmlns:a16="http://schemas.microsoft.com/office/drawing/2014/main" val="216238475"/>
                  </a:ext>
                </a:extLst>
              </a:tr>
              <a:tr h="455625">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extLst>
                  <a:ext uri="{0D108BD9-81ED-4DB2-BD59-A6C34878D82A}">
                    <a16:rowId xmlns:a16="http://schemas.microsoft.com/office/drawing/2014/main" val="3480751151"/>
                  </a:ext>
                </a:extLst>
              </a:tr>
              <a:tr h="455625">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extLst>
                  <a:ext uri="{0D108BD9-81ED-4DB2-BD59-A6C34878D82A}">
                    <a16:rowId xmlns:a16="http://schemas.microsoft.com/office/drawing/2014/main" val="1919327726"/>
                  </a:ext>
                </a:extLst>
              </a:tr>
              <a:tr h="455625">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extLst>
                  <a:ext uri="{0D108BD9-81ED-4DB2-BD59-A6C34878D82A}">
                    <a16:rowId xmlns:a16="http://schemas.microsoft.com/office/drawing/2014/main" val="2607991654"/>
                  </a:ext>
                </a:extLst>
              </a:tr>
              <a:tr h="455625">
                <a:tc>
                  <a:txBody>
                    <a:bodyPr/>
                    <a:lstStyle/>
                    <a:p>
                      <a:endParaRPr lang="en-US"/>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extLst>
                  <a:ext uri="{0D108BD9-81ED-4DB2-BD59-A6C34878D82A}">
                    <a16:rowId xmlns:a16="http://schemas.microsoft.com/office/drawing/2014/main" val="2383961527"/>
                  </a:ext>
                </a:extLst>
              </a:tr>
              <a:tr h="455625">
                <a:tc>
                  <a:txBody>
                    <a:bodyPr/>
                    <a:lstStyle/>
                    <a:p>
                      <a:endParaRPr 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solidFill>
                  </a:tcPr>
                </a:tc>
                <a:extLst>
                  <a:ext uri="{0D108BD9-81ED-4DB2-BD59-A6C34878D82A}">
                    <a16:rowId xmlns:a16="http://schemas.microsoft.com/office/drawing/2014/main" val="2278724747"/>
                  </a:ext>
                </a:extLst>
              </a:tr>
            </a:tbl>
          </a:graphicData>
        </a:graphic>
      </p:graphicFrame>
      <p:grpSp>
        <p:nvGrpSpPr>
          <p:cNvPr id="7" name="Group 6">
            <a:extLst>
              <a:ext uri="{FF2B5EF4-FFF2-40B4-BE49-F238E27FC236}">
                <a16:creationId xmlns:a16="http://schemas.microsoft.com/office/drawing/2014/main" id="{90172D64-5C95-4D64-BFBB-E2ADEBD1D072}"/>
              </a:ext>
            </a:extLst>
          </p:cNvPr>
          <p:cNvGrpSpPr/>
          <p:nvPr/>
        </p:nvGrpSpPr>
        <p:grpSpPr>
          <a:xfrm>
            <a:off x="3773236" y="2185852"/>
            <a:ext cx="905904" cy="2276503"/>
            <a:chOff x="7012819" y="1828800"/>
            <a:chExt cx="905904" cy="2276503"/>
          </a:xfrm>
        </p:grpSpPr>
        <p:cxnSp>
          <p:nvCxnSpPr>
            <p:cNvPr id="8" name="Straight Arrow Connector 7">
              <a:extLst>
                <a:ext uri="{FF2B5EF4-FFF2-40B4-BE49-F238E27FC236}">
                  <a16:creationId xmlns:a16="http://schemas.microsoft.com/office/drawing/2014/main" id="{F57420DD-1083-4A76-982D-E086CBBE773E}"/>
                </a:ext>
              </a:extLst>
            </p:cNvPr>
            <p:cNvCxnSpPr/>
            <p:nvPr/>
          </p:nvCxnSpPr>
          <p:spPr bwMode="auto">
            <a:xfrm>
              <a:off x="7012819" y="2739402"/>
              <a:ext cx="905904" cy="0"/>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triangle"/>
            </a:ln>
            <a:effectLst/>
          </p:spPr>
        </p:cxnSp>
        <p:cxnSp>
          <p:nvCxnSpPr>
            <p:cNvPr id="9" name="Straight Arrow Connector 8">
              <a:extLst>
                <a:ext uri="{FF2B5EF4-FFF2-40B4-BE49-F238E27FC236}">
                  <a16:creationId xmlns:a16="http://schemas.microsoft.com/office/drawing/2014/main" id="{8446253D-96AC-4DC7-A5C2-564F730A8A55}"/>
                </a:ext>
              </a:extLst>
            </p:cNvPr>
            <p:cNvCxnSpPr/>
            <p:nvPr/>
          </p:nvCxnSpPr>
          <p:spPr bwMode="auto">
            <a:xfrm>
              <a:off x="7012819" y="1828800"/>
              <a:ext cx="905904" cy="910602"/>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triangle"/>
            </a:ln>
            <a:effectLst/>
          </p:spPr>
        </p:cxnSp>
        <p:cxnSp>
          <p:nvCxnSpPr>
            <p:cNvPr id="10" name="Straight Arrow Connector 9">
              <a:extLst>
                <a:ext uri="{FF2B5EF4-FFF2-40B4-BE49-F238E27FC236}">
                  <a16:creationId xmlns:a16="http://schemas.microsoft.com/office/drawing/2014/main" id="{776CFC78-D253-49D2-AA1E-44B6AE661A4D}"/>
                </a:ext>
              </a:extLst>
            </p:cNvPr>
            <p:cNvCxnSpPr/>
            <p:nvPr/>
          </p:nvCxnSpPr>
          <p:spPr bwMode="auto">
            <a:xfrm>
              <a:off x="7012819" y="2284101"/>
              <a:ext cx="905904" cy="455301"/>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triangle"/>
            </a:ln>
            <a:effectLst/>
          </p:spPr>
        </p:cxnSp>
        <p:cxnSp>
          <p:nvCxnSpPr>
            <p:cNvPr id="11" name="Straight Arrow Connector 10">
              <a:extLst>
                <a:ext uri="{FF2B5EF4-FFF2-40B4-BE49-F238E27FC236}">
                  <a16:creationId xmlns:a16="http://schemas.microsoft.com/office/drawing/2014/main" id="{F4054698-83B1-42D0-8E01-A55F68D67723}"/>
                </a:ext>
              </a:extLst>
            </p:cNvPr>
            <p:cNvCxnSpPr/>
            <p:nvPr/>
          </p:nvCxnSpPr>
          <p:spPr bwMode="auto">
            <a:xfrm flipV="1">
              <a:off x="7012819" y="2739402"/>
              <a:ext cx="905904" cy="455301"/>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triangle"/>
            </a:ln>
            <a:effectLst/>
          </p:spPr>
        </p:cxnSp>
        <p:cxnSp>
          <p:nvCxnSpPr>
            <p:cNvPr id="12" name="Straight Arrow Connector 11">
              <a:extLst>
                <a:ext uri="{FF2B5EF4-FFF2-40B4-BE49-F238E27FC236}">
                  <a16:creationId xmlns:a16="http://schemas.microsoft.com/office/drawing/2014/main" id="{88FFCAC1-665B-47DD-A7F0-054053E35967}"/>
                </a:ext>
              </a:extLst>
            </p:cNvPr>
            <p:cNvCxnSpPr/>
            <p:nvPr/>
          </p:nvCxnSpPr>
          <p:spPr bwMode="auto">
            <a:xfrm flipV="1">
              <a:off x="7012819" y="2739402"/>
              <a:ext cx="905904" cy="910602"/>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triangle"/>
            </a:ln>
            <a:effectLst/>
          </p:spPr>
        </p:cxnSp>
        <p:cxnSp>
          <p:nvCxnSpPr>
            <p:cNvPr id="13" name="Straight Arrow Connector 12">
              <a:extLst>
                <a:ext uri="{FF2B5EF4-FFF2-40B4-BE49-F238E27FC236}">
                  <a16:creationId xmlns:a16="http://schemas.microsoft.com/office/drawing/2014/main" id="{91ABE32B-7CD1-4A69-8D09-1B1AEC469CD4}"/>
                </a:ext>
              </a:extLst>
            </p:cNvPr>
            <p:cNvCxnSpPr/>
            <p:nvPr/>
          </p:nvCxnSpPr>
          <p:spPr bwMode="auto">
            <a:xfrm flipV="1">
              <a:off x="7012819" y="2739402"/>
              <a:ext cx="905904" cy="1365901"/>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triangle"/>
            </a:ln>
            <a:effectLst/>
          </p:spPr>
        </p:cxnSp>
      </p:grpSp>
      <p:grpSp>
        <p:nvGrpSpPr>
          <p:cNvPr id="14" name="Group 13">
            <a:extLst>
              <a:ext uri="{FF2B5EF4-FFF2-40B4-BE49-F238E27FC236}">
                <a16:creationId xmlns:a16="http://schemas.microsoft.com/office/drawing/2014/main" id="{1785B28A-E040-4C49-8C2B-20AD90B31358}"/>
              </a:ext>
            </a:extLst>
          </p:cNvPr>
          <p:cNvGrpSpPr/>
          <p:nvPr/>
        </p:nvGrpSpPr>
        <p:grpSpPr>
          <a:xfrm>
            <a:off x="3773236" y="2185852"/>
            <a:ext cx="905904" cy="2276503"/>
            <a:chOff x="7012819" y="1828800"/>
            <a:chExt cx="905904" cy="2276503"/>
          </a:xfrm>
        </p:grpSpPr>
        <p:cxnSp>
          <p:nvCxnSpPr>
            <p:cNvPr id="15" name="Straight Arrow Connector 14">
              <a:extLst>
                <a:ext uri="{FF2B5EF4-FFF2-40B4-BE49-F238E27FC236}">
                  <a16:creationId xmlns:a16="http://schemas.microsoft.com/office/drawing/2014/main" id="{DB487AC7-D106-4DD5-BB1A-D3719F43F050}"/>
                </a:ext>
              </a:extLst>
            </p:cNvPr>
            <p:cNvCxnSpPr/>
            <p:nvPr/>
          </p:nvCxnSpPr>
          <p:spPr bwMode="auto">
            <a:xfrm>
              <a:off x="7012819" y="1828800"/>
              <a:ext cx="905904" cy="0"/>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9138BEDE-17BE-4B65-B575-FD8A9CD0871B}"/>
                </a:ext>
              </a:extLst>
            </p:cNvPr>
            <p:cNvCxnSpPr/>
            <p:nvPr/>
          </p:nvCxnSpPr>
          <p:spPr bwMode="auto">
            <a:xfrm flipV="1">
              <a:off x="7012819" y="1828800"/>
              <a:ext cx="905904" cy="455301"/>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triangle"/>
            </a:ln>
            <a:effectLst/>
          </p:spPr>
        </p:cxnSp>
        <p:cxnSp>
          <p:nvCxnSpPr>
            <p:cNvPr id="17" name="Straight Arrow Connector 16">
              <a:extLst>
                <a:ext uri="{FF2B5EF4-FFF2-40B4-BE49-F238E27FC236}">
                  <a16:creationId xmlns:a16="http://schemas.microsoft.com/office/drawing/2014/main" id="{B9B5FE01-FD43-4462-B43B-371F6B3018E2}"/>
                </a:ext>
              </a:extLst>
            </p:cNvPr>
            <p:cNvCxnSpPr/>
            <p:nvPr/>
          </p:nvCxnSpPr>
          <p:spPr bwMode="auto">
            <a:xfrm flipV="1">
              <a:off x="7012819" y="1828800"/>
              <a:ext cx="905904" cy="910602"/>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triangle"/>
            </a:ln>
            <a:effectLst/>
          </p:spPr>
        </p:cxnSp>
        <p:cxnSp>
          <p:nvCxnSpPr>
            <p:cNvPr id="18" name="Straight Arrow Connector 17">
              <a:extLst>
                <a:ext uri="{FF2B5EF4-FFF2-40B4-BE49-F238E27FC236}">
                  <a16:creationId xmlns:a16="http://schemas.microsoft.com/office/drawing/2014/main" id="{E8DB7810-EFBB-44CE-8F1E-D749EF6BD5DA}"/>
                </a:ext>
              </a:extLst>
            </p:cNvPr>
            <p:cNvCxnSpPr/>
            <p:nvPr/>
          </p:nvCxnSpPr>
          <p:spPr bwMode="auto">
            <a:xfrm flipV="1">
              <a:off x="7012819" y="1828800"/>
              <a:ext cx="905904" cy="1365903"/>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triangle"/>
            </a:ln>
            <a:effectLst/>
          </p:spPr>
        </p:cxnSp>
        <p:cxnSp>
          <p:nvCxnSpPr>
            <p:cNvPr id="19" name="Straight Arrow Connector 18">
              <a:extLst>
                <a:ext uri="{FF2B5EF4-FFF2-40B4-BE49-F238E27FC236}">
                  <a16:creationId xmlns:a16="http://schemas.microsoft.com/office/drawing/2014/main" id="{782CFA65-5121-48CE-B4CE-9DE79A8A9982}"/>
                </a:ext>
              </a:extLst>
            </p:cNvPr>
            <p:cNvCxnSpPr/>
            <p:nvPr/>
          </p:nvCxnSpPr>
          <p:spPr bwMode="auto">
            <a:xfrm flipV="1">
              <a:off x="7012819" y="1828800"/>
              <a:ext cx="905904" cy="1821204"/>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triangle"/>
            </a:ln>
            <a:effectLst/>
          </p:spPr>
        </p:cxnSp>
        <p:cxnSp>
          <p:nvCxnSpPr>
            <p:cNvPr id="20" name="Straight Arrow Connector 19">
              <a:extLst>
                <a:ext uri="{FF2B5EF4-FFF2-40B4-BE49-F238E27FC236}">
                  <a16:creationId xmlns:a16="http://schemas.microsoft.com/office/drawing/2014/main" id="{2F0AEEFA-E30D-44D6-BF2C-23C7E0A91982}"/>
                </a:ext>
              </a:extLst>
            </p:cNvPr>
            <p:cNvCxnSpPr/>
            <p:nvPr/>
          </p:nvCxnSpPr>
          <p:spPr bwMode="auto">
            <a:xfrm flipV="1">
              <a:off x="7012819" y="1828800"/>
              <a:ext cx="905904" cy="2276503"/>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triangle"/>
            </a:ln>
            <a:effectLst/>
          </p:spPr>
        </p:cxnSp>
      </p:grpSp>
      <p:grpSp>
        <p:nvGrpSpPr>
          <p:cNvPr id="21" name="Group 20">
            <a:extLst>
              <a:ext uri="{FF2B5EF4-FFF2-40B4-BE49-F238E27FC236}">
                <a16:creationId xmlns:a16="http://schemas.microsoft.com/office/drawing/2014/main" id="{0CB94451-3C20-46D5-87BF-F332A5FC21D3}"/>
              </a:ext>
            </a:extLst>
          </p:cNvPr>
          <p:cNvGrpSpPr/>
          <p:nvPr/>
        </p:nvGrpSpPr>
        <p:grpSpPr>
          <a:xfrm>
            <a:off x="3773236" y="2185852"/>
            <a:ext cx="905904" cy="2276503"/>
            <a:chOff x="7012819" y="1828800"/>
            <a:chExt cx="905904" cy="2276503"/>
          </a:xfrm>
        </p:grpSpPr>
        <p:cxnSp>
          <p:nvCxnSpPr>
            <p:cNvPr id="22" name="Straight Arrow Connector 21">
              <a:extLst>
                <a:ext uri="{FF2B5EF4-FFF2-40B4-BE49-F238E27FC236}">
                  <a16:creationId xmlns:a16="http://schemas.microsoft.com/office/drawing/2014/main" id="{6988E43E-BE39-4404-ADF3-98A703ABFA27}"/>
                </a:ext>
              </a:extLst>
            </p:cNvPr>
            <p:cNvCxnSpPr/>
            <p:nvPr/>
          </p:nvCxnSpPr>
          <p:spPr bwMode="auto">
            <a:xfrm>
              <a:off x="7012819" y="2284101"/>
              <a:ext cx="905904" cy="0"/>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triangle"/>
            </a:ln>
            <a:effectLst/>
          </p:spPr>
        </p:cxnSp>
        <p:cxnSp>
          <p:nvCxnSpPr>
            <p:cNvPr id="23" name="Straight Arrow Connector 22">
              <a:extLst>
                <a:ext uri="{FF2B5EF4-FFF2-40B4-BE49-F238E27FC236}">
                  <a16:creationId xmlns:a16="http://schemas.microsoft.com/office/drawing/2014/main" id="{34A71C30-DC07-4A3D-B97C-914B89166444}"/>
                </a:ext>
              </a:extLst>
            </p:cNvPr>
            <p:cNvCxnSpPr/>
            <p:nvPr/>
          </p:nvCxnSpPr>
          <p:spPr bwMode="auto">
            <a:xfrm>
              <a:off x="7012819" y="1828800"/>
              <a:ext cx="905904" cy="455301"/>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triangle"/>
            </a:ln>
            <a:effectLst/>
          </p:spPr>
        </p:cxnSp>
        <p:cxnSp>
          <p:nvCxnSpPr>
            <p:cNvPr id="24" name="Straight Arrow Connector 23">
              <a:extLst>
                <a:ext uri="{FF2B5EF4-FFF2-40B4-BE49-F238E27FC236}">
                  <a16:creationId xmlns:a16="http://schemas.microsoft.com/office/drawing/2014/main" id="{A0466299-F9D8-4B71-9984-A40ACFB4CCA4}"/>
                </a:ext>
              </a:extLst>
            </p:cNvPr>
            <p:cNvCxnSpPr/>
            <p:nvPr/>
          </p:nvCxnSpPr>
          <p:spPr bwMode="auto">
            <a:xfrm flipV="1">
              <a:off x="7012819" y="2284101"/>
              <a:ext cx="905904" cy="455301"/>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triangle"/>
            </a:ln>
            <a:effectLst/>
          </p:spPr>
        </p:cxnSp>
        <p:cxnSp>
          <p:nvCxnSpPr>
            <p:cNvPr id="25" name="Straight Arrow Connector 24">
              <a:extLst>
                <a:ext uri="{FF2B5EF4-FFF2-40B4-BE49-F238E27FC236}">
                  <a16:creationId xmlns:a16="http://schemas.microsoft.com/office/drawing/2014/main" id="{A6D1E3F4-E97E-4BF8-9CE0-3DD9A007DB66}"/>
                </a:ext>
              </a:extLst>
            </p:cNvPr>
            <p:cNvCxnSpPr/>
            <p:nvPr/>
          </p:nvCxnSpPr>
          <p:spPr bwMode="auto">
            <a:xfrm flipV="1">
              <a:off x="7012819" y="2284101"/>
              <a:ext cx="905904" cy="910602"/>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triangle"/>
            </a:ln>
            <a:effectLst/>
          </p:spPr>
        </p:cxnSp>
        <p:cxnSp>
          <p:nvCxnSpPr>
            <p:cNvPr id="26" name="Straight Arrow Connector 25">
              <a:extLst>
                <a:ext uri="{FF2B5EF4-FFF2-40B4-BE49-F238E27FC236}">
                  <a16:creationId xmlns:a16="http://schemas.microsoft.com/office/drawing/2014/main" id="{2B55BF43-D4DD-453B-8E21-6DE4BC1D73CD}"/>
                </a:ext>
              </a:extLst>
            </p:cNvPr>
            <p:cNvCxnSpPr/>
            <p:nvPr/>
          </p:nvCxnSpPr>
          <p:spPr bwMode="auto">
            <a:xfrm flipV="1">
              <a:off x="7012819" y="2284101"/>
              <a:ext cx="905904" cy="1365903"/>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triangle"/>
            </a:ln>
            <a:effectLst/>
          </p:spPr>
        </p:cxnSp>
        <p:cxnSp>
          <p:nvCxnSpPr>
            <p:cNvPr id="27" name="Straight Arrow Connector 26">
              <a:extLst>
                <a:ext uri="{FF2B5EF4-FFF2-40B4-BE49-F238E27FC236}">
                  <a16:creationId xmlns:a16="http://schemas.microsoft.com/office/drawing/2014/main" id="{A954FE38-2F1F-4506-8464-2598512872DB}"/>
                </a:ext>
              </a:extLst>
            </p:cNvPr>
            <p:cNvCxnSpPr/>
            <p:nvPr/>
          </p:nvCxnSpPr>
          <p:spPr bwMode="auto">
            <a:xfrm flipV="1">
              <a:off x="7012819" y="2284101"/>
              <a:ext cx="905904" cy="1821202"/>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triangle"/>
            </a:ln>
            <a:effectLst/>
          </p:spPr>
        </p:cxnSp>
      </p:grpSp>
      <p:grpSp>
        <p:nvGrpSpPr>
          <p:cNvPr id="28" name="Group 27">
            <a:extLst>
              <a:ext uri="{FF2B5EF4-FFF2-40B4-BE49-F238E27FC236}">
                <a16:creationId xmlns:a16="http://schemas.microsoft.com/office/drawing/2014/main" id="{7BBFC3F2-8873-4BE9-A335-81778BCFC0C1}"/>
              </a:ext>
            </a:extLst>
          </p:cNvPr>
          <p:cNvGrpSpPr/>
          <p:nvPr/>
        </p:nvGrpSpPr>
        <p:grpSpPr>
          <a:xfrm>
            <a:off x="3773236" y="2185852"/>
            <a:ext cx="905904" cy="2276503"/>
            <a:chOff x="7012819" y="1828800"/>
            <a:chExt cx="905904" cy="2276503"/>
          </a:xfrm>
        </p:grpSpPr>
        <p:cxnSp>
          <p:nvCxnSpPr>
            <p:cNvPr id="29" name="Straight Arrow Connector 28">
              <a:extLst>
                <a:ext uri="{FF2B5EF4-FFF2-40B4-BE49-F238E27FC236}">
                  <a16:creationId xmlns:a16="http://schemas.microsoft.com/office/drawing/2014/main" id="{F2ED6C29-12F7-4511-8913-DDB75B8EF1A6}"/>
                </a:ext>
              </a:extLst>
            </p:cNvPr>
            <p:cNvCxnSpPr/>
            <p:nvPr/>
          </p:nvCxnSpPr>
          <p:spPr bwMode="auto">
            <a:xfrm>
              <a:off x="7012819" y="3194703"/>
              <a:ext cx="905904" cy="0"/>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triangle"/>
            </a:ln>
            <a:effectLst/>
          </p:spPr>
        </p:cxnSp>
        <p:cxnSp>
          <p:nvCxnSpPr>
            <p:cNvPr id="30" name="Straight Arrow Connector 29">
              <a:extLst>
                <a:ext uri="{FF2B5EF4-FFF2-40B4-BE49-F238E27FC236}">
                  <a16:creationId xmlns:a16="http://schemas.microsoft.com/office/drawing/2014/main" id="{C4983293-5789-492B-9D95-DE69391DC272}"/>
                </a:ext>
              </a:extLst>
            </p:cNvPr>
            <p:cNvCxnSpPr/>
            <p:nvPr/>
          </p:nvCxnSpPr>
          <p:spPr bwMode="auto">
            <a:xfrm>
              <a:off x="7012819" y="1828800"/>
              <a:ext cx="905904" cy="1365903"/>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triangle"/>
            </a:ln>
            <a:effectLst/>
          </p:spPr>
        </p:cxnSp>
        <p:cxnSp>
          <p:nvCxnSpPr>
            <p:cNvPr id="31" name="Straight Arrow Connector 30">
              <a:extLst>
                <a:ext uri="{FF2B5EF4-FFF2-40B4-BE49-F238E27FC236}">
                  <a16:creationId xmlns:a16="http://schemas.microsoft.com/office/drawing/2014/main" id="{7BE88028-6C76-4BFA-AE18-2A821CBDCA70}"/>
                </a:ext>
              </a:extLst>
            </p:cNvPr>
            <p:cNvCxnSpPr/>
            <p:nvPr/>
          </p:nvCxnSpPr>
          <p:spPr bwMode="auto">
            <a:xfrm>
              <a:off x="7012819" y="2284101"/>
              <a:ext cx="905904" cy="910602"/>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triangle"/>
            </a:ln>
            <a:effectLst/>
          </p:spPr>
        </p:cxnSp>
        <p:cxnSp>
          <p:nvCxnSpPr>
            <p:cNvPr id="32" name="Straight Arrow Connector 31">
              <a:extLst>
                <a:ext uri="{FF2B5EF4-FFF2-40B4-BE49-F238E27FC236}">
                  <a16:creationId xmlns:a16="http://schemas.microsoft.com/office/drawing/2014/main" id="{EEEAEC79-2BF6-4F5C-AD92-27E26CA2527F}"/>
                </a:ext>
              </a:extLst>
            </p:cNvPr>
            <p:cNvCxnSpPr/>
            <p:nvPr/>
          </p:nvCxnSpPr>
          <p:spPr bwMode="auto">
            <a:xfrm>
              <a:off x="7012819" y="2739402"/>
              <a:ext cx="905904" cy="455301"/>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triangle"/>
            </a:ln>
            <a:effectLst/>
          </p:spPr>
        </p:cxnSp>
        <p:cxnSp>
          <p:nvCxnSpPr>
            <p:cNvPr id="33" name="Straight Arrow Connector 32">
              <a:extLst>
                <a:ext uri="{FF2B5EF4-FFF2-40B4-BE49-F238E27FC236}">
                  <a16:creationId xmlns:a16="http://schemas.microsoft.com/office/drawing/2014/main" id="{6DE5F700-1ABB-442D-BBA3-F665F205F750}"/>
                </a:ext>
              </a:extLst>
            </p:cNvPr>
            <p:cNvCxnSpPr/>
            <p:nvPr/>
          </p:nvCxnSpPr>
          <p:spPr bwMode="auto">
            <a:xfrm flipV="1">
              <a:off x="7012819" y="3194703"/>
              <a:ext cx="905904" cy="455301"/>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triangle"/>
            </a:ln>
            <a:effectLst/>
          </p:spPr>
        </p:cxnSp>
        <p:cxnSp>
          <p:nvCxnSpPr>
            <p:cNvPr id="34" name="Straight Arrow Connector 33">
              <a:extLst>
                <a:ext uri="{FF2B5EF4-FFF2-40B4-BE49-F238E27FC236}">
                  <a16:creationId xmlns:a16="http://schemas.microsoft.com/office/drawing/2014/main" id="{F575CC6B-2007-4E6A-BAFB-C280ABA09C4F}"/>
                </a:ext>
              </a:extLst>
            </p:cNvPr>
            <p:cNvCxnSpPr/>
            <p:nvPr/>
          </p:nvCxnSpPr>
          <p:spPr bwMode="auto">
            <a:xfrm flipV="1">
              <a:off x="7012819" y="3194703"/>
              <a:ext cx="905904" cy="910600"/>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triangle"/>
            </a:ln>
            <a:effectLst/>
          </p:spPr>
        </p:cxnSp>
      </p:grpSp>
      <p:grpSp>
        <p:nvGrpSpPr>
          <p:cNvPr id="35" name="Group 34">
            <a:extLst>
              <a:ext uri="{FF2B5EF4-FFF2-40B4-BE49-F238E27FC236}">
                <a16:creationId xmlns:a16="http://schemas.microsoft.com/office/drawing/2014/main" id="{430F4969-34A1-4AC0-8B60-F622A045E463}"/>
              </a:ext>
            </a:extLst>
          </p:cNvPr>
          <p:cNvGrpSpPr/>
          <p:nvPr/>
        </p:nvGrpSpPr>
        <p:grpSpPr>
          <a:xfrm>
            <a:off x="3773236" y="2185852"/>
            <a:ext cx="905904" cy="2276503"/>
            <a:chOff x="7012819" y="1828800"/>
            <a:chExt cx="905904" cy="2276503"/>
          </a:xfrm>
        </p:grpSpPr>
        <p:cxnSp>
          <p:nvCxnSpPr>
            <p:cNvPr id="36" name="Straight Arrow Connector 35">
              <a:extLst>
                <a:ext uri="{FF2B5EF4-FFF2-40B4-BE49-F238E27FC236}">
                  <a16:creationId xmlns:a16="http://schemas.microsoft.com/office/drawing/2014/main" id="{51E61159-4C95-4657-B06A-E961B2D0F1EB}"/>
                </a:ext>
              </a:extLst>
            </p:cNvPr>
            <p:cNvCxnSpPr/>
            <p:nvPr/>
          </p:nvCxnSpPr>
          <p:spPr bwMode="auto">
            <a:xfrm>
              <a:off x="7012819" y="3650004"/>
              <a:ext cx="905904" cy="0"/>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triangle"/>
            </a:ln>
            <a:effectLst/>
          </p:spPr>
        </p:cxnSp>
        <p:cxnSp>
          <p:nvCxnSpPr>
            <p:cNvPr id="37" name="Straight Arrow Connector 36">
              <a:extLst>
                <a:ext uri="{FF2B5EF4-FFF2-40B4-BE49-F238E27FC236}">
                  <a16:creationId xmlns:a16="http://schemas.microsoft.com/office/drawing/2014/main" id="{DD2ED3FD-75F4-49D5-A621-BB8808ABCD22}"/>
                </a:ext>
              </a:extLst>
            </p:cNvPr>
            <p:cNvCxnSpPr/>
            <p:nvPr/>
          </p:nvCxnSpPr>
          <p:spPr bwMode="auto">
            <a:xfrm>
              <a:off x="7012819" y="1828800"/>
              <a:ext cx="905904" cy="1821204"/>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triangle"/>
            </a:ln>
            <a:effectLst/>
          </p:spPr>
        </p:cxnSp>
        <p:cxnSp>
          <p:nvCxnSpPr>
            <p:cNvPr id="38" name="Straight Arrow Connector 37">
              <a:extLst>
                <a:ext uri="{FF2B5EF4-FFF2-40B4-BE49-F238E27FC236}">
                  <a16:creationId xmlns:a16="http://schemas.microsoft.com/office/drawing/2014/main" id="{263DEA0B-9360-4614-8148-10D752317DFB}"/>
                </a:ext>
              </a:extLst>
            </p:cNvPr>
            <p:cNvCxnSpPr/>
            <p:nvPr/>
          </p:nvCxnSpPr>
          <p:spPr bwMode="auto">
            <a:xfrm>
              <a:off x="7012819" y="2284101"/>
              <a:ext cx="905904" cy="1365903"/>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triangle"/>
            </a:ln>
            <a:effectLst/>
          </p:spPr>
        </p:cxnSp>
        <p:cxnSp>
          <p:nvCxnSpPr>
            <p:cNvPr id="39" name="Straight Arrow Connector 38">
              <a:extLst>
                <a:ext uri="{FF2B5EF4-FFF2-40B4-BE49-F238E27FC236}">
                  <a16:creationId xmlns:a16="http://schemas.microsoft.com/office/drawing/2014/main" id="{F2209C94-5A83-4916-A9F2-3FE124962B06}"/>
                </a:ext>
              </a:extLst>
            </p:cNvPr>
            <p:cNvCxnSpPr/>
            <p:nvPr/>
          </p:nvCxnSpPr>
          <p:spPr bwMode="auto">
            <a:xfrm>
              <a:off x="7012819" y="2739402"/>
              <a:ext cx="905904" cy="910602"/>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triangle"/>
            </a:ln>
            <a:effectLst/>
          </p:spPr>
        </p:cxnSp>
        <p:cxnSp>
          <p:nvCxnSpPr>
            <p:cNvPr id="40" name="Straight Arrow Connector 39">
              <a:extLst>
                <a:ext uri="{FF2B5EF4-FFF2-40B4-BE49-F238E27FC236}">
                  <a16:creationId xmlns:a16="http://schemas.microsoft.com/office/drawing/2014/main" id="{7BA12FA9-A403-46FA-8316-CD83EEF83018}"/>
                </a:ext>
              </a:extLst>
            </p:cNvPr>
            <p:cNvCxnSpPr/>
            <p:nvPr/>
          </p:nvCxnSpPr>
          <p:spPr bwMode="auto">
            <a:xfrm>
              <a:off x="7012819" y="3194703"/>
              <a:ext cx="905904" cy="455301"/>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triangle"/>
            </a:ln>
            <a:effectLst/>
          </p:spPr>
        </p:cxnSp>
        <p:cxnSp>
          <p:nvCxnSpPr>
            <p:cNvPr id="41" name="Straight Arrow Connector 40">
              <a:extLst>
                <a:ext uri="{FF2B5EF4-FFF2-40B4-BE49-F238E27FC236}">
                  <a16:creationId xmlns:a16="http://schemas.microsoft.com/office/drawing/2014/main" id="{60A2F192-EC4D-47EF-AB98-60DB3849FD4D}"/>
                </a:ext>
              </a:extLst>
            </p:cNvPr>
            <p:cNvCxnSpPr/>
            <p:nvPr/>
          </p:nvCxnSpPr>
          <p:spPr bwMode="auto">
            <a:xfrm flipV="1">
              <a:off x="7012819" y="3650004"/>
              <a:ext cx="905904" cy="455299"/>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triangle"/>
            </a:ln>
            <a:effectLst/>
          </p:spPr>
        </p:cxnSp>
      </p:grpSp>
      <p:grpSp>
        <p:nvGrpSpPr>
          <p:cNvPr id="42" name="Group 41">
            <a:extLst>
              <a:ext uri="{FF2B5EF4-FFF2-40B4-BE49-F238E27FC236}">
                <a16:creationId xmlns:a16="http://schemas.microsoft.com/office/drawing/2014/main" id="{6BA096E1-A769-4C4C-AE5C-130EE4A5B4CF}"/>
              </a:ext>
            </a:extLst>
          </p:cNvPr>
          <p:cNvGrpSpPr/>
          <p:nvPr/>
        </p:nvGrpSpPr>
        <p:grpSpPr>
          <a:xfrm>
            <a:off x="3773236" y="2185852"/>
            <a:ext cx="905904" cy="2276503"/>
            <a:chOff x="7012819" y="1828800"/>
            <a:chExt cx="905904" cy="2276503"/>
          </a:xfrm>
        </p:grpSpPr>
        <p:cxnSp>
          <p:nvCxnSpPr>
            <p:cNvPr id="43" name="Straight Arrow Connector 42">
              <a:extLst>
                <a:ext uri="{FF2B5EF4-FFF2-40B4-BE49-F238E27FC236}">
                  <a16:creationId xmlns:a16="http://schemas.microsoft.com/office/drawing/2014/main" id="{C9EAC70D-702E-4919-8F52-FFDD6A2607BD}"/>
                </a:ext>
              </a:extLst>
            </p:cNvPr>
            <p:cNvCxnSpPr/>
            <p:nvPr/>
          </p:nvCxnSpPr>
          <p:spPr bwMode="auto">
            <a:xfrm>
              <a:off x="7012819" y="4105303"/>
              <a:ext cx="905904" cy="0"/>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triangle"/>
            </a:ln>
            <a:effectLst/>
          </p:spPr>
        </p:cxnSp>
        <p:cxnSp>
          <p:nvCxnSpPr>
            <p:cNvPr id="44" name="Straight Arrow Connector 43">
              <a:extLst>
                <a:ext uri="{FF2B5EF4-FFF2-40B4-BE49-F238E27FC236}">
                  <a16:creationId xmlns:a16="http://schemas.microsoft.com/office/drawing/2014/main" id="{4EF539E3-BA43-4F7B-B63C-63E6D9AB2148}"/>
                </a:ext>
              </a:extLst>
            </p:cNvPr>
            <p:cNvCxnSpPr/>
            <p:nvPr/>
          </p:nvCxnSpPr>
          <p:spPr bwMode="auto">
            <a:xfrm>
              <a:off x="7012819" y="1828800"/>
              <a:ext cx="905904" cy="2276503"/>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triangle"/>
            </a:ln>
            <a:effectLst/>
          </p:spPr>
        </p:cxnSp>
        <p:cxnSp>
          <p:nvCxnSpPr>
            <p:cNvPr id="45" name="Straight Arrow Connector 44">
              <a:extLst>
                <a:ext uri="{FF2B5EF4-FFF2-40B4-BE49-F238E27FC236}">
                  <a16:creationId xmlns:a16="http://schemas.microsoft.com/office/drawing/2014/main" id="{4DBC3A1B-9E7A-4183-8553-FE0F77BF11DA}"/>
                </a:ext>
              </a:extLst>
            </p:cNvPr>
            <p:cNvCxnSpPr/>
            <p:nvPr/>
          </p:nvCxnSpPr>
          <p:spPr bwMode="auto">
            <a:xfrm>
              <a:off x="7012819" y="2284101"/>
              <a:ext cx="905904" cy="1821202"/>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triangle"/>
            </a:ln>
            <a:effectLst/>
          </p:spPr>
        </p:cxnSp>
        <p:cxnSp>
          <p:nvCxnSpPr>
            <p:cNvPr id="46" name="Straight Arrow Connector 45">
              <a:extLst>
                <a:ext uri="{FF2B5EF4-FFF2-40B4-BE49-F238E27FC236}">
                  <a16:creationId xmlns:a16="http://schemas.microsoft.com/office/drawing/2014/main" id="{91888CC6-8138-4FA1-BACC-51F46155E651}"/>
                </a:ext>
              </a:extLst>
            </p:cNvPr>
            <p:cNvCxnSpPr/>
            <p:nvPr/>
          </p:nvCxnSpPr>
          <p:spPr bwMode="auto">
            <a:xfrm>
              <a:off x="7012819" y="2739402"/>
              <a:ext cx="905904" cy="1365901"/>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triangle"/>
            </a:ln>
            <a:effectLst/>
          </p:spPr>
        </p:cxnSp>
        <p:cxnSp>
          <p:nvCxnSpPr>
            <p:cNvPr id="47" name="Straight Arrow Connector 46">
              <a:extLst>
                <a:ext uri="{FF2B5EF4-FFF2-40B4-BE49-F238E27FC236}">
                  <a16:creationId xmlns:a16="http://schemas.microsoft.com/office/drawing/2014/main" id="{CB5C8F37-FF02-41A8-8603-DBF1422A4274}"/>
                </a:ext>
              </a:extLst>
            </p:cNvPr>
            <p:cNvCxnSpPr/>
            <p:nvPr/>
          </p:nvCxnSpPr>
          <p:spPr bwMode="auto">
            <a:xfrm>
              <a:off x="7012819" y="3194703"/>
              <a:ext cx="905904" cy="910600"/>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triangle"/>
            </a:ln>
            <a:effectLst/>
          </p:spPr>
        </p:cxnSp>
        <p:cxnSp>
          <p:nvCxnSpPr>
            <p:cNvPr id="48" name="Straight Arrow Connector 47">
              <a:extLst>
                <a:ext uri="{FF2B5EF4-FFF2-40B4-BE49-F238E27FC236}">
                  <a16:creationId xmlns:a16="http://schemas.microsoft.com/office/drawing/2014/main" id="{A4686C97-5865-423E-B9FF-CA363188D16D}"/>
                </a:ext>
              </a:extLst>
            </p:cNvPr>
            <p:cNvCxnSpPr/>
            <p:nvPr/>
          </p:nvCxnSpPr>
          <p:spPr bwMode="auto">
            <a:xfrm>
              <a:off x="7012819" y="3650004"/>
              <a:ext cx="905904" cy="455299"/>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triangle"/>
            </a:ln>
            <a:effectLst/>
          </p:spPr>
        </p:cxnSp>
      </p:grpSp>
      <p:sp>
        <p:nvSpPr>
          <p:cNvPr id="49" name="TextBox 48">
            <a:extLst>
              <a:ext uri="{FF2B5EF4-FFF2-40B4-BE49-F238E27FC236}">
                <a16:creationId xmlns:a16="http://schemas.microsoft.com/office/drawing/2014/main" id="{128B7AAD-FFD2-44DB-B750-D6D519DE611B}"/>
              </a:ext>
            </a:extLst>
          </p:cNvPr>
          <p:cNvSpPr txBox="1"/>
          <p:nvPr/>
        </p:nvSpPr>
        <p:spPr>
          <a:xfrm>
            <a:off x="3091541" y="4858372"/>
            <a:ext cx="949234" cy="338554"/>
          </a:xfrm>
          <a:prstGeom prst="rect">
            <a:avLst/>
          </a:prstGeom>
          <a:noFill/>
        </p:spPr>
        <p:txBody>
          <a:bodyPr wrap="square" rtlCol="0">
            <a:spAutoFit/>
          </a:bodyPr>
          <a:lstStyle/>
          <a:p>
            <a:pPr algn="ctr"/>
            <a:r>
              <a:rPr lang="en-US" sz="1600" dirty="0">
                <a:latin typeface="Segoe UI Light" panose="020B0502040204020203" pitchFamily="34" charset="0"/>
                <a:cs typeface="Segoe UI Light" panose="020B0502040204020203" pitchFamily="34" charset="0"/>
              </a:rPr>
              <a:t>Input</a:t>
            </a:r>
          </a:p>
        </p:txBody>
      </p:sp>
      <p:sp>
        <p:nvSpPr>
          <p:cNvPr id="50" name="TextBox 49">
            <a:extLst>
              <a:ext uri="{FF2B5EF4-FFF2-40B4-BE49-F238E27FC236}">
                <a16:creationId xmlns:a16="http://schemas.microsoft.com/office/drawing/2014/main" id="{1C4DE9BA-9671-49E9-AA53-F301B6D79416}"/>
              </a:ext>
            </a:extLst>
          </p:cNvPr>
          <p:cNvSpPr txBox="1"/>
          <p:nvPr/>
        </p:nvSpPr>
        <p:spPr>
          <a:xfrm>
            <a:off x="4506685" y="4858372"/>
            <a:ext cx="949234" cy="338554"/>
          </a:xfrm>
          <a:prstGeom prst="rect">
            <a:avLst/>
          </a:prstGeom>
          <a:noFill/>
        </p:spPr>
        <p:txBody>
          <a:bodyPr wrap="square" rtlCol="0">
            <a:spAutoFit/>
          </a:bodyPr>
          <a:lstStyle/>
          <a:p>
            <a:pPr algn="ctr"/>
            <a:r>
              <a:rPr lang="en-US" sz="1600" dirty="0">
                <a:latin typeface="Segoe UI Light" panose="020B0502040204020203" pitchFamily="34" charset="0"/>
                <a:cs typeface="Segoe UI Light" panose="020B0502040204020203" pitchFamily="34" charset="0"/>
              </a:rPr>
              <a:t>Output</a:t>
            </a:r>
          </a:p>
        </p:txBody>
      </p:sp>
    </p:spTree>
    <p:extLst>
      <p:ext uri="{BB962C8B-B14F-4D97-AF65-F5344CB8AC3E}">
        <p14:creationId xmlns:p14="http://schemas.microsoft.com/office/powerpoint/2010/main" val="3588969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left)">
                                      <p:cBhvr>
                                        <p:cTn id="20" dur="500"/>
                                        <p:tgtEl>
                                          <p:spTgt spid="28"/>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left)">
                                      <p:cBhvr>
                                        <p:cTn id="24" dur="500"/>
                                        <p:tgtEl>
                                          <p:spTgt spid="35"/>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wipe(left)">
                                      <p:cBhvr>
                                        <p:cTn id="2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D19FA223-0BF6-4E00-94CD-0E80A223702A}"/>
              </a:ext>
            </a:extLst>
          </p:cNvPr>
          <p:cNvSpPr/>
          <p:nvPr/>
        </p:nvSpPr>
        <p:spPr bwMode="auto">
          <a:xfrm>
            <a:off x="-42546" y="1848680"/>
            <a:ext cx="12287556" cy="2992516"/>
          </a:xfrm>
          <a:prstGeom prst="rect">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 name="Title 1"/>
          <p:cNvSpPr>
            <a:spLocks noGrp="1"/>
          </p:cNvSpPr>
          <p:nvPr>
            <p:ph type="title"/>
          </p:nvPr>
        </p:nvSpPr>
        <p:spPr/>
        <p:txBody>
          <a:bodyPr/>
          <a:lstStyle/>
          <a:p>
            <a:r>
              <a:rPr lang="en-US" altLang="zh-CN" dirty="0"/>
              <a:t>Deep Convolutional Neural Networks</a:t>
            </a:r>
            <a:endParaRPr lang="en-US" dirty="0"/>
          </a:p>
        </p:txBody>
      </p:sp>
      <p:sp>
        <p:nvSpPr>
          <p:cNvPr id="3" name="Content Placeholder 2"/>
          <p:cNvSpPr>
            <a:spLocks noGrp="1"/>
          </p:cNvSpPr>
          <p:nvPr>
            <p:ph type="body" idx="1"/>
          </p:nvPr>
        </p:nvSpPr>
        <p:spPr/>
        <p:txBody>
          <a:bodyPr/>
          <a:lstStyle/>
          <a:p>
            <a:pPr marL="0" indent="0">
              <a:buNone/>
            </a:pPr>
            <a:r>
              <a:rPr lang="en-US" altLang="zh-CN" dirty="0"/>
              <a:t>Many convolutional (+activation) layers         Deep</a:t>
            </a:r>
          </a:p>
        </p:txBody>
      </p:sp>
      <p:sp>
        <p:nvSpPr>
          <p:cNvPr id="11" name="Cube 10">
            <a:extLst>
              <a:ext uri="{FF2B5EF4-FFF2-40B4-BE49-F238E27FC236}">
                <a16:creationId xmlns:a16="http://schemas.microsoft.com/office/drawing/2014/main" id="{E88D95F0-2937-4E8B-AF2A-D2A4F8F4EE43}"/>
              </a:ext>
            </a:extLst>
          </p:cNvPr>
          <p:cNvSpPr/>
          <p:nvPr/>
        </p:nvSpPr>
        <p:spPr>
          <a:xfrm>
            <a:off x="2594917" y="2380732"/>
            <a:ext cx="667265" cy="1556953"/>
          </a:xfrm>
          <a:prstGeom prst="cube">
            <a:avLst>
              <a:gd name="adj" fmla="val 92044"/>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be 11">
            <a:extLst>
              <a:ext uri="{FF2B5EF4-FFF2-40B4-BE49-F238E27FC236}">
                <a16:creationId xmlns:a16="http://schemas.microsoft.com/office/drawing/2014/main" id="{810F9456-8A6F-4C69-85CA-0531DEC4E544}"/>
              </a:ext>
            </a:extLst>
          </p:cNvPr>
          <p:cNvSpPr/>
          <p:nvPr/>
        </p:nvSpPr>
        <p:spPr>
          <a:xfrm>
            <a:off x="2706128" y="2380732"/>
            <a:ext cx="667265" cy="1556953"/>
          </a:xfrm>
          <a:prstGeom prst="cube">
            <a:avLst>
              <a:gd name="adj" fmla="val 92044"/>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ube 12">
            <a:extLst>
              <a:ext uri="{FF2B5EF4-FFF2-40B4-BE49-F238E27FC236}">
                <a16:creationId xmlns:a16="http://schemas.microsoft.com/office/drawing/2014/main" id="{253B178B-7BA2-4C6A-BB41-E5E91AA2A109}"/>
              </a:ext>
            </a:extLst>
          </p:cNvPr>
          <p:cNvSpPr/>
          <p:nvPr/>
        </p:nvSpPr>
        <p:spPr>
          <a:xfrm>
            <a:off x="2817339" y="2380732"/>
            <a:ext cx="667265" cy="1556953"/>
          </a:xfrm>
          <a:prstGeom prst="cube">
            <a:avLst>
              <a:gd name="adj" fmla="val 92044"/>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be 13">
            <a:extLst>
              <a:ext uri="{FF2B5EF4-FFF2-40B4-BE49-F238E27FC236}">
                <a16:creationId xmlns:a16="http://schemas.microsoft.com/office/drawing/2014/main" id="{A1621B95-8F03-4BA0-ADFD-BB39A0DAF48D}"/>
              </a:ext>
            </a:extLst>
          </p:cNvPr>
          <p:cNvSpPr/>
          <p:nvPr/>
        </p:nvSpPr>
        <p:spPr>
          <a:xfrm>
            <a:off x="2928550" y="2380732"/>
            <a:ext cx="667265" cy="1556953"/>
          </a:xfrm>
          <a:prstGeom prst="cube">
            <a:avLst>
              <a:gd name="adj" fmla="val 92044"/>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0C90BFF5-164C-4F02-8AF7-906C2BEECB2E}"/>
              </a:ext>
            </a:extLst>
          </p:cNvPr>
          <p:cNvPicPr>
            <a:picLocks noChangeAspect="1"/>
          </p:cNvPicPr>
          <p:nvPr/>
        </p:nvPicPr>
        <p:blipFill>
          <a:blip r:embed="rId3"/>
          <a:stretch>
            <a:fillRect/>
          </a:stretch>
        </p:blipFill>
        <p:spPr>
          <a:xfrm>
            <a:off x="926698" y="2652584"/>
            <a:ext cx="1185332" cy="1186247"/>
          </a:xfrm>
          <a:prstGeom prst="rect">
            <a:avLst/>
          </a:prstGeom>
          <a:ln>
            <a:solidFill>
              <a:schemeClr val="bg1"/>
            </a:solidFill>
          </a:ln>
        </p:spPr>
      </p:pic>
      <p:sp>
        <p:nvSpPr>
          <p:cNvPr id="16" name="Rectangle 15">
            <a:extLst>
              <a:ext uri="{FF2B5EF4-FFF2-40B4-BE49-F238E27FC236}">
                <a16:creationId xmlns:a16="http://schemas.microsoft.com/office/drawing/2014/main" id="{BDE8432C-5FCA-4339-A982-BFAC7CF5C546}"/>
              </a:ext>
            </a:extLst>
          </p:cNvPr>
          <p:cNvSpPr/>
          <p:nvPr/>
        </p:nvSpPr>
        <p:spPr>
          <a:xfrm>
            <a:off x="1081671" y="3418703"/>
            <a:ext cx="333633" cy="32127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905E11E3-511F-4055-94C3-DCB6F8580B1B}"/>
              </a:ext>
            </a:extLst>
          </p:cNvPr>
          <p:cNvCxnSpPr>
            <a:cxnSpLocks/>
          </p:cNvCxnSpPr>
          <p:nvPr/>
        </p:nvCxnSpPr>
        <p:spPr>
          <a:xfrm flipV="1">
            <a:off x="1417398" y="3579341"/>
            <a:ext cx="1733573" cy="160638"/>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8" name="Parallelogram 17">
            <a:extLst>
              <a:ext uri="{FF2B5EF4-FFF2-40B4-BE49-F238E27FC236}">
                <a16:creationId xmlns:a16="http://schemas.microsoft.com/office/drawing/2014/main" id="{10EE612E-85A7-4EA6-AC0B-20EF3A99AFFE}"/>
              </a:ext>
            </a:extLst>
          </p:cNvPr>
          <p:cNvSpPr/>
          <p:nvPr/>
        </p:nvSpPr>
        <p:spPr>
          <a:xfrm rot="8047263">
            <a:off x="2925987" y="3400458"/>
            <a:ext cx="481387" cy="196600"/>
          </a:xfrm>
          <a:prstGeom prst="parallelogram">
            <a:avLst>
              <a:gd name="adj" fmla="val 105121"/>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A580440A-4A31-4375-8609-5FBBFCC0B9B7}"/>
              </a:ext>
            </a:extLst>
          </p:cNvPr>
          <p:cNvCxnSpPr>
            <a:cxnSpLocks/>
          </p:cNvCxnSpPr>
          <p:nvPr/>
        </p:nvCxnSpPr>
        <p:spPr>
          <a:xfrm>
            <a:off x="1405371" y="3418703"/>
            <a:ext cx="1745600" cy="160638"/>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20" name="Cube 19">
            <a:extLst>
              <a:ext uri="{FF2B5EF4-FFF2-40B4-BE49-F238E27FC236}">
                <a16:creationId xmlns:a16="http://schemas.microsoft.com/office/drawing/2014/main" id="{63E9F94C-A601-47FF-91AD-F476FF303545}"/>
              </a:ext>
            </a:extLst>
          </p:cNvPr>
          <p:cNvSpPr/>
          <p:nvPr/>
        </p:nvSpPr>
        <p:spPr>
          <a:xfrm>
            <a:off x="4081846" y="2380731"/>
            <a:ext cx="667265" cy="1556953"/>
          </a:xfrm>
          <a:prstGeom prst="cube">
            <a:avLst>
              <a:gd name="adj" fmla="val 92044"/>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ube 20">
            <a:extLst>
              <a:ext uri="{FF2B5EF4-FFF2-40B4-BE49-F238E27FC236}">
                <a16:creationId xmlns:a16="http://schemas.microsoft.com/office/drawing/2014/main" id="{8EFD36EC-C658-493F-A6FA-48ECC8244F2A}"/>
              </a:ext>
            </a:extLst>
          </p:cNvPr>
          <p:cNvSpPr/>
          <p:nvPr/>
        </p:nvSpPr>
        <p:spPr>
          <a:xfrm>
            <a:off x="4193057" y="2380731"/>
            <a:ext cx="667265" cy="1556953"/>
          </a:xfrm>
          <a:prstGeom prst="cube">
            <a:avLst>
              <a:gd name="adj" fmla="val 92044"/>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ube 21">
            <a:extLst>
              <a:ext uri="{FF2B5EF4-FFF2-40B4-BE49-F238E27FC236}">
                <a16:creationId xmlns:a16="http://schemas.microsoft.com/office/drawing/2014/main" id="{05859FAC-71EF-4CDA-9A2A-52D47840E5D7}"/>
              </a:ext>
            </a:extLst>
          </p:cNvPr>
          <p:cNvSpPr/>
          <p:nvPr/>
        </p:nvSpPr>
        <p:spPr>
          <a:xfrm>
            <a:off x="4304268" y="2380731"/>
            <a:ext cx="667265" cy="1556953"/>
          </a:xfrm>
          <a:prstGeom prst="cube">
            <a:avLst>
              <a:gd name="adj" fmla="val 92044"/>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ube 22">
            <a:extLst>
              <a:ext uri="{FF2B5EF4-FFF2-40B4-BE49-F238E27FC236}">
                <a16:creationId xmlns:a16="http://schemas.microsoft.com/office/drawing/2014/main" id="{ACF350FC-24AB-4AF8-9056-E46A086B8821}"/>
              </a:ext>
            </a:extLst>
          </p:cNvPr>
          <p:cNvSpPr/>
          <p:nvPr/>
        </p:nvSpPr>
        <p:spPr>
          <a:xfrm>
            <a:off x="4415479" y="2380731"/>
            <a:ext cx="667265" cy="1556953"/>
          </a:xfrm>
          <a:prstGeom prst="cube">
            <a:avLst>
              <a:gd name="adj" fmla="val 92044"/>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arallelogram 23">
            <a:extLst>
              <a:ext uri="{FF2B5EF4-FFF2-40B4-BE49-F238E27FC236}">
                <a16:creationId xmlns:a16="http://schemas.microsoft.com/office/drawing/2014/main" id="{69086DAB-A915-419B-BB28-589316A67DF2}"/>
              </a:ext>
            </a:extLst>
          </p:cNvPr>
          <p:cNvSpPr/>
          <p:nvPr/>
        </p:nvSpPr>
        <p:spPr>
          <a:xfrm rot="8047263">
            <a:off x="4412916" y="3400457"/>
            <a:ext cx="481387" cy="196600"/>
          </a:xfrm>
          <a:prstGeom prst="parallelogram">
            <a:avLst>
              <a:gd name="adj" fmla="val 105121"/>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ube 24">
            <a:extLst>
              <a:ext uri="{FF2B5EF4-FFF2-40B4-BE49-F238E27FC236}">
                <a16:creationId xmlns:a16="http://schemas.microsoft.com/office/drawing/2014/main" id="{7CEE42AA-97C3-4A27-87B4-8847C7496281}"/>
              </a:ext>
            </a:extLst>
          </p:cNvPr>
          <p:cNvSpPr/>
          <p:nvPr/>
        </p:nvSpPr>
        <p:spPr>
          <a:xfrm>
            <a:off x="6571230" y="2845807"/>
            <a:ext cx="310976" cy="733536"/>
          </a:xfrm>
          <a:prstGeom prst="cube">
            <a:avLst>
              <a:gd name="adj" fmla="val 84636"/>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ube 25">
            <a:extLst>
              <a:ext uri="{FF2B5EF4-FFF2-40B4-BE49-F238E27FC236}">
                <a16:creationId xmlns:a16="http://schemas.microsoft.com/office/drawing/2014/main" id="{166B5BE2-1391-4FF7-9AAF-99E18B2954C9}"/>
              </a:ext>
            </a:extLst>
          </p:cNvPr>
          <p:cNvSpPr/>
          <p:nvPr/>
        </p:nvSpPr>
        <p:spPr>
          <a:xfrm>
            <a:off x="6682441" y="2845807"/>
            <a:ext cx="310976" cy="733536"/>
          </a:xfrm>
          <a:prstGeom prst="cube">
            <a:avLst>
              <a:gd name="adj" fmla="val 84636"/>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ube 26">
            <a:extLst>
              <a:ext uri="{FF2B5EF4-FFF2-40B4-BE49-F238E27FC236}">
                <a16:creationId xmlns:a16="http://schemas.microsoft.com/office/drawing/2014/main" id="{8CB174B5-5ADD-4B33-89DE-DC3B6D5262AE}"/>
              </a:ext>
            </a:extLst>
          </p:cNvPr>
          <p:cNvSpPr/>
          <p:nvPr/>
        </p:nvSpPr>
        <p:spPr>
          <a:xfrm>
            <a:off x="6793652" y="2845807"/>
            <a:ext cx="310976" cy="733536"/>
          </a:xfrm>
          <a:prstGeom prst="cube">
            <a:avLst>
              <a:gd name="adj" fmla="val 84636"/>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ube 27">
            <a:extLst>
              <a:ext uri="{FF2B5EF4-FFF2-40B4-BE49-F238E27FC236}">
                <a16:creationId xmlns:a16="http://schemas.microsoft.com/office/drawing/2014/main" id="{CE24773B-F62A-495B-9F83-EB92922C884C}"/>
              </a:ext>
            </a:extLst>
          </p:cNvPr>
          <p:cNvSpPr/>
          <p:nvPr/>
        </p:nvSpPr>
        <p:spPr>
          <a:xfrm>
            <a:off x="6904863" y="2845807"/>
            <a:ext cx="310976" cy="733536"/>
          </a:xfrm>
          <a:prstGeom prst="cube">
            <a:avLst>
              <a:gd name="adj" fmla="val 84636"/>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ube 28">
            <a:extLst>
              <a:ext uri="{FF2B5EF4-FFF2-40B4-BE49-F238E27FC236}">
                <a16:creationId xmlns:a16="http://schemas.microsoft.com/office/drawing/2014/main" id="{70CFA726-6A7A-4ED2-8CA8-223312F69923}"/>
              </a:ext>
            </a:extLst>
          </p:cNvPr>
          <p:cNvSpPr/>
          <p:nvPr/>
        </p:nvSpPr>
        <p:spPr>
          <a:xfrm>
            <a:off x="7016074" y="2845807"/>
            <a:ext cx="310976" cy="733536"/>
          </a:xfrm>
          <a:prstGeom prst="cube">
            <a:avLst>
              <a:gd name="adj" fmla="val 84636"/>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ube 29">
            <a:extLst>
              <a:ext uri="{FF2B5EF4-FFF2-40B4-BE49-F238E27FC236}">
                <a16:creationId xmlns:a16="http://schemas.microsoft.com/office/drawing/2014/main" id="{06791937-DED3-4D32-A7DC-42B329B8391C}"/>
              </a:ext>
            </a:extLst>
          </p:cNvPr>
          <p:cNvSpPr/>
          <p:nvPr/>
        </p:nvSpPr>
        <p:spPr>
          <a:xfrm>
            <a:off x="7127285" y="2845807"/>
            <a:ext cx="310976" cy="733536"/>
          </a:xfrm>
          <a:prstGeom prst="cube">
            <a:avLst>
              <a:gd name="adj" fmla="val 84636"/>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ube 30">
            <a:extLst>
              <a:ext uri="{FF2B5EF4-FFF2-40B4-BE49-F238E27FC236}">
                <a16:creationId xmlns:a16="http://schemas.microsoft.com/office/drawing/2014/main" id="{785F4563-82C3-4E3B-8DA6-664C73339038}"/>
              </a:ext>
            </a:extLst>
          </p:cNvPr>
          <p:cNvSpPr/>
          <p:nvPr/>
        </p:nvSpPr>
        <p:spPr>
          <a:xfrm>
            <a:off x="7221522" y="2845805"/>
            <a:ext cx="310976" cy="733536"/>
          </a:xfrm>
          <a:prstGeom prst="cube">
            <a:avLst>
              <a:gd name="adj" fmla="val 84636"/>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ube 31">
            <a:extLst>
              <a:ext uri="{FF2B5EF4-FFF2-40B4-BE49-F238E27FC236}">
                <a16:creationId xmlns:a16="http://schemas.microsoft.com/office/drawing/2014/main" id="{DEDA6822-8F8C-4AFF-865D-B87FE7BE01D1}"/>
              </a:ext>
            </a:extLst>
          </p:cNvPr>
          <p:cNvSpPr/>
          <p:nvPr/>
        </p:nvSpPr>
        <p:spPr>
          <a:xfrm>
            <a:off x="7329144" y="2845805"/>
            <a:ext cx="310976" cy="733536"/>
          </a:xfrm>
          <a:prstGeom prst="cube">
            <a:avLst>
              <a:gd name="adj" fmla="val 84636"/>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32A52943-5722-4CC9-82D3-B2967E7B90A8}"/>
              </a:ext>
            </a:extLst>
          </p:cNvPr>
          <p:cNvSpPr/>
          <p:nvPr/>
        </p:nvSpPr>
        <p:spPr>
          <a:xfrm rot="8047263">
            <a:off x="7346481" y="3292471"/>
            <a:ext cx="266534" cy="103816"/>
          </a:xfrm>
          <a:prstGeom prst="parallelogram">
            <a:avLst>
              <a:gd name="adj" fmla="val 105121"/>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be 33">
            <a:extLst>
              <a:ext uri="{FF2B5EF4-FFF2-40B4-BE49-F238E27FC236}">
                <a16:creationId xmlns:a16="http://schemas.microsoft.com/office/drawing/2014/main" id="{002F5171-153C-4DF8-9D15-8633B966983C}"/>
              </a:ext>
            </a:extLst>
          </p:cNvPr>
          <p:cNvSpPr/>
          <p:nvPr/>
        </p:nvSpPr>
        <p:spPr>
          <a:xfrm>
            <a:off x="8022118" y="2845807"/>
            <a:ext cx="310976" cy="733536"/>
          </a:xfrm>
          <a:prstGeom prst="cube">
            <a:avLst>
              <a:gd name="adj" fmla="val 84636"/>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ube 34">
            <a:extLst>
              <a:ext uri="{FF2B5EF4-FFF2-40B4-BE49-F238E27FC236}">
                <a16:creationId xmlns:a16="http://schemas.microsoft.com/office/drawing/2014/main" id="{94B9C786-1DAA-4474-93D1-D4766339FA50}"/>
              </a:ext>
            </a:extLst>
          </p:cNvPr>
          <p:cNvSpPr/>
          <p:nvPr/>
        </p:nvSpPr>
        <p:spPr>
          <a:xfrm>
            <a:off x="8133329" y="2845807"/>
            <a:ext cx="310976" cy="733536"/>
          </a:xfrm>
          <a:prstGeom prst="cube">
            <a:avLst>
              <a:gd name="adj" fmla="val 84636"/>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ube 35">
            <a:extLst>
              <a:ext uri="{FF2B5EF4-FFF2-40B4-BE49-F238E27FC236}">
                <a16:creationId xmlns:a16="http://schemas.microsoft.com/office/drawing/2014/main" id="{73344263-D5CD-4244-A04E-3AD744C988EB}"/>
              </a:ext>
            </a:extLst>
          </p:cNvPr>
          <p:cNvSpPr/>
          <p:nvPr/>
        </p:nvSpPr>
        <p:spPr>
          <a:xfrm>
            <a:off x="8244540" y="2845807"/>
            <a:ext cx="310976" cy="733536"/>
          </a:xfrm>
          <a:prstGeom prst="cube">
            <a:avLst>
              <a:gd name="adj" fmla="val 84636"/>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ube 36">
            <a:extLst>
              <a:ext uri="{FF2B5EF4-FFF2-40B4-BE49-F238E27FC236}">
                <a16:creationId xmlns:a16="http://schemas.microsoft.com/office/drawing/2014/main" id="{CB731445-D070-4A3E-B2DC-A35154D9A050}"/>
              </a:ext>
            </a:extLst>
          </p:cNvPr>
          <p:cNvSpPr/>
          <p:nvPr/>
        </p:nvSpPr>
        <p:spPr>
          <a:xfrm>
            <a:off x="8355751" y="2845807"/>
            <a:ext cx="310976" cy="733536"/>
          </a:xfrm>
          <a:prstGeom prst="cube">
            <a:avLst>
              <a:gd name="adj" fmla="val 84636"/>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ube 37">
            <a:extLst>
              <a:ext uri="{FF2B5EF4-FFF2-40B4-BE49-F238E27FC236}">
                <a16:creationId xmlns:a16="http://schemas.microsoft.com/office/drawing/2014/main" id="{7304C99B-3FA6-44F3-AE33-B03431846135}"/>
              </a:ext>
            </a:extLst>
          </p:cNvPr>
          <p:cNvSpPr/>
          <p:nvPr/>
        </p:nvSpPr>
        <p:spPr>
          <a:xfrm>
            <a:off x="8466962" y="2845807"/>
            <a:ext cx="310976" cy="733536"/>
          </a:xfrm>
          <a:prstGeom prst="cube">
            <a:avLst>
              <a:gd name="adj" fmla="val 84636"/>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ube 38">
            <a:extLst>
              <a:ext uri="{FF2B5EF4-FFF2-40B4-BE49-F238E27FC236}">
                <a16:creationId xmlns:a16="http://schemas.microsoft.com/office/drawing/2014/main" id="{A06CCEC5-9437-4FCA-9EBD-26EE814E68AB}"/>
              </a:ext>
            </a:extLst>
          </p:cNvPr>
          <p:cNvSpPr/>
          <p:nvPr/>
        </p:nvSpPr>
        <p:spPr>
          <a:xfrm>
            <a:off x="8578173" y="2845807"/>
            <a:ext cx="310976" cy="733536"/>
          </a:xfrm>
          <a:prstGeom prst="cube">
            <a:avLst>
              <a:gd name="adj" fmla="val 84636"/>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ube 39">
            <a:extLst>
              <a:ext uri="{FF2B5EF4-FFF2-40B4-BE49-F238E27FC236}">
                <a16:creationId xmlns:a16="http://schemas.microsoft.com/office/drawing/2014/main" id="{FCECE72E-0BC5-4071-A744-C772D426C871}"/>
              </a:ext>
            </a:extLst>
          </p:cNvPr>
          <p:cNvSpPr/>
          <p:nvPr/>
        </p:nvSpPr>
        <p:spPr>
          <a:xfrm>
            <a:off x="8672410" y="2845805"/>
            <a:ext cx="310976" cy="733536"/>
          </a:xfrm>
          <a:prstGeom prst="cube">
            <a:avLst>
              <a:gd name="adj" fmla="val 84636"/>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ube 40">
            <a:extLst>
              <a:ext uri="{FF2B5EF4-FFF2-40B4-BE49-F238E27FC236}">
                <a16:creationId xmlns:a16="http://schemas.microsoft.com/office/drawing/2014/main" id="{5E309AB2-437B-4A2E-9FD4-78CFE34AE9AF}"/>
              </a:ext>
            </a:extLst>
          </p:cNvPr>
          <p:cNvSpPr/>
          <p:nvPr/>
        </p:nvSpPr>
        <p:spPr>
          <a:xfrm>
            <a:off x="8780032" y="2845805"/>
            <a:ext cx="310976" cy="733536"/>
          </a:xfrm>
          <a:prstGeom prst="cube">
            <a:avLst>
              <a:gd name="adj" fmla="val 84636"/>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Parallelogram 41">
            <a:extLst>
              <a:ext uri="{FF2B5EF4-FFF2-40B4-BE49-F238E27FC236}">
                <a16:creationId xmlns:a16="http://schemas.microsoft.com/office/drawing/2014/main" id="{4B3C14A7-CAA6-46E7-8488-DE2C3B766134}"/>
              </a:ext>
            </a:extLst>
          </p:cNvPr>
          <p:cNvSpPr/>
          <p:nvPr/>
        </p:nvSpPr>
        <p:spPr>
          <a:xfrm rot="8047263">
            <a:off x="8797369" y="3292471"/>
            <a:ext cx="266534" cy="103816"/>
          </a:xfrm>
          <a:prstGeom prst="parallelogram">
            <a:avLst>
              <a:gd name="adj" fmla="val 105121"/>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ube 42">
            <a:extLst>
              <a:ext uri="{FF2B5EF4-FFF2-40B4-BE49-F238E27FC236}">
                <a16:creationId xmlns:a16="http://schemas.microsoft.com/office/drawing/2014/main" id="{775429E7-75BE-480D-B510-D6756A2085E3}"/>
              </a:ext>
            </a:extLst>
          </p:cNvPr>
          <p:cNvSpPr/>
          <p:nvPr/>
        </p:nvSpPr>
        <p:spPr>
          <a:xfrm>
            <a:off x="5568775" y="2845807"/>
            <a:ext cx="310976" cy="733536"/>
          </a:xfrm>
          <a:prstGeom prst="cube">
            <a:avLst>
              <a:gd name="adj" fmla="val 84636"/>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ube 43">
            <a:extLst>
              <a:ext uri="{FF2B5EF4-FFF2-40B4-BE49-F238E27FC236}">
                <a16:creationId xmlns:a16="http://schemas.microsoft.com/office/drawing/2014/main" id="{DF01CCD8-E4E6-48DB-8D71-8E53C24A2847}"/>
              </a:ext>
            </a:extLst>
          </p:cNvPr>
          <p:cNvSpPr/>
          <p:nvPr/>
        </p:nvSpPr>
        <p:spPr>
          <a:xfrm>
            <a:off x="5679986" y="2845807"/>
            <a:ext cx="310976" cy="733536"/>
          </a:xfrm>
          <a:prstGeom prst="cube">
            <a:avLst>
              <a:gd name="adj" fmla="val 84636"/>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Cube 44">
            <a:extLst>
              <a:ext uri="{FF2B5EF4-FFF2-40B4-BE49-F238E27FC236}">
                <a16:creationId xmlns:a16="http://schemas.microsoft.com/office/drawing/2014/main" id="{548F0B44-657D-45BF-80E8-22A95B08D8A4}"/>
              </a:ext>
            </a:extLst>
          </p:cNvPr>
          <p:cNvSpPr/>
          <p:nvPr/>
        </p:nvSpPr>
        <p:spPr>
          <a:xfrm>
            <a:off x="5774223" y="2845805"/>
            <a:ext cx="310976" cy="733536"/>
          </a:xfrm>
          <a:prstGeom prst="cube">
            <a:avLst>
              <a:gd name="adj" fmla="val 84636"/>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Cube 45">
            <a:extLst>
              <a:ext uri="{FF2B5EF4-FFF2-40B4-BE49-F238E27FC236}">
                <a16:creationId xmlns:a16="http://schemas.microsoft.com/office/drawing/2014/main" id="{8CFADBB3-7C46-44AF-A21F-10C4FBBFBF6D}"/>
              </a:ext>
            </a:extLst>
          </p:cNvPr>
          <p:cNvSpPr/>
          <p:nvPr/>
        </p:nvSpPr>
        <p:spPr>
          <a:xfrm>
            <a:off x="5881845" y="2845805"/>
            <a:ext cx="310976" cy="733536"/>
          </a:xfrm>
          <a:prstGeom prst="cube">
            <a:avLst>
              <a:gd name="adj" fmla="val 84636"/>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Parallelogram 46">
            <a:extLst>
              <a:ext uri="{FF2B5EF4-FFF2-40B4-BE49-F238E27FC236}">
                <a16:creationId xmlns:a16="http://schemas.microsoft.com/office/drawing/2014/main" id="{2473E002-5874-49DD-B817-45380743A740}"/>
              </a:ext>
            </a:extLst>
          </p:cNvPr>
          <p:cNvSpPr/>
          <p:nvPr/>
        </p:nvSpPr>
        <p:spPr>
          <a:xfrm rot="8047263">
            <a:off x="5899182" y="3292471"/>
            <a:ext cx="266534" cy="103816"/>
          </a:xfrm>
          <a:prstGeom prst="parallelogram">
            <a:avLst>
              <a:gd name="adj" fmla="val 105121"/>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ube 47">
            <a:extLst>
              <a:ext uri="{FF2B5EF4-FFF2-40B4-BE49-F238E27FC236}">
                <a16:creationId xmlns:a16="http://schemas.microsoft.com/office/drawing/2014/main" id="{36FCD410-1B1A-4ECE-858A-6E705B372E1C}"/>
              </a:ext>
            </a:extLst>
          </p:cNvPr>
          <p:cNvSpPr/>
          <p:nvPr/>
        </p:nvSpPr>
        <p:spPr>
          <a:xfrm>
            <a:off x="9582531" y="3105294"/>
            <a:ext cx="131695" cy="214558"/>
          </a:xfrm>
          <a:prstGeom prst="cube">
            <a:avLst>
              <a:gd name="adj" fmla="val 59925"/>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Cube 48">
            <a:extLst>
              <a:ext uri="{FF2B5EF4-FFF2-40B4-BE49-F238E27FC236}">
                <a16:creationId xmlns:a16="http://schemas.microsoft.com/office/drawing/2014/main" id="{3CEC62A5-A661-48AB-882C-84079C87D69A}"/>
              </a:ext>
            </a:extLst>
          </p:cNvPr>
          <p:cNvSpPr/>
          <p:nvPr/>
        </p:nvSpPr>
        <p:spPr>
          <a:xfrm>
            <a:off x="9672382" y="3105294"/>
            <a:ext cx="131695" cy="214558"/>
          </a:xfrm>
          <a:prstGeom prst="cube">
            <a:avLst>
              <a:gd name="adj" fmla="val 59925"/>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ube 49">
            <a:extLst>
              <a:ext uri="{FF2B5EF4-FFF2-40B4-BE49-F238E27FC236}">
                <a16:creationId xmlns:a16="http://schemas.microsoft.com/office/drawing/2014/main" id="{218C5DA0-D29F-4739-9288-208696964F15}"/>
              </a:ext>
            </a:extLst>
          </p:cNvPr>
          <p:cNvSpPr/>
          <p:nvPr/>
        </p:nvSpPr>
        <p:spPr>
          <a:xfrm>
            <a:off x="9762233" y="3105294"/>
            <a:ext cx="131695" cy="214558"/>
          </a:xfrm>
          <a:prstGeom prst="cube">
            <a:avLst>
              <a:gd name="adj" fmla="val 59925"/>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ube 50">
            <a:extLst>
              <a:ext uri="{FF2B5EF4-FFF2-40B4-BE49-F238E27FC236}">
                <a16:creationId xmlns:a16="http://schemas.microsoft.com/office/drawing/2014/main" id="{62854E0B-F6C4-44AD-A97F-54BA778548CF}"/>
              </a:ext>
            </a:extLst>
          </p:cNvPr>
          <p:cNvSpPr/>
          <p:nvPr/>
        </p:nvSpPr>
        <p:spPr>
          <a:xfrm>
            <a:off x="9853905" y="3105294"/>
            <a:ext cx="131695" cy="214558"/>
          </a:xfrm>
          <a:prstGeom prst="cube">
            <a:avLst>
              <a:gd name="adj" fmla="val 59925"/>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ube 51">
            <a:extLst>
              <a:ext uri="{FF2B5EF4-FFF2-40B4-BE49-F238E27FC236}">
                <a16:creationId xmlns:a16="http://schemas.microsoft.com/office/drawing/2014/main" id="{9A17B0DB-0BA3-4E5A-88D7-F3A973251B41}"/>
              </a:ext>
            </a:extLst>
          </p:cNvPr>
          <p:cNvSpPr/>
          <p:nvPr/>
        </p:nvSpPr>
        <p:spPr>
          <a:xfrm>
            <a:off x="9949828" y="3105294"/>
            <a:ext cx="131695" cy="214558"/>
          </a:xfrm>
          <a:prstGeom prst="cube">
            <a:avLst>
              <a:gd name="adj" fmla="val 59925"/>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ube 52">
            <a:extLst>
              <a:ext uri="{FF2B5EF4-FFF2-40B4-BE49-F238E27FC236}">
                <a16:creationId xmlns:a16="http://schemas.microsoft.com/office/drawing/2014/main" id="{7529CEB8-D960-4885-AC0B-2173D0314E36}"/>
              </a:ext>
            </a:extLst>
          </p:cNvPr>
          <p:cNvSpPr/>
          <p:nvPr/>
        </p:nvSpPr>
        <p:spPr>
          <a:xfrm>
            <a:off x="10040192" y="3105294"/>
            <a:ext cx="131695" cy="214558"/>
          </a:xfrm>
          <a:prstGeom prst="cube">
            <a:avLst>
              <a:gd name="adj" fmla="val 59925"/>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Cube 53">
            <a:extLst>
              <a:ext uri="{FF2B5EF4-FFF2-40B4-BE49-F238E27FC236}">
                <a16:creationId xmlns:a16="http://schemas.microsoft.com/office/drawing/2014/main" id="{EB566F82-C99D-4D5A-8F3A-499A6BF32C02}"/>
              </a:ext>
            </a:extLst>
          </p:cNvPr>
          <p:cNvSpPr/>
          <p:nvPr/>
        </p:nvSpPr>
        <p:spPr>
          <a:xfrm>
            <a:off x="10132380" y="3099116"/>
            <a:ext cx="131695" cy="214558"/>
          </a:xfrm>
          <a:prstGeom prst="cube">
            <a:avLst>
              <a:gd name="adj" fmla="val 59925"/>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Cube 54">
            <a:extLst>
              <a:ext uri="{FF2B5EF4-FFF2-40B4-BE49-F238E27FC236}">
                <a16:creationId xmlns:a16="http://schemas.microsoft.com/office/drawing/2014/main" id="{94708B31-E840-4462-A8AF-CF1210C9C25A}"/>
              </a:ext>
            </a:extLst>
          </p:cNvPr>
          <p:cNvSpPr/>
          <p:nvPr/>
        </p:nvSpPr>
        <p:spPr>
          <a:xfrm>
            <a:off x="10228082" y="3099116"/>
            <a:ext cx="131695" cy="214558"/>
          </a:xfrm>
          <a:prstGeom prst="cube">
            <a:avLst>
              <a:gd name="adj" fmla="val 59925"/>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ube 55">
            <a:extLst>
              <a:ext uri="{FF2B5EF4-FFF2-40B4-BE49-F238E27FC236}">
                <a16:creationId xmlns:a16="http://schemas.microsoft.com/office/drawing/2014/main" id="{F7874F95-EEAB-4630-940A-154631AC962D}"/>
              </a:ext>
            </a:extLst>
          </p:cNvPr>
          <p:cNvSpPr/>
          <p:nvPr/>
        </p:nvSpPr>
        <p:spPr>
          <a:xfrm>
            <a:off x="10773986" y="2511432"/>
            <a:ext cx="131695" cy="214558"/>
          </a:xfrm>
          <a:prstGeom prst="cube">
            <a:avLst>
              <a:gd name="adj" fmla="val 59925"/>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7" name="Cube 56">
            <a:extLst>
              <a:ext uri="{FF2B5EF4-FFF2-40B4-BE49-F238E27FC236}">
                <a16:creationId xmlns:a16="http://schemas.microsoft.com/office/drawing/2014/main" id="{AE51B26B-EDC8-47A3-BAEA-E1DD2B48E852}"/>
              </a:ext>
            </a:extLst>
          </p:cNvPr>
          <p:cNvSpPr/>
          <p:nvPr/>
        </p:nvSpPr>
        <p:spPr>
          <a:xfrm>
            <a:off x="10771802" y="3650669"/>
            <a:ext cx="131695" cy="214558"/>
          </a:xfrm>
          <a:prstGeom prst="cube">
            <a:avLst>
              <a:gd name="adj" fmla="val 59925"/>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7B1761CA-ABFD-499B-AE18-1B5A3722D7C2}"/>
              </a:ext>
            </a:extLst>
          </p:cNvPr>
          <p:cNvCxnSpPr>
            <a:cxnSpLocks/>
          </p:cNvCxnSpPr>
          <p:nvPr/>
        </p:nvCxnSpPr>
        <p:spPr>
          <a:xfrm>
            <a:off x="3150971" y="3542481"/>
            <a:ext cx="1487520" cy="0"/>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E882E73-0879-47BF-993E-5C7F6ADFA90E}"/>
              </a:ext>
            </a:extLst>
          </p:cNvPr>
          <p:cNvCxnSpPr>
            <a:cxnSpLocks/>
            <a:endCxn id="47" idx="1"/>
          </p:cNvCxnSpPr>
          <p:nvPr/>
        </p:nvCxnSpPr>
        <p:spPr>
          <a:xfrm flipV="1">
            <a:off x="4736695" y="3419687"/>
            <a:ext cx="1295030" cy="122794"/>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207E324-6002-4439-A31F-00BF8D73C901}"/>
              </a:ext>
            </a:extLst>
          </p:cNvPr>
          <p:cNvCxnSpPr>
            <a:cxnSpLocks/>
            <a:endCxn id="47" idx="1"/>
          </p:cNvCxnSpPr>
          <p:nvPr/>
        </p:nvCxnSpPr>
        <p:spPr>
          <a:xfrm>
            <a:off x="4745152" y="3249299"/>
            <a:ext cx="1286573" cy="170388"/>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204DC7E-A879-4383-A404-88E509FFE2AB}"/>
              </a:ext>
            </a:extLst>
          </p:cNvPr>
          <p:cNvCxnSpPr>
            <a:cxnSpLocks/>
            <a:endCxn id="47" idx="1"/>
          </p:cNvCxnSpPr>
          <p:nvPr/>
        </p:nvCxnSpPr>
        <p:spPr>
          <a:xfrm flipV="1">
            <a:off x="4555686" y="3419687"/>
            <a:ext cx="1476039" cy="303818"/>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2FBA782-36A8-46F8-B7C5-E24A8280996B}"/>
              </a:ext>
            </a:extLst>
          </p:cNvPr>
          <p:cNvCxnSpPr>
            <a:cxnSpLocks/>
            <a:endCxn id="47" idx="1"/>
          </p:cNvCxnSpPr>
          <p:nvPr/>
        </p:nvCxnSpPr>
        <p:spPr>
          <a:xfrm flipV="1">
            <a:off x="4546133" y="3419687"/>
            <a:ext cx="1485592" cy="27114"/>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ECDD857-D3EA-4F18-B972-5C94F9DE3353}"/>
              </a:ext>
            </a:extLst>
          </p:cNvPr>
          <p:cNvCxnSpPr>
            <a:cxnSpLocks/>
            <a:endCxn id="33" idx="1"/>
          </p:cNvCxnSpPr>
          <p:nvPr/>
        </p:nvCxnSpPr>
        <p:spPr>
          <a:xfrm flipV="1">
            <a:off x="5966794" y="3419687"/>
            <a:ext cx="1512230" cy="55498"/>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83E1087-04D4-41D6-9E36-48FC5648173C}"/>
              </a:ext>
            </a:extLst>
          </p:cNvPr>
          <p:cNvCxnSpPr>
            <a:cxnSpLocks/>
            <a:endCxn id="33" idx="1"/>
          </p:cNvCxnSpPr>
          <p:nvPr/>
        </p:nvCxnSpPr>
        <p:spPr>
          <a:xfrm>
            <a:off x="5964268" y="3313389"/>
            <a:ext cx="1514756" cy="106298"/>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4000167-6662-4E98-85B9-B59621FD4795}"/>
              </a:ext>
            </a:extLst>
          </p:cNvPr>
          <p:cNvCxnSpPr>
            <a:cxnSpLocks/>
            <a:endCxn id="33" idx="1"/>
          </p:cNvCxnSpPr>
          <p:nvPr/>
        </p:nvCxnSpPr>
        <p:spPr>
          <a:xfrm>
            <a:off x="6089348" y="3212745"/>
            <a:ext cx="1389676" cy="206942"/>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86A8C46-037A-4051-B196-5C791F948B14}"/>
              </a:ext>
            </a:extLst>
          </p:cNvPr>
          <p:cNvCxnSpPr>
            <a:cxnSpLocks/>
            <a:endCxn id="33" idx="1"/>
          </p:cNvCxnSpPr>
          <p:nvPr/>
        </p:nvCxnSpPr>
        <p:spPr>
          <a:xfrm>
            <a:off x="6088184" y="3362044"/>
            <a:ext cx="1390840" cy="57643"/>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10506CE-BFC6-40F3-AB12-A8B6ECE03AB0}"/>
              </a:ext>
            </a:extLst>
          </p:cNvPr>
          <p:cNvCxnSpPr>
            <a:cxnSpLocks/>
          </p:cNvCxnSpPr>
          <p:nvPr/>
        </p:nvCxnSpPr>
        <p:spPr>
          <a:xfrm>
            <a:off x="7469788" y="3362380"/>
            <a:ext cx="1451612" cy="0"/>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83FB930-A1FE-42DF-B7DE-79776ABA25D4}"/>
              </a:ext>
            </a:extLst>
          </p:cNvPr>
          <p:cNvCxnSpPr>
            <a:cxnSpLocks/>
            <a:stCxn id="41" idx="3"/>
          </p:cNvCxnSpPr>
          <p:nvPr/>
        </p:nvCxnSpPr>
        <p:spPr>
          <a:xfrm flipV="1">
            <a:off x="8803921" y="3313675"/>
            <a:ext cx="1487493" cy="265666"/>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0D63123-9CD2-4C58-8767-A586AE54738E}"/>
              </a:ext>
            </a:extLst>
          </p:cNvPr>
          <p:cNvCxnSpPr>
            <a:cxnSpLocks/>
            <a:stCxn id="41" idx="1"/>
          </p:cNvCxnSpPr>
          <p:nvPr/>
        </p:nvCxnSpPr>
        <p:spPr>
          <a:xfrm>
            <a:off x="8803921" y="3109003"/>
            <a:ext cx="1504565" cy="78016"/>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A899351-AFA8-4725-B980-2DCC456A666E}"/>
              </a:ext>
            </a:extLst>
          </p:cNvPr>
          <p:cNvCxnSpPr>
            <a:cxnSpLocks/>
            <a:stCxn id="41" idx="0"/>
          </p:cNvCxnSpPr>
          <p:nvPr/>
        </p:nvCxnSpPr>
        <p:spPr>
          <a:xfrm>
            <a:off x="9067119" y="2845805"/>
            <a:ext cx="1303613" cy="269195"/>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6DFD97B-4F99-401C-A4EC-0DE03E4DEFB9}"/>
              </a:ext>
            </a:extLst>
          </p:cNvPr>
          <p:cNvCxnSpPr>
            <a:cxnSpLocks/>
          </p:cNvCxnSpPr>
          <p:nvPr/>
        </p:nvCxnSpPr>
        <p:spPr>
          <a:xfrm flipV="1">
            <a:off x="9099450" y="3255321"/>
            <a:ext cx="1271282" cy="79172"/>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239E029-CF1F-405F-955D-DAE52C1AF25D}"/>
              </a:ext>
            </a:extLst>
          </p:cNvPr>
          <p:cNvCxnSpPr>
            <a:cxnSpLocks/>
            <a:stCxn id="55" idx="3"/>
            <a:endCxn id="57" idx="2"/>
          </p:cNvCxnSpPr>
          <p:nvPr/>
        </p:nvCxnSpPr>
        <p:spPr>
          <a:xfrm>
            <a:off x="10254470" y="3313674"/>
            <a:ext cx="517332" cy="483733"/>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A1A1771-5151-44BD-A431-F63BD616CFF5}"/>
              </a:ext>
            </a:extLst>
          </p:cNvPr>
          <p:cNvCxnSpPr>
            <a:cxnSpLocks/>
            <a:stCxn id="54" idx="3"/>
            <a:endCxn id="57" idx="2"/>
          </p:cNvCxnSpPr>
          <p:nvPr/>
        </p:nvCxnSpPr>
        <p:spPr>
          <a:xfrm>
            <a:off x="10158768" y="3313674"/>
            <a:ext cx="613034" cy="483733"/>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5DAE0A0-8FC9-43C0-ABB5-4CEFD68188DA}"/>
              </a:ext>
            </a:extLst>
          </p:cNvPr>
          <p:cNvCxnSpPr>
            <a:cxnSpLocks/>
            <a:stCxn id="53" idx="3"/>
            <a:endCxn id="57" idx="2"/>
          </p:cNvCxnSpPr>
          <p:nvPr/>
        </p:nvCxnSpPr>
        <p:spPr>
          <a:xfrm>
            <a:off x="10066580" y="3319852"/>
            <a:ext cx="705222" cy="477555"/>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ACA2817-C53E-4686-ACA8-93A8447A8FF0}"/>
              </a:ext>
            </a:extLst>
          </p:cNvPr>
          <p:cNvCxnSpPr>
            <a:cxnSpLocks/>
            <a:stCxn id="52" idx="3"/>
            <a:endCxn id="57" idx="2"/>
          </p:cNvCxnSpPr>
          <p:nvPr/>
        </p:nvCxnSpPr>
        <p:spPr>
          <a:xfrm>
            <a:off x="9976216" y="3319852"/>
            <a:ext cx="795586" cy="477555"/>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9713499-84A4-4DCE-AE6D-4F4866F9A7CD}"/>
              </a:ext>
            </a:extLst>
          </p:cNvPr>
          <p:cNvCxnSpPr>
            <a:cxnSpLocks/>
            <a:stCxn id="51" idx="3"/>
            <a:endCxn id="57" idx="2"/>
          </p:cNvCxnSpPr>
          <p:nvPr/>
        </p:nvCxnSpPr>
        <p:spPr>
          <a:xfrm>
            <a:off x="9880293" y="3319852"/>
            <a:ext cx="891509" cy="477555"/>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80E6B83-90EF-48E3-90C7-2FF753F59C30}"/>
              </a:ext>
            </a:extLst>
          </p:cNvPr>
          <p:cNvCxnSpPr>
            <a:cxnSpLocks/>
            <a:stCxn id="50" idx="3"/>
            <a:endCxn id="57" idx="2"/>
          </p:cNvCxnSpPr>
          <p:nvPr/>
        </p:nvCxnSpPr>
        <p:spPr>
          <a:xfrm>
            <a:off x="9788621" y="3319852"/>
            <a:ext cx="983181" cy="477555"/>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39A9EAF-E252-4B5C-86D6-B7D6AB4D7F7D}"/>
              </a:ext>
            </a:extLst>
          </p:cNvPr>
          <p:cNvCxnSpPr>
            <a:cxnSpLocks/>
            <a:stCxn id="49" idx="3"/>
            <a:endCxn id="57" idx="2"/>
          </p:cNvCxnSpPr>
          <p:nvPr/>
        </p:nvCxnSpPr>
        <p:spPr>
          <a:xfrm>
            <a:off x="9698770" y="3319852"/>
            <a:ext cx="1073032" cy="477555"/>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C19A9C3-373D-4E0E-8289-01C1DE2E3D46}"/>
              </a:ext>
            </a:extLst>
          </p:cNvPr>
          <p:cNvCxnSpPr>
            <a:cxnSpLocks/>
            <a:stCxn id="48" idx="3"/>
            <a:endCxn id="57" idx="2"/>
          </p:cNvCxnSpPr>
          <p:nvPr/>
        </p:nvCxnSpPr>
        <p:spPr>
          <a:xfrm>
            <a:off x="9608919" y="3319852"/>
            <a:ext cx="1162883" cy="477555"/>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B107155E-F84E-4B94-A9F9-EEF3AB04C3F6}"/>
              </a:ext>
            </a:extLst>
          </p:cNvPr>
          <p:cNvCxnSpPr/>
          <p:nvPr/>
        </p:nvCxnSpPr>
        <p:spPr>
          <a:xfrm flipV="1">
            <a:off x="2403913" y="3725256"/>
            <a:ext cx="0" cy="49876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E15D204B-647E-4E87-8906-75349CB813EF}"/>
              </a:ext>
            </a:extLst>
          </p:cNvPr>
          <p:cNvSpPr txBox="1"/>
          <p:nvPr/>
        </p:nvSpPr>
        <p:spPr>
          <a:xfrm>
            <a:off x="1789345" y="4238633"/>
            <a:ext cx="1253493" cy="307777"/>
          </a:xfrm>
          <a:prstGeom prst="rect">
            <a:avLst/>
          </a:prstGeom>
          <a:noFill/>
          <a:ln>
            <a:noFill/>
          </a:ln>
        </p:spPr>
        <p:txBody>
          <a:bodyPr wrap="square" rtlCol="0">
            <a:spAutoFit/>
          </a:bodyPr>
          <a:lstStyle/>
          <a:p>
            <a:r>
              <a:rPr lang="en-US" sz="1400" dirty="0">
                <a:solidFill>
                  <a:schemeClr val="bg1"/>
                </a:solidFill>
                <a:latin typeface="Segoe UI Light" panose="020B0502040204020203" pitchFamily="34" charset="0"/>
                <a:cs typeface="Segoe UI Light" panose="020B0502040204020203" pitchFamily="34" charset="0"/>
              </a:rPr>
              <a:t>C</a:t>
            </a:r>
            <a:r>
              <a:rPr lang="en-US" altLang="zh-CN" sz="1400" dirty="0">
                <a:solidFill>
                  <a:schemeClr val="bg1"/>
                </a:solidFill>
                <a:latin typeface="Segoe UI Light" panose="020B0502040204020203" pitchFamily="34" charset="0"/>
                <a:cs typeface="Segoe UI Light" panose="020B0502040204020203" pitchFamily="34" charset="0"/>
              </a:rPr>
              <a:t>onvolution</a:t>
            </a:r>
            <a:endParaRPr lang="en-US" sz="1400" dirty="0">
              <a:solidFill>
                <a:schemeClr val="bg1"/>
              </a:solidFill>
              <a:latin typeface="Segoe UI Light" panose="020B0502040204020203" pitchFamily="34" charset="0"/>
              <a:cs typeface="Segoe UI Light" panose="020B0502040204020203" pitchFamily="34" charset="0"/>
            </a:endParaRPr>
          </a:p>
        </p:txBody>
      </p:sp>
      <p:cxnSp>
        <p:nvCxnSpPr>
          <p:cNvPr id="82" name="Straight Arrow Connector 81">
            <a:extLst>
              <a:ext uri="{FF2B5EF4-FFF2-40B4-BE49-F238E27FC236}">
                <a16:creationId xmlns:a16="http://schemas.microsoft.com/office/drawing/2014/main" id="{DFDF62AC-A43D-4BA7-A59B-A525CE16EC8F}"/>
              </a:ext>
            </a:extLst>
          </p:cNvPr>
          <p:cNvCxnSpPr/>
          <p:nvPr/>
        </p:nvCxnSpPr>
        <p:spPr>
          <a:xfrm flipV="1">
            <a:off x="3554132" y="3725256"/>
            <a:ext cx="0" cy="49876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3FFC0776-4A30-476E-80E4-9995027C64D5}"/>
              </a:ext>
            </a:extLst>
          </p:cNvPr>
          <p:cNvSpPr txBox="1"/>
          <p:nvPr/>
        </p:nvSpPr>
        <p:spPr>
          <a:xfrm>
            <a:off x="3129500" y="4238633"/>
            <a:ext cx="1165153" cy="307777"/>
          </a:xfrm>
          <a:prstGeom prst="rect">
            <a:avLst/>
          </a:prstGeom>
          <a:noFill/>
          <a:ln>
            <a:noFill/>
          </a:ln>
        </p:spPr>
        <p:txBody>
          <a:bodyPr wrap="square" rtlCol="0">
            <a:spAutoFit/>
          </a:bodyPr>
          <a:lstStyle/>
          <a:p>
            <a:r>
              <a:rPr lang="en-US" sz="1400" dirty="0">
                <a:solidFill>
                  <a:schemeClr val="bg1"/>
                </a:solidFill>
                <a:latin typeface="Segoe UI Light" panose="020B0502040204020203" pitchFamily="34" charset="0"/>
                <a:cs typeface="Segoe UI Light" panose="020B0502040204020203" pitchFamily="34" charset="0"/>
              </a:rPr>
              <a:t>Activation </a:t>
            </a:r>
          </a:p>
        </p:txBody>
      </p:sp>
      <p:cxnSp>
        <p:nvCxnSpPr>
          <p:cNvPr id="84" name="Straight Arrow Connector 83">
            <a:extLst>
              <a:ext uri="{FF2B5EF4-FFF2-40B4-BE49-F238E27FC236}">
                <a16:creationId xmlns:a16="http://schemas.microsoft.com/office/drawing/2014/main" id="{E7DAE7C1-3980-48D8-BF16-9AA9E7F5969B}"/>
              </a:ext>
            </a:extLst>
          </p:cNvPr>
          <p:cNvCxnSpPr/>
          <p:nvPr/>
        </p:nvCxnSpPr>
        <p:spPr>
          <a:xfrm flipV="1">
            <a:off x="6384059" y="3730497"/>
            <a:ext cx="0" cy="49876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68D0474B-9D90-46A5-AFE1-0740A0D09737}"/>
              </a:ext>
            </a:extLst>
          </p:cNvPr>
          <p:cNvSpPr txBox="1"/>
          <p:nvPr/>
        </p:nvSpPr>
        <p:spPr>
          <a:xfrm>
            <a:off x="5857831" y="4243874"/>
            <a:ext cx="1322298" cy="307777"/>
          </a:xfrm>
          <a:prstGeom prst="rect">
            <a:avLst/>
          </a:prstGeom>
          <a:noFill/>
          <a:ln>
            <a:noFill/>
          </a:ln>
        </p:spPr>
        <p:txBody>
          <a:bodyPr wrap="square" rtlCol="0">
            <a:spAutoFit/>
          </a:bodyPr>
          <a:lstStyle/>
          <a:p>
            <a:r>
              <a:rPr lang="en-US" sz="1400" dirty="0">
                <a:solidFill>
                  <a:schemeClr val="bg1"/>
                </a:solidFill>
                <a:latin typeface="Segoe UI Light" panose="020B0502040204020203" pitchFamily="34" charset="0"/>
                <a:cs typeface="Segoe UI Light" panose="020B0502040204020203" pitchFamily="34" charset="0"/>
              </a:rPr>
              <a:t>C</a:t>
            </a:r>
            <a:r>
              <a:rPr lang="en-US" altLang="zh-CN" sz="1400" dirty="0">
                <a:solidFill>
                  <a:schemeClr val="bg1"/>
                </a:solidFill>
                <a:latin typeface="Segoe UI Light" panose="020B0502040204020203" pitchFamily="34" charset="0"/>
                <a:cs typeface="Segoe UI Light" panose="020B0502040204020203" pitchFamily="34" charset="0"/>
              </a:rPr>
              <a:t>onvolution</a:t>
            </a:r>
            <a:endParaRPr lang="en-US" sz="1400" dirty="0">
              <a:solidFill>
                <a:schemeClr val="bg1"/>
              </a:solidFill>
              <a:latin typeface="Segoe UI Light" panose="020B0502040204020203" pitchFamily="34" charset="0"/>
              <a:cs typeface="Segoe UI Light" panose="020B0502040204020203" pitchFamily="34" charset="0"/>
            </a:endParaRPr>
          </a:p>
        </p:txBody>
      </p:sp>
      <p:cxnSp>
        <p:nvCxnSpPr>
          <p:cNvPr id="86" name="Straight Arrow Connector 85">
            <a:extLst>
              <a:ext uri="{FF2B5EF4-FFF2-40B4-BE49-F238E27FC236}">
                <a16:creationId xmlns:a16="http://schemas.microsoft.com/office/drawing/2014/main" id="{796807E6-E309-4504-BDDF-52F16F29D99D}"/>
              </a:ext>
            </a:extLst>
          </p:cNvPr>
          <p:cNvCxnSpPr/>
          <p:nvPr/>
        </p:nvCxnSpPr>
        <p:spPr>
          <a:xfrm flipV="1">
            <a:off x="5277911" y="3730343"/>
            <a:ext cx="0" cy="49876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4304D8F9-CE9C-4DFB-9FD4-77B675D751FC}"/>
              </a:ext>
            </a:extLst>
          </p:cNvPr>
          <p:cNvSpPr txBox="1"/>
          <p:nvPr/>
        </p:nvSpPr>
        <p:spPr>
          <a:xfrm>
            <a:off x="4936404" y="4243720"/>
            <a:ext cx="1165153" cy="307777"/>
          </a:xfrm>
          <a:prstGeom prst="rect">
            <a:avLst/>
          </a:prstGeom>
          <a:noFill/>
          <a:ln>
            <a:noFill/>
          </a:ln>
        </p:spPr>
        <p:txBody>
          <a:bodyPr wrap="square" rtlCol="0">
            <a:spAutoFit/>
          </a:bodyPr>
          <a:lstStyle/>
          <a:p>
            <a:r>
              <a:rPr lang="en-US" sz="1400" dirty="0">
                <a:solidFill>
                  <a:schemeClr val="bg1"/>
                </a:solidFill>
                <a:latin typeface="Segoe UI Light" panose="020B0502040204020203" pitchFamily="34" charset="0"/>
                <a:cs typeface="Segoe UI Light" panose="020B0502040204020203" pitchFamily="34" charset="0"/>
              </a:rPr>
              <a:t>Pooling</a:t>
            </a:r>
          </a:p>
        </p:txBody>
      </p:sp>
      <p:cxnSp>
        <p:nvCxnSpPr>
          <p:cNvPr id="88" name="Straight Arrow Connector 87">
            <a:extLst>
              <a:ext uri="{FF2B5EF4-FFF2-40B4-BE49-F238E27FC236}">
                <a16:creationId xmlns:a16="http://schemas.microsoft.com/office/drawing/2014/main" id="{9AF9D6F0-5AAE-419E-8BB7-877FEC97C771}"/>
              </a:ext>
            </a:extLst>
          </p:cNvPr>
          <p:cNvCxnSpPr/>
          <p:nvPr/>
        </p:nvCxnSpPr>
        <p:spPr>
          <a:xfrm flipV="1">
            <a:off x="7790843" y="3725256"/>
            <a:ext cx="0" cy="49876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BC1B41A7-AE89-4154-ADAE-41790D19ABF8}"/>
              </a:ext>
            </a:extLst>
          </p:cNvPr>
          <p:cNvSpPr txBox="1"/>
          <p:nvPr/>
        </p:nvSpPr>
        <p:spPr>
          <a:xfrm>
            <a:off x="7366211" y="4238633"/>
            <a:ext cx="1165153" cy="307777"/>
          </a:xfrm>
          <a:prstGeom prst="rect">
            <a:avLst/>
          </a:prstGeom>
          <a:noFill/>
          <a:ln>
            <a:noFill/>
          </a:ln>
        </p:spPr>
        <p:txBody>
          <a:bodyPr wrap="square" rtlCol="0">
            <a:spAutoFit/>
          </a:bodyPr>
          <a:lstStyle/>
          <a:p>
            <a:r>
              <a:rPr lang="en-US" sz="1400" dirty="0">
                <a:solidFill>
                  <a:schemeClr val="bg1"/>
                </a:solidFill>
                <a:latin typeface="Segoe UI Light" panose="020B0502040204020203" pitchFamily="34" charset="0"/>
                <a:cs typeface="Segoe UI Light" panose="020B0502040204020203" pitchFamily="34" charset="0"/>
              </a:rPr>
              <a:t>Activation </a:t>
            </a:r>
          </a:p>
        </p:txBody>
      </p:sp>
      <p:cxnSp>
        <p:nvCxnSpPr>
          <p:cNvPr id="90" name="Straight Arrow Connector 89">
            <a:extLst>
              <a:ext uri="{FF2B5EF4-FFF2-40B4-BE49-F238E27FC236}">
                <a16:creationId xmlns:a16="http://schemas.microsoft.com/office/drawing/2014/main" id="{9376A0A9-F9CE-4BA1-B51A-0A9356AB8E3A}"/>
              </a:ext>
            </a:extLst>
          </p:cNvPr>
          <p:cNvCxnSpPr/>
          <p:nvPr/>
        </p:nvCxnSpPr>
        <p:spPr>
          <a:xfrm flipV="1">
            <a:off x="9367849" y="3726011"/>
            <a:ext cx="0" cy="49876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ECD7E837-1B15-45EC-8CBE-7F495FA10AE1}"/>
              </a:ext>
            </a:extLst>
          </p:cNvPr>
          <p:cNvSpPr txBox="1"/>
          <p:nvPr/>
        </p:nvSpPr>
        <p:spPr>
          <a:xfrm>
            <a:off x="9026342" y="4239388"/>
            <a:ext cx="1165153" cy="307777"/>
          </a:xfrm>
          <a:prstGeom prst="rect">
            <a:avLst/>
          </a:prstGeom>
          <a:noFill/>
          <a:ln>
            <a:noFill/>
          </a:ln>
        </p:spPr>
        <p:txBody>
          <a:bodyPr wrap="square" rtlCol="0">
            <a:spAutoFit/>
          </a:bodyPr>
          <a:lstStyle/>
          <a:p>
            <a:r>
              <a:rPr lang="en-US" sz="1400" dirty="0">
                <a:solidFill>
                  <a:schemeClr val="bg1"/>
                </a:solidFill>
                <a:latin typeface="Segoe UI Light" panose="020B0502040204020203" pitchFamily="34" charset="0"/>
                <a:cs typeface="Segoe UI Light" panose="020B0502040204020203" pitchFamily="34" charset="0"/>
              </a:rPr>
              <a:t>Pooling</a:t>
            </a:r>
          </a:p>
        </p:txBody>
      </p:sp>
      <p:cxnSp>
        <p:nvCxnSpPr>
          <p:cNvPr id="92" name="Straight Arrow Connector 91">
            <a:extLst>
              <a:ext uri="{FF2B5EF4-FFF2-40B4-BE49-F238E27FC236}">
                <a16:creationId xmlns:a16="http://schemas.microsoft.com/office/drawing/2014/main" id="{6826E017-BE80-4D94-A409-BA8C6636EFED}"/>
              </a:ext>
            </a:extLst>
          </p:cNvPr>
          <p:cNvCxnSpPr/>
          <p:nvPr/>
        </p:nvCxnSpPr>
        <p:spPr>
          <a:xfrm flipV="1">
            <a:off x="10445403" y="3729870"/>
            <a:ext cx="0" cy="49876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89E6C48A-8CA2-4B47-A62B-545B3F331CD3}"/>
              </a:ext>
            </a:extLst>
          </p:cNvPr>
          <p:cNvSpPr txBox="1"/>
          <p:nvPr/>
        </p:nvSpPr>
        <p:spPr>
          <a:xfrm>
            <a:off x="9863750" y="4243247"/>
            <a:ext cx="1646605" cy="307777"/>
          </a:xfrm>
          <a:prstGeom prst="rect">
            <a:avLst/>
          </a:prstGeom>
          <a:noFill/>
          <a:ln>
            <a:noFill/>
          </a:ln>
        </p:spPr>
        <p:txBody>
          <a:bodyPr wrap="square" rtlCol="0">
            <a:spAutoFit/>
          </a:bodyPr>
          <a:lstStyle/>
          <a:p>
            <a:r>
              <a:rPr lang="en-US" sz="1400" dirty="0">
                <a:solidFill>
                  <a:schemeClr val="bg1"/>
                </a:solidFill>
                <a:latin typeface="Segoe UI Light" panose="020B0502040204020203" pitchFamily="34" charset="0"/>
                <a:cs typeface="Segoe UI Light" panose="020B0502040204020203" pitchFamily="34" charset="0"/>
              </a:rPr>
              <a:t>Fully-connected</a:t>
            </a:r>
          </a:p>
        </p:txBody>
      </p:sp>
      <p:grpSp>
        <p:nvGrpSpPr>
          <p:cNvPr id="99" name="Group 98">
            <a:extLst>
              <a:ext uri="{FF2B5EF4-FFF2-40B4-BE49-F238E27FC236}">
                <a16:creationId xmlns:a16="http://schemas.microsoft.com/office/drawing/2014/main" id="{BB39D623-5D5C-446C-A1AB-63A63C0F1022}"/>
              </a:ext>
            </a:extLst>
          </p:cNvPr>
          <p:cNvGrpSpPr/>
          <p:nvPr/>
        </p:nvGrpSpPr>
        <p:grpSpPr>
          <a:xfrm>
            <a:off x="2317478" y="1974745"/>
            <a:ext cx="3042370" cy="2093673"/>
            <a:chOff x="2425148" y="1974745"/>
            <a:chExt cx="3071906" cy="2093673"/>
          </a:xfrm>
        </p:grpSpPr>
        <p:sp>
          <p:nvSpPr>
            <p:cNvPr id="95" name="Rectangle 94">
              <a:extLst>
                <a:ext uri="{FF2B5EF4-FFF2-40B4-BE49-F238E27FC236}">
                  <a16:creationId xmlns:a16="http://schemas.microsoft.com/office/drawing/2014/main" id="{B2FEEFFD-E51F-4AC8-AA51-F8B4C76622CA}"/>
                </a:ext>
              </a:extLst>
            </p:cNvPr>
            <p:cNvSpPr/>
            <p:nvPr/>
          </p:nvSpPr>
          <p:spPr bwMode="auto">
            <a:xfrm>
              <a:off x="2425148" y="2020958"/>
              <a:ext cx="2888974" cy="2047460"/>
            </a:xfrm>
            <a:prstGeom prst="rect">
              <a:avLst/>
            </a:prstGeom>
            <a:noFill/>
            <a:ln w="12700" cap="flat" cmpd="sng" algn="ctr">
              <a:solidFill>
                <a:schemeClr val="bg1"/>
              </a:solidFill>
              <a:prstDash val="dash"/>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96" name="TextBox 95">
              <a:extLst>
                <a:ext uri="{FF2B5EF4-FFF2-40B4-BE49-F238E27FC236}">
                  <a16:creationId xmlns:a16="http://schemas.microsoft.com/office/drawing/2014/main" id="{A4B4C008-FE66-4ED6-AC83-E6DDCA2DF37A}"/>
                </a:ext>
              </a:extLst>
            </p:cNvPr>
            <p:cNvSpPr txBox="1"/>
            <p:nvPr/>
          </p:nvSpPr>
          <p:spPr>
            <a:xfrm>
              <a:off x="4953416" y="1974745"/>
              <a:ext cx="543638" cy="369332"/>
            </a:xfrm>
            <a:prstGeom prst="rect">
              <a:avLst/>
            </a:prstGeom>
            <a:noFill/>
          </p:spPr>
          <p:txBody>
            <a:bodyPr wrap="square" rtlCol="0">
              <a:spAutoFit/>
            </a:bodyPr>
            <a:lstStyle/>
            <a:p>
              <a:r>
                <a:rPr lang="en-US" dirty="0">
                  <a:solidFill>
                    <a:schemeClr val="bg1"/>
                  </a:solidFill>
                  <a:latin typeface="Segoe UI Light" panose="020B0502040204020203" pitchFamily="34" charset="0"/>
                  <a:cs typeface="Segoe UI Light" panose="020B0502040204020203" pitchFamily="34" charset="0"/>
                </a:rPr>
                <a:t>n</a:t>
              </a:r>
            </a:p>
          </p:txBody>
        </p:sp>
      </p:grpSp>
      <p:grpSp>
        <p:nvGrpSpPr>
          <p:cNvPr id="100" name="Group 99">
            <a:extLst>
              <a:ext uri="{FF2B5EF4-FFF2-40B4-BE49-F238E27FC236}">
                <a16:creationId xmlns:a16="http://schemas.microsoft.com/office/drawing/2014/main" id="{D9A8C75E-18B8-48C1-93FD-F596054F72B4}"/>
              </a:ext>
            </a:extLst>
          </p:cNvPr>
          <p:cNvGrpSpPr/>
          <p:nvPr/>
        </p:nvGrpSpPr>
        <p:grpSpPr>
          <a:xfrm>
            <a:off x="6280511" y="2418689"/>
            <a:ext cx="3125037" cy="1518994"/>
            <a:chOff x="6467066" y="2418689"/>
            <a:chExt cx="2930695" cy="1518994"/>
          </a:xfrm>
        </p:grpSpPr>
        <p:sp>
          <p:nvSpPr>
            <p:cNvPr id="97" name="Rectangle 96">
              <a:extLst>
                <a:ext uri="{FF2B5EF4-FFF2-40B4-BE49-F238E27FC236}">
                  <a16:creationId xmlns:a16="http://schemas.microsoft.com/office/drawing/2014/main" id="{49D3E160-DD00-446C-9FE4-1DD072F7C56F}"/>
                </a:ext>
              </a:extLst>
            </p:cNvPr>
            <p:cNvSpPr/>
            <p:nvPr/>
          </p:nvSpPr>
          <p:spPr bwMode="auto">
            <a:xfrm>
              <a:off x="6467066" y="2490644"/>
              <a:ext cx="2734950" cy="1447039"/>
            </a:xfrm>
            <a:prstGeom prst="rect">
              <a:avLst/>
            </a:prstGeom>
            <a:noFill/>
            <a:ln w="12700" cap="flat" cmpd="sng" algn="ctr">
              <a:solidFill>
                <a:schemeClr val="bg1"/>
              </a:solidFill>
              <a:prstDash val="dash"/>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98" name="TextBox 97">
              <a:extLst>
                <a:ext uri="{FF2B5EF4-FFF2-40B4-BE49-F238E27FC236}">
                  <a16:creationId xmlns:a16="http://schemas.microsoft.com/office/drawing/2014/main" id="{72EE6548-8512-4C40-A693-ADFCA1BEE54D}"/>
                </a:ext>
              </a:extLst>
            </p:cNvPr>
            <p:cNvSpPr txBox="1"/>
            <p:nvPr/>
          </p:nvSpPr>
          <p:spPr>
            <a:xfrm>
              <a:off x="8854123" y="2418689"/>
              <a:ext cx="543638" cy="369332"/>
            </a:xfrm>
            <a:prstGeom prst="rect">
              <a:avLst/>
            </a:prstGeom>
            <a:noFill/>
          </p:spPr>
          <p:txBody>
            <a:bodyPr wrap="square" rtlCol="0">
              <a:spAutoFit/>
            </a:bodyPr>
            <a:lstStyle/>
            <a:p>
              <a:r>
                <a:rPr lang="en-US" dirty="0">
                  <a:solidFill>
                    <a:schemeClr val="bg1"/>
                  </a:solidFill>
                  <a:latin typeface="Segoe UI Light" panose="020B0502040204020203" pitchFamily="34" charset="0"/>
                  <a:cs typeface="Segoe UI Light" panose="020B0502040204020203" pitchFamily="34" charset="0"/>
                </a:rPr>
                <a:t>m</a:t>
              </a:r>
            </a:p>
          </p:txBody>
        </p:sp>
      </p:grpSp>
      <p:sp>
        <p:nvSpPr>
          <p:cNvPr id="101" name="Cube 100">
            <a:extLst>
              <a:ext uri="{FF2B5EF4-FFF2-40B4-BE49-F238E27FC236}">
                <a16:creationId xmlns:a16="http://schemas.microsoft.com/office/drawing/2014/main" id="{5783D2AE-7B2C-45BC-8A84-3996EE4F75E9}"/>
              </a:ext>
            </a:extLst>
          </p:cNvPr>
          <p:cNvSpPr/>
          <p:nvPr/>
        </p:nvSpPr>
        <p:spPr>
          <a:xfrm>
            <a:off x="10771109" y="2842113"/>
            <a:ext cx="131695" cy="214558"/>
          </a:xfrm>
          <a:prstGeom prst="cube">
            <a:avLst>
              <a:gd name="adj" fmla="val 59925"/>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TextBox 101">
            <a:extLst>
              <a:ext uri="{FF2B5EF4-FFF2-40B4-BE49-F238E27FC236}">
                <a16:creationId xmlns:a16="http://schemas.microsoft.com/office/drawing/2014/main" id="{6B85EA2C-D6AE-4736-9D0F-1A71EB6A107F}"/>
              </a:ext>
            </a:extLst>
          </p:cNvPr>
          <p:cNvSpPr txBox="1"/>
          <p:nvPr/>
        </p:nvSpPr>
        <p:spPr>
          <a:xfrm>
            <a:off x="10694183" y="3241276"/>
            <a:ext cx="461665" cy="729828"/>
          </a:xfrm>
          <a:prstGeom prst="rect">
            <a:avLst/>
          </a:prstGeom>
          <a:noFill/>
        </p:spPr>
        <p:txBody>
          <a:bodyPr vert="eaVert" wrap="square" rtlCol="0">
            <a:spAutoFit/>
          </a:bodyPr>
          <a:lstStyle/>
          <a:p>
            <a:r>
              <a:rPr lang="en-US" dirty="0">
                <a:solidFill>
                  <a:schemeClr val="bg1"/>
                </a:solidFill>
              </a:rPr>
              <a:t>...</a:t>
            </a:r>
          </a:p>
        </p:txBody>
      </p:sp>
      <p:sp>
        <p:nvSpPr>
          <p:cNvPr id="4" name="Arrow: Right 3">
            <a:extLst>
              <a:ext uri="{FF2B5EF4-FFF2-40B4-BE49-F238E27FC236}">
                <a16:creationId xmlns:a16="http://schemas.microsoft.com/office/drawing/2014/main" id="{157423EF-39D7-4557-980B-4BAFAD4258A0}"/>
              </a:ext>
            </a:extLst>
          </p:cNvPr>
          <p:cNvSpPr/>
          <p:nvPr/>
        </p:nvSpPr>
        <p:spPr bwMode="auto">
          <a:xfrm>
            <a:off x="6679092" y="1172817"/>
            <a:ext cx="457200" cy="178905"/>
          </a:xfrm>
          <a:prstGeom prst="rightArrow">
            <a:avLst/>
          </a:prstGeom>
          <a:solidFill>
            <a:schemeClr val="accent6"/>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27062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randombar(horizontal)">
                                      <p:cBhvr>
                                        <p:cTn id="7" dur="500"/>
                                        <p:tgtEl>
                                          <p:spTgt spid="9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randombar(horizontal)">
                                      <p:cBhvr>
                                        <p:cTn id="12"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tLang="zh-CN" dirty="0"/>
              <a:t>Outline</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078540640"/>
              </p:ext>
            </p:extLst>
          </p:nvPr>
        </p:nvGraphicFramePr>
        <p:xfrm>
          <a:off x="379413" y="1417636"/>
          <a:ext cx="11525250" cy="4525965"/>
        </p:xfrm>
        <a:graphic>
          <a:graphicData uri="http://schemas.openxmlformats.org/drawingml/2006/table">
            <a:tbl>
              <a:tblPr firstRow="1" bandRow="1">
                <a:tableStyleId>{5C22544A-7EE6-4342-B048-85BDC9FD1C3A}</a:tableStyleId>
              </a:tblPr>
              <a:tblGrid>
                <a:gridCol w="11525250">
                  <a:extLst>
                    <a:ext uri="{9D8B030D-6E8A-4147-A177-3AD203B41FA5}">
                      <a16:colId xmlns:a16="http://schemas.microsoft.com/office/drawing/2014/main" val="20000"/>
                    </a:ext>
                  </a:extLst>
                </a:gridCol>
              </a:tblGrid>
              <a:tr h="905193">
                <a:tc>
                  <a:txBody>
                    <a:bodyPr/>
                    <a:lstStyle/>
                    <a:p>
                      <a:r>
                        <a:rPr lang="en-US" altLang="zh-CN" sz="3600" b="0" dirty="0">
                          <a:latin typeface="Segoe UI Light" panose="020B0502040204020203" pitchFamily="34" charset="0"/>
                          <a:ea typeface="微软雅黑" panose="020B0503020204020204" pitchFamily="34" charset="-122"/>
                          <a:cs typeface="Segoe UI Light" panose="020B0502040204020203" pitchFamily="34" charset="0"/>
                        </a:rPr>
                        <a:t>Convolutional</a:t>
                      </a:r>
                      <a:r>
                        <a:rPr lang="en-US" altLang="zh-CN" sz="3600" b="0" baseline="0" dirty="0">
                          <a:latin typeface="Segoe UI Light" panose="020B0502040204020203" pitchFamily="34" charset="0"/>
                          <a:ea typeface="微软雅黑" panose="020B0503020204020204" pitchFamily="34" charset="-122"/>
                          <a:cs typeface="Segoe UI Light" panose="020B0502040204020203" pitchFamily="34" charset="0"/>
                        </a:rPr>
                        <a:t> Neural Networks</a:t>
                      </a:r>
                      <a:endParaRPr lang="en-US" sz="3600" b="0" dirty="0">
                        <a:latin typeface="Segoe UI Light" panose="020B0502040204020203" pitchFamily="34" charset="0"/>
                        <a:ea typeface="微软雅黑" panose="020B0503020204020204" pitchFamily="34" charset="-122"/>
                        <a:cs typeface="Segoe UI Light" panose="020B0502040204020203" pitchFamily="34" charset="0"/>
                      </a:endParaRPr>
                    </a:p>
                  </a:txBody>
                  <a:tcPr anchor="ctr"/>
                </a:tc>
                <a:extLst>
                  <a:ext uri="{0D108BD9-81ED-4DB2-BD59-A6C34878D82A}">
                    <a16:rowId xmlns:a16="http://schemas.microsoft.com/office/drawing/2014/main" val="10000"/>
                  </a:ext>
                </a:extLst>
              </a:tr>
              <a:tr h="905193">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kern="1200" dirty="0">
                          <a:latin typeface="Segoe UI Light" panose="020B0502040204020203" pitchFamily="34" charset="0"/>
                          <a:cs typeface="Segoe UI Light" panose="020B0502040204020203" pitchFamily="34" charset="0"/>
                        </a:rPr>
                        <a:t>01 | </a:t>
                      </a:r>
                      <a:r>
                        <a:rPr lang="en-US" altLang="zh-CN" sz="2400" kern="1200" dirty="0">
                          <a:latin typeface="Segoe UI Light" panose="020B0502040204020203" pitchFamily="34" charset="0"/>
                          <a:cs typeface="Segoe UI Light" panose="020B0502040204020203" pitchFamily="34" charset="0"/>
                        </a:rPr>
                        <a:t>Overview</a:t>
                      </a:r>
                      <a:endParaRPr lang="en-US" sz="2400" kern="1200" dirty="0">
                        <a:solidFill>
                          <a:schemeClr val="dk1"/>
                        </a:solidFill>
                        <a:latin typeface="Segoe UI Light" panose="020B0502040204020203" pitchFamily="34" charset="0"/>
                        <a:ea typeface="+mn-ea"/>
                        <a:cs typeface="Segoe UI Light" panose="020B0502040204020203" pitchFamily="34" charset="0"/>
                      </a:endParaRPr>
                    </a:p>
                  </a:txBody>
                  <a:tcPr anchor="ctr"/>
                </a:tc>
                <a:extLst>
                  <a:ext uri="{0D108BD9-81ED-4DB2-BD59-A6C34878D82A}">
                    <a16:rowId xmlns:a16="http://schemas.microsoft.com/office/drawing/2014/main" val="10001"/>
                  </a:ext>
                </a:extLst>
              </a:tr>
              <a:tr h="905193">
                <a:tc>
                  <a:txBody>
                    <a:bodyPr/>
                    <a:lstStyle/>
                    <a:p>
                      <a:r>
                        <a:rPr lang="en-US" sz="2400" dirty="0">
                          <a:latin typeface="Segoe UI Light" panose="020B0502040204020203" pitchFamily="34" charset="0"/>
                          <a:cs typeface="Segoe UI Light" panose="020B0502040204020203" pitchFamily="34" charset="0"/>
                        </a:rPr>
                        <a:t>02 | </a:t>
                      </a:r>
                      <a:r>
                        <a:rPr lang="en-US" altLang="zh-CN" sz="2400" kern="1200" dirty="0">
                          <a:latin typeface="Segoe UI Light" panose="020B0502040204020203" pitchFamily="34" charset="0"/>
                          <a:cs typeface="Segoe UI Light" panose="020B0502040204020203" pitchFamily="34" charset="0"/>
                        </a:rPr>
                        <a:t>Layers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2"/>
                  </a:ext>
                </a:extLst>
              </a:tr>
              <a:tr h="905193">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kern="1200" dirty="0">
                          <a:latin typeface="Segoe UI Light" panose="020B0502040204020203" pitchFamily="34" charset="0"/>
                          <a:cs typeface="Segoe UI Light" panose="020B0502040204020203" pitchFamily="34" charset="0"/>
                        </a:rPr>
                        <a:t>03 | </a:t>
                      </a:r>
                      <a:r>
                        <a:rPr lang="en-US" altLang="zh-CN" sz="2400" kern="1200" dirty="0">
                          <a:latin typeface="Segoe UI Light" panose="020B0502040204020203" pitchFamily="34" charset="0"/>
                          <a:cs typeface="Segoe UI Light" panose="020B0502040204020203" pitchFamily="34" charset="0"/>
                        </a:rPr>
                        <a:t>Learning</a:t>
                      </a:r>
                      <a:endParaRPr lang="en-US" sz="2400" kern="1200" dirty="0">
                        <a:solidFill>
                          <a:schemeClr val="dk1"/>
                        </a:solidFill>
                        <a:latin typeface="Segoe UI Light" panose="020B0502040204020203" pitchFamily="34" charset="0"/>
                        <a:ea typeface="+mn-ea"/>
                        <a:cs typeface="Segoe UI Light" panose="020B0502040204020203" pitchFamily="34" charset="0"/>
                      </a:endParaRPr>
                    </a:p>
                  </a:txBody>
                  <a:tcPr anchor="ctr"/>
                </a:tc>
                <a:extLst>
                  <a:ext uri="{0D108BD9-81ED-4DB2-BD59-A6C34878D82A}">
                    <a16:rowId xmlns:a16="http://schemas.microsoft.com/office/drawing/2014/main" val="4232126795"/>
                  </a:ext>
                </a:extLst>
              </a:tr>
              <a:tr h="905193">
                <a:tc>
                  <a:txBody>
                    <a:bodyPr/>
                    <a:lstStyle/>
                    <a:p>
                      <a:r>
                        <a:rPr lang="en-US" sz="2400" dirty="0">
                          <a:latin typeface="Segoe UI Light" panose="020B0502040204020203" pitchFamily="34" charset="0"/>
                          <a:cs typeface="Segoe UI Light" panose="020B0502040204020203" pitchFamily="34" charset="0"/>
                        </a:rPr>
                        <a:t>04 | </a:t>
                      </a:r>
                      <a:r>
                        <a:rPr lang="en-US" altLang="zh-CN" sz="2400" kern="1200" dirty="0">
                          <a:latin typeface="Segoe UI Light" panose="020B0502040204020203" pitchFamily="34" charset="0"/>
                          <a:cs typeface="Segoe UI Light" panose="020B0502040204020203" pitchFamily="34" charset="0"/>
                        </a:rPr>
                        <a:t>Recent Advanced Techniques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585668062"/>
                  </a:ext>
                </a:extLst>
              </a:tr>
            </a:tbl>
          </a:graphicData>
        </a:graphic>
      </p:graphicFrame>
    </p:spTree>
    <p:extLst>
      <p:ext uri="{BB962C8B-B14F-4D97-AF65-F5344CB8AC3E}">
        <p14:creationId xmlns:p14="http://schemas.microsoft.com/office/powerpoint/2010/main" val="1573038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2E56587F-E511-4212-B06B-7DEFF9A9D44C}"/>
              </a:ext>
            </a:extLst>
          </p:cNvPr>
          <p:cNvGraphicFramePr>
            <a:graphicFrameLocks noGrp="1"/>
          </p:cNvGraphicFramePr>
          <p:nvPr>
            <p:extLst>
              <p:ext uri="{D42A27DB-BD31-4B8C-83A1-F6EECF244321}">
                <p14:modId xmlns:p14="http://schemas.microsoft.com/office/powerpoint/2010/main" val="1359082889"/>
              </p:ext>
            </p:extLst>
          </p:nvPr>
        </p:nvGraphicFramePr>
        <p:xfrm>
          <a:off x="1795670" y="1098468"/>
          <a:ext cx="8898833" cy="5025354"/>
        </p:xfrm>
        <a:graphic>
          <a:graphicData uri="http://schemas.openxmlformats.org/drawingml/2006/table">
            <a:tbl>
              <a:tblPr firstRow="1" bandRow="1">
                <a:tableStyleId>{5C22544A-7EE6-4342-B048-85BDC9FD1C3A}</a:tableStyleId>
              </a:tblPr>
              <a:tblGrid>
                <a:gridCol w="8898833">
                  <a:extLst>
                    <a:ext uri="{9D8B030D-6E8A-4147-A177-3AD203B41FA5}">
                      <a16:colId xmlns:a16="http://schemas.microsoft.com/office/drawing/2014/main" val="984393111"/>
                    </a:ext>
                  </a:extLst>
                </a:gridCol>
              </a:tblGrid>
              <a:tr h="2998687">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CCFF">
                        <a:alpha val="22000"/>
                      </a:srgbClr>
                    </a:solidFill>
                  </a:tcPr>
                </a:tc>
                <a:extLst>
                  <a:ext uri="{0D108BD9-81ED-4DB2-BD59-A6C34878D82A}">
                    <a16:rowId xmlns:a16="http://schemas.microsoft.com/office/drawing/2014/main" val="974863222"/>
                  </a:ext>
                </a:extLst>
              </a:tr>
              <a:tr h="2026667">
                <a:tc>
                  <a:txBody>
                    <a:bodyPr/>
                    <a:lstStyle/>
                    <a:p>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7FBA00">
                        <a:alpha val="15000"/>
                      </a:srgbClr>
                    </a:solidFill>
                  </a:tcPr>
                </a:tc>
                <a:extLst>
                  <a:ext uri="{0D108BD9-81ED-4DB2-BD59-A6C34878D82A}">
                    <a16:rowId xmlns:a16="http://schemas.microsoft.com/office/drawing/2014/main" val="2871659117"/>
                  </a:ext>
                </a:extLst>
              </a:tr>
            </a:tbl>
          </a:graphicData>
        </a:graphic>
      </p:graphicFrame>
      <p:sp>
        <p:nvSpPr>
          <p:cNvPr id="2" name="Title 1">
            <a:extLst>
              <a:ext uri="{FF2B5EF4-FFF2-40B4-BE49-F238E27FC236}">
                <a16:creationId xmlns:a16="http://schemas.microsoft.com/office/drawing/2014/main" id="{0A279AE8-ABE7-4A01-ADA4-23D451092084}"/>
              </a:ext>
            </a:extLst>
          </p:cNvPr>
          <p:cNvSpPr>
            <a:spLocks noGrp="1"/>
          </p:cNvSpPr>
          <p:nvPr>
            <p:ph type="title"/>
          </p:nvPr>
        </p:nvSpPr>
        <p:spPr/>
        <p:txBody>
          <a:bodyPr/>
          <a:lstStyle/>
          <a:p>
            <a:r>
              <a:rPr lang="en-US" dirty="0"/>
              <a:t>Examples of CNNs</a:t>
            </a:r>
          </a:p>
        </p:txBody>
      </p:sp>
      <p:pic>
        <p:nvPicPr>
          <p:cNvPr id="4" name="Picture 3">
            <a:extLst>
              <a:ext uri="{FF2B5EF4-FFF2-40B4-BE49-F238E27FC236}">
                <a16:creationId xmlns:a16="http://schemas.microsoft.com/office/drawing/2014/main" id="{5F124306-2523-4374-8453-4207F0CB4040}"/>
              </a:ext>
            </a:extLst>
          </p:cNvPr>
          <p:cNvPicPr>
            <a:picLocks noChangeAspect="1"/>
          </p:cNvPicPr>
          <p:nvPr/>
        </p:nvPicPr>
        <p:blipFill>
          <a:blip r:embed="rId3"/>
          <a:stretch>
            <a:fillRect/>
          </a:stretch>
        </p:blipFill>
        <p:spPr>
          <a:xfrm>
            <a:off x="2313540" y="1207020"/>
            <a:ext cx="7724013" cy="2613279"/>
          </a:xfrm>
          <a:prstGeom prst="rect">
            <a:avLst/>
          </a:prstGeom>
        </p:spPr>
      </p:pic>
      <p:pic>
        <p:nvPicPr>
          <p:cNvPr id="5" name="Picture 4">
            <a:extLst>
              <a:ext uri="{FF2B5EF4-FFF2-40B4-BE49-F238E27FC236}">
                <a16:creationId xmlns:a16="http://schemas.microsoft.com/office/drawing/2014/main" id="{D890EF5C-B635-477B-8A9A-3DCD1C65D31A}"/>
              </a:ext>
            </a:extLst>
          </p:cNvPr>
          <p:cNvPicPr>
            <a:picLocks noChangeAspect="1"/>
          </p:cNvPicPr>
          <p:nvPr/>
        </p:nvPicPr>
        <p:blipFill>
          <a:blip r:embed="rId4"/>
          <a:stretch>
            <a:fillRect/>
          </a:stretch>
        </p:blipFill>
        <p:spPr>
          <a:xfrm rot="16200000">
            <a:off x="5532251" y="862475"/>
            <a:ext cx="1483043" cy="8281035"/>
          </a:xfrm>
          <a:prstGeom prst="rect">
            <a:avLst/>
          </a:prstGeom>
        </p:spPr>
      </p:pic>
      <p:sp>
        <p:nvSpPr>
          <p:cNvPr id="6" name="TextBox 5">
            <a:extLst>
              <a:ext uri="{FF2B5EF4-FFF2-40B4-BE49-F238E27FC236}">
                <a16:creationId xmlns:a16="http://schemas.microsoft.com/office/drawing/2014/main" id="{B2C564B2-9A12-4709-B70B-2A6691831C1C}"/>
              </a:ext>
            </a:extLst>
          </p:cNvPr>
          <p:cNvSpPr txBox="1"/>
          <p:nvPr/>
        </p:nvSpPr>
        <p:spPr>
          <a:xfrm>
            <a:off x="4525617" y="3756716"/>
            <a:ext cx="2975113" cy="369332"/>
          </a:xfrm>
          <a:prstGeom prst="rect">
            <a:avLst/>
          </a:prstGeom>
          <a:noFill/>
        </p:spPr>
        <p:txBody>
          <a:bodyPr wrap="square" rtlCol="0">
            <a:spAutoFit/>
          </a:bodyPr>
          <a:lstStyle/>
          <a:p>
            <a:pPr algn="ctr"/>
            <a:r>
              <a:rPr lang="en-US" dirty="0" err="1">
                <a:latin typeface="Segoe UI Light" panose="020B0502040204020203" pitchFamily="34" charset="0"/>
                <a:cs typeface="Segoe UI Light" panose="020B0502040204020203" pitchFamily="34" charset="0"/>
              </a:rPr>
              <a:t>AlexNet</a:t>
            </a:r>
            <a:endParaRPr lang="en-US" dirty="0">
              <a:latin typeface="Segoe UI Light" panose="020B0502040204020203" pitchFamily="34" charset="0"/>
              <a:cs typeface="Segoe UI Light" panose="020B0502040204020203" pitchFamily="34" charset="0"/>
            </a:endParaRPr>
          </a:p>
        </p:txBody>
      </p:sp>
      <p:sp>
        <p:nvSpPr>
          <p:cNvPr id="7" name="TextBox 6">
            <a:extLst>
              <a:ext uri="{FF2B5EF4-FFF2-40B4-BE49-F238E27FC236}">
                <a16:creationId xmlns:a16="http://schemas.microsoft.com/office/drawing/2014/main" id="{EA4071FC-0F36-4BFF-9210-0A6E4C27848C}"/>
              </a:ext>
            </a:extLst>
          </p:cNvPr>
          <p:cNvSpPr txBox="1"/>
          <p:nvPr/>
        </p:nvSpPr>
        <p:spPr>
          <a:xfrm>
            <a:off x="4525617" y="5754489"/>
            <a:ext cx="2975113" cy="369332"/>
          </a:xfrm>
          <a:prstGeom prst="rect">
            <a:avLst/>
          </a:prstGeom>
          <a:noFill/>
        </p:spPr>
        <p:txBody>
          <a:bodyPr wrap="square" rtlCol="0">
            <a:spAutoFit/>
          </a:bodyPr>
          <a:lstStyle/>
          <a:p>
            <a:pPr algn="ctr"/>
            <a:r>
              <a:rPr lang="en-US" dirty="0" err="1">
                <a:latin typeface="Segoe UI Light" panose="020B0502040204020203" pitchFamily="34" charset="0"/>
                <a:cs typeface="Segoe UI Light" panose="020B0502040204020203" pitchFamily="34" charset="0"/>
              </a:rPr>
              <a:t>VGGNet</a:t>
            </a:r>
            <a:endParaRPr lang="en-US" dirty="0">
              <a:latin typeface="Segoe UI Light" panose="020B0502040204020203" pitchFamily="34" charset="0"/>
              <a:cs typeface="Segoe UI Light" panose="020B0502040204020203" pitchFamily="34" charset="0"/>
            </a:endParaRPr>
          </a:p>
        </p:txBody>
      </p:sp>
      <p:sp>
        <p:nvSpPr>
          <p:cNvPr id="9" name="TextBox 8">
            <a:extLst>
              <a:ext uri="{FF2B5EF4-FFF2-40B4-BE49-F238E27FC236}">
                <a16:creationId xmlns:a16="http://schemas.microsoft.com/office/drawing/2014/main" id="{3586D057-9928-4041-8A8F-7C519B168354}"/>
              </a:ext>
            </a:extLst>
          </p:cNvPr>
          <p:cNvSpPr txBox="1"/>
          <p:nvPr/>
        </p:nvSpPr>
        <p:spPr>
          <a:xfrm>
            <a:off x="613834" y="6129797"/>
            <a:ext cx="10974916" cy="787908"/>
          </a:xfrm>
          <a:prstGeom prst="rect">
            <a:avLst/>
          </a:prstGeom>
          <a:noFill/>
        </p:spPr>
        <p:txBody>
          <a:bodyPr wrap="square" lIns="182880" tIns="146304" rIns="182880" bIns="146304" rtlCol="0">
            <a:spAutoFit/>
          </a:bodyPr>
          <a:lstStyle/>
          <a:p>
            <a:pPr>
              <a:lnSpc>
                <a:spcPct val="90000"/>
              </a:lnSpc>
              <a:spcAft>
                <a:spcPts val="600"/>
              </a:spcAft>
            </a:pPr>
            <a:r>
              <a:rPr lang="en-US" sz="1400" dirty="0">
                <a:latin typeface="Segoe UI Light" panose="020B0502040204020203" pitchFamily="34" charset="0"/>
                <a:cs typeface="Segoe UI Light" panose="020B0502040204020203" pitchFamily="34" charset="0"/>
              </a:rPr>
              <a:t>Alex </a:t>
            </a:r>
            <a:r>
              <a:rPr lang="en-US" sz="1400" dirty="0" err="1">
                <a:latin typeface="Segoe UI Light" panose="020B0502040204020203" pitchFamily="34" charset="0"/>
                <a:cs typeface="Segoe UI Light" panose="020B0502040204020203" pitchFamily="34" charset="0"/>
              </a:rPr>
              <a:t>Krizhevsky</a:t>
            </a:r>
            <a:r>
              <a:rPr lang="en-US" sz="1400" dirty="0">
                <a:latin typeface="Segoe UI Light" panose="020B0502040204020203" pitchFamily="34" charset="0"/>
                <a:cs typeface="Segoe UI Light" panose="020B0502040204020203" pitchFamily="34" charset="0"/>
              </a:rPr>
              <a:t>, Ilya </a:t>
            </a:r>
            <a:r>
              <a:rPr lang="en-US" sz="1400" dirty="0" err="1">
                <a:latin typeface="Segoe UI Light" panose="020B0502040204020203" pitchFamily="34" charset="0"/>
                <a:cs typeface="Segoe UI Light" panose="020B0502040204020203" pitchFamily="34" charset="0"/>
              </a:rPr>
              <a:t>Sutskever</a:t>
            </a:r>
            <a:r>
              <a:rPr lang="en-US" sz="1400" dirty="0">
                <a:latin typeface="Segoe UI Light" panose="020B0502040204020203" pitchFamily="34" charset="0"/>
                <a:cs typeface="Segoe UI Light" panose="020B0502040204020203" pitchFamily="34" charset="0"/>
              </a:rPr>
              <a:t>, Geoffrey E. Hinton: ImageNet Classification with Deep Convolutional Neural Networks. NIPS 2012: 1106-1114</a:t>
            </a:r>
          </a:p>
          <a:p>
            <a:pPr>
              <a:lnSpc>
                <a:spcPct val="90000"/>
              </a:lnSpc>
              <a:spcAft>
                <a:spcPts val="600"/>
              </a:spcAft>
            </a:pPr>
            <a:r>
              <a:rPr lang="en-US" sz="1400" dirty="0">
                <a:latin typeface="Segoe UI Light" panose="020B0502040204020203" pitchFamily="34" charset="0"/>
                <a:cs typeface="Segoe UI Light" panose="020B0502040204020203" pitchFamily="34" charset="0"/>
              </a:rPr>
              <a:t>Karen </a:t>
            </a:r>
            <a:r>
              <a:rPr lang="en-US" sz="1400" dirty="0" err="1">
                <a:latin typeface="Segoe UI Light" panose="020B0502040204020203" pitchFamily="34" charset="0"/>
                <a:cs typeface="Segoe UI Light" panose="020B0502040204020203" pitchFamily="34" charset="0"/>
              </a:rPr>
              <a:t>Simonyan</a:t>
            </a:r>
            <a:r>
              <a:rPr lang="en-US" sz="1400" dirty="0">
                <a:latin typeface="Segoe UI Light" panose="020B0502040204020203" pitchFamily="34" charset="0"/>
                <a:cs typeface="Segoe UI Light" panose="020B0502040204020203" pitchFamily="34" charset="0"/>
              </a:rPr>
              <a:t>, Andrew Zisserman: Very Deep Convolutional Networks for Large-Scale Image Recognition. </a:t>
            </a:r>
            <a:r>
              <a:rPr lang="en-US" sz="1400" dirty="0" err="1">
                <a:latin typeface="Segoe UI Light" panose="020B0502040204020203" pitchFamily="34" charset="0"/>
                <a:cs typeface="Segoe UI Light" panose="020B0502040204020203" pitchFamily="34" charset="0"/>
              </a:rPr>
              <a:t>CoRR</a:t>
            </a:r>
            <a:r>
              <a:rPr lang="en-US" sz="1400" dirty="0">
                <a:latin typeface="Segoe UI Light" panose="020B0502040204020203" pitchFamily="34" charset="0"/>
                <a:cs typeface="Segoe UI Light" panose="020B0502040204020203" pitchFamily="34" charset="0"/>
              </a:rPr>
              <a:t> abs/1409.1556 (2014)</a:t>
            </a:r>
          </a:p>
        </p:txBody>
      </p:sp>
    </p:spTree>
    <p:extLst>
      <p:ext uri="{BB962C8B-B14F-4D97-AF65-F5344CB8AC3E}">
        <p14:creationId xmlns:p14="http://schemas.microsoft.com/office/powerpoint/2010/main" val="2483635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ltLang="zh-CN" dirty="0"/>
              <a:t>03. Learning</a:t>
            </a:r>
            <a:endParaRPr lang="en-US" dirty="0"/>
          </a:p>
        </p:txBody>
      </p:sp>
    </p:spTree>
    <p:extLst>
      <p:ext uri="{BB962C8B-B14F-4D97-AF65-F5344CB8AC3E}">
        <p14:creationId xmlns:p14="http://schemas.microsoft.com/office/powerpoint/2010/main" val="2221517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Loss Function </a:t>
            </a:r>
          </a:p>
        </p:txBody>
      </p:sp>
      <p:sp>
        <p:nvSpPr>
          <p:cNvPr id="3" name="Content Placeholder 2"/>
          <p:cNvSpPr>
            <a:spLocks noGrp="1"/>
          </p:cNvSpPr>
          <p:nvPr>
            <p:ph type="body" idx="1"/>
          </p:nvPr>
        </p:nvSpPr>
        <p:spPr/>
        <p:txBody>
          <a:bodyPr/>
          <a:lstStyle/>
          <a:p>
            <a:r>
              <a:rPr lang="en-US" altLang="zh-CN" dirty="0"/>
              <a:t>Classification loss function</a:t>
            </a:r>
          </a:p>
          <a:p>
            <a:pPr lvl="1"/>
            <a:r>
              <a:rPr lang="en-US" altLang="zh-CN" dirty="0"/>
              <a:t>SoftMax loss</a:t>
            </a:r>
          </a:p>
          <a:p>
            <a:pPr lvl="1"/>
            <a:r>
              <a:rPr lang="en-US" altLang="zh-CN" dirty="0"/>
              <a:t>…</a:t>
            </a:r>
          </a:p>
          <a:p>
            <a:pPr lvl="1"/>
            <a:endParaRPr lang="en-US" altLang="zh-CN" dirty="0"/>
          </a:p>
          <a:p>
            <a:pPr lvl="1"/>
            <a:endParaRPr lang="en-US" altLang="zh-CN" dirty="0"/>
          </a:p>
          <a:p>
            <a:r>
              <a:rPr lang="en-US" altLang="zh-CN" dirty="0"/>
              <a:t>Regression loss function</a:t>
            </a:r>
          </a:p>
          <a:p>
            <a:pPr lvl="1"/>
            <a:r>
              <a:rPr lang="en-US" altLang="zh-CN" dirty="0"/>
              <a:t>Euclidean loss</a:t>
            </a:r>
          </a:p>
          <a:p>
            <a:pPr lvl="1"/>
            <a:r>
              <a:rPr lang="en-US" altLang="zh-CN" dirty="0"/>
              <a:t>…</a:t>
            </a:r>
          </a:p>
        </p:txBody>
      </p:sp>
      <p:pic>
        <p:nvPicPr>
          <p:cNvPr id="10" name="Picture 9">
            <a:extLst>
              <a:ext uri="{FF2B5EF4-FFF2-40B4-BE49-F238E27FC236}">
                <a16:creationId xmlns:a16="http://schemas.microsoft.com/office/drawing/2014/main" id="{D1F7447F-95BF-4504-AED7-F05DBAE6BBC6}"/>
              </a:ext>
            </a:extLst>
          </p:cNvPr>
          <p:cNvPicPr>
            <a:picLocks noChangeAspect="1"/>
          </p:cNvPicPr>
          <p:nvPr/>
        </p:nvPicPr>
        <p:blipFill>
          <a:blip r:embed="rId3"/>
          <a:stretch>
            <a:fillRect/>
          </a:stretch>
        </p:blipFill>
        <p:spPr>
          <a:xfrm>
            <a:off x="3079286" y="3932522"/>
            <a:ext cx="2038350" cy="633413"/>
          </a:xfrm>
          <a:prstGeom prst="rect">
            <a:avLst/>
          </a:prstGeom>
          <a:ln>
            <a:solidFill>
              <a:srgbClr val="0070C0"/>
            </a:solidFill>
          </a:ln>
        </p:spPr>
      </p:pic>
      <p:grpSp>
        <p:nvGrpSpPr>
          <p:cNvPr id="5" name="Group 4">
            <a:extLst>
              <a:ext uri="{FF2B5EF4-FFF2-40B4-BE49-F238E27FC236}">
                <a16:creationId xmlns:a16="http://schemas.microsoft.com/office/drawing/2014/main" id="{FFC537AD-70B1-4E8A-9F6E-AD6D7FB1964B}"/>
              </a:ext>
            </a:extLst>
          </p:cNvPr>
          <p:cNvGrpSpPr/>
          <p:nvPr/>
        </p:nvGrpSpPr>
        <p:grpSpPr>
          <a:xfrm>
            <a:off x="6164494" y="720114"/>
            <a:ext cx="6027506" cy="6117338"/>
            <a:chOff x="6164494" y="720114"/>
            <a:chExt cx="6027506" cy="6117338"/>
          </a:xfrm>
        </p:grpSpPr>
        <p:sp>
          <p:nvSpPr>
            <p:cNvPr id="23" name="Rectangle 22">
              <a:extLst>
                <a:ext uri="{FF2B5EF4-FFF2-40B4-BE49-F238E27FC236}">
                  <a16:creationId xmlns:a16="http://schemas.microsoft.com/office/drawing/2014/main" id="{6267C720-9F1E-4DF9-9DCC-A307B9DD1B58}"/>
                </a:ext>
              </a:extLst>
            </p:cNvPr>
            <p:cNvSpPr/>
            <p:nvPr/>
          </p:nvSpPr>
          <p:spPr bwMode="auto">
            <a:xfrm>
              <a:off x="6164494" y="720114"/>
              <a:ext cx="6027506" cy="6117338"/>
            </a:xfrm>
            <a:prstGeom prst="rect">
              <a:avLst/>
            </a:prstGeom>
            <a:solidFill>
              <a:srgbClr val="FFFFCC"/>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4" name="Rectangle 13">
              <a:extLst>
                <a:ext uri="{FF2B5EF4-FFF2-40B4-BE49-F238E27FC236}">
                  <a16:creationId xmlns:a16="http://schemas.microsoft.com/office/drawing/2014/main" id="{5C7679D8-5BA4-4FA5-99CF-349B8277913A}"/>
                </a:ext>
              </a:extLst>
            </p:cNvPr>
            <p:cNvSpPr/>
            <p:nvPr/>
          </p:nvSpPr>
          <p:spPr bwMode="auto">
            <a:xfrm>
              <a:off x="7785652" y="887896"/>
              <a:ext cx="2776331" cy="612000"/>
            </a:xfrm>
            <a:prstGeom prst="rect">
              <a:avLst/>
            </a:prstGeom>
            <a:solidFill>
              <a:schemeClr val="bg1"/>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SoftMax loss</a:t>
              </a:r>
            </a:p>
          </p:txBody>
        </p:sp>
        <p:pic>
          <p:nvPicPr>
            <p:cNvPr id="21" name="Picture 20">
              <a:extLst>
                <a:ext uri="{FF2B5EF4-FFF2-40B4-BE49-F238E27FC236}">
                  <a16:creationId xmlns:a16="http://schemas.microsoft.com/office/drawing/2014/main" id="{E4B7FFC7-0B99-472E-B4EF-D3B8925D69FC}"/>
                </a:ext>
              </a:extLst>
            </p:cNvPr>
            <p:cNvPicPr>
              <a:picLocks noChangeAspect="1"/>
            </p:cNvPicPr>
            <p:nvPr/>
          </p:nvPicPr>
          <p:blipFill>
            <a:blip r:embed="rId4"/>
            <a:stretch>
              <a:fillRect/>
            </a:stretch>
          </p:blipFill>
          <p:spPr>
            <a:xfrm>
              <a:off x="6971939" y="1882018"/>
              <a:ext cx="4465320" cy="3200400"/>
            </a:xfrm>
            <a:prstGeom prst="rect">
              <a:avLst/>
            </a:prstGeom>
          </p:spPr>
        </p:pic>
      </p:grpSp>
      <p:pic>
        <p:nvPicPr>
          <p:cNvPr id="4" name="Picture 3">
            <a:extLst>
              <a:ext uri="{FF2B5EF4-FFF2-40B4-BE49-F238E27FC236}">
                <a16:creationId xmlns:a16="http://schemas.microsoft.com/office/drawing/2014/main" id="{C3736E17-43F2-467F-BAF8-C535B106D942}"/>
              </a:ext>
            </a:extLst>
          </p:cNvPr>
          <p:cNvPicPr>
            <a:picLocks noChangeAspect="1"/>
          </p:cNvPicPr>
          <p:nvPr/>
        </p:nvPicPr>
        <p:blipFill>
          <a:blip r:embed="rId5"/>
          <a:stretch>
            <a:fillRect/>
          </a:stretch>
        </p:blipFill>
        <p:spPr>
          <a:xfrm>
            <a:off x="3079286" y="1882018"/>
            <a:ext cx="2166938" cy="742950"/>
          </a:xfrm>
          <a:prstGeom prst="rect">
            <a:avLst/>
          </a:prstGeom>
          <a:ln>
            <a:solidFill>
              <a:srgbClr val="0070C0"/>
            </a:solidFill>
          </a:ln>
        </p:spPr>
      </p:pic>
    </p:spTree>
    <p:extLst>
      <p:ext uri="{BB962C8B-B14F-4D97-AF65-F5344CB8AC3E}">
        <p14:creationId xmlns:p14="http://schemas.microsoft.com/office/powerpoint/2010/main" val="67366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wipe(left)">
                                      <p:cBhvr>
                                        <p:cTn id="12" dur="500"/>
                                        <p:tgtEl>
                                          <p:spTgt spid="3">
                                            <p:txEl>
                                              <p:pRg st="5" end="5"/>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wipe(left)">
                                      <p:cBhvr>
                                        <p:cTn id="15" dur="500"/>
                                        <p:tgtEl>
                                          <p:spTgt spid="3">
                                            <p:txEl>
                                              <p:pRg st="6" end="6"/>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wipe(left)">
                                      <p:cBhvr>
                                        <p:cTn id="18" dur="500"/>
                                        <p:tgtEl>
                                          <p:spTgt spid="3">
                                            <p:txEl>
                                              <p:pRg st="7" end="7"/>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 SGD</a:t>
            </a:r>
          </a:p>
        </p:txBody>
      </p:sp>
      <p:sp>
        <p:nvSpPr>
          <p:cNvPr id="3" name="Content Placeholder 2"/>
          <p:cNvSpPr>
            <a:spLocks noGrp="1"/>
          </p:cNvSpPr>
          <p:nvPr>
            <p:ph type="body" idx="1"/>
          </p:nvPr>
        </p:nvSpPr>
        <p:spPr/>
        <p:txBody>
          <a:bodyPr/>
          <a:lstStyle/>
          <a:p>
            <a:pPr marL="0" indent="0">
              <a:buNone/>
            </a:pPr>
            <a:r>
              <a:rPr lang="en-US" altLang="zh-CN" u="sng" dirty="0"/>
              <a:t>Stochastic gradient descent (SGD)</a:t>
            </a:r>
          </a:p>
          <a:p>
            <a:pPr marL="0" indent="0">
              <a:buNone/>
            </a:pPr>
            <a:endParaRPr lang="en-US" altLang="zh-CN" u="sng" dirty="0"/>
          </a:p>
          <a:p>
            <a:pPr marL="0" indent="0">
              <a:buNone/>
            </a:pPr>
            <a:r>
              <a:rPr lang="en-US" altLang="zh-CN" sz="2400" dirty="0"/>
              <a:t>In each iteration</a:t>
            </a:r>
          </a:p>
          <a:p>
            <a:pPr marL="514350" indent="-514350">
              <a:buFont typeface="+mj-lt"/>
              <a:buAutoNum type="arabicPeriod"/>
            </a:pPr>
            <a:r>
              <a:rPr lang="en-US" altLang="zh-CN" sz="2400" dirty="0"/>
              <a:t>Sample a minibatch: </a:t>
            </a:r>
          </a:p>
          <a:p>
            <a:pPr marL="514350" indent="-514350">
              <a:buFont typeface="+mj-lt"/>
              <a:buAutoNum type="arabicPeriod"/>
            </a:pPr>
            <a:endParaRPr lang="en-US" altLang="zh-CN" sz="2400" dirty="0"/>
          </a:p>
          <a:p>
            <a:pPr marL="514350" indent="-514350">
              <a:buFont typeface="+mj-lt"/>
              <a:buAutoNum type="arabicPeriod"/>
            </a:pPr>
            <a:r>
              <a:rPr lang="en-US" altLang="zh-CN" sz="2400" dirty="0"/>
              <a:t>Compute the gradient over the mini-batch</a:t>
            </a:r>
          </a:p>
          <a:p>
            <a:pPr marL="514350" indent="-514350">
              <a:buFont typeface="+mj-lt"/>
              <a:buAutoNum type="arabicPeriod"/>
            </a:pPr>
            <a:endParaRPr lang="en-US" altLang="zh-CN" sz="2400" dirty="0"/>
          </a:p>
          <a:p>
            <a:pPr marL="514350" indent="-514350">
              <a:buFont typeface="+mj-lt"/>
              <a:buAutoNum type="arabicPeriod"/>
            </a:pPr>
            <a:endParaRPr lang="en-US" altLang="zh-CN" sz="2400" dirty="0"/>
          </a:p>
          <a:p>
            <a:pPr marL="514350" indent="-514350">
              <a:buFont typeface="+mj-lt"/>
              <a:buAutoNum type="arabicPeriod"/>
            </a:pPr>
            <a:r>
              <a:rPr lang="en-US" altLang="zh-CN" sz="2400" dirty="0"/>
              <a:t>Update the velocity</a:t>
            </a:r>
          </a:p>
          <a:p>
            <a:pPr marL="514350" indent="-514350">
              <a:buFont typeface="+mj-lt"/>
              <a:buAutoNum type="arabicPeriod"/>
            </a:pPr>
            <a:endParaRPr lang="en-US" altLang="zh-CN" sz="2400" dirty="0"/>
          </a:p>
          <a:p>
            <a:pPr marL="514350" indent="-514350">
              <a:buFont typeface="+mj-lt"/>
              <a:buAutoNum type="arabicPeriod"/>
            </a:pPr>
            <a:r>
              <a:rPr lang="en-US" altLang="zh-CN" sz="2400" dirty="0"/>
              <a:t>Update the parameters</a:t>
            </a:r>
          </a:p>
        </p:txBody>
      </p:sp>
      <p:pic>
        <p:nvPicPr>
          <p:cNvPr id="5" name="Picture 4">
            <a:extLst>
              <a:ext uri="{FF2B5EF4-FFF2-40B4-BE49-F238E27FC236}">
                <a16:creationId xmlns:a16="http://schemas.microsoft.com/office/drawing/2014/main" id="{41503AEB-933E-424F-9328-EB385D27996D}"/>
              </a:ext>
            </a:extLst>
          </p:cNvPr>
          <p:cNvPicPr>
            <a:picLocks noChangeAspect="1"/>
          </p:cNvPicPr>
          <p:nvPr/>
        </p:nvPicPr>
        <p:blipFill>
          <a:blip r:embed="rId3"/>
          <a:stretch>
            <a:fillRect/>
          </a:stretch>
        </p:blipFill>
        <p:spPr>
          <a:xfrm>
            <a:off x="4768345" y="3725845"/>
            <a:ext cx="3400425" cy="785813"/>
          </a:xfrm>
          <a:prstGeom prst="rect">
            <a:avLst/>
          </a:prstGeom>
          <a:ln>
            <a:solidFill>
              <a:srgbClr val="0070C0"/>
            </a:solidFill>
          </a:ln>
        </p:spPr>
      </p:pic>
      <p:pic>
        <p:nvPicPr>
          <p:cNvPr id="6" name="Picture 5">
            <a:extLst>
              <a:ext uri="{FF2B5EF4-FFF2-40B4-BE49-F238E27FC236}">
                <a16:creationId xmlns:a16="http://schemas.microsoft.com/office/drawing/2014/main" id="{EDAA7B4D-F097-47A0-9D2E-A31308F317A8}"/>
              </a:ext>
            </a:extLst>
          </p:cNvPr>
          <p:cNvPicPr>
            <a:picLocks noChangeAspect="1"/>
          </p:cNvPicPr>
          <p:nvPr/>
        </p:nvPicPr>
        <p:blipFill>
          <a:blip r:embed="rId4"/>
          <a:stretch>
            <a:fillRect/>
          </a:stretch>
        </p:blipFill>
        <p:spPr>
          <a:xfrm>
            <a:off x="4768345" y="2533237"/>
            <a:ext cx="1990725" cy="352425"/>
          </a:xfrm>
          <a:prstGeom prst="rect">
            <a:avLst/>
          </a:prstGeom>
          <a:ln>
            <a:solidFill>
              <a:srgbClr val="0070C0"/>
            </a:solidFill>
          </a:ln>
        </p:spPr>
      </p:pic>
      <p:pic>
        <p:nvPicPr>
          <p:cNvPr id="7" name="Picture 6">
            <a:extLst>
              <a:ext uri="{FF2B5EF4-FFF2-40B4-BE49-F238E27FC236}">
                <a16:creationId xmlns:a16="http://schemas.microsoft.com/office/drawing/2014/main" id="{C6AEA7D8-0454-4896-A90C-F272CE62CF03}"/>
              </a:ext>
            </a:extLst>
          </p:cNvPr>
          <p:cNvPicPr>
            <a:picLocks noChangeAspect="1"/>
          </p:cNvPicPr>
          <p:nvPr/>
        </p:nvPicPr>
        <p:blipFill>
          <a:blip r:embed="rId5"/>
          <a:stretch>
            <a:fillRect/>
          </a:stretch>
        </p:blipFill>
        <p:spPr>
          <a:xfrm>
            <a:off x="4768345" y="4792211"/>
            <a:ext cx="1395413" cy="328613"/>
          </a:xfrm>
          <a:prstGeom prst="rect">
            <a:avLst/>
          </a:prstGeom>
          <a:ln>
            <a:solidFill>
              <a:srgbClr val="0070C0"/>
            </a:solidFill>
          </a:ln>
        </p:spPr>
      </p:pic>
      <p:pic>
        <p:nvPicPr>
          <p:cNvPr id="8" name="Picture 7">
            <a:extLst>
              <a:ext uri="{FF2B5EF4-FFF2-40B4-BE49-F238E27FC236}">
                <a16:creationId xmlns:a16="http://schemas.microsoft.com/office/drawing/2014/main" id="{46C138E3-39E8-47E8-9AE6-46A0EECB7819}"/>
              </a:ext>
            </a:extLst>
          </p:cNvPr>
          <p:cNvPicPr>
            <a:picLocks noChangeAspect="1"/>
          </p:cNvPicPr>
          <p:nvPr/>
        </p:nvPicPr>
        <p:blipFill>
          <a:blip r:embed="rId6"/>
          <a:stretch>
            <a:fillRect/>
          </a:stretch>
        </p:blipFill>
        <p:spPr>
          <a:xfrm>
            <a:off x="4764361" y="5692322"/>
            <a:ext cx="1176338" cy="323850"/>
          </a:xfrm>
          <a:prstGeom prst="rect">
            <a:avLst/>
          </a:prstGeom>
          <a:ln>
            <a:solidFill>
              <a:srgbClr val="0070C0"/>
            </a:solidFill>
          </a:ln>
        </p:spPr>
      </p:pic>
      <p:sp>
        <p:nvSpPr>
          <p:cNvPr id="9" name="Rectangle 8">
            <a:extLst>
              <a:ext uri="{FF2B5EF4-FFF2-40B4-BE49-F238E27FC236}">
                <a16:creationId xmlns:a16="http://schemas.microsoft.com/office/drawing/2014/main" id="{A2B6C7B8-A939-4420-8777-0B3055E3108B}"/>
              </a:ext>
            </a:extLst>
          </p:cNvPr>
          <p:cNvSpPr/>
          <p:nvPr/>
        </p:nvSpPr>
        <p:spPr bwMode="auto">
          <a:xfrm>
            <a:off x="7798899" y="3902765"/>
            <a:ext cx="343367" cy="344557"/>
          </a:xfrm>
          <a:prstGeom prst="rect">
            <a:avLst/>
          </a:prstGeom>
          <a:noFill/>
          <a:ln w="19050" cap="flat" cmpd="sng" algn="ctr">
            <a:solidFill>
              <a:srgbClr val="7030A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cxnSp>
        <p:nvCxnSpPr>
          <p:cNvPr id="11" name="Straight Connector 10">
            <a:extLst>
              <a:ext uri="{FF2B5EF4-FFF2-40B4-BE49-F238E27FC236}">
                <a16:creationId xmlns:a16="http://schemas.microsoft.com/office/drawing/2014/main" id="{59FDEEC3-CC1F-4BC7-88C8-9501D150726D}"/>
              </a:ext>
            </a:extLst>
          </p:cNvPr>
          <p:cNvCxnSpPr>
            <a:stCxn id="5" idx="3"/>
          </p:cNvCxnSpPr>
          <p:nvPr/>
        </p:nvCxnSpPr>
        <p:spPr bwMode="auto">
          <a:xfrm flipV="1">
            <a:off x="8168770" y="3425687"/>
            <a:ext cx="710181" cy="693065"/>
          </a:xfrm>
          <a:prstGeom prst="line">
            <a:avLst/>
          </a:prstGeom>
          <a:gradFill rotWithShape="1">
            <a:gsLst>
              <a:gs pos="0">
                <a:srgbClr val="E4CD9A"/>
              </a:gs>
              <a:gs pos="100000">
                <a:srgbClr val="EEEFD7"/>
              </a:gs>
            </a:gsLst>
            <a:lin ang="2700000" scaled="1"/>
          </a:gradFill>
          <a:ln w="19050" cap="flat" cmpd="sng" algn="ctr">
            <a:solidFill>
              <a:srgbClr val="7030A0"/>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E3738E12-531E-495F-837B-D37D55019D71}"/>
              </a:ext>
            </a:extLst>
          </p:cNvPr>
          <p:cNvCxnSpPr>
            <a:cxnSpLocks/>
          </p:cNvCxnSpPr>
          <p:nvPr/>
        </p:nvCxnSpPr>
        <p:spPr bwMode="auto">
          <a:xfrm>
            <a:off x="8878951" y="3425687"/>
            <a:ext cx="2087217" cy="0"/>
          </a:xfrm>
          <a:prstGeom prst="line">
            <a:avLst/>
          </a:prstGeom>
          <a:gradFill rotWithShape="1">
            <a:gsLst>
              <a:gs pos="0">
                <a:srgbClr val="E4CD9A"/>
              </a:gs>
              <a:gs pos="100000">
                <a:srgbClr val="EEEFD7"/>
              </a:gs>
            </a:gsLst>
            <a:lin ang="2700000" scaled="1"/>
          </a:gradFill>
          <a:ln w="19050" cap="flat" cmpd="sng" algn="ctr">
            <a:solidFill>
              <a:srgbClr val="7030A0"/>
            </a:solidFill>
            <a:prstDash val="solid"/>
            <a:round/>
            <a:headEnd type="none" w="med" len="med"/>
            <a:tailEnd type="none" w="med" len="med"/>
          </a:ln>
          <a:effectLst/>
        </p:spPr>
      </p:cxnSp>
      <p:sp>
        <p:nvSpPr>
          <p:cNvPr id="15" name="TextBox 14">
            <a:extLst>
              <a:ext uri="{FF2B5EF4-FFF2-40B4-BE49-F238E27FC236}">
                <a16:creationId xmlns:a16="http://schemas.microsoft.com/office/drawing/2014/main" id="{D1690053-C72E-401C-9D1F-38707D62224A}"/>
              </a:ext>
            </a:extLst>
          </p:cNvPr>
          <p:cNvSpPr txBox="1"/>
          <p:nvPr/>
        </p:nvSpPr>
        <p:spPr>
          <a:xfrm>
            <a:off x="8755304" y="3034749"/>
            <a:ext cx="1743293" cy="338554"/>
          </a:xfrm>
          <a:prstGeom prst="rect">
            <a:avLst/>
          </a:prstGeom>
          <a:noFill/>
        </p:spPr>
        <p:txBody>
          <a:bodyPr wrap="square" rtlCol="0">
            <a:spAutoFit/>
          </a:bodyPr>
          <a:lstStyle/>
          <a:p>
            <a:r>
              <a:rPr lang="en-US" sz="1600" dirty="0">
                <a:latin typeface="Segoe UI Light" panose="020B0502040204020203" pitchFamily="34" charset="0"/>
                <a:cs typeface="Segoe UI Light" panose="020B0502040204020203" pitchFamily="34" charset="0"/>
              </a:rPr>
              <a:t>Weight decay</a:t>
            </a:r>
          </a:p>
        </p:txBody>
      </p:sp>
      <p:cxnSp>
        <p:nvCxnSpPr>
          <p:cNvPr id="17" name="Straight Connector 16">
            <a:extLst>
              <a:ext uri="{FF2B5EF4-FFF2-40B4-BE49-F238E27FC236}">
                <a16:creationId xmlns:a16="http://schemas.microsoft.com/office/drawing/2014/main" id="{775E8CA7-2490-40A2-A07E-7A395C875775}"/>
              </a:ext>
            </a:extLst>
          </p:cNvPr>
          <p:cNvCxnSpPr>
            <a:cxnSpLocks/>
          </p:cNvCxnSpPr>
          <p:nvPr/>
        </p:nvCxnSpPr>
        <p:spPr bwMode="auto">
          <a:xfrm>
            <a:off x="8878951" y="5731568"/>
            <a:ext cx="2087217" cy="0"/>
          </a:xfrm>
          <a:prstGeom prst="line">
            <a:avLst/>
          </a:prstGeom>
          <a:gradFill rotWithShape="1">
            <a:gsLst>
              <a:gs pos="0">
                <a:srgbClr val="E4CD9A"/>
              </a:gs>
              <a:gs pos="100000">
                <a:srgbClr val="EEEFD7"/>
              </a:gs>
            </a:gsLst>
            <a:lin ang="2700000" scaled="1"/>
          </a:gradFill>
          <a:ln w="19050" cap="flat" cmpd="sng" algn="ctr">
            <a:solidFill>
              <a:srgbClr val="7030A0"/>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7ED3844D-7D4D-469D-97CD-9AD04307C8F8}"/>
              </a:ext>
            </a:extLst>
          </p:cNvPr>
          <p:cNvCxnSpPr>
            <a:cxnSpLocks/>
          </p:cNvCxnSpPr>
          <p:nvPr/>
        </p:nvCxnSpPr>
        <p:spPr bwMode="auto">
          <a:xfrm>
            <a:off x="5485797" y="5141844"/>
            <a:ext cx="3393154" cy="589724"/>
          </a:xfrm>
          <a:prstGeom prst="line">
            <a:avLst/>
          </a:prstGeom>
          <a:gradFill rotWithShape="1">
            <a:gsLst>
              <a:gs pos="0">
                <a:srgbClr val="E4CD9A"/>
              </a:gs>
              <a:gs pos="100000">
                <a:srgbClr val="EEEFD7"/>
              </a:gs>
            </a:gsLst>
            <a:lin ang="2700000" scaled="1"/>
          </a:gradFill>
          <a:ln w="19050" cap="flat" cmpd="sng" algn="ctr">
            <a:solidFill>
              <a:srgbClr val="7030A0"/>
            </a:solidFill>
            <a:prstDash val="solid"/>
            <a:round/>
            <a:headEnd type="none" w="med" len="med"/>
            <a:tailEnd type="none" w="med" len="med"/>
          </a:ln>
          <a:effectLst/>
        </p:spPr>
      </p:cxnSp>
      <p:sp>
        <p:nvSpPr>
          <p:cNvPr id="21" name="TextBox 20">
            <a:extLst>
              <a:ext uri="{FF2B5EF4-FFF2-40B4-BE49-F238E27FC236}">
                <a16:creationId xmlns:a16="http://schemas.microsoft.com/office/drawing/2014/main" id="{E88D16C1-BCDA-4DB6-B6A0-620CD23087CD}"/>
              </a:ext>
            </a:extLst>
          </p:cNvPr>
          <p:cNvSpPr txBox="1"/>
          <p:nvPr/>
        </p:nvSpPr>
        <p:spPr>
          <a:xfrm>
            <a:off x="8755304" y="5334001"/>
            <a:ext cx="1743293" cy="338554"/>
          </a:xfrm>
          <a:prstGeom prst="rect">
            <a:avLst/>
          </a:prstGeom>
          <a:noFill/>
        </p:spPr>
        <p:txBody>
          <a:bodyPr wrap="square" rtlCol="0">
            <a:spAutoFit/>
          </a:bodyPr>
          <a:lstStyle/>
          <a:p>
            <a:r>
              <a:rPr lang="en-US" sz="1600" dirty="0">
                <a:latin typeface="Segoe UI Light" panose="020B0502040204020203" pitchFamily="34" charset="0"/>
                <a:cs typeface="Segoe UI Light" panose="020B0502040204020203" pitchFamily="34" charset="0"/>
              </a:rPr>
              <a:t>Momentum</a:t>
            </a:r>
          </a:p>
        </p:txBody>
      </p:sp>
      <p:sp>
        <p:nvSpPr>
          <p:cNvPr id="18" name="Rectangle 17">
            <a:extLst>
              <a:ext uri="{FF2B5EF4-FFF2-40B4-BE49-F238E27FC236}">
                <a16:creationId xmlns:a16="http://schemas.microsoft.com/office/drawing/2014/main" id="{C7413DF2-F6F0-4212-A917-04EF9AC1FD82}"/>
              </a:ext>
            </a:extLst>
          </p:cNvPr>
          <p:cNvSpPr/>
          <p:nvPr/>
        </p:nvSpPr>
        <p:spPr bwMode="auto">
          <a:xfrm>
            <a:off x="5314113" y="3803375"/>
            <a:ext cx="2259497" cy="596348"/>
          </a:xfrm>
          <a:prstGeom prst="rect">
            <a:avLst/>
          </a:prstGeom>
          <a:noFill/>
          <a:ln w="19050" cap="flat" cmpd="sng" algn="ctr">
            <a:solidFill>
              <a:srgbClr val="7030A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cxnSp>
        <p:nvCxnSpPr>
          <p:cNvPr id="20" name="Straight Connector 19">
            <a:extLst>
              <a:ext uri="{FF2B5EF4-FFF2-40B4-BE49-F238E27FC236}">
                <a16:creationId xmlns:a16="http://schemas.microsoft.com/office/drawing/2014/main" id="{957EFB38-0FDF-4E00-B646-E98FCDE89B39}"/>
              </a:ext>
            </a:extLst>
          </p:cNvPr>
          <p:cNvCxnSpPr>
            <a:cxnSpLocks/>
          </p:cNvCxnSpPr>
          <p:nvPr/>
        </p:nvCxnSpPr>
        <p:spPr bwMode="auto">
          <a:xfrm>
            <a:off x="8905457" y="2478156"/>
            <a:ext cx="2087217" cy="0"/>
          </a:xfrm>
          <a:prstGeom prst="line">
            <a:avLst/>
          </a:prstGeom>
          <a:gradFill rotWithShape="1">
            <a:gsLst>
              <a:gs pos="0">
                <a:srgbClr val="E4CD9A"/>
              </a:gs>
              <a:gs pos="100000">
                <a:srgbClr val="EEEFD7"/>
              </a:gs>
            </a:gsLst>
            <a:lin ang="2700000" scaled="1"/>
          </a:gradFill>
          <a:ln w="19050" cap="flat" cmpd="sng" algn="ctr">
            <a:solidFill>
              <a:srgbClr val="7030A0"/>
            </a:solidFill>
            <a:prstDash val="solid"/>
            <a:round/>
            <a:headEnd type="none" w="med" len="med"/>
            <a:tailEnd type="none" w="med" len="med"/>
          </a:ln>
          <a:effectLst/>
        </p:spPr>
      </p:cxnSp>
      <p:sp>
        <p:nvSpPr>
          <p:cNvPr id="22" name="TextBox 21">
            <a:extLst>
              <a:ext uri="{FF2B5EF4-FFF2-40B4-BE49-F238E27FC236}">
                <a16:creationId xmlns:a16="http://schemas.microsoft.com/office/drawing/2014/main" id="{E461B8B3-B42D-448E-A409-F46D455840C5}"/>
              </a:ext>
            </a:extLst>
          </p:cNvPr>
          <p:cNvSpPr txBox="1"/>
          <p:nvPr/>
        </p:nvSpPr>
        <p:spPr>
          <a:xfrm>
            <a:off x="8781809" y="2087218"/>
            <a:ext cx="2668311" cy="338554"/>
          </a:xfrm>
          <a:prstGeom prst="rect">
            <a:avLst/>
          </a:prstGeom>
          <a:noFill/>
        </p:spPr>
        <p:txBody>
          <a:bodyPr wrap="square" rtlCol="0">
            <a:spAutoFit/>
          </a:bodyPr>
          <a:lstStyle/>
          <a:p>
            <a:r>
              <a:rPr lang="en-US" sz="1600" dirty="0">
                <a:latin typeface="Segoe UI Light" panose="020B0502040204020203" pitchFamily="34" charset="0"/>
                <a:cs typeface="Segoe UI Light" panose="020B0502040204020203" pitchFamily="34" charset="0"/>
              </a:rPr>
              <a:t>Gradient of loss function</a:t>
            </a:r>
          </a:p>
        </p:txBody>
      </p:sp>
      <p:cxnSp>
        <p:nvCxnSpPr>
          <p:cNvPr id="10" name="Straight Connector 9">
            <a:extLst>
              <a:ext uri="{FF2B5EF4-FFF2-40B4-BE49-F238E27FC236}">
                <a16:creationId xmlns:a16="http://schemas.microsoft.com/office/drawing/2014/main" id="{F433893E-2A7C-43ED-9E42-8D6E37D4A34B}"/>
              </a:ext>
            </a:extLst>
          </p:cNvPr>
          <p:cNvCxnSpPr>
            <a:cxnSpLocks/>
          </p:cNvCxnSpPr>
          <p:nvPr/>
        </p:nvCxnSpPr>
        <p:spPr bwMode="auto">
          <a:xfrm flipV="1">
            <a:off x="6470366" y="2478157"/>
            <a:ext cx="2435558" cy="1325218"/>
          </a:xfrm>
          <a:prstGeom prst="line">
            <a:avLst/>
          </a:prstGeom>
          <a:gradFill rotWithShape="1">
            <a:gsLst>
              <a:gs pos="0">
                <a:srgbClr val="E4CD9A"/>
              </a:gs>
              <a:gs pos="100000">
                <a:srgbClr val="EEEFD7"/>
              </a:gs>
            </a:gsLst>
            <a:lin ang="2700000" scaled="1"/>
          </a:gradFill>
          <a:ln w="19050" cap="flat" cmpd="sng" algn="ctr">
            <a:solidFill>
              <a:srgbClr val="7030A0"/>
            </a:solidFill>
            <a:prstDash val="solid"/>
            <a:round/>
            <a:headEnd type="none" w="med" len="med"/>
            <a:tailEnd type="none" w="med" len="med"/>
          </a:ln>
          <a:effectLst/>
        </p:spPr>
      </p:cxnSp>
    </p:spTree>
    <p:extLst>
      <p:ext uri="{BB962C8B-B14F-4D97-AF65-F5344CB8AC3E}">
        <p14:creationId xmlns:p14="http://schemas.microsoft.com/office/powerpoint/2010/main" val="1070922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46F8ABB-91E7-4F6A-82FC-A0079BC02AE5}"/>
              </a:ext>
            </a:extLst>
          </p:cNvPr>
          <p:cNvSpPr/>
          <p:nvPr/>
        </p:nvSpPr>
        <p:spPr bwMode="auto">
          <a:xfrm>
            <a:off x="6978650" y="740662"/>
            <a:ext cx="5213350" cy="6117338"/>
          </a:xfrm>
          <a:prstGeom prst="rect">
            <a:avLst/>
          </a:prstGeom>
          <a:solidFill>
            <a:srgbClr val="FFFFCC"/>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 name="Title 1"/>
          <p:cNvSpPr>
            <a:spLocks noGrp="1"/>
          </p:cNvSpPr>
          <p:nvPr>
            <p:ph type="title"/>
          </p:nvPr>
        </p:nvSpPr>
        <p:spPr/>
        <p:txBody>
          <a:bodyPr/>
          <a:lstStyle/>
          <a:p>
            <a:r>
              <a:rPr lang="en-US" dirty="0"/>
              <a:t>Gradient Computation by Back Propagation</a:t>
            </a:r>
          </a:p>
        </p:txBody>
      </p:sp>
      <p:sp>
        <p:nvSpPr>
          <p:cNvPr id="3" name="Content Placeholder 2"/>
          <p:cNvSpPr>
            <a:spLocks noGrp="1"/>
          </p:cNvSpPr>
          <p:nvPr>
            <p:ph type="body" idx="1"/>
          </p:nvPr>
        </p:nvSpPr>
        <p:spPr>
          <a:xfrm>
            <a:off x="611718" y="1021215"/>
            <a:ext cx="10825541" cy="5147356"/>
          </a:xfrm>
        </p:spPr>
        <p:txBody>
          <a:bodyPr/>
          <a:lstStyle/>
          <a:p>
            <a:pPr marL="0" indent="0">
              <a:buNone/>
            </a:pPr>
            <a:r>
              <a:rPr lang="en-US" altLang="zh-CN" u="sng" dirty="0"/>
              <a:t>Chain rule of Calculus</a:t>
            </a:r>
          </a:p>
          <a:p>
            <a:r>
              <a:rPr lang="en-US" altLang="zh-CN" sz="2400" dirty="0"/>
              <a:t>w.r.t hidden responses</a:t>
            </a:r>
          </a:p>
          <a:p>
            <a:endParaRPr lang="en-US" altLang="zh-CN" sz="2400" dirty="0"/>
          </a:p>
          <a:p>
            <a:endParaRPr lang="en-US" altLang="zh-CN" sz="2400" dirty="0"/>
          </a:p>
          <a:p>
            <a:endParaRPr lang="en-US" altLang="zh-CN" sz="2400" dirty="0"/>
          </a:p>
          <a:p>
            <a:r>
              <a:rPr lang="en-US" altLang="zh-CN" sz="2400" dirty="0"/>
              <a:t>w.r.t. model parameters</a:t>
            </a:r>
          </a:p>
        </p:txBody>
      </p:sp>
      <p:pic>
        <p:nvPicPr>
          <p:cNvPr id="7" name="Picture 6">
            <a:extLst>
              <a:ext uri="{FF2B5EF4-FFF2-40B4-BE49-F238E27FC236}">
                <a16:creationId xmlns:a16="http://schemas.microsoft.com/office/drawing/2014/main" id="{52E59A63-DD17-4F5E-8F5A-5F81DF535043}"/>
              </a:ext>
            </a:extLst>
          </p:cNvPr>
          <p:cNvPicPr>
            <a:picLocks noChangeAspect="1"/>
          </p:cNvPicPr>
          <p:nvPr/>
        </p:nvPicPr>
        <p:blipFill>
          <a:blip r:embed="rId3"/>
          <a:stretch>
            <a:fillRect/>
          </a:stretch>
        </p:blipFill>
        <p:spPr>
          <a:xfrm>
            <a:off x="856599" y="2123984"/>
            <a:ext cx="3776663" cy="666750"/>
          </a:xfrm>
          <a:prstGeom prst="rect">
            <a:avLst/>
          </a:prstGeom>
          <a:ln>
            <a:solidFill>
              <a:srgbClr val="0070C0"/>
            </a:solidFill>
          </a:ln>
        </p:spPr>
      </p:pic>
      <p:pic>
        <p:nvPicPr>
          <p:cNvPr id="13" name="Picture 12">
            <a:extLst>
              <a:ext uri="{FF2B5EF4-FFF2-40B4-BE49-F238E27FC236}">
                <a16:creationId xmlns:a16="http://schemas.microsoft.com/office/drawing/2014/main" id="{06193EA8-960E-4E9F-907E-F33CC8EFA697}"/>
              </a:ext>
            </a:extLst>
          </p:cNvPr>
          <p:cNvPicPr>
            <a:picLocks noChangeAspect="1"/>
          </p:cNvPicPr>
          <p:nvPr/>
        </p:nvPicPr>
        <p:blipFill>
          <a:blip r:embed="rId4"/>
          <a:stretch>
            <a:fillRect/>
          </a:stretch>
        </p:blipFill>
        <p:spPr>
          <a:xfrm>
            <a:off x="9109351" y="3752083"/>
            <a:ext cx="1866900" cy="371475"/>
          </a:xfrm>
          <a:prstGeom prst="rect">
            <a:avLst/>
          </a:prstGeom>
          <a:ln>
            <a:solidFill>
              <a:srgbClr val="0070C0"/>
            </a:solidFill>
          </a:ln>
        </p:spPr>
      </p:pic>
      <p:grpSp>
        <p:nvGrpSpPr>
          <p:cNvPr id="16" name="Group 15">
            <a:extLst>
              <a:ext uri="{FF2B5EF4-FFF2-40B4-BE49-F238E27FC236}">
                <a16:creationId xmlns:a16="http://schemas.microsoft.com/office/drawing/2014/main" id="{71404A09-EA76-436C-B238-0A60C0BECE59}"/>
              </a:ext>
            </a:extLst>
          </p:cNvPr>
          <p:cNvGrpSpPr/>
          <p:nvPr/>
        </p:nvGrpSpPr>
        <p:grpSpPr>
          <a:xfrm>
            <a:off x="8293013" y="1264325"/>
            <a:ext cx="584108" cy="5357075"/>
            <a:chOff x="8001469" y="1376967"/>
            <a:chExt cx="584108" cy="5357075"/>
          </a:xfrm>
        </p:grpSpPr>
        <p:grpSp>
          <p:nvGrpSpPr>
            <p:cNvPr id="15" name="Group 14">
              <a:extLst>
                <a:ext uri="{FF2B5EF4-FFF2-40B4-BE49-F238E27FC236}">
                  <a16:creationId xmlns:a16="http://schemas.microsoft.com/office/drawing/2014/main" id="{A65D5D5E-C23D-4982-AC13-3355A9E8AD3B}"/>
                </a:ext>
              </a:extLst>
            </p:cNvPr>
            <p:cNvGrpSpPr/>
            <p:nvPr/>
          </p:nvGrpSpPr>
          <p:grpSpPr>
            <a:xfrm>
              <a:off x="8001469" y="1931840"/>
              <a:ext cx="548640" cy="2007682"/>
              <a:chOff x="9127897" y="4520481"/>
              <a:chExt cx="548640" cy="2007682"/>
            </a:xfrm>
          </p:grpSpPr>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C68CF6FB-E171-4A5B-B29C-43C90B93FD3F}"/>
                      </a:ext>
                    </a:extLst>
                  </p:cNvPr>
                  <p:cNvSpPr/>
                  <p:nvPr/>
                </p:nvSpPr>
                <p:spPr bwMode="auto">
                  <a:xfrm>
                    <a:off x="9127897" y="4975682"/>
                    <a:ext cx="548640" cy="54864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sz="1800" b="0" i="1" u="none" strike="noStrike" cap="none" normalizeH="0" baseline="0" smtClean="0">
                              <a:ln>
                                <a:noFill/>
                              </a:ln>
                              <a:solidFill>
                                <a:schemeClr val="tx1"/>
                              </a:solidFill>
                              <a:effectLst/>
                              <a:latin typeface="Cambria Math" panose="02040503050406030204" pitchFamily="18" charset="0"/>
                            </a:rPr>
                            <m:t>  </m:t>
                          </m:r>
                          <m:sSub>
                            <m:sSubPr>
                              <m:ctrlPr>
                                <a:rPr kumimoji="0" lang="en-US" sz="1800" i="1" u="none" strike="noStrike" cap="none" normalizeH="0" baseline="0" smtClean="0">
                                  <a:ln>
                                    <a:noFill/>
                                  </a:ln>
                                  <a:solidFill>
                                    <a:schemeClr val="tx1"/>
                                  </a:solidFill>
                                  <a:effectLst/>
                                  <a:latin typeface="Cambria Math" panose="02040503050406030204" pitchFamily="18" charset="0"/>
                                </a:rPr>
                              </m:ctrlPr>
                            </m:sSubPr>
                            <m:e>
                              <m:r>
                                <m:rPr>
                                  <m:sty m:val="p"/>
                                </m:rPr>
                                <a:rPr kumimoji="0" lang="en-US" sz="1800" b="0" i="0" u="none" strike="noStrike" cap="none" normalizeH="0" baseline="0" smtClean="0">
                                  <a:ln>
                                    <a:noFill/>
                                  </a:ln>
                                  <a:solidFill>
                                    <a:schemeClr val="tx1"/>
                                  </a:solidFill>
                                  <a:effectLst/>
                                  <a:latin typeface="Cambria Math" panose="02040503050406030204" pitchFamily="18" charset="0"/>
                                </a:rPr>
                                <m:t>x</m:t>
                              </m:r>
                            </m:e>
                            <m:sub>
                              <m:r>
                                <a:rPr kumimoji="0" lang="en-US" sz="1800" b="0" i="1" u="none" strike="noStrike" cap="none" normalizeH="0" baseline="0" smtClean="0">
                                  <a:ln>
                                    <a:noFill/>
                                  </a:ln>
                                  <a:solidFill>
                                    <a:schemeClr val="tx1"/>
                                  </a:solidFill>
                                  <a:effectLst/>
                                  <a:latin typeface="Cambria Math" panose="02040503050406030204" pitchFamily="18" charset="0"/>
                                </a:rPr>
                                <m:t>𝐷</m:t>
                              </m:r>
                            </m:sub>
                          </m:sSub>
                        </m:oMath>
                      </m:oMathPara>
                    </a14:m>
                    <a:endParaRPr kumimoji="0" lang="en-US" sz="1800" i="0" u="none" strike="noStrike" cap="none" normalizeH="0" baseline="0" dirty="0">
                      <a:ln>
                        <a:noFill/>
                      </a:ln>
                      <a:solidFill>
                        <a:schemeClr val="tx1"/>
                      </a:solidFill>
                      <a:effectLst/>
                      <a:latin typeface="Verdana" pitchFamily="34" charset="0"/>
                    </a:endParaRPr>
                  </a:p>
                </p:txBody>
              </p:sp>
            </mc:Choice>
            <mc:Fallback xmlns="">
              <p:sp>
                <p:nvSpPr>
                  <p:cNvPr id="8" name="Oval 7">
                    <a:extLst>
                      <a:ext uri="{FF2B5EF4-FFF2-40B4-BE49-F238E27FC236}">
                        <a16:creationId xmlns:a16="http://schemas.microsoft.com/office/drawing/2014/main" id="{C68CF6FB-E171-4A5B-B29C-43C90B93FD3F}"/>
                      </a:ext>
                    </a:extLst>
                  </p:cNvPr>
                  <p:cNvSpPr>
                    <a:spLocks noRot="1" noChangeAspect="1" noMove="1" noResize="1" noEditPoints="1" noAdjustHandles="1" noChangeArrowheads="1" noChangeShapeType="1" noTextEdit="1"/>
                  </p:cNvSpPr>
                  <p:nvPr/>
                </p:nvSpPr>
                <p:spPr bwMode="auto">
                  <a:xfrm>
                    <a:off x="9127897" y="4975682"/>
                    <a:ext cx="548640" cy="548640"/>
                  </a:xfrm>
                  <a:prstGeom prst="ellipse">
                    <a:avLst/>
                  </a:prstGeom>
                  <a:blipFill>
                    <a:blip r:embed="rId6"/>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4D3C07F2-CB74-4D37-A335-6431F38F5A4A}"/>
                      </a:ext>
                    </a:extLst>
                  </p:cNvPr>
                  <p:cNvSpPr/>
                  <p:nvPr/>
                </p:nvSpPr>
                <p:spPr bwMode="auto">
                  <a:xfrm>
                    <a:off x="9127897" y="5979523"/>
                    <a:ext cx="548640" cy="54864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algn="ct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m:rPr>
                                  <m:sty m:val="p"/>
                                </m:rPr>
                                <a:rPr lang="en-US" i="0">
                                  <a:latin typeface="Cambria Math" panose="02040503050406030204" pitchFamily="18" charset="0"/>
                                </a:rPr>
                                <m:t>x</m:t>
                              </m:r>
                            </m:e>
                            <m:sub>
                              <m:r>
                                <a:rPr lang="en-US" i="1">
                                  <a:latin typeface="Cambria Math" panose="02040503050406030204" pitchFamily="18" charset="0"/>
                                </a:rPr>
                                <m:t>𝐷</m:t>
                              </m:r>
                              <m:r>
                                <a:rPr lang="en-US" b="0" i="1" smtClean="0">
                                  <a:latin typeface="Cambria Math" panose="02040503050406030204" pitchFamily="18" charset="0"/>
                                </a:rPr>
                                <m:t>−1</m:t>
                              </m:r>
                            </m:sub>
                          </m:sSub>
                        </m:oMath>
                      </m:oMathPara>
                    </a14:m>
                    <a:endParaRPr lang="en-US" dirty="0">
                      <a:latin typeface="Verdana" pitchFamily="34" charset="0"/>
                    </a:endParaRPr>
                  </a:p>
                </p:txBody>
              </p:sp>
            </mc:Choice>
            <mc:Fallback xmlns="">
              <p:sp>
                <p:nvSpPr>
                  <p:cNvPr id="9" name="Oval 8">
                    <a:extLst>
                      <a:ext uri="{FF2B5EF4-FFF2-40B4-BE49-F238E27FC236}">
                        <a16:creationId xmlns:a16="http://schemas.microsoft.com/office/drawing/2014/main" id="{4D3C07F2-CB74-4D37-A335-6431F38F5A4A}"/>
                      </a:ext>
                    </a:extLst>
                  </p:cNvPr>
                  <p:cNvSpPr>
                    <a:spLocks noRot="1" noChangeAspect="1" noMove="1" noResize="1" noEditPoints="1" noAdjustHandles="1" noChangeArrowheads="1" noChangeShapeType="1" noTextEdit="1"/>
                  </p:cNvSpPr>
                  <p:nvPr/>
                </p:nvSpPr>
                <p:spPr bwMode="auto">
                  <a:xfrm>
                    <a:off x="9127897" y="5979523"/>
                    <a:ext cx="548640" cy="548640"/>
                  </a:xfrm>
                  <a:prstGeom prst="ellipse">
                    <a:avLst/>
                  </a:prstGeom>
                  <a:blipFill>
                    <a:blip r:embed="rId7"/>
                    <a:stretch>
                      <a:fillRect l="-5435"/>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8DAF5A7B-C7AC-4C63-ACA1-EA33A56BFEFC}"/>
                  </a:ext>
                </a:extLst>
              </p:cNvPr>
              <p:cNvCxnSpPr>
                <a:stCxn id="9" idx="0"/>
                <a:endCxn id="8" idx="4"/>
              </p:cNvCxnSpPr>
              <p:nvPr/>
            </p:nvCxnSpPr>
            <p:spPr bwMode="auto">
              <a:xfrm flipV="1">
                <a:off x="9402217" y="5524322"/>
                <a:ext cx="0" cy="455201"/>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cxnSp>
            <p:nvCxnSpPr>
              <p:cNvPr id="12" name="Straight Arrow Connector 11">
                <a:extLst>
                  <a:ext uri="{FF2B5EF4-FFF2-40B4-BE49-F238E27FC236}">
                    <a16:creationId xmlns:a16="http://schemas.microsoft.com/office/drawing/2014/main" id="{641A6A31-05B3-482A-A6C0-DAE07B57D441}"/>
                  </a:ext>
                </a:extLst>
              </p:cNvPr>
              <p:cNvCxnSpPr>
                <a:cxnSpLocks/>
                <a:stCxn id="8" idx="0"/>
              </p:cNvCxnSpPr>
              <p:nvPr/>
            </p:nvCxnSpPr>
            <p:spPr bwMode="auto">
              <a:xfrm flipV="1">
                <a:off x="9402217" y="4520481"/>
                <a:ext cx="0" cy="455201"/>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grpSp>
        <p:grpSp>
          <p:nvGrpSpPr>
            <p:cNvPr id="17" name="Group 16">
              <a:extLst>
                <a:ext uri="{FF2B5EF4-FFF2-40B4-BE49-F238E27FC236}">
                  <a16:creationId xmlns:a16="http://schemas.microsoft.com/office/drawing/2014/main" id="{3A292E73-BFDC-4C6D-B905-284C423603BF}"/>
                </a:ext>
              </a:extLst>
            </p:cNvPr>
            <p:cNvGrpSpPr/>
            <p:nvPr/>
          </p:nvGrpSpPr>
          <p:grpSpPr>
            <a:xfrm>
              <a:off x="8001469" y="5181561"/>
              <a:ext cx="548640" cy="1552481"/>
              <a:chOff x="9127897" y="1368259"/>
              <a:chExt cx="548640" cy="1552481"/>
            </a:xfrm>
          </p:grpSpPr>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3D490AE2-7EA2-486B-A111-78F58FCFAB62}"/>
                      </a:ext>
                    </a:extLst>
                  </p:cNvPr>
                  <p:cNvSpPr/>
                  <p:nvPr/>
                </p:nvSpPr>
                <p:spPr bwMode="auto">
                  <a:xfrm>
                    <a:off x="9127897" y="1368259"/>
                    <a:ext cx="548640" cy="54864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algn="ctr" eaLnBrk="0" fontAlgn="base" hangingPunct="0">
                      <a:spcBef>
                        <a:spcPct val="0"/>
                      </a:spcBef>
                      <a:spcAft>
                        <a:spcPct val="0"/>
                      </a:spcAft>
                    </a:pP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  </m:t>
                              </m:r>
                              <m:r>
                                <m:rPr>
                                  <m:sty m:val="p"/>
                                </m:rPr>
                                <a:rPr lang="en-US" i="0">
                                  <a:latin typeface="Cambria Math" panose="02040503050406030204" pitchFamily="18" charset="0"/>
                                </a:rPr>
                                <m:t>x</m:t>
                              </m:r>
                            </m:e>
                            <m:sub>
                              <m:r>
                                <a:rPr lang="en-US" b="0" i="1" smtClean="0">
                                  <a:latin typeface="Cambria Math" panose="02040503050406030204" pitchFamily="18" charset="0"/>
                                </a:rPr>
                                <m:t>1</m:t>
                              </m:r>
                            </m:sub>
                          </m:sSub>
                        </m:oMath>
                      </m:oMathPara>
                    </a14:m>
                    <a:endParaRPr lang="en-US" dirty="0">
                      <a:latin typeface="Verdana" pitchFamily="34" charset="0"/>
                    </a:endParaRPr>
                  </a:p>
                </p:txBody>
              </p:sp>
            </mc:Choice>
            <mc:Fallback xmlns="">
              <p:sp>
                <p:nvSpPr>
                  <p:cNvPr id="5" name="Oval 4">
                    <a:extLst>
                      <a:ext uri="{FF2B5EF4-FFF2-40B4-BE49-F238E27FC236}">
                        <a16:creationId xmlns:a16="http://schemas.microsoft.com/office/drawing/2014/main" id="{3D490AE2-7EA2-486B-A111-78F58FCFAB62}"/>
                      </a:ext>
                    </a:extLst>
                  </p:cNvPr>
                  <p:cNvSpPr>
                    <a:spLocks noRot="1" noChangeAspect="1" noMove="1" noResize="1" noEditPoints="1" noAdjustHandles="1" noChangeArrowheads="1" noChangeShapeType="1" noTextEdit="1"/>
                  </p:cNvSpPr>
                  <p:nvPr/>
                </p:nvSpPr>
                <p:spPr bwMode="auto">
                  <a:xfrm>
                    <a:off x="9127897" y="1368259"/>
                    <a:ext cx="548640" cy="548640"/>
                  </a:xfrm>
                  <a:prstGeom prst="ellipse">
                    <a:avLst/>
                  </a:prstGeom>
                  <a:blipFill>
                    <a:blip r:embed="rId8"/>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B1DFF9D1-C2C5-4BBE-9543-70C7C833BF12}"/>
                      </a:ext>
                    </a:extLst>
                  </p:cNvPr>
                  <p:cNvSpPr/>
                  <p:nvPr/>
                </p:nvSpPr>
                <p:spPr bwMode="auto">
                  <a:xfrm>
                    <a:off x="9127897" y="2372100"/>
                    <a:ext cx="548640" cy="54864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algn="ct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  </m:t>
                              </m:r>
                              <m:r>
                                <m:rPr>
                                  <m:sty m:val="p"/>
                                </m:rPr>
                                <a:rPr lang="en-US" i="0">
                                  <a:latin typeface="Cambria Math" panose="02040503050406030204" pitchFamily="18" charset="0"/>
                                </a:rPr>
                                <m:t>x</m:t>
                              </m:r>
                            </m:e>
                            <m:sub>
                              <m:r>
                                <a:rPr lang="en-US" b="0" i="1" smtClean="0">
                                  <a:latin typeface="Cambria Math" panose="02040503050406030204" pitchFamily="18" charset="0"/>
                                </a:rPr>
                                <m:t>0</m:t>
                              </m:r>
                            </m:sub>
                          </m:sSub>
                        </m:oMath>
                      </m:oMathPara>
                    </a14:m>
                    <a:endParaRPr lang="en-US" dirty="0">
                      <a:latin typeface="Verdana" pitchFamily="34" charset="0"/>
                    </a:endParaRPr>
                  </a:p>
                </p:txBody>
              </p:sp>
            </mc:Choice>
            <mc:Fallback xmlns="">
              <p:sp>
                <p:nvSpPr>
                  <p:cNvPr id="6" name="Oval 5">
                    <a:extLst>
                      <a:ext uri="{FF2B5EF4-FFF2-40B4-BE49-F238E27FC236}">
                        <a16:creationId xmlns:a16="http://schemas.microsoft.com/office/drawing/2014/main" id="{B1DFF9D1-C2C5-4BBE-9543-70C7C833BF12}"/>
                      </a:ext>
                    </a:extLst>
                  </p:cNvPr>
                  <p:cNvSpPr>
                    <a:spLocks noRot="1" noChangeAspect="1" noMove="1" noResize="1" noEditPoints="1" noAdjustHandles="1" noChangeArrowheads="1" noChangeShapeType="1" noTextEdit="1"/>
                  </p:cNvSpPr>
                  <p:nvPr/>
                </p:nvSpPr>
                <p:spPr bwMode="auto">
                  <a:xfrm>
                    <a:off x="9127897" y="2372100"/>
                    <a:ext cx="548640" cy="548640"/>
                  </a:xfrm>
                  <a:prstGeom prst="ellipse">
                    <a:avLst/>
                  </a:prstGeom>
                  <a:blipFill>
                    <a:blip r:embed="rId9"/>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0CF51E7D-FE82-4AE2-9FAA-D3E6D36FFCF6}"/>
                  </a:ext>
                </a:extLst>
              </p:cNvPr>
              <p:cNvCxnSpPr>
                <a:stCxn id="6" idx="0"/>
                <a:endCxn id="5" idx="4"/>
              </p:cNvCxnSpPr>
              <p:nvPr/>
            </p:nvCxnSpPr>
            <p:spPr bwMode="auto">
              <a:xfrm flipV="1">
                <a:off x="9402217" y="1916899"/>
                <a:ext cx="0" cy="455201"/>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grpSp>
        <p:sp>
          <p:nvSpPr>
            <p:cNvPr id="18" name="TextBox 17">
              <a:extLst>
                <a:ext uri="{FF2B5EF4-FFF2-40B4-BE49-F238E27FC236}">
                  <a16:creationId xmlns:a16="http://schemas.microsoft.com/office/drawing/2014/main" id="{CC6694F7-144F-4962-B543-3491535CCA1C}"/>
                </a:ext>
              </a:extLst>
            </p:cNvPr>
            <p:cNvSpPr txBox="1"/>
            <p:nvPr/>
          </p:nvSpPr>
          <p:spPr>
            <a:xfrm>
              <a:off x="8123912" y="4198136"/>
              <a:ext cx="461665" cy="698643"/>
            </a:xfrm>
            <a:prstGeom prst="rect">
              <a:avLst/>
            </a:prstGeom>
            <a:noFill/>
          </p:spPr>
          <p:txBody>
            <a:bodyPr vert="eaVert" wrap="square" rtlCol="0" anchor="ctr">
              <a:spAutoFit/>
            </a:bodyPr>
            <a:lstStyle/>
            <a:p>
              <a:pPr algn="ctr"/>
              <a:r>
                <a:rPr lang="en-US" altLang="zh-CN" dirty="0"/>
                <a:t>…</a:t>
              </a:r>
              <a:endParaRPr lang="en-US" dirty="0"/>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2BAEA954-BA96-40F9-AE46-D9D79E1F1541}"/>
                    </a:ext>
                  </a:extLst>
                </p:cNvPr>
                <p:cNvSpPr/>
                <p:nvPr/>
              </p:nvSpPr>
              <p:spPr bwMode="auto">
                <a:xfrm>
                  <a:off x="8001469" y="1376967"/>
                  <a:ext cx="548640" cy="548640"/>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𝐿</m:t>
                        </m:r>
                      </m:oMath>
                    </m:oMathPara>
                  </a14:m>
                  <a:endParaRPr lang="en-US" dirty="0">
                    <a:latin typeface="Verdana" pitchFamily="34" charset="0"/>
                  </a:endParaRPr>
                </a:p>
              </p:txBody>
            </p:sp>
          </mc:Choice>
          <mc:Fallback xmlns="">
            <p:sp>
              <p:nvSpPr>
                <p:cNvPr id="20" name="Rectangle 19">
                  <a:extLst>
                    <a:ext uri="{FF2B5EF4-FFF2-40B4-BE49-F238E27FC236}">
                      <a16:creationId xmlns:a16="http://schemas.microsoft.com/office/drawing/2014/main" id="{2BAEA954-BA96-40F9-AE46-D9D79E1F1541}"/>
                    </a:ext>
                  </a:extLst>
                </p:cNvPr>
                <p:cNvSpPr>
                  <a:spLocks noRot="1" noChangeAspect="1" noMove="1" noResize="1" noEditPoints="1" noAdjustHandles="1" noChangeArrowheads="1" noChangeShapeType="1" noTextEdit="1"/>
                </p:cNvSpPr>
                <p:nvPr/>
              </p:nvSpPr>
              <p:spPr bwMode="auto">
                <a:xfrm>
                  <a:off x="8001469" y="1376967"/>
                  <a:ext cx="548640" cy="548640"/>
                </a:xfrm>
                <a:prstGeom prst="rect">
                  <a:avLst/>
                </a:prstGeom>
                <a:blipFill>
                  <a:blip r:embed="rId10"/>
                  <a:stretch>
                    <a:fillRect/>
                  </a:stretch>
                </a:blipFill>
                <a:ln w="9525" cap="flat" cmpd="sng" algn="ctr">
                  <a:noFill/>
                  <a:prstDash val="solid"/>
                  <a:round/>
                  <a:headEnd type="none" w="med" len="med"/>
                  <a:tailEnd type="none" w="med" len="med"/>
                </a:ln>
                <a:effectLst>
                  <a:outerShdw dist="35921" dir="2700000" algn="ctr" rotWithShape="0">
                    <a:srgbClr val="AFAFAF"/>
                  </a:outerShdw>
                </a:effectLst>
              </p:spPr>
              <p:txBody>
                <a:bodyPr/>
                <a:lstStyle/>
                <a:p>
                  <a:r>
                    <a:rPr lang="en-US">
                      <a:noFill/>
                    </a:rPr>
                    <a:t> </a:t>
                  </a:r>
                </a:p>
              </p:txBody>
            </p:sp>
          </mc:Fallback>
        </mc:AlternateContent>
        <p:cxnSp>
          <p:nvCxnSpPr>
            <p:cNvPr id="24" name="Straight Arrow Connector 23">
              <a:extLst>
                <a:ext uri="{FF2B5EF4-FFF2-40B4-BE49-F238E27FC236}">
                  <a16:creationId xmlns:a16="http://schemas.microsoft.com/office/drawing/2014/main" id="{C3AE0E0B-0073-449E-ABA2-4A952171D00F}"/>
                </a:ext>
              </a:extLst>
            </p:cNvPr>
            <p:cNvCxnSpPr/>
            <p:nvPr/>
          </p:nvCxnSpPr>
          <p:spPr bwMode="auto">
            <a:xfrm flipV="1">
              <a:off x="8269165" y="4718092"/>
              <a:ext cx="0" cy="455201"/>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cxnSp>
          <p:nvCxnSpPr>
            <p:cNvPr id="25" name="Straight Arrow Connector 24">
              <a:extLst>
                <a:ext uri="{FF2B5EF4-FFF2-40B4-BE49-F238E27FC236}">
                  <a16:creationId xmlns:a16="http://schemas.microsoft.com/office/drawing/2014/main" id="{2EC5F584-3ADA-4A3E-AA09-FC4518F78BFA}"/>
                </a:ext>
              </a:extLst>
            </p:cNvPr>
            <p:cNvCxnSpPr/>
            <p:nvPr/>
          </p:nvCxnSpPr>
          <p:spPr bwMode="auto">
            <a:xfrm flipV="1">
              <a:off x="8269167" y="3929589"/>
              <a:ext cx="0" cy="455201"/>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grpSp>
      <p:pic>
        <p:nvPicPr>
          <p:cNvPr id="11" name="Picture 10">
            <a:extLst>
              <a:ext uri="{FF2B5EF4-FFF2-40B4-BE49-F238E27FC236}">
                <a16:creationId xmlns:a16="http://schemas.microsoft.com/office/drawing/2014/main" id="{A63E8D06-FF4A-447B-900C-E5643FB12A98}"/>
              </a:ext>
            </a:extLst>
          </p:cNvPr>
          <p:cNvPicPr>
            <a:picLocks noChangeAspect="1"/>
          </p:cNvPicPr>
          <p:nvPr/>
        </p:nvPicPr>
        <p:blipFill>
          <a:blip r:embed="rId11"/>
          <a:stretch>
            <a:fillRect/>
          </a:stretch>
        </p:blipFill>
        <p:spPr>
          <a:xfrm>
            <a:off x="1095135" y="3771394"/>
            <a:ext cx="2138363" cy="628650"/>
          </a:xfrm>
          <a:prstGeom prst="rect">
            <a:avLst/>
          </a:prstGeom>
          <a:ln>
            <a:solidFill>
              <a:srgbClr val="0070C0"/>
            </a:solidFill>
          </a:ln>
        </p:spPr>
      </p:pic>
    </p:spTree>
    <p:extLst>
      <p:ext uri="{BB962C8B-B14F-4D97-AF65-F5344CB8AC3E}">
        <p14:creationId xmlns:p14="http://schemas.microsoft.com/office/powerpoint/2010/main" val="1947437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up)">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06D6DBE-5E72-42A3-A5AA-80EE9B652C1F}"/>
              </a:ext>
            </a:extLst>
          </p:cNvPr>
          <p:cNvSpPr/>
          <p:nvPr/>
        </p:nvSpPr>
        <p:spPr bwMode="auto">
          <a:xfrm>
            <a:off x="6978650" y="740662"/>
            <a:ext cx="5213350" cy="6117338"/>
          </a:xfrm>
          <a:prstGeom prst="rect">
            <a:avLst/>
          </a:prstGeom>
          <a:solidFill>
            <a:srgbClr val="FFFFCC"/>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 name="Title 1">
            <a:extLst>
              <a:ext uri="{FF2B5EF4-FFF2-40B4-BE49-F238E27FC236}">
                <a16:creationId xmlns:a16="http://schemas.microsoft.com/office/drawing/2014/main" id="{FCE116DC-DCE1-47B4-AD96-1D4EF2AA21AC}"/>
              </a:ext>
            </a:extLst>
          </p:cNvPr>
          <p:cNvSpPr>
            <a:spLocks noGrp="1"/>
          </p:cNvSpPr>
          <p:nvPr>
            <p:ph type="title"/>
          </p:nvPr>
        </p:nvSpPr>
        <p:spPr/>
        <p:txBody>
          <a:bodyPr/>
          <a:lstStyle/>
          <a:p>
            <a:r>
              <a:rPr lang="en-US" altLang="zh-CN" dirty="0"/>
              <a:t>Optimization - Weight Decay</a:t>
            </a:r>
            <a:endParaRPr lang="en-US" dirty="0"/>
          </a:p>
        </p:txBody>
      </p:sp>
      <p:sp>
        <p:nvSpPr>
          <p:cNvPr id="3" name="Text Placeholder 2">
            <a:extLst>
              <a:ext uri="{FF2B5EF4-FFF2-40B4-BE49-F238E27FC236}">
                <a16:creationId xmlns:a16="http://schemas.microsoft.com/office/drawing/2014/main" id="{E3492904-F26F-4B4B-A0CB-E184395436ED}"/>
              </a:ext>
            </a:extLst>
          </p:cNvPr>
          <p:cNvSpPr>
            <a:spLocks noGrp="1"/>
          </p:cNvSpPr>
          <p:nvPr>
            <p:ph type="body" idx="1"/>
          </p:nvPr>
        </p:nvSpPr>
        <p:spPr/>
        <p:txBody>
          <a:bodyPr/>
          <a:lstStyle/>
          <a:p>
            <a:r>
              <a:rPr lang="en-US" i="1" dirty="0"/>
              <a:t>L</a:t>
            </a:r>
            <a:r>
              <a:rPr lang="en-US" i="1" baseline="-25000" dirty="0"/>
              <a:t>2 </a:t>
            </a:r>
            <a:r>
              <a:rPr lang="en-US" altLang="zh-CN" dirty="0"/>
              <a:t>Regularization</a:t>
            </a:r>
            <a:endParaRPr lang="en-US" dirty="0"/>
          </a:p>
          <a:p>
            <a:endParaRPr lang="en-US" dirty="0"/>
          </a:p>
          <a:p>
            <a:endParaRPr lang="en-US" dirty="0"/>
          </a:p>
          <a:p>
            <a:r>
              <a:rPr lang="en-US" dirty="0"/>
              <a:t>Overall objective function</a:t>
            </a:r>
          </a:p>
        </p:txBody>
      </p:sp>
      <p:grpSp>
        <p:nvGrpSpPr>
          <p:cNvPr id="4" name="Group 3">
            <a:extLst>
              <a:ext uri="{FF2B5EF4-FFF2-40B4-BE49-F238E27FC236}">
                <a16:creationId xmlns:a16="http://schemas.microsoft.com/office/drawing/2014/main" id="{9C326A0E-7720-417A-A987-A820FA892617}"/>
              </a:ext>
            </a:extLst>
          </p:cNvPr>
          <p:cNvGrpSpPr/>
          <p:nvPr/>
        </p:nvGrpSpPr>
        <p:grpSpPr>
          <a:xfrm>
            <a:off x="7968751" y="2238528"/>
            <a:ext cx="3400425" cy="785813"/>
            <a:chOff x="5377951" y="3725845"/>
            <a:chExt cx="3400425" cy="785813"/>
          </a:xfrm>
        </p:grpSpPr>
        <p:pic>
          <p:nvPicPr>
            <p:cNvPr id="8" name="Picture 7">
              <a:extLst>
                <a:ext uri="{FF2B5EF4-FFF2-40B4-BE49-F238E27FC236}">
                  <a16:creationId xmlns:a16="http://schemas.microsoft.com/office/drawing/2014/main" id="{472EBFA8-15DA-47D4-AD94-AB1E347ABF7F}"/>
                </a:ext>
              </a:extLst>
            </p:cNvPr>
            <p:cNvPicPr>
              <a:picLocks noChangeAspect="1"/>
            </p:cNvPicPr>
            <p:nvPr/>
          </p:nvPicPr>
          <p:blipFill>
            <a:blip r:embed="rId3"/>
            <a:stretch>
              <a:fillRect/>
            </a:stretch>
          </p:blipFill>
          <p:spPr>
            <a:xfrm>
              <a:off x="5377951" y="3725845"/>
              <a:ext cx="3400425" cy="785813"/>
            </a:xfrm>
            <a:prstGeom prst="rect">
              <a:avLst/>
            </a:prstGeom>
            <a:ln>
              <a:solidFill>
                <a:srgbClr val="0070C0"/>
              </a:solidFill>
            </a:ln>
          </p:spPr>
        </p:pic>
        <p:sp>
          <p:nvSpPr>
            <p:cNvPr id="9" name="Rectangle 8">
              <a:extLst>
                <a:ext uri="{FF2B5EF4-FFF2-40B4-BE49-F238E27FC236}">
                  <a16:creationId xmlns:a16="http://schemas.microsoft.com/office/drawing/2014/main" id="{6C07E336-07DB-4431-9305-E57A7883EAA8}"/>
                </a:ext>
              </a:extLst>
            </p:cNvPr>
            <p:cNvSpPr/>
            <p:nvPr/>
          </p:nvSpPr>
          <p:spPr bwMode="auto">
            <a:xfrm>
              <a:off x="8408505" y="3902765"/>
              <a:ext cx="343367" cy="344557"/>
            </a:xfrm>
            <a:prstGeom prst="rect">
              <a:avLst/>
            </a:prstGeom>
            <a:noFill/>
            <a:ln w="19050" cap="flat" cmpd="sng" algn="ctr">
              <a:solidFill>
                <a:srgbClr val="7030A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grpSp>
      <p:sp>
        <p:nvSpPr>
          <p:cNvPr id="5" name="TextBox 4">
            <a:extLst>
              <a:ext uri="{FF2B5EF4-FFF2-40B4-BE49-F238E27FC236}">
                <a16:creationId xmlns:a16="http://schemas.microsoft.com/office/drawing/2014/main" id="{0DCDBCA6-691D-43F8-A0AD-FFAB57AB61F1}"/>
              </a:ext>
            </a:extLst>
          </p:cNvPr>
          <p:cNvSpPr txBox="1"/>
          <p:nvPr/>
        </p:nvSpPr>
        <p:spPr>
          <a:xfrm>
            <a:off x="8519613" y="3304894"/>
            <a:ext cx="2298700" cy="369332"/>
          </a:xfrm>
          <a:prstGeom prst="rect">
            <a:avLst/>
          </a:prstGeom>
          <a:solidFill>
            <a:schemeClr val="bg1"/>
          </a:solidFill>
        </p:spPr>
        <p:txBody>
          <a:bodyPr wrap="square" rtlCol="0">
            <a:spAutoFit/>
          </a:bodyPr>
          <a:lstStyle/>
          <a:p>
            <a:pPr algn="ctr"/>
            <a:r>
              <a:rPr lang="en-US" dirty="0">
                <a:latin typeface="Segoe UI Light" panose="020B0502040204020203" pitchFamily="34" charset="0"/>
                <a:cs typeface="Segoe UI Light" panose="020B0502040204020203" pitchFamily="34" charset="0"/>
              </a:rPr>
              <a:t>Gradient update</a:t>
            </a:r>
          </a:p>
        </p:txBody>
      </p:sp>
      <p:pic>
        <p:nvPicPr>
          <p:cNvPr id="11" name="Picture 10">
            <a:extLst>
              <a:ext uri="{FF2B5EF4-FFF2-40B4-BE49-F238E27FC236}">
                <a16:creationId xmlns:a16="http://schemas.microsoft.com/office/drawing/2014/main" id="{A9152D0A-CD1E-49CD-A534-3AC4A003218D}"/>
              </a:ext>
            </a:extLst>
          </p:cNvPr>
          <p:cNvPicPr>
            <a:picLocks noChangeAspect="1"/>
          </p:cNvPicPr>
          <p:nvPr/>
        </p:nvPicPr>
        <p:blipFill>
          <a:blip r:embed="rId4"/>
          <a:stretch>
            <a:fillRect/>
          </a:stretch>
        </p:blipFill>
        <p:spPr>
          <a:xfrm>
            <a:off x="874645" y="1615348"/>
            <a:ext cx="1647825" cy="400050"/>
          </a:xfrm>
          <a:prstGeom prst="rect">
            <a:avLst/>
          </a:prstGeom>
          <a:ln>
            <a:solidFill>
              <a:srgbClr val="0070C0"/>
            </a:solidFill>
          </a:ln>
        </p:spPr>
      </p:pic>
      <p:pic>
        <p:nvPicPr>
          <p:cNvPr id="12" name="Picture 11">
            <a:extLst>
              <a:ext uri="{FF2B5EF4-FFF2-40B4-BE49-F238E27FC236}">
                <a16:creationId xmlns:a16="http://schemas.microsoft.com/office/drawing/2014/main" id="{822108E9-CE14-4D07-B5CA-D35D408E31E0}"/>
              </a:ext>
            </a:extLst>
          </p:cNvPr>
          <p:cNvPicPr>
            <a:picLocks noChangeAspect="1"/>
          </p:cNvPicPr>
          <p:nvPr/>
        </p:nvPicPr>
        <p:blipFill>
          <a:blip r:embed="rId5"/>
          <a:stretch>
            <a:fillRect/>
          </a:stretch>
        </p:blipFill>
        <p:spPr>
          <a:xfrm>
            <a:off x="874645" y="3162674"/>
            <a:ext cx="1995488" cy="704850"/>
          </a:xfrm>
          <a:prstGeom prst="rect">
            <a:avLst/>
          </a:prstGeom>
          <a:ln>
            <a:solidFill>
              <a:srgbClr val="0070C0"/>
            </a:solidFill>
          </a:ln>
        </p:spPr>
      </p:pic>
    </p:spTree>
    <p:extLst>
      <p:ext uri="{BB962C8B-B14F-4D97-AF65-F5344CB8AC3E}">
        <p14:creationId xmlns:p14="http://schemas.microsoft.com/office/powerpoint/2010/main" val="2081610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 Momentum</a:t>
            </a:r>
          </a:p>
        </p:txBody>
      </p:sp>
      <p:sp>
        <p:nvSpPr>
          <p:cNvPr id="3" name="Content Placeholder 2"/>
          <p:cNvSpPr>
            <a:spLocks noGrp="1"/>
          </p:cNvSpPr>
          <p:nvPr>
            <p:ph type="body" idx="1"/>
          </p:nvPr>
        </p:nvSpPr>
        <p:spPr/>
        <p:txBody>
          <a:bodyPr/>
          <a:lstStyle/>
          <a:p>
            <a:pPr marL="0" indent="0">
              <a:buNone/>
            </a:pPr>
            <a:r>
              <a:rPr lang="en-US" altLang="zh-CN" u="sng" dirty="0"/>
              <a:t>Handle two problems</a:t>
            </a:r>
          </a:p>
          <a:p>
            <a:r>
              <a:rPr lang="en-US" altLang="zh-CN" sz="2400" dirty="0"/>
              <a:t>Variance in the stochastic gradient</a:t>
            </a:r>
          </a:p>
          <a:p>
            <a:endParaRPr lang="en-US" altLang="zh-CN" sz="2400" dirty="0"/>
          </a:p>
          <a:p>
            <a:r>
              <a:rPr lang="en-US" altLang="zh-CN" sz="2400" dirty="0"/>
              <a:t>Poor conditioning of the Hessian matrix</a:t>
            </a:r>
          </a:p>
        </p:txBody>
      </p:sp>
      <p:pic>
        <p:nvPicPr>
          <p:cNvPr id="5" name="Picture 4">
            <a:extLst>
              <a:ext uri="{FF2B5EF4-FFF2-40B4-BE49-F238E27FC236}">
                <a16:creationId xmlns:a16="http://schemas.microsoft.com/office/drawing/2014/main" id="{E38CF609-483F-4397-AC20-EDCEEBBC9C35}"/>
              </a:ext>
            </a:extLst>
          </p:cNvPr>
          <p:cNvPicPr>
            <a:picLocks noChangeAspect="1"/>
          </p:cNvPicPr>
          <p:nvPr/>
        </p:nvPicPr>
        <p:blipFill>
          <a:blip r:embed="rId3"/>
          <a:stretch>
            <a:fillRect/>
          </a:stretch>
        </p:blipFill>
        <p:spPr>
          <a:xfrm>
            <a:off x="1009278" y="2981739"/>
            <a:ext cx="3168968" cy="3086100"/>
          </a:xfrm>
          <a:prstGeom prst="rect">
            <a:avLst/>
          </a:prstGeom>
        </p:spPr>
      </p:pic>
      <p:pic>
        <p:nvPicPr>
          <p:cNvPr id="6" name="Picture 5">
            <a:extLst>
              <a:ext uri="{FF2B5EF4-FFF2-40B4-BE49-F238E27FC236}">
                <a16:creationId xmlns:a16="http://schemas.microsoft.com/office/drawing/2014/main" id="{D15EC68F-AEC8-4ECA-A838-61B042AAAE4C}"/>
              </a:ext>
            </a:extLst>
          </p:cNvPr>
          <p:cNvPicPr>
            <a:picLocks noChangeAspect="1"/>
          </p:cNvPicPr>
          <p:nvPr/>
        </p:nvPicPr>
        <p:blipFill>
          <a:blip r:embed="rId4"/>
          <a:stretch>
            <a:fillRect/>
          </a:stretch>
        </p:blipFill>
        <p:spPr>
          <a:xfrm>
            <a:off x="1015149" y="2007389"/>
            <a:ext cx="1395413" cy="328613"/>
          </a:xfrm>
          <a:prstGeom prst="rect">
            <a:avLst/>
          </a:prstGeom>
          <a:ln>
            <a:solidFill>
              <a:srgbClr val="0070C0"/>
            </a:solidFill>
          </a:ln>
        </p:spPr>
      </p:pic>
    </p:spTree>
    <p:extLst>
      <p:ext uri="{BB962C8B-B14F-4D97-AF65-F5344CB8AC3E}">
        <p14:creationId xmlns:p14="http://schemas.microsoft.com/office/powerpoint/2010/main" val="53000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A82A1-E601-4F5B-96D2-9FA78E97AF02}"/>
              </a:ext>
            </a:extLst>
          </p:cNvPr>
          <p:cNvSpPr>
            <a:spLocks noGrp="1"/>
          </p:cNvSpPr>
          <p:nvPr>
            <p:ph type="title"/>
          </p:nvPr>
        </p:nvSpPr>
        <p:spPr/>
        <p:txBody>
          <a:bodyPr/>
          <a:lstStyle/>
          <a:p>
            <a:r>
              <a:rPr lang="en-US" dirty="0"/>
              <a:t>Optimization ……</a:t>
            </a:r>
          </a:p>
        </p:txBody>
      </p:sp>
      <p:sp>
        <p:nvSpPr>
          <p:cNvPr id="3" name="Text Placeholder 2">
            <a:extLst>
              <a:ext uri="{FF2B5EF4-FFF2-40B4-BE49-F238E27FC236}">
                <a16:creationId xmlns:a16="http://schemas.microsoft.com/office/drawing/2014/main" id="{DC79F892-4CFB-4F45-849E-61BB905475F3}"/>
              </a:ext>
            </a:extLst>
          </p:cNvPr>
          <p:cNvSpPr>
            <a:spLocks noGrp="1"/>
          </p:cNvSpPr>
          <p:nvPr>
            <p:ph type="body" idx="1"/>
          </p:nvPr>
        </p:nvSpPr>
        <p:spPr/>
        <p:txBody>
          <a:bodyPr/>
          <a:lstStyle/>
          <a:p>
            <a:r>
              <a:rPr lang="en-US" dirty="0"/>
              <a:t>Initialization</a:t>
            </a:r>
          </a:p>
          <a:p>
            <a:pPr lvl="1"/>
            <a:r>
              <a:rPr lang="en-US" sz="2200" dirty="0"/>
              <a:t>Gaussian</a:t>
            </a:r>
          </a:p>
          <a:p>
            <a:pPr lvl="1"/>
            <a:r>
              <a:rPr lang="en-US" sz="2200" dirty="0"/>
              <a:t>MSRA</a:t>
            </a:r>
          </a:p>
          <a:p>
            <a:r>
              <a:rPr lang="en-US" dirty="0"/>
              <a:t>SGD variants</a:t>
            </a:r>
          </a:p>
          <a:p>
            <a:pPr lvl="1"/>
            <a:r>
              <a:rPr lang="en-US" sz="2200" dirty="0" err="1"/>
              <a:t>AdaGrad</a:t>
            </a:r>
            <a:r>
              <a:rPr lang="en-US" sz="2200" dirty="0"/>
              <a:t> (Adaptive gradient algorithm)</a:t>
            </a:r>
          </a:p>
          <a:p>
            <a:pPr lvl="1"/>
            <a:r>
              <a:rPr lang="en-US" sz="2200" dirty="0" err="1"/>
              <a:t>RMSProp</a:t>
            </a:r>
            <a:r>
              <a:rPr lang="en-US" sz="2200" dirty="0"/>
              <a:t> (Root Mean Square Propagation)</a:t>
            </a:r>
          </a:p>
          <a:p>
            <a:pPr lvl="1"/>
            <a:r>
              <a:rPr lang="en-US" sz="2200" dirty="0"/>
              <a:t>Adam (Adaptive Moment Estimation)</a:t>
            </a:r>
          </a:p>
          <a:p>
            <a:pPr lvl="1"/>
            <a:r>
              <a:rPr lang="en-US" sz="2200" dirty="0"/>
              <a:t>……</a:t>
            </a:r>
          </a:p>
          <a:p>
            <a:r>
              <a:rPr lang="en-US" dirty="0"/>
              <a:t>Second-order optimization</a:t>
            </a:r>
          </a:p>
          <a:p>
            <a:r>
              <a:rPr lang="en-US" dirty="0"/>
              <a:t>……</a:t>
            </a:r>
          </a:p>
        </p:txBody>
      </p:sp>
    </p:spTree>
    <p:extLst>
      <p:ext uri="{BB962C8B-B14F-4D97-AF65-F5344CB8AC3E}">
        <p14:creationId xmlns:p14="http://schemas.microsoft.com/office/powerpoint/2010/main" val="1575459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ltLang="zh-CN" dirty="0"/>
              <a:t>04. </a:t>
            </a:r>
            <a:r>
              <a:rPr lang="en-US" altLang="zh-CN" kern="1200" dirty="0"/>
              <a:t>Recent </a:t>
            </a:r>
            <a:r>
              <a:rPr lang="en-US" altLang="zh-CN" dirty="0"/>
              <a:t>Advanced Techniques</a:t>
            </a:r>
            <a:endParaRPr lang="en-US" dirty="0"/>
          </a:p>
        </p:txBody>
      </p:sp>
    </p:spTree>
    <p:extLst>
      <p:ext uri="{BB962C8B-B14F-4D97-AF65-F5344CB8AC3E}">
        <p14:creationId xmlns:p14="http://schemas.microsoft.com/office/powerpoint/2010/main" val="38187371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 Normalization – Make Training Easier</a:t>
            </a:r>
          </a:p>
        </p:txBody>
      </p:sp>
      <p:sp>
        <p:nvSpPr>
          <p:cNvPr id="3" name="Text Placeholder 2"/>
          <p:cNvSpPr>
            <a:spLocks noGrp="1"/>
          </p:cNvSpPr>
          <p:nvPr>
            <p:ph type="body" idx="1"/>
          </p:nvPr>
        </p:nvSpPr>
        <p:spPr/>
        <p:txBody>
          <a:bodyPr/>
          <a:lstStyle/>
          <a:p>
            <a:pPr marL="0" indent="0">
              <a:buNone/>
            </a:pPr>
            <a:r>
              <a:rPr lang="en-US" u="sng" dirty="0"/>
              <a:t>Input</a:t>
            </a:r>
            <a:r>
              <a:rPr lang="en-US" dirty="0"/>
              <a:t>: response values over a mini-batch </a:t>
            </a:r>
          </a:p>
          <a:p>
            <a:pPr marL="0" indent="0">
              <a:buNone/>
            </a:pPr>
            <a:r>
              <a:rPr lang="en-US" u="sng" dirty="0"/>
              <a:t>Output</a:t>
            </a:r>
            <a:r>
              <a:rPr lang="en-US" dirty="0"/>
              <a:t>: </a:t>
            </a:r>
          </a:p>
          <a:p>
            <a:pPr marL="0" indent="0">
              <a:buNone/>
            </a:pPr>
            <a:r>
              <a:rPr lang="en-US" u="sng" dirty="0"/>
              <a:t>Algorithm</a:t>
            </a:r>
            <a:r>
              <a:rPr lang="en-US" dirty="0"/>
              <a:t>:</a:t>
            </a:r>
          </a:p>
          <a:p>
            <a:pPr marL="514350" indent="-514350">
              <a:buFont typeface="+mj-lt"/>
              <a:buAutoNum type="arabicPeriod"/>
            </a:pPr>
            <a:r>
              <a:rPr lang="en-US" sz="2400" dirty="0"/>
              <a:t>Compute the mean</a:t>
            </a:r>
          </a:p>
          <a:p>
            <a:pPr marL="514350" indent="-514350">
              <a:buFont typeface="+mj-lt"/>
              <a:buAutoNum type="arabicPeriod"/>
            </a:pPr>
            <a:endParaRPr lang="en-US" sz="2400" dirty="0"/>
          </a:p>
          <a:p>
            <a:pPr marL="514350" indent="-514350">
              <a:buFont typeface="+mj-lt"/>
              <a:buAutoNum type="arabicPeriod"/>
            </a:pPr>
            <a:r>
              <a:rPr lang="en-US" sz="2400" dirty="0"/>
              <a:t>Compute the variance</a:t>
            </a:r>
          </a:p>
          <a:p>
            <a:pPr marL="514350" indent="-514350">
              <a:buFont typeface="+mj-lt"/>
              <a:buAutoNum type="arabicPeriod"/>
            </a:pPr>
            <a:endParaRPr lang="en-US" sz="2400" dirty="0"/>
          </a:p>
          <a:p>
            <a:pPr marL="514350" indent="-514350">
              <a:buFont typeface="+mj-lt"/>
              <a:buAutoNum type="arabicPeriod"/>
            </a:pPr>
            <a:r>
              <a:rPr lang="en-US" sz="2400" dirty="0"/>
              <a:t>Normalize</a:t>
            </a:r>
          </a:p>
          <a:p>
            <a:pPr marL="514350" indent="-514350">
              <a:buFont typeface="+mj-lt"/>
              <a:buAutoNum type="arabicPeriod"/>
            </a:pPr>
            <a:endParaRPr lang="en-US" sz="2400" dirty="0"/>
          </a:p>
          <a:p>
            <a:pPr marL="514350" indent="-514350">
              <a:buFont typeface="+mj-lt"/>
              <a:buAutoNum type="arabicPeriod"/>
            </a:pPr>
            <a:r>
              <a:rPr lang="en-US" sz="2400" dirty="0"/>
              <a:t>Scale and shift</a:t>
            </a:r>
          </a:p>
        </p:txBody>
      </p:sp>
      <p:pic>
        <p:nvPicPr>
          <p:cNvPr id="7" name="Picture 6">
            <a:extLst>
              <a:ext uri="{FF2B5EF4-FFF2-40B4-BE49-F238E27FC236}">
                <a16:creationId xmlns:a16="http://schemas.microsoft.com/office/drawing/2014/main" id="{5B1C149D-FB66-4FF5-A1B7-DD74A2B0AF7D}"/>
              </a:ext>
            </a:extLst>
          </p:cNvPr>
          <p:cNvPicPr>
            <a:picLocks noChangeAspect="1"/>
          </p:cNvPicPr>
          <p:nvPr/>
        </p:nvPicPr>
        <p:blipFill>
          <a:blip r:embed="rId3"/>
          <a:stretch>
            <a:fillRect/>
          </a:stretch>
        </p:blipFill>
        <p:spPr>
          <a:xfrm>
            <a:off x="4142546" y="2483619"/>
            <a:ext cx="1628775" cy="809625"/>
          </a:xfrm>
          <a:prstGeom prst="rect">
            <a:avLst/>
          </a:prstGeom>
          <a:ln>
            <a:solidFill>
              <a:srgbClr val="0070C0"/>
            </a:solidFill>
          </a:ln>
        </p:spPr>
      </p:pic>
      <p:pic>
        <p:nvPicPr>
          <p:cNvPr id="8" name="Picture 7">
            <a:extLst>
              <a:ext uri="{FF2B5EF4-FFF2-40B4-BE49-F238E27FC236}">
                <a16:creationId xmlns:a16="http://schemas.microsoft.com/office/drawing/2014/main" id="{DF1BF2CC-6E68-4E71-B920-A76894EC0113}"/>
              </a:ext>
            </a:extLst>
          </p:cNvPr>
          <p:cNvPicPr>
            <a:picLocks noChangeAspect="1"/>
          </p:cNvPicPr>
          <p:nvPr/>
        </p:nvPicPr>
        <p:blipFill>
          <a:blip r:embed="rId4"/>
          <a:stretch>
            <a:fillRect/>
          </a:stretch>
        </p:blipFill>
        <p:spPr>
          <a:xfrm>
            <a:off x="4142546" y="3570916"/>
            <a:ext cx="2571750" cy="781050"/>
          </a:xfrm>
          <a:prstGeom prst="rect">
            <a:avLst/>
          </a:prstGeom>
          <a:ln>
            <a:solidFill>
              <a:srgbClr val="0070C0"/>
            </a:solidFill>
          </a:ln>
        </p:spPr>
      </p:pic>
      <p:pic>
        <p:nvPicPr>
          <p:cNvPr id="9" name="Picture 8">
            <a:extLst>
              <a:ext uri="{FF2B5EF4-FFF2-40B4-BE49-F238E27FC236}">
                <a16:creationId xmlns:a16="http://schemas.microsoft.com/office/drawing/2014/main" id="{76E0B021-82B7-42F2-9058-2D10CC2661B7}"/>
              </a:ext>
            </a:extLst>
          </p:cNvPr>
          <p:cNvPicPr>
            <a:picLocks noChangeAspect="1"/>
          </p:cNvPicPr>
          <p:nvPr/>
        </p:nvPicPr>
        <p:blipFill>
          <a:blip r:embed="rId5"/>
          <a:stretch>
            <a:fillRect/>
          </a:stretch>
        </p:blipFill>
        <p:spPr>
          <a:xfrm>
            <a:off x="4142546" y="4544286"/>
            <a:ext cx="1595438" cy="628650"/>
          </a:xfrm>
          <a:prstGeom prst="rect">
            <a:avLst/>
          </a:prstGeom>
          <a:ln>
            <a:solidFill>
              <a:srgbClr val="0070C0"/>
            </a:solidFill>
          </a:ln>
        </p:spPr>
      </p:pic>
      <p:pic>
        <p:nvPicPr>
          <p:cNvPr id="10" name="Picture 9">
            <a:extLst>
              <a:ext uri="{FF2B5EF4-FFF2-40B4-BE49-F238E27FC236}">
                <a16:creationId xmlns:a16="http://schemas.microsoft.com/office/drawing/2014/main" id="{5BEDBE13-BCD1-4B0A-BB16-972143C36EA1}"/>
              </a:ext>
            </a:extLst>
          </p:cNvPr>
          <p:cNvPicPr>
            <a:picLocks noChangeAspect="1"/>
          </p:cNvPicPr>
          <p:nvPr/>
        </p:nvPicPr>
        <p:blipFill>
          <a:blip r:embed="rId6"/>
          <a:stretch>
            <a:fillRect/>
          </a:stretch>
        </p:blipFill>
        <p:spPr>
          <a:xfrm>
            <a:off x="4142546" y="5486178"/>
            <a:ext cx="1490663" cy="423863"/>
          </a:xfrm>
          <a:prstGeom prst="rect">
            <a:avLst/>
          </a:prstGeom>
          <a:ln>
            <a:solidFill>
              <a:srgbClr val="0070C0"/>
            </a:solidFill>
          </a:ln>
        </p:spPr>
      </p:pic>
      <p:pic>
        <p:nvPicPr>
          <p:cNvPr id="11" name="Picture 10">
            <a:extLst>
              <a:ext uri="{FF2B5EF4-FFF2-40B4-BE49-F238E27FC236}">
                <a16:creationId xmlns:a16="http://schemas.microsoft.com/office/drawing/2014/main" id="{E2DCAB3B-A06E-4326-9E37-DD593C1EF3DF}"/>
              </a:ext>
            </a:extLst>
          </p:cNvPr>
          <p:cNvPicPr>
            <a:picLocks noChangeAspect="1"/>
          </p:cNvPicPr>
          <p:nvPr/>
        </p:nvPicPr>
        <p:blipFill>
          <a:blip r:embed="rId7"/>
          <a:stretch>
            <a:fillRect/>
          </a:stretch>
        </p:blipFill>
        <p:spPr>
          <a:xfrm>
            <a:off x="6805215" y="1094102"/>
            <a:ext cx="2038350" cy="352425"/>
          </a:xfrm>
          <a:prstGeom prst="rect">
            <a:avLst/>
          </a:prstGeom>
          <a:ln>
            <a:solidFill>
              <a:srgbClr val="0070C0"/>
            </a:solidFill>
          </a:ln>
        </p:spPr>
      </p:pic>
      <p:pic>
        <p:nvPicPr>
          <p:cNvPr id="12" name="Picture 11">
            <a:extLst>
              <a:ext uri="{FF2B5EF4-FFF2-40B4-BE49-F238E27FC236}">
                <a16:creationId xmlns:a16="http://schemas.microsoft.com/office/drawing/2014/main" id="{913C81E7-BBC3-4BAB-837A-783364478D2A}"/>
              </a:ext>
            </a:extLst>
          </p:cNvPr>
          <p:cNvPicPr>
            <a:picLocks noChangeAspect="1"/>
          </p:cNvPicPr>
          <p:nvPr/>
        </p:nvPicPr>
        <p:blipFill>
          <a:blip r:embed="rId8"/>
          <a:stretch>
            <a:fillRect/>
          </a:stretch>
        </p:blipFill>
        <p:spPr>
          <a:xfrm>
            <a:off x="1895196" y="1616231"/>
            <a:ext cx="1690688" cy="338138"/>
          </a:xfrm>
          <a:prstGeom prst="rect">
            <a:avLst/>
          </a:prstGeom>
          <a:ln>
            <a:solidFill>
              <a:srgbClr val="0070C0"/>
            </a:solidFill>
          </a:ln>
        </p:spPr>
      </p:pic>
      <p:sp>
        <p:nvSpPr>
          <p:cNvPr id="13" name="TextBox 12">
            <a:extLst>
              <a:ext uri="{FF2B5EF4-FFF2-40B4-BE49-F238E27FC236}">
                <a16:creationId xmlns:a16="http://schemas.microsoft.com/office/drawing/2014/main" id="{04D6EA96-8E92-4BEE-84EC-D008F57CC09F}"/>
              </a:ext>
            </a:extLst>
          </p:cNvPr>
          <p:cNvSpPr txBox="1"/>
          <p:nvPr/>
        </p:nvSpPr>
        <p:spPr>
          <a:xfrm>
            <a:off x="457200" y="6371097"/>
            <a:ext cx="11507786"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latin typeface="Segoe UI Light" panose="020B0502040204020203" pitchFamily="34" charset="0"/>
                <a:cs typeface="Segoe UI Light" panose="020B0502040204020203" pitchFamily="34" charset="0"/>
              </a:rPr>
              <a:t>Sergey </a:t>
            </a:r>
            <a:r>
              <a:rPr lang="en-US" sz="1400" dirty="0" err="1">
                <a:latin typeface="Segoe UI Light" panose="020B0502040204020203" pitchFamily="34" charset="0"/>
                <a:cs typeface="Segoe UI Light" panose="020B0502040204020203" pitchFamily="34" charset="0"/>
              </a:rPr>
              <a:t>Ioffe</a:t>
            </a:r>
            <a:r>
              <a:rPr lang="en-US" sz="1400" dirty="0">
                <a:latin typeface="Segoe UI Light" panose="020B0502040204020203" pitchFamily="34" charset="0"/>
                <a:cs typeface="Segoe UI Light" panose="020B0502040204020203" pitchFamily="34" charset="0"/>
              </a:rPr>
              <a:t>, Christian </a:t>
            </a:r>
            <a:r>
              <a:rPr lang="en-US" sz="1400" dirty="0" err="1">
                <a:latin typeface="Segoe UI Light" panose="020B0502040204020203" pitchFamily="34" charset="0"/>
                <a:cs typeface="Segoe UI Light" panose="020B0502040204020203" pitchFamily="34" charset="0"/>
              </a:rPr>
              <a:t>Szegedy</a:t>
            </a:r>
            <a:r>
              <a:rPr lang="en-US" sz="1400" dirty="0">
                <a:latin typeface="Segoe UI Light" panose="020B0502040204020203" pitchFamily="34" charset="0"/>
                <a:cs typeface="Segoe UI Light" panose="020B0502040204020203" pitchFamily="34" charset="0"/>
              </a:rPr>
              <a:t>: Batch Normalization: Accelerating Deep Network Training by Reducing Internal Covariate Shift. ICML 2015: 448-456</a:t>
            </a:r>
            <a:endParaRPr lang="en-US" sz="16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49671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ltLang="zh-CN" dirty="0"/>
              <a:t>01. Overview</a:t>
            </a:r>
            <a:endParaRPr lang="en-US" dirty="0"/>
          </a:p>
        </p:txBody>
      </p:sp>
    </p:spTree>
    <p:extLst>
      <p:ext uri="{BB962C8B-B14F-4D97-AF65-F5344CB8AC3E}">
        <p14:creationId xmlns:p14="http://schemas.microsoft.com/office/powerpoint/2010/main" val="986342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Skip Connection – Make Training Easier</a:t>
            </a:r>
          </a:p>
        </p:txBody>
      </p:sp>
      <p:sp>
        <p:nvSpPr>
          <p:cNvPr id="3" name="Text Placeholder 2"/>
          <p:cNvSpPr>
            <a:spLocks noGrp="1"/>
          </p:cNvSpPr>
          <p:nvPr>
            <p:ph type="body" idx="1"/>
          </p:nvPr>
        </p:nvSpPr>
        <p:spPr>
          <a:xfrm>
            <a:off x="611719" y="1021215"/>
            <a:ext cx="4563256" cy="5147356"/>
          </a:xfrm>
        </p:spPr>
        <p:txBody>
          <a:bodyPr/>
          <a:lstStyle/>
          <a:p>
            <a:pPr marL="0" indent="0">
              <a:buNone/>
            </a:pPr>
            <a:r>
              <a:rPr lang="en-US" u="sng" dirty="0"/>
              <a:t>Skip connection</a:t>
            </a:r>
          </a:p>
          <a:p>
            <a:pPr marL="0" indent="0">
              <a:buNone/>
            </a:pPr>
            <a:endParaRPr lang="en-US" u="sng" dirty="0"/>
          </a:p>
        </p:txBody>
      </p:sp>
      <p:grpSp>
        <p:nvGrpSpPr>
          <p:cNvPr id="7" name="Group 6">
            <a:extLst>
              <a:ext uri="{FF2B5EF4-FFF2-40B4-BE49-F238E27FC236}">
                <a16:creationId xmlns:a16="http://schemas.microsoft.com/office/drawing/2014/main" id="{2B349227-74C2-43CD-9896-4570291EDDB9}"/>
              </a:ext>
            </a:extLst>
          </p:cNvPr>
          <p:cNvGrpSpPr/>
          <p:nvPr/>
        </p:nvGrpSpPr>
        <p:grpSpPr>
          <a:xfrm>
            <a:off x="677978" y="1805656"/>
            <a:ext cx="3130907" cy="2595240"/>
            <a:chOff x="8527907" y="1997815"/>
            <a:chExt cx="3130907" cy="2595240"/>
          </a:xfrm>
        </p:grpSpPr>
        <p:sp>
          <p:nvSpPr>
            <p:cNvPr id="31" name="Rectangle 30">
              <a:extLst>
                <a:ext uri="{FF2B5EF4-FFF2-40B4-BE49-F238E27FC236}">
                  <a16:creationId xmlns:a16="http://schemas.microsoft.com/office/drawing/2014/main" id="{79321C42-E0C7-4470-A9F8-0DDB742BFD69}"/>
                </a:ext>
              </a:extLst>
            </p:cNvPr>
            <p:cNvSpPr/>
            <p:nvPr/>
          </p:nvSpPr>
          <p:spPr bwMode="auto">
            <a:xfrm>
              <a:off x="10198457" y="2411890"/>
              <a:ext cx="1460357" cy="1624851"/>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pic>
          <p:nvPicPr>
            <p:cNvPr id="6" name="Picture 5">
              <a:extLst>
                <a:ext uri="{FF2B5EF4-FFF2-40B4-BE49-F238E27FC236}">
                  <a16:creationId xmlns:a16="http://schemas.microsoft.com/office/drawing/2014/main" id="{8C1BC4CE-A25B-4EB4-9983-89320103D4B7}"/>
                </a:ext>
              </a:extLst>
            </p:cNvPr>
            <p:cNvPicPr>
              <a:picLocks noChangeAspect="1"/>
            </p:cNvPicPr>
            <p:nvPr/>
          </p:nvPicPr>
          <p:blipFill>
            <a:blip r:embed="rId3"/>
            <a:stretch>
              <a:fillRect/>
            </a:stretch>
          </p:blipFill>
          <p:spPr>
            <a:xfrm>
              <a:off x="8527907" y="1997815"/>
              <a:ext cx="1670550" cy="2595240"/>
            </a:xfrm>
            <a:prstGeom prst="rect">
              <a:avLst/>
            </a:prstGeom>
          </p:spPr>
        </p:pic>
        <p:pic>
          <p:nvPicPr>
            <p:cNvPr id="25" name="Picture 24">
              <a:extLst>
                <a:ext uri="{FF2B5EF4-FFF2-40B4-BE49-F238E27FC236}">
                  <a16:creationId xmlns:a16="http://schemas.microsoft.com/office/drawing/2014/main" id="{18725978-F61B-4A13-B36C-996EEA9D0C43}"/>
                </a:ext>
              </a:extLst>
            </p:cNvPr>
            <p:cNvPicPr>
              <a:picLocks noChangeAspect="1"/>
            </p:cNvPicPr>
            <p:nvPr/>
          </p:nvPicPr>
          <p:blipFill>
            <a:blip r:embed="rId4"/>
            <a:stretch>
              <a:fillRect/>
            </a:stretch>
          </p:blipFill>
          <p:spPr>
            <a:xfrm>
              <a:off x="10606319" y="2540621"/>
              <a:ext cx="878681" cy="1328738"/>
            </a:xfrm>
            <a:prstGeom prst="rect">
              <a:avLst/>
            </a:prstGeom>
          </p:spPr>
        </p:pic>
        <p:cxnSp>
          <p:nvCxnSpPr>
            <p:cNvPr id="27" name="Straight Connector 26">
              <a:extLst>
                <a:ext uri="{FF2B5EF4-FFF2-40B4-BE49-F238E27FC236}">
                  <a16:creationId xmlns:a16="http://schemas.microsoft.com/office/drawing/2014/main" id="{F619F0A8-D670-4452-BE69-8EADD50E7739}"/>
                </a:ext>
              </a:extLst>
            </p:cNvPr>
            <p:cNvCxnSpPr>
              <a:cxnSpLocks/>
              <a:endCxn id="25" idx="0"/>
            </p:cNvCxnSpPr>
            <p:nvPr/>
          </p:nvCxnSpPr>
          <p:spPr bwMode="auto">
            <a:xfrm flipV="1">
              <a:off x="10198457" y="2540621"/>
              <a:ext cx="847203" cy="514814"/>
            </a:xfrm>
            <a:prstGeom prst="line">
              <a:avLst/>
            </a:prstGeom>
            <a:gradFill rotWithShape="1">
              <a:gsLst>
                <a:gs pos="0">
                  <a:srgbClr val="E4CD9A"/>
                </a:gs>
                <a:gs pos="100000">
                  <a:srgbClr val="EEEFD7"/>
                </a:gs>
              </a:gsLst>
              <a:lin ang="2700000" scaled="1"/>
            </a:gradFill>
            <a:ln w="9525" cap="flat" cmpd="sng" algn="ctr">
              <a:solidFill>
                <a:srgbClr val="000000"/>
              </a:solidFill>
              <a:prstDash val="dash"/>
              <a:round/>
              <a:headEnd type="none" w="med" len="med"/>
              <a:tailEnd type="none" w="med" len="med"/>
            </a:ln>
            <a:effectLst/>
          </p:spPr>
        </p:cxnSp>
        <p:cxnSp>
          <p:nvCxnSpPr>
            <p:cNvPr id="30" name="Straight Connector 29">
              <a:extLst>
                <a:ext uri="{FF2B5EF4-FFF2-40B4-BE49-F238E27FC236}">
                  <a16:creationId xmlns:a16="http://schemas.microsoft.com/office/drawing/2014/main" id="{9701244C-DFD3-4331-B856-BD53E71D6F11}"/>
                </a:ext>
              </a:extLst>
            </p:cNvPr>
            <p:cNvCxnSpPr>
              <a:endCxn id="25" idx="2"/>
            </p:cNvCxnSpPr>
            <p:nvPr/>
          </p:nvCxnSpPr>
          <p:spPr bwMode="auto">
            <a:xfrm>
              <a:off x="10198457" y="3429000"/>
              <a:ext cx="847203" cy="440359"/>
            </a:xfrm>
            <a:prstGeom prst="line">
              <a:avLst/>
            </a:prstGeom>
            <a:gradFill rotWithShape="1">
              <a:gsLst>
                <a:gs pos="0">
                  <a:srgbClr val="E4CD9A"/>
                </a:gs>
                <a:gs pos="100000">
                  <a:srgbClr val="EEEFD7"/>
                </a:gs>
              </a:gsLst>
              <a:lin ang="2700000" scaled="1"/>
            </a:gradFill>
            <a:ln w="9525" cap="flat" cmpd="sng" algn="ctr">
              <a:solidFill>
                <a:srgbClr val="000000"/>
              </a:solidFill>
              <a:prstDash val="dash"/>
              <a:round/>
              <a:headEnd type="none" w="med" len="med"/>
              <a:tailEnd type="none" w="med" len="med"/>
            </a:ln>
            <a:effectLst/>
          </p:spPr>
        </p:cxnSp>
      </p:grpSp>
      <p:pic>
        <p:nvPicPr>
          <p:cNvPr id="4" name="Picture 3">
            <a:extLst>
              <a:ext uri="{FF2B5EF4-FFF2-40B4-BE49-F238E27FC236}">
                <a16:creationId xmlns:a16="http://schemas.microsoft.com/office/drawing/2014/main" id="{26AD0A93-64BD-4A06-BC28-54B0D19D0DEB}"/>
              </a:ext>
            </a:extLst>
          </p:cNvPr>
          <p:cNvPicPr>
            <a:picLocks noChangeAspect="1"/>
          </p:cNvPicPr>
          <p:nvPr/>
        </p:nvPicPr>
        <p:blipFill>
          <a:blip r:embed="rId5"/>
          <a:stretch>
            <a:fillRect/>
          </a:stretch>
        </p:blipFill>
        <p:spPr>
          <a:xfrm>
            <a:off x="829466" y="4721018"/>
            <a:ext cx="2234565" cy="348615"/>
          </a:xfrm>
          <a:prstGeom prst="rect">
            <a:avLst/>
          </a:prstGeom>
          <a:ln>
            <a:solidFill>
              <a:srgbClr val="0070C0"/>
            </a:solidFill>
          </a:ln>
        </p:spPr>
      </p:pic>
      <p:sp>
        <p:nvSpPr>
          <p:cNvPr id="12" name="Text Placeholder 2">
            <a:extLst>
              <a:ext uri="{FF2B5EF4-FFF2-40B4-BE49-F238E27FC236}">
                <a16:creationId xmlns:a16="http://schemas.microsoft.com/office/drawing/2014/main" id="{4706BC98-483D-4075-855B-732636F5B495}"/>
              </a:ext>
            </a:extLst>
          </p:cNvPr>
          <p:cNvSpPr txBox="1">
            <a:spLocks/>
          </p:cNvSpPr>
          <p:nvPr/>
        </p:nvSpPr>
        <p:spPr bwMode="auto">
          <a:xfrm>
            <a:off x="6109252" y="1021215"/>
            <a:ext cx="5188230" cy="45650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altLang="zh-CN" u="sng" kern="0" dirty="0"/>
              <a:t>For improving information flow</a:t>
            </a:r>
          </a:p>
          <a:p>
            <a:r>
              <a:rPr lang="en-US" altLang="zh-CN" sz="2400" kern="0" dirty="0"/>
              <a:t>Identity</a:t>
            </a:r>
            <a:r>
              <a:rPr lang="en-US" sz="2400" kern="0" dirty="0"/>
              <a:t> </a:t>
            </a:r>
            <a:r>
              <a:rPr lang="en-US" altLang="zh-CN" sz="2400" kern="0" dirty="0"/>
              <a:t>transformation</a:t>
            </a:r>
          </a:p>
          <a:p>
            <a:endParaRPr lang="en-US" sz="2400" kern="0" dirty="0"/>
          </a:p>
          <a:p>
            <a:endParaRPr lang="en-US" sz="2400" kern="0" dirty="0"/>
          </a:p>
          <a:p>
            <a:r>
              <a:rPr lang="en-US" altLang="zh-CN" sz="2400" kern="0" dirty="0"/>
              <a:t>Idempotent transformation</a:t>
            </a:r>
          </a:p>
          <a:p>
            <a:endParaRPr lang="en-US" sz="2400" kern="0" dirty="0"/>
          </a:p>
          <a:p>
            <a:endParaRPr lang="en-US" sz="2400" kern="0" dirty="0"/>
          </a:p>
          <a:p>
            <a:r>
              <a:rPr lang="en-US" altLang="zh-CN" sz="2400" kern="0" dirty="0"/>
              <a:t>Orthogonal transformation</a:t>
            </a:r>
            <a:endParaRPr lang="en-US" sz="2400" kern="0" dirty="0"/>
          </a:p>
          <a:p>
            <a:pPr marL="0" indent="0">
              <a:buFont typeface="Arial" pitchFamily="34" charset="0"/>
              <a:buNone/>
            </a:pPr>
            <a:endParaRPr lang="en-US" u="sng" kern="0" dirty="0"/>
          </a:p>
        </p:txBody>
      </p:sp>
      <p:pic>
        <p:nvPicPr>
          <p:cNvPr id="8" name="Picture 7">
            <a:extLst>
              <a:ext uri="{FF2B5EF4-FFF2-40B4-BE49-F238E27FC236}">
                <a16:creationId xmlns:a16="http://schemas.microsoft.com/office/drawing/2014/main" id="{CC962052-25E4-41D8-9099-BCD4A6D65649}"/>
              </a:ext>
            </a:extLst>
          </p:cNvPr>
          <p:cNvPicPr>
            <a:picLocks noChangeAspect="1"/>
          </p:cNvPicPr>
          <p:nvPr/>
        </p:nvPicPr>
        <p:blipFill>
          <a:blip r:embed="rId6"/>
          <a:stretch>
            <a:fillRect/>
          </a:stretch>
        </p:blipFill>
        <p:spPr>
          <a:xfrm>
            <a:off x="6341374" y="4668286"/>
            <a:ext cx="2040255" cy="325755"/>
          </a:xfrm>
          <a:prstGeom prst="rect">
            <a:avLst/>
          </a:prstGeom>
          <a:ln>
            <a:solidFill>
              <a:srgbClr val="0070C0"/>
            </a:solidFill>
          </a:ln>
        </p:spPr>
      </p:pic>
      <p:pic>
        <p:nvPicPr>
          <p:cNvPr id="9" name="Picture 8">
            <a:extLst>
              <a:ext uri="{FF2B5EF4-FFF2-40B4-BE49-F238E27FC236}">
                <a16:creationId xmlns:a16="http://schemas.microsoft.com/office/drawing/2014/main" id="{802152C3-12D9-449C-8F7F-D4B1F8B21647}"/>
              </a:ext>
            </a:extLst>
          </p:cNvPr>
          <p:cNvPicPr>
            <a:picLocks noChangeAspect="1"/>
          </p:cNvPicPr>
          <p:nvPr/>
        </p:nvPicPr>
        <p:blipFill>
          <a:blip r:embed="rId7"/>
          <a:stretch>
            <a:fillRect/>
          </a:stretch>
        </p:blipFill>
        <p:spPr>
          <a:xfrm>
            <a:off x="6341374" y="3446633"/>
            <a:ext cx="2337435" cy="297180"/>
          </a:xfrm>
          <a:prstGeom prst="rect">
            <a:avLst/>
          </a:prstGeom>
          <a:ln>
            <a:solidFill>
              <a:srgbClr val="0070C0"/>
            </a:solidFill>
          </a:ln>
        </p:spPr>
      </p:pic>
      <p:pic>
        <p:nvPicPr>
          <p:cNvPr id="10" name="Picture 9">
            <a:extLst>
              <a:ext uri="{FF2B5EF4-FFF2-40B4-BE49-F238E27FC236}">
                <a16:creationId xmlns:a16="http://schemas.microsoft.com/office/drawing/2014/main" id="{22C64251-30B4-4409-8E29-7780E203EAD5}"/>
              </a:ext>
            </a:extLst>
          </p:cNvPr>
          <p:cNvPicPr>
            <a:picLocks noChangeAspect="1"/>
          </p:cNvPicPr>
          <p:nvPr/>
        </p:nvPicPr>
        <p:blipFill>
          <a:blip r:embed="rId8"/>
          <a:stretch>
            <a:fillRect/>
          </a:stretch>
        </p:blipFill>
        <p:spPr>
          <a:xfrm>
            <a:off x="6341374" y="2062333"/>
            <a:ext cx="714375" cy="251460"/>
          </a:xfrm>
          <a:prstGeom prst="rect">
            <a:avLst/>
          </a:prstGeom>
          <a:ln>
            <a:solidFill>
              <a:srgbClr val="0070C0"/>
            </a:solidFill>
          </a:ln>
        </p:spPr>
      </p:pic>
      <p:sp>
        <p:nvSpPr>
          <p:cNvPr id="15" name="TextBox 14">
            <a:extLst>
              <a:ext uri="{FF2B5EF4-FFF2-40B4-BE49-F238E27FC236}">
                <a16:creationId xmlns:a16="http://schemas.microsoft.com/office/drawing/2014/main" id="{9D859B7D-F121-4D72-8B10-3376E4FB1B87}"/>
              </a:ext>
            </a:extLst>
          </p:cNvPr>
          <p:cNvSpPr txBox="1"/>
          <p:nvPr/>
        </p:nvSpPr>
        <p:spPr>
          <a:xfrm>
            <a:off x="457200" y="5983747"/>
            <a:ext cx="11507786" cy="954107"/>
          </a:xfrm>
          <a:prstGeom prst="rect">
            <a:avLst/>
          </a:prstGeom>
          <a:noFill/>
        </p:spPr>
        <p:txBody>
          <a:bodyPr wrap="square" lIns="182880" tIns="146304" rIns="182880" bIns="146304" rtlCol="0">
            <a:spAutoFit/>
          </a:bodyPr>
          <a:lstStyle/>
          <a:p>
            <a:pPr>
              <a:lnSpc>
                <a:spcPct val="90000"/>
              </a:lnSpc>
              <a:spcAft>
                <a:spcPts val="600"/>
              </a:spcAft>
            </a:pPr>
            <a:r>
              <a:rPr lang="en-US" sz="1400" dirty="0">
                <a:latin typeface="Segoe UI Light" panose="020B0502040204020203" pitchFamily="34" charset="0"/>
                <a:cs typeface="Segoe UI Light" panose="020B0502040204020203" pitchFamily="34" charset="0"/>
              </a:rPr>
              <a:t>Kaiming He, Xiangyu Zhang, Shaoqing Ren, Jian Sun: Deep Residual Learning for Image Recognition. CVPR 2016: 770-778</a:t>
            </a:r>
          </a:p>
          <a:p>
            <a:pPr>
              <a:lnSpc>
                <a:spcPct val="90000"/>
              </a:lnSpc>
              <a:spcAft>
                <a:spcPts val="600"/>
              </a:spcAft>
            </a:pPr>
            <a:r>
              <a:rPr lang="en-US" sz="1400" dirty="0">
                <a:latin typeface="Segoe UI Light" panose="020B0502040204020203" pitchFamily="34" charset="0"/>
                <a:cs typeface="Segoe UI Light" panose="020B0502040204020203" pitchFamily="34" charset="0"/>
              </a:rPr>
              <a:t>Jingdong Wang, Yajie Xing, Kexin Zhang, Cha Zhang: Orthogonal and Idempotent Transformations for Learning Deep Neural Networks. </a:t>
            </a:r>
            <a:r>
              <a:rPr lang="en-US" sz="1400" dirty="0" err="1">
                <a:latin typeface="Segoe UI Light" panose="020B0502040204020203" pitchFamily="34" charset="0"/>
                <a:cs typeface="Segoe UI Light" panose="020B0502040204020203" pitchFamily="34" charset="0"/>
              </a:rPr>
              <a:t>CoRR</a:t>
            </a:r>
            <a:r>
              <a:rPr lang="en-US" sz="1400" dirty="0">
                <a:latin typeface="Segoe UI Light" panose="020B0502040204020203" pitchFamily="34" charset="0"/>
                <a:cs typeface="Segoe UI Light" panose="020B0502040204020203" pitchFamily="34" charset="0"/>
              </a:rPr>
              <a:t> abs/1707.05974 (2017)</a:t>
            </a:r>
            <a:endParaRPr lang="en-US" sz="16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4897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2">
                                            <p:txEl>
                                              <p:pRg st="4" end="4"/>
                                            </p:txEl>
                                          </p:spTgt>
                                        </p:tgtEl>
                                        <p:attrNameLst>
                                          <p:attrName>style.visibility</p:attrName>
                                        </p:attrNameLst>
                                      </p:cBhvr>
                                      <p:to>
                                        <p:strVal val="visible"/>
                                      </p:to>
                                    </p:set>
                                    <p:animEffect transition="in" filter="wipe(left)">
                                      <p:cBhvr>
                                        <p:cTn id="20" dur="500"/>
                                        <p:tgtEl>
                                          <p:spTgt spid="12">
                                            <p:txEl>
                                              <p:pRg st="4" end="4"/>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2">
                                            <p:txEl>
                                              <p:pRg st="7" end="7"/>
                                            </p:txEl>
                                          </p:spTgt>
                                        </p:tgtEl>
                                        <p:attrNameLst>
                                          <p:attrName>style.visibility</p:attrName>
                                        </p:attrNameLst>
                                      </p:cBhvr>
                                      <p:to>
                                        <p:strVal val="visible"/>
                                      </p:to>
                                    </p:set>
                                    <p:animEffect transition="in" filter="wipe(left)">
                                      <p:cBhvr>
                                        <p:cTn id="28" dur="500"/>
                                        <p:tgtEl>
                                          <p:spTgt spid="12">
                                            <p:txEl>
                                              <p:pRg st="7" end="7"/>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CDC8F3DA-44FF-46DF-BB65-C5449726745F}"/>
              </a:ext>
            </a:extLst>
          </p:cNvPr>
          <p:cNvSpPr/>
          <p:nvPr/>
        </p:nvSpPr>
        <p:spPr bwMode="auto">
          <a:xfrm>
            <a:off x="369871" y="2935839"/>
            <a:ext cx="8106310" cy="3023330"/>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 name="Title 1"/>
          <p:cNvSpPr>
            <a:spLocks noGrp="1"/>
          </p:cNvSpPr>
          <p:nvPr>
            <p:ph type="title"/>
          </p:nvPr>
        </p:nvSpPr>
        <p:spPr/>
        <p:txBody>
          <a:bodyPr/>
          <a:lstStyle/>
          <a:p>
            <a:r>
              <a:rPr lang="en-US" dirty="0"/>
              <a:t>Group Convolution – Improve Parameter Efficiency</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613834" y="1012564"/>
                <a:ext cx="10825541" cy="5147356"/>
              </a:xfrm>
            </p:spPr>
            <p:txBody>
              <a:bodyPr/>
              <a:lstStyle/>
              <a:p>
                <a:r>
                  <a:rPr lang="en-US" dirty="0"/>
                  <a:t>Group convolution</a:t>
                </a:r>
              </a:p>
              <a:p>
                <a:pPr lvl="1"/>
                <a:r>
                  <a:rPr lang="en-US" dirty="0"/>
                  <a:t>Split + separate convolution + concatenation</a:t>
                </a:r>
              </a:p>
              <a:p>
                <a:pPr lvl="1"/>
                <a:r>
                  <a:rPr lang="en-US" dirty="0"/>
                  <a:t>Extreme: channel-wise</a:t>
                </a:r>
              </a:p>
              <a:p>
                <a:r>
                  <a:rPr lang="en-US" dirty="0"/>
                  <a:t>Combination with </a:t>
                </a:r>
                <a14:m>
                  <m:oMath xmlns:m="http://schemas.openxmlformats.org/officeDocument/2006/math">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×1</m:t>
                    </m:r>
                  </m:oMath>
                </a14:m>
                <a:r>
                  <a:rPr lang="en-US" dirty="0"/>
                  <a:t> convolution</a:t>
                </a:r>
              </a:p>
              <a:p>
                <a:pPr lvl="1"/>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613834" y="1012564"/>
                <a:ext cx="10825541" cy="5147356"/>
              </a:xfrm>
              <a:blipFill>
                <a:blip r:embed="rId3"/>
                <a:stretch>
                  <a:fillRect l="-1689" t="-2133"/>
                </a:stretch>
              </a:blipFill>
            </p:spPr>
            <p:txBody>
              <a:bodyPr/>
              <a:lstStyle/>
              <a:p>
                <a:r>
                  <a:rPr lang="en-US">
                    <a:noFill/>
                  </a:rPr>
                  <a:t> </a:t>
                </a:r>
              </a:p>
            </p:txBody>
          </p:sp>
        </mc:Fallback>
      </mc:AlternateContent>
      <p:sp>
        <p:nvSpPr>
          <p:cNvPr id="5" name="Cube 4">
            <a:extLst>
              <a:ext uri="{FF2B5EF4-FFF2-40B4-BE49-F238E27FC236}">
                <a16:creationId xmlns:a16="http://schemas.microsoft.com/office/drawing/2014/main" id="{244010EC-D6C0-4E44-B7AD-9A8A0047D500}"/>
              </a:ext>
            </a:extLst>
          </p:cNvPr>
          <p:cNvSpPr/>
          <p:nvPr/>
        </p:nvSpPr>
        <p:spPr bwMode="auto">
          <a:xfrm>
            <a:off x="614586" y="3954254"/>
            <a:ext cx="914400" cy="914400"/>
          </a:xfrm>
          <a:prstGeom prst="cube">
            <a:avLst/>
          </a:prstGeom>
          <a:solidFill>
            <a:srgbClr val="00B050"/>
          </a:solid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 name="Cube 5">
            <a:extLst>
              <a:ext uri="{FF2B5EF4-FFF2-40B4-BE49-F238E27FC236}">
                <a16:creationId xmlns:a16="http://schemas.microsoft.com/office/drawing/2014/main" id="{ADA439B3-2898-437F-8828-441A32DA9EA4}"/>
              </a:ext>
            </a:extLst>
          </p:cNvPr>
          <p:cNvSpPr/>
          <p:nvPr/>
        </p:nvSpPr>
        <p:spPr bwMode="auto">
          <a:xfrm>
            <a:off x="1300532" y="3954254"/>
            <a:ext cx="914400" cy="914400"/>
          </a:xfrm>
          <a:prstGeom prst="cube">
            <a:avLst/>
          </a:prstGeom>
          <a:solidFill>
            <a:schemeClr val="accent6"/>
          </a:solid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3" name="Cube 12">
            <a:extLst>
              <a:ext uri="{FF2B5EF4-FFF2-40B4-BE49-F238E27FC236}">
                <a16:creationId xmlns:a16="http://schemas.microsoft.com/office/drawing/2014/main" id="{09F6CA3D-8C5E-4E73-8906-C444BFA2FCC4}"/>
              </a:ext>
            </a:extLst>
          </p:cNvPr>
          <p:cNvSpPr/>
          <p:nvPr/>
        </p:nvSpPr>
        <p:spPr bwMode="auto">
          <a:xfrm>
            <a:off x="2973500" y="3039854"/>
            <a:ext cx="914400" cy="914400"/>
          </a:xfrm>
          <a:prstGeom prst="cube">
            <a:avLst/>
          </a:prstGeom>
          <a:solidFill>
            <a:srgbClr val="00B050"/>
          </a:solid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4" name="Cube 13">
            <a:extLst>
              <a:ext uri="{FF2B5EF4-FFF2-40B4-BE49-F238E27FC236}">
                <a16:creationId xmlns:a16="http://schemas.microsoft.com/office/drawing/2014/main" id="{13CB652B-B0BA-4C23-A46F-04104F66CE21}"/>
              </a:ext>
            </a:extLst>
          </p:cNvPr>
          <p:cNvSpPr/>
          <p:nvPr/>
        </p:nvSpPr>
        <p:spPr bwMode="auto">
          <a:xfrm>
            <a:off x="2973500" y="4558719"/>
            <a:ext cx="914400" cy="914400"/>
          </a:xfrm>
          <a:prstGeom prst="cube">
            <a:avLst/>
          </a:prstGeom>
          <a:solidFill>
            <a:schemeClr val="accent6"/>
          </a:solid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5" name="Cube 14">
            <a:extLst>
              <a:ext uri="{FF2B5EF4-FFF2-40B4-BE49-F238E27FC236}">
                <a16:creationId xmlns:a16="http://schemas.microsoft.com/office/drawing/2014/main" id="{BB598F8D-7D56-4A57-AD5B-8707F2FA2515}"/>
              </a:ext>
            </a:extLst>
          </p:cNvPr>
          <p:cNvSpPr/>
          <p:nvPr/>
        </p:nvSpPr>
        <p:spPr bwMode="auto">
          <a:xfrm>
            <a:off x="4934150" y="3039854"/>
            <a:ext cx="914400" cy="914400"/>
          </a:xfrm>
          <a:prstGeom prst="cube">
            <a:avLst/>
          </a:prstGeom>
          <a:solidFill>
            <a:srgbClr val="00B050"/>
          </a:solid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6" name="Cube 15">
            <a:extLst>
              <a:ext uri="{FF2B5EF4-FFF2-40B4-BE49-F238E27FC236}">
                <a16:creationId xmlns:a16="http://schemas.microsoft.com/office/drawing/2014/main" id="{3D74CCE3-EDDD-497C-92D9-6639144B1A07}"/>
              </a:ext>
            </a:extLst>
          </p:cNvPr>
          <p:cNvSpPr/>
          <p:nvPr/>
        </p:nvSpPr>
        <p:spPr bwMode="auto">
          <a:xfrm>
            <a:off x="4934150" y="4558719"/>
            <a:ext cx="914400" cy="914400"/>
          </a:xfrm>
          <a:prstGeom prst="cube">
            <a:avLst/>
          </a:prstGeom>
          <a:solidFill>
            <a:schemeClr val="accent6"/>
          </a:solid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7" name="Cube 16">
            <a:extLst>
              <a:ext uri="{FF2B5EF4-FFF2-40B4-BE49-F238E27FC236}">
                <a16:creationId xmlns:a16="http://schemas.microsoft.com/office/drawing/2014/main" id="{47FBD4CF-0A2B-4F6B-98E9-AE030C5BC691}"/>
              </a:ext>
            </a:extLst>
          </p:cNvPr>
          <p:cNvSpPr/>
          <p:nvPr/>
        </p:nvSpPr>
        <p:spPr bwMode="auto">
          <a:xfrm>
            <a:off x="6703023" y="3954254"/>
            <a:ext cx="914400" cy="914400"/>
          </a:xfrm>
          <a:prstGeom prst="cube">
            <a:avLst/>
          </a:prstGeom>
          <a:solidFill>
            <a:srgbClr val="00B050"/>
          </a:solid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8" name="Cube 17">
            <a:extLst>
              <a:ext uri="{FF2B5EF4-FFF2-40B4-BE49-F238E27FC236}">
                <a16:creationId xmlns:a16="http://schemas.microsoft.com/office/drawing/2014/main" id="{00E7F38B-C0C8-4F6B-B98F-8970C3B2B086}"/>
              </a:ext>
            </a:extLst>
          </p:cNvPr>
          <p:cNvSpPr/>
          <p:nvPr/>
        </p:nvSpPr>
        <p:spPr bwMode="auto">
          <a:xfrm>
            <a:off x="7388969" y="3954254"/>
            <a:ext cx="914400" cy="914400"/>
          </a:xfrm>
          <a:prstGeom prst="cube">
            <a:avLst/>
          </a:prstGeom>
          <a:solidFill>
            <a:schemeClr val="accent6"/>
          </a:solid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9" name="Arrow: Right 18">
            <a:extLst>
              <a:ext uri="{FF2B5EF4-FFF2-40B4-BE49-F238E27FC236}">
                <a16:creationId xmlns:a16="http://schemas.microsoft.com/office/drawing/2014/main" id="{830AF16C-E95C-488C-A685-CB79B112835A}"/>
              </a:ext>
            </a:extLst>
          </p:cNvPr>
          <p:cNvSpPr/>
          <p:nvPr/>
        </p:nvSpPr>
        <p:spPr bwMode="auto">
          <a:xfrm>
            <a:off x="4142251" y="3425135"/>
            <a:ext cx="532389" cy="235745"/>
          </a:xfrm>
          <a:prstGeom prst="rightArrow">
            <a:avLst/>
          </a:prstGeom>
          <a:solidFill>
            <a:schemeClr val="tx1">
              <a:lumMod val="50000"/>
              <a:lumOff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6" name="Arrow: Right 25">
            <a:extLst>
              <a:ext uri="{FF2B5EF4-FFF2-40B4-BE49-F238E27FC236}">
                <a16:creationId xmlns:a16="http://schemas.microsoft.com/office/drawing/2014/main" id="{557AA766-2A2B-4EF5-9AF2-B21A3332F0CD}"/>
              </a:ext>
            </a:extLst>
          </p:cNvPr>
          <p:cNvSpPr/>
          <p:nvPr/>
        </p:nvSpPr>
        <p:spPr bwMode="auto">
          <a:xfrm>
            <a:off x="4142251" y="4913175"/>
            <a:ext cx="532389" cy="235745"/>
          </a:xfrm>
          <a:prstGeom prst="rightArrow">
            <a:avLst/>
          </a:prstGeom>
          <a:solidFill>
            <a:schemeClr val="tx1">
              <a:lumMod val="50000"/>
              <a:lumOff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36" name="Arrow: Right 35">
            <a:extLst>
              <a:ext uri="{FF2B5EF4-FFF2-40B4-BE49-F238E27FC236}">
                <a16:creationId xmlns:a16="http://schemas.microsoft.com/office/drawing/2014/main" id="{E59D7658-A8F2-442A-87B4-72C52988EE27}"/>
              </a:ext>
            </a:extLst>
          </p:cNvPr>
          <p:cNvSpPr/>
          <p:nvPr/>
        </p:nvSpPr>
        <p:spPr bwMode="auto">
          <a:xfrm>
            <a:off x="2381189" y="4231937"/>
            <a:ext cx="532389" cy="235745"/>
          </a:xfrm>
          <a:prstGeom prst="rightArrow">
            <a:avLst/>
          </a:prstGeom>
          <a:solidFill>
            <a:schemeClr val="tx1">
              <a:lumMod val="50000"/>
              <a:lumOff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37" name="Arrow: Right 36">
            <a:extLst>
              <a:ext uri="{FF2B5EF4-FFF2-40B4-BE49-F238E27FC236}">
                <a16:creationId xmlns:a16="http://schemas.microsoft.com/office/drawing/2014/main" id="{AF763553-F0D9-4D7A-B1B3-B15F5058935D}"/>
              </a:ext>
            </a:extLst>
          </p:cNvPr>
          <p:cNvSpPr/>
          <p:nvPr/>
        </p:nvSpPr>
        <p:spPr bwMode="auto">
          <a:xfrm>
            <a:off x="5995975" y="4231937"/>
            <a:ext cx="532389" cy="235745"/>
          </a:xfrm>
          <a:prstGeom prst="rightArrow">
            <a:avLst/>
          </a:prstGeom>
          <a:solidFill>
            <a:schemeClr val="tx1">
              <a:lumMod val="50000"/>
              <a:lumOff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38" name="TextBox 37">
            <a:extLst>
              <a:ext uri="{FF2B5EF4-FFF2-40B4-BE49-F238E27FC236}">
                <a16:creationId xmlns:a16="http://schemas.microsoft.com/office/drawing/2014/main" id="{322B5E57-96D8-4FF6-BF5F-FA7080101889}"/>
              </a:ext>
            </a:extLst>
          </p:cNvPr>
          <p:cNvSpPr txBox="1"/>
          <p:nvPr/>
        </p:nvSpPr>
        <p:spPr>
          <a:xfrm>
            <a:off x="2370915" y="4010201"/>
            <a:ext cx="688216" cy="307777"/>
          </a:xfrm>
          <a:prstGeom prst="rect">
            <a:avLst/>
          </a:prstGeom>
          <a:noFill/>
        </p:spPr>
        <p:txBody>
          <a:bodyPr wrap="square" rtlCol="0">
            <a:spAutoFit/>
          </a:bodyPr>
          <a:lstStyle/>
          <a:p>
            <a:r>
              <a:rPr lang="en-US" sz="1400" dirty="0">
                <a:latin typeface="Segoe UI Light" panose="020B0502040204020203" pitchFamily="34" charset="0"/>
                <a:cs typeface="Segoe UI Light" panose="020B0502040204020203" pitchFamily="34" charset="0"/>
              </a:rPr>
              <a:t>Split</a:t>
            </a:r>
          </a:p>
        </p:txBody>
      </p:sp>
      <p:sp>
        <p:nvSpPr>
          <p:cNvPr id="39" name="TextBox 38">
            <a:extLst>
              <a:ext uri="{FF2B5EF4-FFF2-40B4-BE49-F238E27FC236}">
                <a16:creationId xmlns:a16="http://schemas.microsoft.com/office/drawing/2014/main" id="{13607336-54DD-4815-931C-CA419790E557}"/>
              </a:ext>
            </a:extLst>
          </p:cNvPr>
          <p:cNvSpPr txBox="1"/>
          <p:nvPr/>
        </p:nvSpPr>
        <p:spPr>
          <a:xfrm>
            <a:off x="5882811" y="3977667"/>
            <a:ext cx="883578" cy="307777"/>
          </a:xfrm>
          <a:prstGeom prst="rect">
            <a:avLst/>
          </a:prstGeom>
          <a:noFill/>
        </p:spPr>
        <p:txBody>
          <a:bodyPr wrap="square" rtlCol="0">
            <a:spAutoFit/>
          </a:bodyPr>
          <a:lstStyle/>
          <a:p>
            <a:r>
              <a:rPr lang="en-US" sz="1400" dirty="0" err="1">
                <a:latin typeface="Segoe UI Light" panose="020B0502040204020203" pitchFamily="34" charset="0"/>
                <a:cs typeface="Segoe UI Light" panose="020B0502040204020203" pitchFamily="34" charset="0"/>
              </a:rPr>
              <a:t>Concat</a:t>
            </a:r>
            <a:r>
              <a:rPr lang="en-US" sz="1400" dirty="0">
                <a:latin typeface="Segoe UI Light" panose="020B0502040204020203" pitchFamily="34" charset="0"/>
                <a:cs typeface="Segoe UI Light" panose="020B0502040204020203" pitchFamily="34" charset="0"/>
              </a:rPr>
              <a:t>.</a:t>
            </a:r>
          </a:p>
        </p:txBody>
      </p:sp>
      <p:sp>
        <p:nvSpPr>
          <p:cNvPr id="40" name="TextBox 39">
            <a:extLst>
              <a:ext uri="{FF2B5EF4-FFF2-40B4-BE49-F238E27FC236}">
                <a16:creationId xmlns:a16="http://schemas.microsoft.com/office/drawing/2014/main" id="{3997CB93-4A96-483A-B847-8A3A5F6C082E}"/>
              </a:ext>
            </a:extLst>
          </p:cNvPr>
          <p:cNvSpPr txBox="1"/>
          <p:nvPr/>
        </p:nvSpPr>
        <p:spPr>
          <a:xfrm>
            <a:off x="4075543" y="3153233"/>
            <a:ext cx="883578" cy="307777"/>
          </a:xfrm>
          <a:prstGeom prst="rect">
            <a:avLst/>
          </a:prstGeom>
          <a:noFill/>
        </p:spPr>
        <p:txBody>
          <a:bodyPr wrap="square" rtlCol="0">
            <a:spAutoFit/>
          </a:bodyPr>
          <a:lstStyle/>
          <a:p>
            <a:r>
              <a:rPr lang="en-US" sz="1400" dirty="0">
                <a:latin typeface="Segoe UI Light" panose="020B0502040204020203" pitchFamily="34" charset="0"/>
                <a:cs typeface="Segoe UI Light" panose="020B0502040204020203" pitchFamily="34" charset="0"/>
              </a:rPr>
              <a:t>Conv.</a:t>
            </a:r>
          </a:p>
        </p:txBody>
      </p:sp>
      <p:sp>
        <p:nvSpPr>
          <p:cNvPr id="41" name="TextBox 40">
            <a:extLst>
              <a:ext uri="{FF2B5EF4-FFF2-40B4-BE49-F238E27FC236}">
                <a16:creationId xmlns:a16="http://schemas.microsoft.com/office/drawing/2014/main" id="{9BFFE4C7-C78C-4DBC-8759-2D8F89416A9A}"/>
              </a:ext>
            </a:extLst>
          </p:cNvPr>
          <p:cNvSpPr txBox="1"/>
          <p:nvPr/>
        </p:nvSpPr>
        <p:spPr>
          <a:xfrm>
            <a:off x="4075543" y="4661821"/>
            <a:ext cx="883578" cy="307777"/>
          </a:xfrm>
          <a:prstGeom prst="rect">
            <a:avLst/>
          </a:prstGeom>
          <a:noFill/>
        </p:spPr>
        <p:txBody>
          <a:bodyPr wrap="square" rtlCol="0">
            <a:spAutoFit/>
          </a:bodyPr>
          <a:lstStyle/>
          <a:p>
            <a:r>
              <a:rPr lang="en-US" sz="1400" dirty="0">
                <a:latin typeface="Segoe UI Light" panose="020B0502040204020203" pitchFamily="34" charset="0"/>
                <a:cs typeface="Segoe UI Light" panose="020B0502040204020203" pitchFamily="34" charset="0"/>
              </a:rPr>
              <a:t>Conv.</a:t>
            </a:r>
          </a:p>
        </p:txBody>
      </p:sp>
      <p:sp>
        <p:nvSpPr>
          <p:cNvPr id="49" name="TextBox 48">
            <a:extLst>
              <a:ext uri="{FF2B5EF4-FFF2-40B4-BE49-F238E27FC236}">
                <a16:creationId xmlns:a16="http://schemas.microsoft.com/office/drawing/2014/main" id="{49F4C0F8-FDBD-46FE-9F1A-A61A4FFFE413}"/>
              </a:ext>
            </a:extLst>
          </p:cNvPr>
          <p:cNvSpPr txBox="1"/>
          <p:nvPr/>
        </p:nvSpPr>
        <p:spPr>
          <a:xfrm>
            <a:off x="369872" y="5589837"/>
            <a:ext cx="8118258" cy="369332"/>
          </a:xfrm>
          <a:prstGeom prst="rect">
            <a:avLst/>
          </a:prstGeom>
          <a:noFill/>
        </p:spPr>
        <p:txBody>
          <a:bodyPr wrap="square" rtlCol="0">
            <a:spAutoFit/>
          </a:bodyPr>
          <a:lstStyle/>
          <a:p>
            <a:pPr algn="ctr"/>
            <a:r>
              <a:rPr lang="en-US" dirty="0">
                <a:latin typeface="Segoe UI Light" panose="020B0502040204020203" pitchFamily="34" charset="0"/>
                <a:cs typeface="Segoe UI Light" panose="020B0502040204020203" pitchFamily="34" charset="0"/>
              </a:rPr>
              <a:t>Group convolution</a:t>
            </a:r>
          </a:p>
        </p:txBody>
      </p:sp>
      <p:sp>
        <p:nvSpPr>
          <p:cNvPr id="28" name="TextBox 27">
            <a:extLst>
              <a:ext uri="{FF2B5EF4-FFF2-40B4-BE49-F238E27FC236}">
                <a16:creationId xmlns:a16="http://schemas.microsoft.com/office/drawing/2014/main" id="{A6ED0B3C-53A9-420D-A5E9-8E034C22E373}"/>
              </a:ext>
            </a:extLst>
          </p:cNvPr>
          <p:cNvSpPr txBox="1"/>
          <p:nvPr/>
        </p:nvSpPr>
        <p:spPr>
          <a:xfrm>
            <a:off x="457200" y="6066297"/>
            <a:ext cx="11507786" cy="954107"/>
          </a:xfrm>
          <a:prstGeom prst="rect">
            <a:avLst/>
          </a:prstGeom>
          <a:noFill/>
        </p:spPr>
        <p:txBody>
          <a:bodyPr wrap="square" lIns="182880" tIns="146304" rIns="182880" bIns="146304" rtlCol="0">
            <a:spAutoFit/>
          </a:bodyPr>
          <a:lstStyle/>
          <a:p>
            <a:pPr>
              <a:lnSpc>
                <a:spcPct val="90000"/>
              </a:lnSpc>
              <a:spcAft>
                <a:spcPts val="600"/>
              </a:spcAft>
            </a:pPr>
            <a:r>
              <a:rPr lang="en-US" sz="1400" dirty="0">
                <a:latin typeface="Segoe UI Light" panose="020B0502040204020203" pitchFamily="34" charset="0"/>
                <a:cs typeface="Segoe UI Light" panose="020B0502040204020203" pitchFamily="34" charset="0"/>
              </a:rPr>
              <a:t>François </a:t>
            </a:r>
            <a:r>
              <a:rPr lang="en-US" sz="1400" dirty="0" err="1">
                <a:latin typeface="Segoe UI Light" panose="020B0502040204020203" pitchFamily="34" charset="0"/>
                <a:cs typeface="Segoe UI Light" panose="020B0502040204020203" pitchFamily="34" charset="0"/>
              </a:rPr>
              <a:t>Chollet</a:t>
            </a:r>
            <a:r>
              <a:rPr lang="en-US" sz="1400" dirty="0">
                <a:latin typeface="Segoe UI Light" panose="020B0502040204020203" pitchFamily="34" charset="0"/>
                <a:cs typeface="Segoe UI Light" panose="020B0502040204020203" pitchFamily="34" charset="0"/>
              </a:rPr>
              <a:t>: </a:t>
            </a:r>
            <a:r>
              <a:rPr lang="en-US" sz="1400" dirty="0" err="1">
                <a:latin typeface="Segoe UI Light" panose="020B0502040204020203" pitchFamily="34" charset="0"/>
                <a:cs typeface="Segoe UI Light" panose="020B0502040204020203" pitchFamily="34" charset="0"/>
              </a:rPr>
              <a:t>Xception</a:t>
            </a:r>
            <a:r>
              <a:rPr lang="en-US" sz="1400" dirty="0">
                <a:latin typeface="Segoe UI Light" panose="020B0502040204020203" pitchFamily="34" charset="0"/>
                <a:cs typeface="Segoe UI Light" panose="020B0502040204020203" pitchFamily="34" charset="0"/>
              </a:rPr>
              <a:t>: Deep Learning with </a:t>
            </a:r>
            <a:r>
              <a:rPr lang="en-US" sz="1400" dirty="0" err="1">
                <a:latin typeface="Segoe UI Light" panose="020B0502040204020203" pitchFamily="34" charset="0"/>
                <a:cs typeface="Segoe UI Light" panose="020B0502040204020203" pitchFamily="34" charset="0"/>
              </a:rPr>
              <a:t>Depthwise</a:t>
            </a:r>
            <a:r>
              <a:rPr lang="en-US" sz="1400" dirty="0">
                <a:latin typeface="Segoe UI Light" panose="020B0502040204020203" pitchFamily="34" charset="0"/>
                <a:cs typeface="Segoe UI Light" panose="020B0502040204020203" pitchFamily="34" charset="0"/>
              </a:rPr>
              <a:t> Separable Convolutions. </a:t>
            </a:r>
            <a:r>
              <a:rPr lang="en-US" sz="1400" dirty="0" err="1">
                <a:latin typeface="Segoe UI Light" panose="020B0502040204020203" pitchFamily="34" charset="0"/>
                <a:cs typeface="Segoe UI Light" panose="020B0502040204020203" pitchFamily="34" charset="0"/>
              </a:rPr>
              <a:t>CoRR</a:t>
            </a:r>
            <a:r>
              <a:rPr lang="en-US" sz="1400" dirty="0">
                <a:latin typeface="Segoe UI Light" panose="020B0502040204020203" pitchFamily="34" charset="0"/>
                <a:cs typeface="Segoe UI Light" panose="020B0502040204020203" pitchFamily="34" charset="0"/>
              </a:rPr>
              <a:t> abs/1610.02357 (2016)</a:t>
            </a:r>
          </a:p>
          <a:p>
            <a:pPr>
              <a:lnSpc>
                <a:spcPct val="90000"/>
              </a:lnSpc>
              <a:spcAft>
                <a:spcPts val="600"/>
              </a:spcAft>
            </a:pPr>
            <a:r>
              <a:rPr lang="en-US" sz="1400" dirty="0" err="1">
                <a:latin typeface="Segoe UI Light" panose="020B0502040204020203" pitchFamily="34" charset="0"/>
                <a:cs typeface="Segoe UI Light" panose="020B0502040204020203" pitchFamily="34" charset="0"/>
              </a:rPr>
              <a:t>Yani</a:t>
            </a:r>
            <a:r>
              <a:rPr lang="en-US" sz="1400" dirty="0">
                <a:latin typeface="Segoe UI Light" panose="020B0502040204020203" pitchFamily="34" charset="0"/>
                <a:cs typeface="Segoe UI Light" panose="020B0502040204020203" pitchFamily="34" charset="0"/>
              </a:rPr>
              <a:t> </a:t>
            </a:r>
            <a:r>
              <a:rPr lang="en-US" sz="1400" dirty="0" err="1">
                <a:latin typeface="Segoe UI Light" panose="020B0502040204020203" pitchFamily="34" charset="0"/>
                <a:cs typeface="Segoe UI Light" panose="020B0502040204020203" pitchFamily="34" charset="0"/>
              </a:rPr>
              <a:t>Ioannou</a:t>
            </a:r>
            <a:r>
              <a:rPr lang="en-US" sz="1400" dirty="0">
                <a:latin typeface="Segoe UI Light" panose="020B0502040204020203" pitchFamily="34" charset="0"/>
                <a:cs typeface="Segoe UI Light" panose="020B0502040204020203" pitchFamily="34" charset="0"/>
              </a:rPr>
              <a:t>, Duncan P. Robertson, Roberto </a:t>
            </a:r>
            <a:r>
              <a:rPr lang="en-US" sz="1400" dirty="0" err="1">
                <a:latin typeface="Segoe UI Light" panose="020B0502040204020203" pitchFamily="34" charset="0"/>
                <a:cs typeface="Segoe UI Light" panose="020B0502040204020203" pitchFamily="34" charset="0"/>
              </a:rPr>
              <a:t>Cipolla</a:t>
            </a:r>
            <a:r>
              <a:rPr lang="en-US" sz="1400" dirty="0">
                <a:latin typeface="Segoe UI Light" panose="020B0502040204020203" pitchFamily="34" charset="0"/>
                <a:cs typeface="Segoe UI Light" panose="020B0502040204020203" pitchFamily="34" charset="0"/>
              </a:rPr>
              <a:t>, Antonio </a:t>
            </a:r>
            <a:r>
              <a:rPr lang="en-US" sz="1400" dirty="0" err="1">
                <a:latin typeface="Segoe UI Light" panose="020B0502040204020203" pitchFamily="34" charset="0"/>
                <a:cs typeface="Segoe UI Light" panose="020B0502040204020203" pitchFamily="34" charset="0"/>
              </a:rPr>
              <a:t>Criminisi</a:t>
            </a:r>
            <a:r>
              <a:rPr lang="en-US" sz="1400" dirty="0">
                <a:latin typeface="Segoe UI Light" panose="020B0502040204020203" pitchFamily="34" charset="0"/>
                <a:cs typeface="Segoe UI Light" panose="020B0502040204020203" pitchFamily="34" charset="0"/>
              </a:rPr>
              <a:t>: Deep Roots: Improving CNN Efficiency with Hierarchical Filter Groups. </a:t>
            </a:r>
            <a:r>
              <a:rPr lang="en-US" sz="1400" dirty="0" err="1">
                <a:latin typeface="Segoe UI Light" panose="020B0502040204020203" pitchFamily="34" charset="0"/>
                <a:cs typeface="Segoe UI Light" panose="020B0502040204020203" pitchFamily="34" charset="0"/>
              </a:rPr>
              <a:t>CoRR</a:t>
            </a:r>
            <a:r>
              <a:rPr lang="en-US" sz="1400" dirty="0">
                <a:latin typeface="Segoe UI Light" panose="020B0502040204020203" pitchFamily="34" charset="0"/>
                <a:cs typeface="Segoe UI Light" panose="020B0502040204020203" pitchFamily="34" charset="0"/>
              </a:rPr>
              <a:t> abs/1605.06489 (2016)</a:t>
            </a:r>
          </a:p>
        </p:txBody>
      </p:sp>
      <p:cxnSp>
        <p:nvCxnSpPr>
          <p:cNvPr id="8" name="Straight Arrow Connector 7">
            <a:extLst>
              <a:ext uri="{FF2B5EF4-FFF2-40B4-BE49-F238E27FC236}">
                <a16:creationId xmlns:a16="http://schemas.microsoft.com/office/drawing/2014/main" id="{943566AB-1CB4-4090-BFD5-DD2B6110B766}"/>
              </a:ext>
            </a:extLst>
          </p:cNvPr>
          <p:cNvCxnSpPr/>
          <p:nvPr/>
        </p:nvCxnSpPr>
        <p:spPr bwMode="auto">
          <a:xfrm>
            <a:off x="613834" y="5062330"/>
            <a:ext cx="1314357" cy="0"/>
          </a:xfrm>
          <a:prstGeom prst="straightConnector1">
            <a:avLst/>
          </a:prstGeom>
          <a:gradFill rotWithShape="1">
            <a:gsLst>
              <a:gs pos="0">
                <a:srgbClr val="E4CD9A"/>
              </a:gs>
              <a:gs pos="100000">
                <a:srgbClr val="EEEFD7"/>
              </a:gs>
            </a:gsLst>
            <a:lin ang="2700000" scaled="1"/>
          </a:gradFill>
          <a:ln w="19050" cap="flat" cmpd="sng" algn="ctr">
            <a:solidFill>
              <a:srgbClr val="FF66FF"/>
            </a:solidFill>
            <a:prstDash val="solid"/>
            <a:round/>
            <a:headEnd type="none" w="med" len="med"/>
            <a:tailEnd type="triangle"/>
          </a:ln>
          <a:effectLst/>
        </p:spPr>
      </p:cxnSp>
      <p:sp>
        <p:nvSpPr>
          <p:cNvPr id="9" name="TextBox 8">
            <a:extLst>
              <a:ext uri="{FF2B5EF4-FFF2-40B4-BE49-F238E27FC236}">
                <a16:creationId xmlns:a16="http://schemas.microsoft.com/office/drawing/2014/main" id="{FEFC4F71-F2E2-416F-BF8E-9C4535B93A5C}"/>
              </a:ext>
            </a:extLst>
          </p:cNvPr>
          <p:cNvSpPr txBox="1"/>
          <p:nvPr/>
        </p:nvSpPr>
        <p:spPr>
          <a:xfrm>
            <a:off x="675861" y="5135219"/>
            <a:ext cx="1252330" cy="369332"/>
          </a:xfrm>
          <a:prstGeom prst="rect">
            <a:avLst/>
          </a:prstGeom>
          <a:noFill/>
        </p:spPr>
        <p:txBody>
          <a:bodyPr wrap="square" rtlCol="0">
            <a:spAutoFit/>
          </a:bodyPr>
          <a:lstStyle/>
          <a:p>
            <a:r>
              <a:rPr lang="en-US" dirty="0">
                <a:solidFill>
                  <a:srgbClr val="FF66FF"/>
                </a:solidFill>
                <a:latin typeface="Segoe UI Light" panose="020B0502040204020203" pitchFamily="34" charset="0"/>
                <a:cs typeface="Segoe UI Light" panose="020B0502040204020203" pitchFamily="34" charset="0"/>
              </a:rPr>
              <a:t>Channel </a:t>
            </a:r>
          </a:p>
        </p:txBody>
      </p:sp>
      <p:grpSp>
        <p:nvGrpSpPr>
          <p:cNvPr id="10" name="Group 9">
            <a:extLst>
              <a:ext uri="{FF2B5EF4-FFF2-40B4-BE49-F238E27FC236}">
                <a16:creationId xmlns:a16="http://schemas.microsoft.com/office/drawing/2014/main" id="{BFE4C6C2-42B4-411A-BBBF-5ED3A3558EC6}"/>
              </a:ext>
            </a:extLst>
          </p:cNvPr>
          <p:cNvGrpSpPr/>
          <p:nvPr/>
        </p:nvGrpSpPr>
        <p:grpSpPr>
          <a:xfrm>
            <a:off x="8488130" y="2935838"/>
            <a:ext cx="3078862" cy="3023331"/>
            <a:chOff x="8488130" y="2935838"/>
            <a:chExt cx="3078862" cy="3023331"/>
          </a:xfrm>
        </p:grpSpPr>
        <p:grpSp>
          <p:nvGrpSpPr>
            <p:cNvPr id="4" name="Group 3">
              <a:extLst>
                <a:ext uri="{FF2B5EF4-FFF2-40B4-BE49-F238E27FC236}">
                  <a16:creationId xmlns:a16="http://schemas.microsoft.com/office/drawing/2014/main" id="{0F36F59A-86A4-405F-B494-DBCFC61362B3}"/>
                </a:ext>
              </a:extLst>
            </p:cNvPr>
            <p:cNvGrpSpPr/>
            <p:nvPr/>
          </p:nvGrpSpPr>
          <p:grpSpPr>
            <a:xfrm>
              <a:off x="8488130" y="2935838"/>
              <a:ext cx="3078862" cy="3023331"/>
              <a:chOff x="8488130" y="2935838"/>
              <a:chExt cx="3078862" cy="3023331"/>
            </a:xfrm>
          </p:grpSpPr>
          <p:sp>
            <p:nvSpPr>
              <p:cNvPr id="48" name="Rectangle 47">
                <a:extLst>
                  <a:ext uri="{FF2B5EF4-FFF2-40B4-BE49-F238E27FC236}">
                    <a16:creationId xmlns:a16="http://schemas.microsoft.com/office/drawing/2014/main" id="{2E90F783-CF57-443B-B86A-692117D58248}"/>
                  </a:ext>
                </a:extLst>
              </p:cNvPr>
              <p:cNvSpPr/>
              <p:nvPr/>
            </p:nvSpPr>
            <p:spPr bwMode="auto">
              <a:xfrm>
                <a:off x="8542889" y="2935838"/>
                <a:ext cx="3024103" cy="3023331"/>
              </a:xfrm>
              <a:prstGeom prst="rect">
                <a:avLst/>
              </a:prstGeom>
              <a:gradFill rotWithShape="1">
                <a:gsLst>
                  <a:gs pos="0">
                    <a:srgbClr val="9FC2DF"/>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43" name="Arrow: Right 42">
                <a:extLst>
                  <a:ext uri="{FF2B5EF4-FFF2-40B4-BE49-F238E27FC236}">
                    <a16:creationId xmlns:a16="http://schemas.microsoft.com/office/drawing/2014/main" id="{7D68277D-014D-4A37-9C35-2275616ECE51}"/>
                  </a:ext>
                </a:extLst>
              </p:cNvPr>
              <p:cNvSpPr/>
              <p:nvPr/>
            </p:nvSpPr>
            <p:spPr bwMode="auto">
              <a:xfrm>
                <a:off x="8614177" y="4231937"/>
                <a:ext cx="532389" cy="235745"/>
              </a:xfrm>
              <a:prstGeom prst="rightArrow">
                <a:avLst/>
              </a:prstGeom>
              <a:solidFill>
                <a:schemeClr val="tx1">
                  <a:lumMod val="50000"/>
                  <a:lumOff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44" name="TextBox 43">
                <a:extLst>
                  <a:ext uri="{FF2B5EF4-FFF2-40B4-BE49-F238E27FC236}">
                    <a16:creationId xmlns:a16="http://schemas.microsoft.com/office/drawing/2014/main" id="{DA2B61F3-AA6D-4D51-9665-752242D0FD29}"/>
                  </a:ext>
                </a:extLst>
              </p:cNvPr>
              <p:cNvSpPr txBox="1"/>
              <p:nvPr/>
            </p:nvSpPr>
            <p:spPr>
              <a:xfrm>
                <a:off x="8562659" y="3977667"/>
                <a:ext cx="883578" cy="307777"/>
              </a:xfrm>
              <a:prstGeom prst="rect">
                <a:avLst/>
              </a:prstGeom>
              <a:noFill/>
            </p:spPr>
            <p:txBody>
              <a:bodyPr wrap="square" rtlCol="0">
                <a:spAutoFit/>
              </a:bodyPr>
              <a:lstStyle/>
              <a:p>
                <a:r>
                  <a:rPr lang="en-US" sz="1400" dirty="0">
                    <a:latin typeface="Segoe UI Light" panose="020B0502040204020203" pitchFamily="34" charset="0"/>
                    <a:cs typeface="Segoe UI Light" panose="020B0502040204020203" pitchFamily="34" charset="0"/>
                  </a:rPr>
                  <a:t>Conv.</a:t>
                </a:r>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3AD14B0D-61BE-4E2B-A39C-F41BB27A797C}"/>
                      </a:ext>
                    </a:extLst>
                  </p:cNvPr>
                  <p:cNvSpPr txBox="1"/>
                  <p:nvPr/>
                </p:nvSpPr>
                <p:spPr>
                  <a:xfrm>
                    <a:off x="8488130" y="5589837"/>
                    <a:ext cx="3078862" cy="369332"/>
                  </a:xfrm>
                  <a:prstGeom prst="rect">
                    <a:avLst/>
                  </a:prstGeom>
                  <a:noFill/>
                </p:spPr>
                <p:txBody>
                  <a:bodyPr wrap="square" rtlCol="0">
                    <a:spAutoFit/>
                  </a:bodyPr>
                  <a:lstStyle/>
                  <a:p>
                    <a:pPr algn="ct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×1</m:t>
                        </m:r>
                      </m:oMath>
                    </a14:m>
                    <a:r>
                      <a:rPr lang="en-US" dirty="0">
                        <a:latin typeface="Segoe UI Light" panose="020B0502040204020203" pitchFamily="34" charset="0"/>
                        <a:cs typeface="Segoe UI Light" panose="020B0502040204020203" pitchFamily="34" charset="0"/>
                      </a:rPr>
                      <a:t> convolution</a:t>
                    </a:r>
                  </a:p>
                </p:txBody>
              </p:sp>
            </mc:Choice>
            <mc:Fallback xmlns="">
              <p:sp>
                <p:nvSpPr>
                  <p:cNvPr id="50" name="TextBox 49">
                    <a:extLst>
                      <a:ext uri="{FF2B5EF4-FFF2-40B4-BE49-F238E27FC236}">
                        <a16:creationId xmlns:a16="http://schemas.microsoft.com/office/drawing/2014/main" id="{3AD14B0D-61BE-4E2B-A39C-F41BB27A797C}"/>
                      </a:ext>
                    </a:extLst>
                  </p:cNvPr>
                  <p:cNvSpPr txBox="1">
                    <a:spLocks noRot="1" noChangeAspect="1" noMove="1" noResize="1" noEditPoints="1" noAdjustHandles="1" noChangeArrowheads="1" noChangeShapeType="1" noTextEdit="1"/>
                  </p:cNvSpPr>
                  <p:nvPr/>
                </p:nvSpPr>
                <p:spPr>
                  <a:xfrm>
                    <a:off x="8488130" y="5589837"/>
                    <a:ext cx="3078862" cy="369332"/>
                  </a:xfrm>
                  <a:prstGeom prst="rect">
                    <a:avLst/>
                  </a:prstGeom>
                  <a:blipFill>
                    <a:blip r:embed="rId4"/>
                    <a:stretch>
                      <a:fillRect t="-8197" b="-26230"/>
                    </a:stretch>
                  </a:blipFill>
                </p:spPr>
                <p:txBody>
                  <a:bodyPr/>
                  <a:lstStyle/>
                  <a:p>
                    <a:r>
                      <a:rPr lang="en-US">
                        <a:noFill/>
                      </a:rPr>
                      <a:t> </a:t>
                    </a:r>
                  </a:p>
                </p:txBody>
              </p:sp>
            </mc:Fallback>
          </mc:AlternateContent>
        </p:grpSp>
        <p:sp>
          <p:nvSpPr>
            <p:cNvPr id="33" name="Cube 32">
              <a:extLst>
                <a:ext uri="{FF2B5EF4-FFF2-40B4-BE49-F238E27FC236}">
                  <a16:creationId xmlns:a16="http://schemas.microsoft.com/office/drawing/2014/main" id="{89C4024A-AAA0-4F06-A984-71377DF19812}"/>
                </a:ext>
              </a:extLst>
            </p:cNvPr>
            <p:cNvSpPr/>
            <p:nvPr/>
          </p:nvSpPr>
          <p:spPr bwMode="auto">
            <a:xfrm>
              <a:off x="9403419" y="3954254"/>
              <a:ext cx="914400" cy="914400"/>
            </a:xfrm>
            <a:prstGeom prst="cube">
              <a:avLst/>
            </a:prstGeom>
            <a:solidFill>
              <a:srgbClr val="00B050"/>
            </a:solid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34" name="Cube 33">
              <a:extLst>
                <a:ext uri="{FF2B5EF4-FFF2-40B4-BE49-F238E27FC236}">
                  <a16:creationId xmlns:a16="http://schemas.microsoft.com/office/drawing/2014/main" id="{E31DF30C-248F-46B2-A3FD-26C0F68B38E9}"/>
                </a:ext>
              </a:extLst>
            </p:cNvPr>
            <p:cNvSpPr/>
            <p:nvPr/>
          </p:nvSpPr>
          <p:spPr bwMode="auto">
            <a:xfrm>
              <a:off x="10089365" y="3954254"/>
              <a:ext cx="914400" cy="914400"/>
            </a:xfrm>
            <a:prstGeom prst="cube">
              <a:avLst/>
            </a:prstGeom>
            <a:solidFill>
              <a:schemeClr val="accent6"/>
            </a:solid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grpSp>
    </p:spTree>
    <p:extLst>
      <p:ext uri="{BB962C8B-B14F-4D97-AF65-F5344CB8AC3E}">
        <p14:creationId xmlns:p14="http://schemas.microsoft.com/office/powerpoint/2010/main" val="1471900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 Placeholder 2">
            <a:extLst>
              <a:ext uri="{FF2B5EF4-FFF2-40B4-BE49-F238E27FC236}">
                <a16:creationId xmlns:a16="http://schemas.microsoft.com/office/drawing/2014/main" id="{676A6E4F-17A0-4DD5-92D6-1859C338C5DA}"/>
              </a:ext>
            </a:extLst>
          </p:cNvPr>
          <p:cNvSpPr>
            <a:spLocks noGrp="1"/>
          </p:cNvSpPr>
          <p:nvPr>
            <p:ph type="body" idx="1"/>
          </p:nvPr>
        </p:nvSpPr>
        <p:spPr>
          <a:xfrm>
            <a:off x="613834" y="1012564"/>
            <a:ext cx="10825541" cy="5147356"/>
          </a:xfrm>
        </p:spPr>
        <p:txBody>
          <a:bodyPr/>
          <a:lstStyle/>
          <a:p>
            <a:pPr marL="0" indent="0">
              <a:buNone/>
            </a:pPr>
            <a:r>
              <a:rPr lang="en-US" dirty="0"/>
              <a:t>Group convolutions are </a:t>
            </a:r>
            <a:r>
              <a:rPr lang="en-US" u="sng" dirty="0"/>
              <a:t>complementary</a:t>
            </a:r>
          </a:p>
          <a:p>
            <a:r>
              <a:rPr lang="en-US" sz="2400" dirty="0"/>
              <a:t>The channels in the same secondary partition are from different primary partitions</a:t>
            </a:r>
          </a:p>
          <a:p>
            <a:pPr lvl="1"/>
            <a:endParaRPr lang="en-US" dirty="0"/>
          </a:p>
        </p:txBody>
      </p:sp>
      <p:sp>
        <p:nvSpPr>
          <p:cNvPr id="2" name="Title 1">
            <a:extLst>
              <a:ext uri="{FF2B5EF4-FFF2-40B4-BE49-F238E27FC236}">
                <a16:creationId xmlns:a16="http://schemas.microsoft.com/office/drawing/2014/main" id="{A5014011-66C7-4A18-B81E-0D52B89FAF2C}"/>
              </a:ext>
            </a:extLst>
          </p:cNvPr>
          <p:cNvSpPr>
            <a:spLocks noGrp="1"/>
          </p:cNvSpPr>
          <p:nvPr>
            <p:ph type="title"/>
          </p:nvPr>
        </p:nvSpPr>
        <p:spPr/>
        <p:txBody>
          <a:bodyPr/>
          <a:lstStyle/>
          <a:p>
            <a:r>
              <a:rPr lang="en-US" dirty="0"/>
              <a:t>Interleaved Group Convolution – Improve Parameter Efficiency</a:t>
            </a:r>
          </a:p>
        </p:txBody>
      </p:sp>
      <p:sp>
        <p:nvSpPr>
          <p:cNvPr id="5" name="Rectangle 4">
            <a:extLst>
              <a:ext uri="{FF2B5EF4-FFF2-40B4-BE49-F238E27FC236}">
                <a16:creationId xmlns:a16="http://schemas.microsoft.com/office/drawing/2014/main" id="{C8D8C10D-1AA1-4E52-AADA-02534A9304A6}"/>
              </a:ext>
            </a:extLst>
          </p:cNvPr>
          <p:cNvSpPr/>
          <p:nvPr/>
        </p:nvSpPr>
        <p:spPr bwMode="auto">
          <a:xfrm>
            <a:off x="102239" y="2042232"/>
            <a:ext cx="6835217" cy="4114795"/>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4" name="Arrow: Right 13">
            <a:extLst>
              <a:ext uri="{FF2B5EF4-FFF2-40B4-BE49-F238E27FC236}">
                <a16:creationId xmlns:a16="http://schemas.microsoft.com/office/drawing/2014/main" id="{1B45218B-854D-4D5C-A7DC-3878BA7D9888}"/>
              </a:ext>
            </a:extLst>
          </p:cNvPr>
          <p:cNvSpPr/>
          <p:nvPr/>
        </p:nvSpPr>
        <p:spPr bwMode="auto">
          <a:xfrm>
            <a:off x="3250155" y="2932634"/>
            <a:ext cx="532389" cy="235745"/>
          </a:xfrm>
          <a:prstGeom prst="rightArrow">
            <a:avLst/>
          </a:prstGeom>
          <a:solidFill>
            <a:schemeClr val="tx1">
              <a:lumMod val="50000"/>
              <a:lumOff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5" name="Arrow: Right 14">
            <a:extLst>
              <a:ext uri="{FF2B5EF4-FFF2-40B4-BE49-F238E27FC236}">
                <a16:creationId xmlns:a16="http://schemas.microsoft.com/office/drawing/2014/main" id="{AB93D9DD-F542-46CB-B6C1-046CC13FC239}"/>
              </a:ext>
            </a:extLst>
          </p:cNvPr>
          <p:cNvSpPr/>
          <p:nvPr/>
        </p:nvSpPr>
        <p:spPr bwMode="auto">
          <a:xfrm>
            <a:off x="3250155" y="4420674"/>
            <a:ext cx="532389" cy="235745"/>
          </a:xfrm>
          <a:prstGeom prst="rightArrow">
            <a:avLst/>
          </a:prstGeom>
          <a:solidFill>
            <a:schemeClr val="tx1">
              <a:lumMod val="50000"/>
              <a:lumOff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6" name="Arrow: Right 15">
            <a:extLst>
              <a:ext uri="{FF2B5EF4-FFF2-40B4-BE49-F238E27FC236}">
                <a16:creationId xmlns:a16="http://schemas.microsoft.com/office/drawing/2014/main" id="{57553491-1595-4B8F-A6E2-06AF23640BDA}"/>
              </a:ext>
            </a:extLst>
          </p:cNvPr>
          <p:cNvSpPr/>
          <p:nvPr/>
        </p:nvSpPr>
        <p:spPr bwMode="auto">
          <a:xfrm>
            <a:off x="1700966" y="3739436"/>
            <a:ext cx="532389" cy="235745"/>
          </a:xfrm>
          <a:prstGeom prst="rightArrow">
            <a:avLst/>
          </a:prstGeom>
          <a:solidFill>
            <a:schemeClr val="tx1">
              <a:lumMod val="50000"/>
              <a:lumOff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7" name="Arrow: Right 16">
            <a:extLst>
              <a:ext uri="{FF2B5EF4-FFF2-40B4-BE49-F238E27FC236}">
                <a16:creationId xmlns:a16="http://schemas.microsoft.com/office/drawing/2014/main" id="{5DEDDD35-1271-47FB-8C7E-BC773B6FE7BF}"/>
              </a:ext>
            </a:extLst>
          </p:cNvPr>
          <p:cNvSpPr/>
          <p:nvPr/>
        </p:nvSpPr>
        <p:spPr bwMode="auto">
          <a:xfrm>
            <a:off x="4758194" y="3739436"/>
            <a:ext cx="532389" cy="235745"/>
          </a:xfrm>
          <a:prstGeom prst="rightArrow">
            <a:avLst/>
          </a:prstGeom>
          <a:solidFill>
            <a:schemeClr val="tx1">
              <a:lumMod val="50000"/>
              <a:lumOff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18" name="TextBox 17">
            <a:extLst>
              <a:ext uri="{FF2B5EF4-FFF2-40B4-BE49-F238E27FC236}">
                <a16:creationId xmlns:a16="http://schemas.microsoft.com/office/drawing/2014/main" id="{5BF0F3AD-2636-463E-B92E-CC7CD76D39DF}"/>
              </a:ext>
            </a:extLst>
          </p:cNvPr>
          <p:cNvSpPr txBox="1"/>
          <p:nvPr/>
        </p:nvSpPr>
        <p:spPr>
          <a:xfrm>
            <a:off x="1690692" y="3517700"/>
            <a:ext cx="688216" cy="307777"/>
          </a:xfrm>
          <a:prstGeom prst="rect">
            <a:avLst/>
          </a:prstGeom>
          <a:noFill/>
        </p:spPr>
        <p:txBody>
          <a:bodyPr wrap="square" rtlCol="0">
            <a:spAutoFit/>
          </a:bodyPr>
          <a:lstStyle/>
          <a:p>
            <a:r>
              <a:rPr lang="en-US" sz="1400" dirty="0">
                <a:latin typeface="Segoe UI Light" panose="020B0502040204020203" pitchFamily="34" charset="0"/>
                <a:cs typeface="Segoe UI Light" panose="020B0502040204020203" pitchFamily="34" charset="0"/>
              </a:rPr>
              <a:t>Split</a:t>
            </a:r>
          </a:p>
        </p:txBody>
      </p:sp>
      <p:sp>
        <p:nvSpPr>
          <p:cNvPr id="19" name="TextBox 18">
            <a:extLst>
              <a:ext uri="{FF2B5EF4-FFF2-40B4-BE49-F238E27FC236}">
                <a16:creationId xmlns:a16="http://schemas.microsoft.com/office/drawing/2014/main" id="{B8EA80D2-A8E7-4289-A32E-9FD2403A5277}"/>
              </a:ext>
            </a:extLst>
          </p:cNvPr>
          <p:cNvSpPr txBox="1"/>
          <p:nvPr/>
        </p:nvSpPr>
        <p:spPr>
          <a:xfrm>
            <a:off x="4645030" y="3485166"/>
            <a:ext cx="883578" cy="307777"/>
          </a:xfrm>
          <a:prstGeom prst="rect">
            <a:avLst/>
          </a:prstGeom>
          <a:noFill/>
        </p:spPr>
        <p:txBody>
          <a:bodyPr wrap="square" rtlCol="0">
            <a:spAutoFit/>
          </a:bodyPr>
          <a:lstStyle/>
          <a:p>
            <a:r>
              <a:rPr lang="en-US" sz="1400" dirty="0" err="1">
                <a:latin typeface="Segoe UI Light" panose="020B0502040204020203" pitchFamily="34" charset="0"/>
                <a:cs typeface="Segoe UI Light" panose="020B0502040204020203" pitchFamily="34" charset="0"/>
              </a:rPr>
              <a:t>Concat</a:t>
            </a:r>
            <a:r>
              <a:rPr lang="en-US" sz="1400" dirty="0">
                <a:latin typeface="Segoe UI Light" panose="020B0502040204020203" pitchFamily="34" charset="0"/>
                <a:cs typeface="Segoe UI Light" panose="020B0502040204020203" pitchFamily="34" charset="0"/>
              </a:rPr>
              <a:t>.</a:t>
            </a:r>
          </a:p>
        </p:txBody>
      </p:sp>
      <p:sp>
        <p:nvSpPr>
          <p:cNvPr id="20" name="TextBox 19">
            <a:extLst>
              <a:ext uri="{FF2B5EF4-FFF2-40B4-BE49-F238E27FC236}">
                <a16:creationId xmlns:a16="http://schemas.microsoft.com/office/drawing/2014/main" id="{CC85B1DA-1269-4FFF-BE91-1255CC5778CC}"/>
              </a:ext>
            </a:extLst>
          </p:cNvPr>
          <p:cNvSpPr txBox="1"/>
          <p:nvPr/>
        </p:nvSpPr>
        <p:spPr>
          <a:xfrm>
            <a:off x="3183447" y="2660732"/>
            <a:ext cx="883578" cy="307777"/>
          </a:xfrm>
          <a:prstGeom prst="rect">
            <a:avLst/>
          </a:prstGeom>
          <a:noFill/>
        </p:spPr>
        <p:txBody>
          <a:bodyPr wrap="square" rtlCol="0">
            <a:spAutoFit/>
          </a:bodyPr>
          <a:lstStyle/>
          <a:p>
            <a:r>
              <a:rPr lang="en-US" sz="1400" dirty="0">
                <a:latin typeface="Segoe UI Light" panose="020B0502040204020203" pitchFamily="34" charset="0"/>
                <a:cs typeface="Segoe UI Light" panose="020B0502040204020203" pitchFamily="34" charset="0"/>
              </a:rPr>
              <a:t>Conv.</a:t>
            </a:r>
          </a:p>
        </p:txBody>
      </p:sp>
      <p:sp>
        <p:nvSpPr>
          <p:cNvPr id="21" name="TextBox 20">
            <a:extLst>
              <a:ext uri="{FF2B5EF4-FFF2-40B4-BE49-F238E27FC236}">
                <a16:creationId xmlns:a16="http://schemas.microsoft.com/office/drawing/2014/main" id="{8C3FAD4C-F60D-47EB-83F4-C08CC497B1BD}"/>
              </a:ext>
            </a:extLst>
          </p:cNvPr>
          <p:cNvSpPr txBox="1"/>
          <p:nvPr/>
        </p:nvSpPr>
        <p:spPr>
          <a:xfrm>
            <a:off x="3183447" y="4169320"/>
            <a:ext cx="883578" cy="307777"/>
          </a:xfrm>
          <a:prstGeom prst="rect">
            <a:avLst/>
          </a:prstGeom>
          <a:noFill/>
        </p:spPr>
        <p:txBody>
          <a:bodyPr wrap="square" rtlCol="0">
            <a:spAutoFit/>
          </a:bodyPr>
          <a:lstStyle/>
          <a:p>
            <a:r>
              <a:rPr lang="en-US" sz="1400" dirty="0">
                <a:latin typeface="Segoe UI Light" panose="020B0502040204020203" pitchFamily="34" charset="0"/>
                <a:cs typeface="Segoe UI Light" panose="020B0502040204020203" pitchFamily="34" charset="0"/>
              </a:rPr>
              <a:t>Conv.</a:t>
            </a:r>
          </a:p>
        </p:txBody>
      </p:sp>
      <p:sp>
        <p:nvSpPr>
          <p:cNvPr id="26" name="TextBox 25">
            <a:extLst>
              <a:ext uri="{FF2B5EF4-FFF2-40B4-BE49-F238E27FC236}">
                <a16:creationId xmlns:a16="http://schemas.microsoft.com/office/drawing/2014/main" id="{D1210B9F-A276-46C4-B003-6304EC87E2FE}"/>
              </a:ext>
            </a:extLst>
          </p:cNvPr>
          <p:cNvSpPr txBox="1"/>
          <p:nvPr/>
        </p:nvSpPr>
        <p:spPr>
          <a:xfrm>
            <a:off x="102241" y="5789950"/>
            <a:ext cx="6835215" cy="369332"/>
          </a:xfrm>
          <a:prstGeom prst="rect">
            <a:avLst/>
          </a:prstGeom>
          <a:noFill/>
        </p:spPr>
        <p:txBody>
          <a:bodyPr wrap="square" rtlCol="0">
            <a:spAutoFit/>
          </a:bodyPr>
          <a:lstStyle/>
          <a:p>
            <a:pPr algn="ctr"/>
            <a:r>
              <a:rPr lang="en-US" dirty="0">
                <a:latin typeface="Segoe UI Light" panose="020B0502040204020203" pitchFamily="34" charset="0"/>
                <a:cs typeface="Segoe UI Light" panose="020B0502040204020203" pitchFamily="34" charset="0"/>
              </a:rPr>
              <a:t>Primary group convolution</a:t>
            </a:r>
          </a:p>
        </p:txBody>
      </p:sp>
      <p:grpSp>
        <p:nvGrpSpPr>
          <p:cNvPr id="3" name="Group 2">
            <a:extLst>
              <a:ext uri="{FF2B5EF4-FFF2-40B4-BE49-F238E27FC236}">
                <a16:creationId xmlns:a16="http://schemas.microsoft.com/office/drawing/2014/main" id="{B65536FE-4D1B-4473-A782-5135485E5F73}"/>
              </a:ext>
            </a:extLst>
          </p:cNvPr>
          <p:cNvGrpSpPr/>
          <p:nvPr/>
        </p:nvGrpSpPr>
        <p:grpSpPr>
          <a:xfrm>
            <a:off x="145023" y="3456566"/>
            <a:ext cx="834312" cy="914400"/>
            <a:chOff x="119623" y="3901066"/>
            <a:chExt cx="834312" cy="914400"/>
          </a:xfrm>
          <a:solidFill>
            <a:srgbClr val="00B050"/>
          </a:solidFill>
        </p:grpSpPr>
        <p:sp>
          <p:nvSpPr>
            <p:cNvPr id="29" name="Cube 28">
              <a:extLst>
                <a:ext uri="{FF2B5EF4-FFF2-40B4-BE49-F238E27FC236}">
                  <a16:creationId xmlns:a16="http://schemas.microsoft.com/office/drawing/2014/main" id="{7C88FC2F-1582-43CB-A95D-1D1F55D20431}"/>
                </a:ext>
              </a:extLst>
            </p:cNvPr>
            <p:cNvSpPr/>
            <p:nvPr/>
          </p:nvSpPr>
          <p:spPr bwMode="auto">
            <a:xfrm>
              <a:off x="119623" y="3901066"/>
              <a:ext cx="426480" cy="914400"/>
            </a:xfrm>
            <a:prstGeom prst="cube">
              <a:avLst>
                <a:gd name="adj" fmla="val 54371"/>
              </a:avLst>
            </a:prstGeom>
            <a:grp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30" name="Cube 29">
              <a:extLst>
                <a:ext uri="{FF2B5EF4-FFF2-40B4-BE49-F238E27FC236}">
                  <a16:creationId xmlns:a16="http://schemas.microsoft.com/office/drawing/2014/main" id="{1529AAD0-71BC-472C-8DE5-FBB8E5BDA2FF}"/>
                </a:ext>
              </a:extLst>
            </p:cNvPr>
            <p:cNvSpPr/>
            <p:nvPr/>
          </p:nvSpPr>
          <p:spPr bwMode="auto">
            <a:xfrm>
              <a:off x="323540" y="3901066"/>
              <a:ext cx="426480" cy="914400"/>
            </a:xfrm>
            <a:prstGeom prst="cube">
              <a:avLst>
                <a:gd name="adj" fmla="val 54371"/>
              </a:avLst>
            </a:prstGeom>
            <a:grp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31" name="Cube 30">
              <a:extLst>
                <a:ext uri="{FF2B5EF4-FFF2-40B4-BE49-F238E27FC236}">
                  <a16:creationId xmlns:a16="http://schemas.microsoft.com/office/drawing/2014/main" id="{38717F07-150D-449A-8AAE-ADE412768BA2}"/>
                </a:ext>
              </a:extLst>
            </p:cNvPr>
            <p:cNvSpPr/>
            <p:nvPr/>
          </p:nvSpPr>
          <p:spPr bwMode="auto">
            <a:xfrm>
              <a:off x="527455" y="3901066"/>
              <a:ext cx="426480" cy="914400"/>
            </a:xfrm>
            <a:prstGeom prst="cube">
              <a:avLst>
                <a:gd name="adj" fmla="val 54371"/>
              </a:avLst>
            </a:prstGeom>
            <a:grp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grpSp>
      <p:grpSp>
        <p:nvGrpSpPr>
          <p:cNvPr id="25" name="Group 24">
            <a:extLst>
              <a:ext uri="{FF2B5EF4-FFF2-40B4-BE49-F238E27FC236}">
                <a16:creationId xmlns:a16="http://schemas.microsoft.com/office/drawing/2014/main" id="{B1F9061A-A1B7-4624-AD4B-08A93CC0EF63}"/>
              </a:ext>
            </a:extLst>
          </p:cNvPr>
          <p:cNvGrpSpPr/>
          <p:nvPr/>
        </p:nvGrpSpPr>
        <p:grpSpPr>
          <a:xfrm>
            <a:off x="754984" y="3454420"/>
            <a:ext cx="834312" cy="914400"/>
            <a:chOff x="754984" y="3898920"/>
            <a:chExt cx="834312" cy="914400"/>
          </a:xfrm>
          <a:solidFill>
            <a:schemeClr val="accent6"/>
          </a:solidFill>
        </p:grpSpPr>
        <p:sp>
          <p:nvSpPr>
            <p:cNvPr id="33" name="Cube 32">
              <a:extLst>
                <a:ext uri="{FF2B5EF4-FFF2-40B4-BE49-F238E27FC236}">
                  <a16:creationId xmlns:a16="http://schemas.microsoft.com/office/drawing/2014/main" id="{C8E462B3-8EFB-43B4-9B22-15632B3ED6F4}"/>
                </a:ext>
              </a:extLst>
            </p:cNvPr>
            <p:cNvSpPr/>
            <p:nvPr/>
          </p:nvSpPr>
          <p:spPr bwMode="auto">
            <a:xfrm>
              <a:off x="754984" y="3898920"/>
              <a:ext cx="426480" cy="914400"/>
            </a:xfrm>
            <a:prstGeom prst="cube">
              <a:avLst>
                <a:gd name="adj" fmla="val 54371"/>
              </a:avLst>
            </a:prstGeom>
            <a:grp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34" name="Cube 33">
              <a:extLst>
                <a:ext uri="{FF2B5EF4-FFF2-40B4-BE49-F238E27FC236}">
                  <a16:creationId xmlns:a16="http://schemas.microsoft.com/office/drawing/2014/main" id="{E99361B1-736B-45C0-962F-357A6191A230}"/>
                </a:ext>
              </a:extLst>
            </p:cNvPr>
            <p:cNvSpPr/>
            <p:nvPr/>
          </p:nvSpPr>
          <p:spPr bwMode="auto">
            <a:xfrm>
              <a:off x="958901" y="3898920"/>
              <a:ext cx="426480" cy="914400"/>
            </a:xfrm>
            <a:prstGeom prst="cube">
              <a:avLst>
                <a:gd name="adj" fmla="val 54371"/>
              </a:avLst>
            </a:prstGeom>
            <a:grp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35" name="Cube 34">
              <a:extLst>
                <a:ext uri="{FF2B5EF4-FFF2-40B4-BE49-F238E27FC236}">
                  <a16:creationId xmlns:a16="http://schemas.microsoft.com/office/drawing/2014/main" id="{595931C4-98DD-41F1-8180-6DB88794CAC9}"/>
                </a:ext>
              </a:extLst>
            </p:cNvPr>
            <p:cNvSpPr/>
            <p:nvPr/>
          </p:nvSpPr>
          <p:spPr bwMode="auto">
            <a:xfrm>
              <a:off x="1162816" y="3898920"/>
              <a:ext cx="426480" cy="914400"/>
            </a:xfrm>
            <a:prstGeom prst="cube">
              <a:avLst>
                <a:gd name="adj" fmla="val 54371"/>
              </a:avLst>
            </a:prstGeom>
            <a:grp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grpSp>
      <p:grpSp>
        <p:nvGrpSpPr>
          <p:cNvPr id="4" name="Group 3">
            <a:extLst>
              <a:ext uri="{FF2B5EF4-FFF2-40B4-BE49-F238E27FC236}">
                <a16:creationId xmlns:a16="http://schemas.microsoft.com/office/drawing/2014/main" id="{85D61365-A157-4ED9-86F0-4069D1543F91}"/>
              </a:ext>
            </a:extLst>
          </p:cNvPr>
          <p:cNvGrpSpPr/>
          <p:nvPr/>
        </p:nvGrpSpPr>
        <p:grpSpPr>
          <a:xfrm>
            <a:off x="2290347" y="2559615"/>
            <a:ext cx="834312" cy="914400"/>
            <a:chOff x="2290347" y="3004115"/>
            <a:chExt cx="834312" cy="914400"/>
          </a:xfrm>
          <a:solidFill>
            <a:srgbClr val="00B050"/>
          </a:solidFill>
        </p:grpSpPr>
        <p:sp>
          <p:nvSpPr>
            <p:cNvPr id="37" name="Cube 36">
              <a:extLst>
                <a:ext uri="{FF2B5EF4-FFF2-40B4-BE49-F238E27FC236}">
                  <a16:creationId xmlns:a16="http://schemas.microsoft.com/office/drawing/2014/main" id="{84292CA1-F304-4876-B218-4D496B723AD1}"/>
                </a:ext>
              </a:extLst>
            </p:cNvPr>
            <p:cNvSpPr/>
            <p:nvPr/>
          </p:nvSpPr>
          <p:spPr bwMode="auto">
            <a:xfrm>
              <a:off x="2290347" y="3004115"/>
              <a:ext cx="426480" cy="914400"/>
            </a:xfrm>
            <a:prstGeom prst="cube">
              <a:avLst>
                <a:gd name="adj" fmla="val 54371"/>
              </a:avLst>
            </a:prstGeom>
            <a:grp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38" name="Cube 37">
              <a:extLst>
                <a:ext uri="{FF2B5EF4-FFF2-40B4-BE49-F238E27FC236}">
                  <a16:creationId xmlns:a16="http://schemas.microsoft.com/office/drawing/2014/main" id="{6F78402F-4FA8-4111-B221-C65C96A3803C}"/>
                </a:ext>
              </a:extLst>
            </p:cNvPr>
            <p:cNvSpPr/>
            <p:nvPr/>
          </p:nvSpPr>
          <p:spPr bwMode="auto">
            <a:xfrm>
              <a:off x="2494264" y="3004115"/>
              <a:ext cx="426480" cy="914400"/>
            </a:xfrm>
            <a:prstGeom prst="cube">
              <a:avLst>
                <a:gd name="adj" fmla="val 54371"/>
              </a:avLst>
            </a:prstGeom>
            <a:grp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39" name="Cube 38">
              <a:extLst>
                <a:ext uri="{FF2B5EF4-FFF2-40B4-BE49-F238E27FC236}">
                  <a16:creationId xmlns:a16="http://schemas.microsoft.com/office/drawing/2014/main" id="{D2190184-6A8C-4862-8FF8-33C4927EB06D}"/>
                </a:ext>
              </a:extLst>
            </p:cNvPr>
            <p:cNvSpPr/>
            <p:nvPr/>
          </p:nvSpPr>
          <p:spPr bwMode="auto">
            <a:xfrm>
              <a:off x="2698179" y="3004115"/>
              <a:ext cx="426480" cy="914400"/>
            </a:xfrm>
            <a:prstGeom prst="cube">
              <a:avLst>
                <a:gd name="adj" fmla="val 54371"/>
              </a:avLst>
            </a:prstGeom>
            <a:grp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grpSp>
      <p:grpSp>
        <p:nvGrpSpPr>
          <p:cNvPr id="8" name="Group 7">
            <a:extLst>
              <a:ext uri="{FF2B5EF4-FFF2-40B4-BE49-F238E27FC236}">
                <a16:creationId xmlns:a16="http://schemas.microsoft.com/office/drawing/2014/main" id="{A221621B-B638-4DB2-B045-711DC114B2E2}"/>
              </a:ext>
            </a:extLst>
          </p:cNvPr>
          <p:cNvGrpSpPr/>
          <p:nvPr/>
        </p:nvGrpSpPr>
        <p:grpSpPr>
          <a:xfrm>
            <a:off x="2296414" y="4066218"/>
            <a:ext cx="834312" cy="914400"/>
            <a:chOff x="2296414" y="4510718"/>
            <a:chExt cx="834312" cy="914400"/>
          </a:xfrm>
          <a:solidFill>
            <a:schemeClr val="accent6"/>
          </a:solidFill>
        </p:grpSpPr>
        <p:sp>
          <p:nvSpPr>
            <p:cNvPr id="45" name="Cube 44">
              <a:extLst>
                <a:ext uri="{FF2B5EF4-FFF2-40B4-BE49-F238E27FC236}">
                  <a16:creationId xmlns:a16="http://schemas.microsoft.com/office/drawing/2014/main" id="{43553892-190F-4B76-A65E-586D3BB1D738}"/>
                </a:ext>
              </a:extLst>
            </p:cNvPr>
            <p:cNvSpPr/>
            <p:nvPr/>
          </p:nvSpPr>
          <p:spPr bwMode="auto">
            <a:xfrm>
              <a:off x="2296414" y="4510718"/>
              <a:ext cx="426480" cy="914400"/>
            </a:xfrm>
            <a:prstGeom prst="cube">
              <a:avLst>
                <a:gd name="adj" fmla="val 54371"/>
              </a:avLst>
            </a:prstGeom>
            <a:grp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46" name="Cube 45">
              <a:extLst>
                <a:ext uri="{FF2B5EF4-FFF2-40B4-BE49-F238E27FC236}">
                  <a16:creationId xmlns:a16="http://schemas.microsoft.com/office/drawing/2014/main" id="{A495C2F4-2C31-4B92-8738-C546F06B3E53}"/>
                </a:ext>
              </a:extLst>
            </p:cNvPr>
            <p:cNvSpPr/>
            <p:nvPr/>
          </p:nvSpPr>
          <p:spPr bwMode="auto">
            <a:xfrm>
              <a:off x="2500331" y="4510718"/>
              <a:ext cx="426480" cy="914400"/>
            </a:xfrm>
            <a:prstGeom prst="cube">
              <a:avLst>
                <a:gd name="adj" fmla="val 54371"/>
              </a:avLst>
            </a:prstGeom>
            <a:grp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47" name="Cube 46">
              <a:extLst>
                <a:ext uri="{FF2B5EF4-FFF2-40B4-BE49-F238E27FC236}">
                  <a16:creationId xmlns:a16="http://schemas.microsoft.com/office/drawing/2014/main" id="{13062174-9DF1-437E-8BC4-A63DD5A57ADA}"/>
                </a:ext>
              </a:extLst>
            </p:cNvPr>
            <p:cNvSpPr/>
            <p:nvPr/>
          </p:nvSpPr>
          <p:spPr bwMode="auto">
            <a:xfrm>
              <a:off x="2704246" y="4510718"/>
              <a:ext cx="426480" cy="914400"/>
            </a:xfrm>
            <a:prstGeom prst="cube">
              <a:avLst>
                <a:gd name="adj" fmla="val 54371"/>
              </a:avLst>
            </a:prstGeom>
            <a:grp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grpSp>
      <p:grpSp>
        <p:nvGrpSpPr>
          <p:cNvPr id="7" name="Group 6">
            <a:extLst>
              <a:ext uri="{FF2B5EF4-FFF2-40B4-BE49-F238E27FC236}">
                <a16:creationId xmlns:a16="http://schemas.microsoft.com/office/drawing/2014/main" id="{1499C835-6887-4E0C-A507-F733B955B648}"/>
              </a:ext>
            </a:extLst>
          </p:cNvPr>
          <p:cNvGrpSpPr/>
          <p:nvPr/>
        </p:nvGrpSpPr>
        <p:grpSpPr>
          <a:xfrm>
            <a:off x="3916735" y="4072193"/>
            <a:ext cx="834312" cy="914400"/>
            <a:chOff x="3916735" y="4516693"/>
            <a:chExt cx="834312" cy="914400"/>
          </a:xfrm>
          <a:solidFill>
            <a:schemeClr val="accent6"/>
          </a:solidFill>
        </p:grpSpPr>
        <p:sp>
          <p:nvSpPr>
            <p:cNvPr id="49" name="Cube 48">
              <a:extLst>
                <a:ext uri="{FF2B5EF4-FFF2-40B4-BE49-F238E27FC236}">
                  <a16:creationId xmlns:a16="http://schemas.microsoft.com/office/drawing/2014/main" id="{A0BB59CC-CDC8-4A01-AF48-55EA6C6CB565}"/>
                </a:ext>
              </a:extLst>
            </p:cNvPr>
            <p:cNvSpPr/>
            <p:nvPr/>
          </p:nvSpPr>
          <p:spPr bwMode="auto">
            <a:xfrm>
              <a:off x="3916735" y="4516693"/>
              <a:ext cx="426480" cy="914400"/>
            </a:xfrm>
            <a:prstGeom prst="cube">
              <a:avLst>
                <a:gd name="adj" fmla="val 54371"/>
              </a:avLst>
            </a:prstGeom>
            <a:grp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50" name="Cube 49">
              <a:extLst>
                <a:ext uri="{FF2B5EF4-FFF2-40B4-BE49-F238E27FC236}">
                  <a16:creationId xmlns:a16="http://schemas.microsoft.com/office/drawing/2014/main" id="{D1127771-E449-4135-8C39-C354CBD87B4D}"/>
                </a:ext>
              </a:extLst>
            </p:cNvPr>
            <p:cNvSpPr/>
            <p:nvPr/>
          </p:nvSpPr>
          <p:spPr bwMode="auto">
            <a:xfrm>
              <a:off x="4120652" y="4516693"/>
              <a:ext cx="426480" cy="914400"/>
            </a:xfrm>
            <a:prstGeom prst="cube">
              <a:avLst>
                <a:gd name="adj" fmla="val 54371"/>
              </a:avLst>
            </a:prstGeom>
            <a:grp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51" name="Cube 50">
              <a:extLst>
                <a:ext uri="{FF2B5EF4-FFF2-40B4-BE49-F238E27FC236}">
                  <a16:creationId xmlns:a16="http://schemas.microsoft.com/office/drawing/2014/main" id="{8078A4BE-E464-4B53-BDD0-3215DC81F13B}"/>
                </a:ext>
              </a:extLst>
            </p:cNvPr>
            <p:cNvSpPr/>
            <p:nvPr/>
          </p:nvSpPr>
          <p:spPr bwMode="auto">
            <a:xfrm>
              <a:off x="4324567" y="4516693"/>
              <a:ext cx="426480" cy="914400"/>
            </a:xfrm>
            <a:prstGeom prst="cube">
              <a:avLst>
                <a:gd name="adj" fmla="val 54371"/>
              </a:avLst>
            </a:prstGeom>
            <a:grp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grpSp>
      <p:grpSp>
        <p:nvGrpSpPr>
          <p:cNvPr id="9" name="Group 8">
            <a:extLst>
              <a:ext uri="{FF2B5EF4-FFF2-40B4-BE49-F238E27FC236}">
                <a16:creationId xmlns:a16="http://schemas.microsoft.com/office/drawing/2014/main" id="{BC405899-893D-4EE2-A3D5-059B400E8A9A}"/>
              </a:ext>
            </a:extLst>
          </p:cNvPr>
          <p:cNvGrpSpPr/>
          <p:nvPr/>
        </p:nvGrpSpPr>
        <p:grpSpPr>
          <a:xfrm>
            <a:off x="5359000" y="3462224"/>
            <a:ext cx="834312" cy="914400"/>
            <a:chOff x="5359000" y="3906724"/>
            <a:chExt cx="834312" cy="914400"/>
          </a:xfrm>
          <a:solidFill>
            <a:srgbClr val="00B050"/>
          </a:solidFill>
        </p:grpSpPr>
        <p:sp>
          <p:nvSpPr>
            <p:cNvPr id="61" name="Cube 60">
              <a:extLst>
                <a:ext uri="{FF2B5EF4-FFF2-40B4-BE49-F238E27FC236}">
                  <a16:creationId xmlns:a16="http://schemas.microsoft.com/office/drawing/2014/main" id="{8FCFE501-C930-4028-A392-E9A11473DC12}"/>
                </a:ext>
              </a:extLst>
            </p:cNvPr>
            <p:cNvSpPr/>
            <p:nvPr/>
          </p:nvSpPr>
          <p:spPr bwMode="auto">
            <a:xfrm>
              <a:off x="5359000" y="3906724"/>
              <a:ext cx="426480" cy="914400"/>
            </a:xfrm>
            <a:prstGeom prst="cube">
              <a:avLst>
                <a:gd name="adj" fmla="val 54371"/>
              </a:avLst>
            </a:prstGeom>
            <a:grp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2" name="Cube 61">
              <a:extLst>
                <a:ext uri="{FF2B5EF4-FFF2-40B4-BE49-F238E27FC236}">
                  <a16:creationId xmlns:a16="http://schemas.microsoft.com/office/drawing/2014/main" id="{9701D65C-5404-4924-823B-13619652ECAD}"/>
                </a:ext>
              </a:extLst>
            </p:cNvPr>
            <p:cNvSpPr/>
            <p:nvPr/>
          </p:nvSpPr>
          <p:spPr bwMode="auto">
            <a:xfrm>
              <a:off x="5562917" y="3906724"/>
              <a:ext cx="426480" cy="914400"/>
            </a:xfrm>
            <a:prstGeom prst="cube">
              <a:avLst>
                <a:gd name="adj" fmla="val 54371"/>
              </a:avLst>
            </a:prstGeom>
            <a:grp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3" name="Cube 62">
              <a:extLst>
                <a:ext uri="{FF2B5EF4-FFF2-40B4-BE49-F238E27FC236}">
                  <a16:creationId xmlns:a16="http://schemas.microsoft.com/office/drawing/2014/main" id="{5DA1B117-879B-4437-83A5-F252982D7EDC}"/>
                </a:ext>
              </a:extLst>
            </p:cNvPr>
            <p:cNvSpPr/>
            <p:nvPr/>
          </p:nvSpPr>
          <p:spPr bwMode="auto">
            <a:xfrm>
              <a:off x="5766832" y="3906724"/>
              <a:ext cx="426480" cy="914400"/>
            </a:xfrm>
            <a:prstGeom prst="cube">
              <a:avLst>
                <a:gd name="adj" fmla="val 54371"/>
              </a:avLst>
            </a:prstGeom>
            <a:grp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grpSp>
      <p:grpSp>
        <p:nvGrpSpPr>
          <p:cNvPr id="10" name="Group 9">
            <a:extLst>
              <a:ext uri="{FF2B5EF4-FFF2-40B4-BE49-F238E27FC236}">
                <a16:creationId xmlns:a16="http://schemas.microsoft.com/office/drawing/2014/main" id="{521B721E-5449-49C3-9014-410342609BE0}"/>
              </a:ext>
            </a:extLst>
          </p:cNvPr>
          <p:cNvGrpSpPr/>
          <p:nvPr/>
        </p:nvGrpSpPr>
        <p:grpSpPr>
          <a:xfrm>
            <a:off x="5970347" y="3461396"/>
            <a:ext cx="834312" cy="914400"/>
            <a:chOff x="5994361" y="3904578"/>
            <a:chExt cx="834312" cy="914400"/>
          </a:xfrm>
          <a:solidFill>
            <a:schemeClr val="accent6"/>
          </a:solidFill>
        </p:grpSpPr>
        <p:sp>
          <p:nvSpPr>
            <p:cNvPr id="65" name="Cube 64">
              <a:extLst>
                <a:ext uri="{FF2B5EF4-FFF2-40B4-BE49-F238E27FC236}">
                  <a16:creationId xmlns:a16="http://schemas.microsoft.com/office/drawing/2014/main" id="{27821BE5-0F95-4C65-AF06-A37C957BDD03}"/>
                </a:ext>
              </a:extLst>
            </p:cNvPr>
            <p:cNvSpPr/>
            <p:nvPr/>
          </p:nvSpPr>
          <p:spPr bwMode="auto">
            <a:xfrm>
              <a:off x="5994361" y="3904578"/>
              <a:ext cx="426480" cy="914400"/>
            </a:xfrm>
            <a:prstGeom prst="cube">
              <a:avLst>
                <a:gd name="adj" fmla="val 54371"/>
              </a:avLst>
            </a:prstGeom>
            <a:grp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6" name="Cube 65">
              <a:extLst>
                <a:ext uri="{FF2B5EF4-FFF2-40B4-BE49-F238E27FC236}">
                  <a16:creationId xmlns:a16="http://schemas.microsoft.com/office/drawing/2014/main" id="{4A121D90-BC44-42E8-A8DD-4D54F166FA0C}"/>
                </a:ext>
              </a:extLst>
            </p:cNvPr>
            <p:cNvSpPr/>
            <p:nvPr/>
          </p:nvSpPr>
          <p:spPr bwMode="auto">
            <a:xfrm>
              <a:off x="6198278" y="3904578"/>
              <a:ext cx="426480" cy="914400"/>
            </a:xfrm>
            <a:prstGeom prst="cube">
              <a:avLst>
                <a:gd name="adj" fmla="val 54371"/>
              </a:avLst>
            </a:prstGeom>
            <a:grp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7" name="Cube 66">
              <a:extLst>
                <a:ext uri="{FF2B5EF4-FFF2-40B4-BE49-F238E27FC236}">
                  <a16:creationId xmlns:a16="http://schemas.microsoft.com/office/drawing/2014/main" id="{E0A74D40-B036-44D2-B67A-69307EE93A3E}"/>
                </a:ext>
              </a:extLst>
            </p:cNvPr>
            <p:cNvSpPr/>
            <p:nvPr/>
          </p:nvSpPr>
          <p:spPr bwMode="auto">
            <a:xfrm>
              <a:off x="6402193" y="3904578"/>
              <a:ext cx="426480" cy="914400"/>
            </a:xfrm>
            <a:prstGeom prst="cube">
              <a:avLst>
                <a:gd name="adj" fmla="val 54371"/>
              </a:avLst>
            </a:prstGeom>
            <a:grp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grpSp>
      <p:grpSp>
        <p:nvGrpSpPr>
          <p:cNvPr id="6" name="Group 5">
            <a:extLst>
              <a:ext uri="{FF2B5EF4-FFF2-40B4-BE49-F238E27FC236}">
                <a16:creationId xmlns:a16="http://schemas.microsoft.com/office/drawing/2014/main" id="{3B2C71C6-8482-4451-93F5-D96DD9EE89AD}"/>
              </a:ext>
            </a:extLst>
          </p:cNvPr>
          <p:cNvGrpSpPr/>
          <p:nvPr/>
        </p:nvGrpSpPr>
        <p:grpSpPr>
          <a:xfrm>
            <a:off x="6916888" y="2042233"/>
            <a:ext cx="5191006" cy="4117049"/>
            <a:chOff x="6916888" y="2042233"/>
            <a:chExt cx="5191006" cy="4117049"/>
          </a:xfrm>
        </p:grpSpPr>
        <p:sp>
          <p:nvSpPr>
            <p:cNvPr id="107" name="Rectangle 106">
              <a:extLst>
                <a:ext uri="{FF2B5EF4-FFF2-40B4-BE49-F238E27FC236}">
                  <a16:creationId xmlns:a16="http://schemas.microsoft.com/office/drawing/2014/main" id="{9A609AB4-0785-4949-8904-8BF845E9715A}"/>
                </a:ext>
              </a:extLst>
            </p:cNvPr>
            <p:cNvSpPr/>
            <p:nvPr/>
          </p:nvSpPr>
          <p:spPr bwMode="auto">
            <a:xfrm>
              <a:off x="7049127" y="2042233"/>
              <a:ext cx="5049944" cy="4114794"/>
            </a:xfrm>
            <a:prstGeom prst="rect">
              <a:avLst/>
            </a:prstGeom>
            <a:gradFill rotWithShape="1">
              <a:gsLst>
                <a:gs pos="0">
                  <a:srgbClr val="9FC2DF"/>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8" name="Arrow: Right 67">
              <a:extLst>
                <a:ext uri="{FF2B5EF4-FFF2-40B4-BE49-F238E27FC236}">
                  <a16:creationId xmlns:a16="http://schemas.microsoft.com/office/drawing/2014/main" id="{774810D3-EFD0-48DE-80FD-04C3AFFEF770}"/>
                </a:ext>
              </a:extLst>
            </p:cNvPr>
            <p:cNvSpPr/>
            <p:nvPr/>
          </p:nvSpPr>
          <p:spPr bwMode="auto">
            <a:xfrm>
              <a:off x="6982917" y="3739436"/>
              <a:ext cx="532389" cy="235745"/>
            </a:xfrm>
            <a:prstGeom prst="rightArrow">
              <a:avLst/>
            </a:prstGeom>
            <a:solidFill>
              <a:schemeClr val="tx1">
                <a:lumMod val="50000"/>
                <a:lumOff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9" name="TextBox 68">
              <a:extLst>
                <a:ext uri="{FF2B5EF4-FFF2-40B4-BE49-F238E27FC236}">
                  <a16:creationId xmlns:a16="http://schemas.microsoft.com/office/drawing/2014/main" id="{CE6D00E2-0A65-4551-AD57-F47714E0B379}"/>
                </a:ext>
              </a:extLst>
            </p:cNvPr>
            <p:cNvSpPr txBox="1"/>
            <p:nvPr/>
          </p:nvSpPr>
          <p:spPr>
            <a:xfrm>
              <a:off x="6916888" y="3485166"/>
              <a:ext cx="688216" cy="307777"/>
            </a:xfrm>
            <a:prstGeom prst="rect">
              <a:avLst/>
            </a:prstGeom>
            <a:noFill/>
          </p:spPr>
          <p:txBody>
            <a:bodyPr wrap="square" rtlCol="0">
              <a:spAutoFit/>
            </a:bodyPr>
            <a:lstStyle/>
            <a:p>
              <a:r>
                <a:rPr lang="en-US" sz="1400" dirty="0">
                  <a:latin typeface="Segoe UI Light" panose="020B0502040204020203" pitchFamily="34" charset="0"/>
                  <a:cs typeface="Segoe UI Light" panose="020B0502040204020203" pitchFamily="34" charset="0"/>
                </a:rPr>
                <a:t>Split</a:t>
              </a:r>
            </a:p>
          </p:txBody>
        </p:sp>
        <p:grpSp>
          <p:nvGrpSpPr>
            <p:cNvPr id="11" name="Group 10">
              <a:extLst>
                <a:ext uri="{FF2B5EF4-FFF2-40B4-BE49-F238E27FC236}">
                  <a16:creationId xmlns:a16="http://schemas.microsoft.com/office/drawing/2014/main" id="{74794215-6978-4FF1-87A0-C25130ACDD90}"/>
                </a:ext>
              </a:extLst>
            </p:cNvPr>
            <p:cNvGrpSpPr/>
            <p:nvPr/>
          </p:nvGrpSpPr>
          <p:grpSpPr>
            <a:xfrm>
              <a:off x="7646111" y="2128936"/>
              <a:ext cx="426480" cy="3527200"/>
              <a:chOff x="7646111" y="2573436"/>
              <a:chExt cx="426480" cy="3527200"/>
            </a:xfrm>
            <a:solidFill>
              <a:srgbClr val="00B050"/>
            </a:solidFill>
          </p:grpSpPr>
          <p:sp>
            <p:nvSpPr>
              <p:cNvPr id="71" name="Cube 70">
                <a:extLst>
                  <a:ext uri="{FF2B5EF4-FFF2-40B4-BE49-F238E27FC236}">
                    <a16:creationId xmlns:a16="http://schemas.microsoft.com/office/drawing/2014/main" id="{F6708303-F422-406E-9F86-9FCFD49C8FAE}"/>
                  </a:ext>
                </a:extLst>
              </p:cNvPr>
              <p:cNvSpPr/>
              <p:nvPr/>
            </p:nvSpPr>
            <p:spPr bwMode="auto">
              <a:xfrm>
                <a:off x="7646111" y="2573436"/>
                <a:ext cx="426480" cy="914400"/>
              </a:xfrm>
              <a:prstGeom prst="cube">
                <a:avLst>
                  <a:gd name="adj" fmla="val 54371"/>
                </a:avLst>
              </a:prstGeom>
              <a:grp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75" name="Cube 74">
                <a:extLst>
                  <a:ext uri="{FF2B5EF4-FFF2-40B4-BE49-F238E27FC236}">
                    <a16:creationId xmlns:a16="http://schemas.microsoft.com/office/drawing/2014/main" id="{836A6C3F-2A2E-4863-8142-536E97DAA474}"/>
                  </a:ext>
                </a:extLst>
              </p:cNvPr>
              <p:cNvSpPr/>
              <p:nvPr/>
            </p:nvSpPr>
            <p:spPr bwMode="auto">
              <a:xfrm>
                <a:off x="7646111" y="3879836"/>
                <a:ext cx="426480" cy="914400"/>
              </a:xfrm>
              <a:prstGeom prst="cube">
                <a:avLst>
                  <a:gd name="adj" fmla="val 54371"/>
                </a:avLst>
              </a:prstGeom>
              <a:grp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78" name="Cube 77">
                <a:extLst>
                  <a:ext uri="{FF2B5EF4-FFF2-40B4-BE49-F238E27FC236}">
                    <a16:creationId xmlns:a16="http://schemas.microsoft.com/office/drawing/2014/main" id="{E46E1EA2-20B1-4BFE-81D2-5C7888AD8C65}"/>
                  </a:ext>
                </a:extLst>
              </p:cNvPr>
              <p:cNvSpPr/>
              <p:nvPr/>
            </p:nvSpPr>
            <p:spPr bwMode="auto">
              <a:xfrm>
                <a:off x="7646111" y="5186236"/>
                <a:ext cx="426480" cy="914400"/>
              </a:xfrm>
              <a:prstGeom prst="cube">
                <a:avLst>
                  <a:gd name="adj" fmla="val 54371"/>
                </a:avLst>
              </a:prstGeom>
              <a:grp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grpSp>
        <p:grpSp>
          <p:nvGrpSpPr>
            <p:cNvPr id="12" name="Group 11">
              <a:extLst>
                <a:ext uri="{FF2B5EF4-FFF2-40B4-BE49-F238E27FC236}">
                  <a16:creationId xmlns:a16="http://schemas.microsoft.com/office/drawing/2014/main" id="{70BF122C-0268-4673-B622-265278411335}"/>
                </a:ext>
              </a:extLst>
            </p:cNvPr>
            <p:cNvGrpSpPr/>
            <p:nvPr/>
          </p:nvGrpSpPr>
          <p:grpSpPr>
            <a:xfrm>
              <a:off x="7850028" y="2128936"/>
              <a:ext cx="426480" cy="3527200"/>
              <a:chOff x="7850028" y="2573436"/>
              <a:chExt cx="426480" cy="3527200"/>
            </a:xfrm>
            <a:solidFill>
              <a:schemeClr val="accent6"/>
            </a:solidFill>
          </p:grpSpPr>
          <p:sp>
            <p:nvSpPr>
              <p:cNvPr id="72" name="Cube 71">
                <a:extLst>
                  <a:ext uri="{FF2B5EF4-FFF2-40B4-BE49-F238E27FC236}">
                    <a16:creationId xmlns:a16="http://schemas.microsoft.com/office/drawing/2014/main" id="{619E4CB4-0EC6-4348-9B7B-C83B0ECEE424}"/>
                  </a:ext>
                </a:extLst>
              </p:cNvPr>
              <p:cNvSpPr/>
              <p:nvPr/>
            </p:nvSpPr>
            <p:spPr bwMode="auto">
              <a:xfrm>
                <a:off x="7850028" y="2573436"/>
                <a:ext cx="426480" cy="914400"/>
              </a:xfrm>
              <a:prstGeom prst="cube">
                <a:avLst>
                  <a:gd name="adj" fmla="val 54371"/>
                </a:avLst>
              </a:prstGeom>
              <a:grp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76" name="Cube 75">
                <a:extLst>
                  <a:ext uri="{FF2B5EF4-FFF2-40B4-BE49-F238E27FC236}">
                    <a16:creationId xmlns:a16="http://schemas.microsoft.com/office/drawing/2014/main" id="{535D2546-6B95-4465-A25C-C3BC34665CB0}"/>
                  </a:ext>
                </a:extLst>
              </p:cNvPr>
              <p:cNvSpPr/>
              <p:nvPr/>
            </p:nvSpPr>
            <p:spPr bwMode="auto">
              <a:xfrm>
                <a:off x="7850028" y="3879836"/>
                <a:ext cx="426480" cy="914400"/>
              </a:xfrm>
              <a:prstGeom prst="cube">
                <a:avLst>
                  <a:gd name="adj" fmla="val 54371"/>
                </a:avLst>
              </a:prstGeom>
              <a:grp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79" name="Cube 78">
                <a:extLst>
                  <a:ext uri="{FF2B5EF4-FFF2-40B4-BE49-F238E27FC236}">
                    <a16:creationId xmlns:a16="http://schemas.microsoft.com/office/drawing/2014/main" id="{3BB5B18A-501A-4CCF-8FBC-9B980AE6DAB4}"/>
                  </a:ext>
                </a:extLst>
              </p:cNvPr>
              <p:cNvSpPr/>
              <p:nvPr/>
            </p:nvSpPr>
            <p:spPr bwMode="auto">
              <a:xfrm>
                <a:off x="7850028" y="5186236"/>
                <a:ext cx="426480" cy="914400"/>
              </a:xfrm>
              <a:prstGeom prst="cube">
                <a:avLst>
                  <a:gd name="adj" fmla="val 54371"/>
                </a:avLst>
              </a:prstGeom>
              <a:grp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grpSp>
        <p:grpSp>
          <p:nvGrpSpPr>
            <p:cNvPr id="13" name="Group 12">
              <a:extLst>
                <a:ext uri="{FF2B5EF4-FFF2-40B4-BE49-F238E27FC236}">
                  <a16:creationId xmlns:a16="http://schemas.microsoft.com/office/drawing/2014/main" id="{53137C3C-3261-4221-B6FE-4CA4D2F93D05}"/>
                </a:ext>
              </a:extLst>
            </p:cNvPr>
            <p:cNvGrpSpPr/>
            <p:nvPr/>
          </p:nvGrpSpPr>
          <p:grpSpPr>
            <a:xfrm>
              <a:off x="9058600" y="2128936"/>
              <a:ext cx="426480" cy="3527200"/>
              <a:chOff x="9058600" y="2573436"/>
              <a:chExt cx="426480" cy="3527200"/>
            </a:xfrm>
            <a:solidFill>
              <a:srgbClr val="00B050"/>
            </a:solidFill>
          </p:grpSpPr>
          <p:sp>
            <p:nvSpPr>
              <p:cNvPr id="81" name="Cube 80">
                <a:extLst>
                  <a:ext uri="{FF2B5EF4-FFF2-40B4-BE49-F238E27FC236}">
                    <a16:creationId xmlns:a16="http://schemas.microsoft.com/office/drawing/2014/main" id="{D4AFF542-551A-429E-B964-483FBE7D23C2}"/>
                  </a:ext>
                </a:extLst>
              </p:cNvPr>
              <p:cNvSpPr/>
              <p:nvPr/>
            </p:nvSpPr>
            <p:spPr bwMode="auto">
              <a:xfrm>
                <a:off x="9058600" y="2573436"/>
                <a:ext cx="426480" cy="914400"/>
              </a:xfrm>
              <a:prstGeom prst="cube">
                <a:avLst>
                  <a:gd name="adj" fmla="val 54371"/>
                </a:avLst>
              </a:prstGeom>
              <a:grp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84" name="Cube 83">
                <a:extLst>
                  <a:ext uri="{FF2B5EF4-FFF2-40B4-BE49-F238E27FC236}">
                    <a16:creationId xmlns:a16="http://schemas.microsoft.com/office/drawing/2014/main" id="{D147DFBD-32E1-4A25-9ADC-D10E7E13A192}"/>
                  </a:ext>
                </a:extLst>
              </p:cNvPr>
              <p:cNvSpPr/>
              <p:nvPr/>
            </p:nvSpPr>
            <p:spPr bwMode="auto">
              <a:xfrm>
                <a:off x="9058600" y="3879836"/>
                <a:ext cx="426480" cy="914400"/>
              </a:xfrm>
              <a:prstGeom prst="cube">
                <a:avLst>
                  <a:gd name="adj" fmla="val 54371"/>
                </a:avLst>
              </a:prstGeom>
              <a:grp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87" name="Cube 86">
                <a:extLst>
                  <a:ext uri="{FF2B5EF4-FFF2-40B4-BE49-F238E27FC236}">
                    <a16:creationId xmlns:a16="http://schemas.microsoft.com/office/drawing/2014/main" id="{584E3B98-CC74-4145-A51A-79211D0E63A1}"/>
                  </a:ext>
                </a:extLst>
              </p:cNvPr>
              <p:cNvSpPr/>
              <p:nvPr/>
            </p:nvSpPr>
            <p:spPr bwMode="auto">
              <a:xfrm>
                <a:off x="9058600" y="5186236"/>
                <a:ext cx="426480" cy="914400"/>
              </a:xfrm>
              <a:prstGeom prst="cube">
                <a:avLst>
                  <a:gd name="adj" fmla="val 54371"/>
                </a:avLst>
              </a:prstGeom>
              <a:grp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grpSp>
        <p:grpSp>
          <p:nvGrpSpPr>
            <p:cNvPr id="22" name="Group 21">
              <a:extLst>
                <a:ext uri="{FF2B5EF4-FFF2-40B4-BE49-F238E27FC236}">
                  <a16:creationId xmlns:a16="http://schemas.microsoft.com/office/drawing/2014/main" id="{BF57B746-684C-4E1D-BCD4-F58EEC8E2A07}"/>
                </a:ext>
              </a:extLst>
            </p:cNvPr>
            <p:cNvGrpSpPr/>
            <p:nvPr/>
          </p:nvGrpSpPr>
          <p:grpSpPr>
            <a:xfrm>
              <a:off x="9262517" y="2128936"/>
              <a:ext cx="426480" cy="3527200"/>
              <a:chOff x="9262517" y="2573436"/>
              <a:chExt cx="426480" cy="3527200"/>
            </a:xfrm>
            <a:solidFill>
              <a:schemeClr val="accent6"/>
            </a:solidFill>
          </p:grpSpPr>
          <p:sp>
            <p:nvSpPr>
              <p:cNvPr id="82" name="Cube 81">
                <a:extLst>
                  <a:ext uri="{FF2B5EF4-FFF2-40B4-BE49-F238E27FC236}">
                    <a16:creationId xmlns:a16="http://schemas.microsoft.com/office/drawing/2014/main" id="{6CC36809-E50B-4FB1-95C2-3276601AE8A3}"/>
                  </a:ext>
                </a:extLst>
              </p:cNvPr>
              <p:cNvSpPr/>
              <p:nvPr/>
            </p:nvSpPr>
            <p:spPr bwMode="auto">
              <a:xfrm>
                <a:off x="9262517" y="2573436"/>
                <a:ext cx="426480" cy="914400"/>
              </a:xfrm>
              <a:prstGeom prst="cube">
                <a:avLst>
                  <a:gd name="adj" fmla="val 54371"/>
                </a:avLst>
              </a:prstGeom>
              <a:grp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85" name="Cube 84">
                <a:extLst>
                  <a:ext uri="{FF2B5EF4-FFF2-40B4-BE49-F238E27FC236}">
                    <a16:creationId xmlns:a16="http://schemas.microsoft.com/office/drawing/2014/main" id="{68F7F557-3B2F-4C82-BF89-A93141D98139}"/>
                  </a:ext>
                </a:extLst>
              </p:cNvPr>
              <p:cNvSpPr/>
              <p:nvPr/>
            </p:nvSpPr>
            <p:spPr bwMode="auto">
              <a:xfrm>
                <a:off x="9262517" y="3879836"/>
                <a:ext cx="426480" cy="914400"/>
              </a:xfrm>
              <a:prstGeom prst="cube">
                <a:avLst>
                  <a:gd name="adj" fmla="val 54371"/>
                </a:avLst>
              </a:prstGeom>
              <a:grp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88" name="Cube 87">
                <a:extLst>
                  <a:ext uri="{FF2B5EF4-FFF2-40B4-BE49-F238E27FC236}">
                    <a16:creationId xmlns:a16="http://schemas.microsoft.com/office/drawing/2014/main" id="{8BDC7046-2905-4C18-BF8E-9600C087BFD2}"/>
                  </a:ext>
                </a:extLst>
              </p:cNvPr>
              <p:cNvSpPr/>
              <p:nvPr/>
            </p:nvSpPr>
            <p:spPr bwMode="auto">
              <a:xfrm>
                <a:off x="9262517" y="5186236"/>
                <a:ext cx="426480" cy="914400"/>
              </a:xfrm>
              <a:prstGeom prst="cube">
                <a:avLst>
                  <a:gd name="adj" fmla="val 54371"/>
                </a:avLst>
              </a:prstGeom>
              <a:grp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grpSp>
        <p:sp>
          <p:nvSpPr>
            <p:cNvPr id="91" name="Arrow: Right 90">
              <a:extLst>
                <a:ext uri="{FF2B5EF4-FFF2-40B4-BE49-F238E27FC236}">
                  <a16:creationId xmlns:a16="http://schemas.microsoft.com/office/drawing/2014/main" id="{7659C0BB-2C01-4FB5-88D4-E828ACF88DE7}"/>
                </a:ext>
              </a:extLst>
            </p:cNvPr>
            <p:cNvSpPr/>
            <p:nvPr/>
          </p:nvSpPr>
          <p:spPr bwMode="auto">
            <a:xfrm>
              <a:off x="8419884" y="2523740"/>
              <a:ext cx="532389" cy="235745"/>
            </a:xfrm>
            <a:prstGeom prst="rightArrow">
              <a:avLst/>
            </a:prstGeom>
            <a:solidFill>
              <a:schemeClr val="tx1">
                <a:lumMod val="50000"/>
                <a:lumOff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92" name="TextBox 91">
              <a:extLst>
                <a:ext uri="{FF2B5EF4-FFF2-40B4-BE49-F238E27FC236}">
                  <a16:creationId xmlns:a16="http://schemas.microsoft.com/office/drawing/2014/main" id="{A3E42605-9F73-410C-BB6B-0FA44CDB884F}"/>
                </a:ext>
              </a:extLst>
            </p:cNvPr>
            <p:cNvSpPr txBox="1"/>
            <p:nvPr/>
          </p:nvSpPr>
          <p:spPr>
            <a:xfrm>
              <a:off x="8353176" y="2251838"/>
              <a:ext cx="883578" cy="307777"/>
            </a:xfrm>
            <a:prstGeom prst="rect">
              <a:avLst/>
            </a:prstGeom>
            <a:noFill/>
          </p:spPr>
          <p:txBody>
            <a:bodyPr wrap="square" rtlCol="0">
              <a:spAutoFit/>
            </a:bodyPr>
            <a:lstStyle/>
            <a:p>
              <a:r>
                <a:rPr lang="en-US" sz="1400" dirty="0">
                  <a:latin typeface="Segoe UI Light" panose="020B0502040204020203" pitchFamily="34" charset="0"/>
                  <a:cs typeface="Segoe UI Light" panose="020B0502040204020203" pitchFamily="34" charset="0"/>
                </a:rPr>
                <a:t>Conv.</a:t>
              </a:r>
            </a:p>
          </p:txBody>
        </p:sp>
        <p:sp>
          <p:nvSpPr>
            <p:cNvPr id="93" name="Arrow: Right 92">
              <a:extLst>
                <a:ext uri="{FF2B5EF4-FFF2-40B4-BE49-F238E27FC236}">
                  <a16:creationId xmlns:a16="http://schemas.microsoft.com/office/drawing/2014/main" id="{00667936-F15B-4C69-8F63-58368768107A}"/>
                </a:ext>
              </a:extLst>
            </p:cNvPr>
            <p:cNvSpPr/>
            <p:nvPr/>
          </p:nvSpPr>
          <p:spPr bwMode="auto">
            <a:xfrm>
              <a:off x="8419884" y="3802413"/>
              <a:ext cx="532389" cy="235745"/>
            </a:xfrm>
            <a:prstGeom prst="rightArrow">
              <a:avLst/>
            </a:prstGeom>
            <a:solidFill>
              <a:schemeClr val="tx1">
                <a:lumMod val="50000"/>
                <a:lumOff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94" name="TextBox 93">
              <a:extLst>
                <a:ext uri="{FF2B5EF4-FFF2-40B4-BE49-F238E27FC236}">
                  <a16:creationId xmlns:a16="http://schemas.microsoft.com/office/drawing/2014/main" id="{DFDB715D-D471-498A-A87E-89CC7F0FBDF9}"/>
                </a:ext>
              </a:extLst>
            </p:cNvPr>
            <p:cNvSpPr txBox="1"/>
            <p:nvPr/>
          </p:nvSpPr>
          <p:spPr>
            <a:xfrm>
              <a:off x="8353176" y="3530511"/>
              <a:ext cx="883578" cy="307777"/>
            </a:xfrm>
            <a:prstGeom prst="rect">
              <a:avLst/>
            </a:prstGeom>
            <a:noFill/>
          </p:spPr>
          <p:txBody>
            <a:bodyPr wrap="square" rtlCol="0">
              <a:spAutoFit/>
            </a:bodyPr>
            <a:lstStyle/>
            <a:p>
              <a:r>
                <a:rPr lang="en-US" sz="1400" dirty="0">
                  <a:latin typeface="Segoe UI Light" panose="020B0502040204020203" pitchFamily="34" charset="0"/>
                  <a:cs typeface="Segoe UI Light" panose="020B0502040204020203" pitchFamily="34" charset="0"/>
                </a:rPr>
                <a:t>Conv.</a:t>
              </a:r>
            </a:p>
          </p:txBody>
        </p:sp>
        <p:sp>
          <p:nvSpPr>
            <p:cNvPr id="95" name="Arrow: Right 94">
              <a:extLst>
                <a:ext uri="{FF2B5EF4-FFF2-40B4-BE49-F238E27FC236}">
                  <a16:creationId xmlns:a16="http://schemas.microsoft.com/office/drawing/2014/main" id="{369EFA11-8E20-4E00-B379-6171A12AEE8D}"/>
                </a:ext>
              </a:extLst>
            </p:cNvPr>
            <p:cNvSpPr/>
            <p:nvPr/>
          </p:nvSpPr>
          <p:spPr bwMode="auto">
            <a:xfrm>
              <a:off x="8419884" y="5136839"/>
              <a:ext cx="532389" cy="235745"/>
            </a:xfrm>
            <a:prstGeom prst="rightArrow">
              <a:avLst/>
            </a:prstGeom>
            <a:solidFill>
              <a:schemeClr val="tx1">
                <a:lumMod val="50000"/>
                <a:lumOff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96" name="TextBox 95">
              <a:extLst>
                <a:ext uri="{FF2B5EF4-FFF2-40B4-BE49-F238E27FC236}">
                  <a16:creationId xmlns:a16="http://schemas.microsoft.com/office/drawing/2014/main" id="{04483F8D-1A58-4852-935F-71F872E5C54D}"/>
                </a:ext>
              </a:extLst>
            </p:cNvPr>
            <p:cNvSpPr txBox="1"/>
            <p:nvPr/>
          </p:nvSpPr>
          <p:spPr>
            <a:xfrm>
              <a:off x="8353176" y="4864937"/>
              <a:ext cx="883578" cy="307777"/>
            </a:xfrm>
            <a:prstGeom prst="rect">
              <a:avLst/>
            </a:prstGeom>
            <a:noFill/>
          </p:spPr>
          <p:txBody>
            <a:bodyPr wrap="square" rtlCol="0">
              <a:spAutoFit/>
            </a:bodyPr>
            <a:lstStyle/>
            <a:p>
              <a:r>
                <a:rPr lang="en-US" sz="1400" dirty="0">
                  <a:latin typeface="Segoe UI Light" panose="020B0502040204020203" pitchFamily="34" charset="0"/>
                  <a:cs typeface="Segoe UI Light" panose="020B0502040204020203" pitchFamily="34" charset="0"/>
                </a:rPr>
                <a:t>Conv.</a:t>
              </a:r>
            </a:p>
          </p:txBody>
        </p:sp>
        <p:grpSp>
          <p:nvGrpSpPr>
            <p:cNvPr id="23" name="Group 22">
              <a:extLst>
                <a:ext uri="{FF2B5EF4-FFF2-40B4-BE49-F238E27FC236}">
                  <a16:creationId xmlns:a16="http://schemas.microsoft.com/office/drawing/2014/main" id="{52CBF9B1-1BD1-482C-9192-666122B0E45E}"/>
                </a:ext>
              </a:extLst>
            </p:cNvPr>
            <p:cNvGrpSpPr/>
            <p:nvPr/>
          </p:nvGrpSpPr>
          <p:grpSpPr>
            <a:xfrm>
              <a:off x="10495995" y="3460078"/>
              <a:ext cx="834312" cy="914400"/>
              <a:chOff x="10495995" y="3904578"/>
              <a:chExt cx="834312" cy="914400"/>
            </a:xfrm>
            <a:solidFill>
              <a:srgbClr val="00B050"/>
            </a:solidFill>
          </p:grpSpPr>
          <p:sp>
            <p:nvSpPr>
              <p:cNvPr id="98" name="Cube 97">
                <a:extLst>
                  <a:ext uri="{FF2B5EF4-FFF2-40B4-BE49-F238E27FC236}">
                    <a16:creationId xmlns:a16="http://schemas.microsoft.com/office/drawing/2014/main" id="{299E65E8-33AD-43D4-BD8B-A1E9F4BC24C8}"/>
                  </a:ext>
                </a:extLst>
              </p:cNvPr>
              <p:cNvSpPr/>
              <p:nvPr/>
            </p:nvSpPr>
            <p:spPr bwMode="auto">
              <a:xfrm>
                <a:off x="10495995" y="3904578"/>
                <a:ext cx="426480" cy="914400"/>
              </a:xfrm>
              <a:prstGeom prst="cube">
                <a:avLst>
                  <a:gd name="adj" fmla="val 54371"/>
                </a:avLst>
              </a:prstGeom>
              <a:grp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99" name="Cube 98">
                <a:extLst>
                  <a:ext uri="{FF2B5EF4-FFF2-40B4-BE49-F238E27FC236}">
                    <a16:creationId xmlns:a16="http://schemas.microsoft.com/office/drawing/2014/main" id="{A6E64359-774B-4FC1-80A0-028D8AC20B36}"/>
                  </a:ext>
                </a:extLst>
              </p:cNvPr>
              <p:cNvSpPr/>
              <p:nvPr/>
            </p:nvSpPr>
            <p:spPr bwMode="auto">
              <a:xfrm>
                <a:off x="10699912" y="3904578"/>
                <a:ext cx="426480" cy="914400"/>
              </a:xfrm>
              <a:prstGeom prst="cube">
                <a:avLst>
                  <a:gd name="adj" fmla="val 54371"/>
                </a:avLst>
              </a:prstGeom>
              <a:grp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00" name="Cube 99">
                <a:extLst>
                  <a:ext uri="{FF2B5EF4-FFF2-40B4-BE49-F238E27FC236}">
                    <a16:creationId xmlns:a16="http://schemas.microsoft.com/office/drawing/2014/main" id="{12704E61-0227-4541-954A-6810058094C0}"/>
                  </a:ext>
                </a:extLst>
              </p:cNvPr>
              <p:cNvSpPr/>
              <p:nvPr/>
            </p:nvSpPr>
            <p:spPr bwMode="auto">
              <a:xfrm>
                <a:off x="10903827" y="3904578"/>
                <a:ext cx="426480" cy="914400"/>
              </a:xfrm>
              <a:prstGeom prst="cube">
                <a:avLst>
                  <a:gd name="adj" fmla="val 54371"/>
                </a:avLst>
              </a:prstGeom>
              <a:grp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grpSp>
        <p:grpSp>
          <p:nvGrpSpPr>
            <p:cNvPr id="24" name="Group 23">
              <a:extLst>
                <a:ext uri="{FF2B5EF4-FFF2-40B4-BE49-F238E27FC236}">
                  <a16:creationId xmlns:a16="http://schemas.microsoft.com/office/drawing/2014/main" id="{30D2BC05-AF47-40EF-BDCD-098522D6A7CB}"/>
                </a:ext>
              </a:extLst>
            </p:cNvPr>
            <p:cNvGrpSpPr/>
            <p:nvPr/>
          </p:nvGrpSpPr>
          <p:grpSpPr>
            <a:xfrm>
              <a:off x="11105956" y="3460078"/>
              <a:ext cx="834312" cy="914400"/>
              <a:chOff x="11131356" y="3904578"/>
              <a:chExt cx="834312" cy="914400"/>
            </a:xfrm>
            <a:solidFill>
              <a:schemeClr val="accent6"/>
            </a:solidFill>
          </p:grpSpPr>
          <p:sp>
            <p:nvSpPr>
              <p:cNvPr id="102" name="Cube 101">
                <a:extLst>
                  <a:ext uri="{FF2B5EF4-FFF2-40B4-BE49-F238E27FC236}">
                    <a16:creationId xmlns:a16="http://schemas.microsoft.com/office/drawing/2014/main" id="{2B8D64F0-EF0E-463B-8F8B-E246D88C7B16}"/>
                  </a:ext>
                </a:extLst>
              </p:cNvPr>
              <p:cNvSpPr/>
              <p:nvPr/>
            </p:nvSpPr>
            <p:spPr bwMode="auto">
              <a:xfrm>
                <a:off x="11131356" y="3904578"/>
                <a:ext cx="426480" cy="914400"/>
              </a:xfrm>
              <a:prstGeom prst="cube">
                <a:avLst>
                  <a:gd name="adj" fmla="val 54371"/>
                </a:avLst>
              </a:prstGeom>
              <a:grp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03" name="Cube 102">
                <a:extLst>
                  <a:ext uri="{FF2B5EF4-FFF2-40B4-BE49-F238E27FC236}">
                    <a16:creationId xmlns:a16="http://schemas.microsoft.com/office/drawing/2014/main" id="{8792E354-42DB-4EAE-9414-760780ED22A8}"/>
                  </a:ext>
                </a:extLst>
              </p:cNvPr>
              <p:cNvSpPr/>
              <p:nvPr/>
            </p:nvSpPr>
            <p:spPr bwMode="auto">
              <a:xfrm>
                <a:off x="11335273" y="3904578"/>
                <a:ext cx="426480" cy="914400"/>
              </a:xfrm>
              <a:prstGeom prst="cube">
                <a:avLst>
                  <a:gd name="adj" fmla="val 54371"/>
                </a:avLst>
              </a:prstGeom>
              <a:grp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04" name="Cube 103">
                <a:extLst>
                  <a:ext uri="{FF2B5EF4-FFF2-40B4-BE49-F238E27FC236}">
                    <a16:creationId xmlns:a16="http://schemas.microsoft.com/office/drawing/2014/main" id="{2BC56964-6117-40DB-8812-F383FD0CC193}"/>
                  </a:ext>
                </a:extLst>
              </p:cNvPr>
              <p:cNvSpPr/>
              <p:nvPr/>
            </p:nvSpPr>
            <p:spPr bwMode="auto">
              <a:xfrm>
                <a:off x="11539188" y="3904578"/>
                <a:ext cx="426480" cy="914400"/>
              </a:xfrm>
              <a:prstGeom prst="cube">
                <a:avLst>
                  <a:gd name="adj" fmla="val 54371"/>
                </a:avLst>
              </a:prstGeom>
              <a:grp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grpSp>
        <p:sp>
          <p:nvSpPr>
            <p:cNvPr id="105" name="Arrow: Right 104">
              <a:extLst>
                <a:ext uri="{FF2B5EF4-FFF2-40B4-BE49-F238E27FC236}">
                  <a16:creationId xmlns:a16="http://schemas.microsoft.com/office/drawing/2014/main" id="{B5C91DDA-DED9-4A68-92FF-E9B0F20760B7}"/>
                </a:ext>
              </a:extLst>
            </p:cNvPr>
            <p:cNvSpPr/>
            <p:nvPr/>
          </p:nvSpPr>
          <p:spPr bwMode="auto">
            <a:xfrm>
              <a:off x="9884038" y="3891836"/>
              <a:ext cx="532389" cy="235745"/>
            </a:xfrm>
            <a:prstGeom prst="rightArrow">
              <a:avLst/>
            </a:prstGeom>
            <a:solidFill>
              <a:schemeClr val="tx1">
                <a:lumMod val="50000"/>
                <a:lumOff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106" name="TextBox 105">
              <a:extLst>
                <a:ext uri="{FF2B5EF4-FFF2-40B4-BE49-F238E27FC236}">
                  <a16:creationId xmlns:a16="http://schemas.microsoft.com/office/drawing/2014/main" id="{2CB4D83B-9B54-4A5E-9A0A-A0BF6BE192F4}"/>
                </a:ext>
              </a:extLst>
            </p:cNvPr>
            <p:cNvSpPr txBox="1"/>
            <p:nvPr/>
          </p:nvSpPr>
          <p:spPr>
            <a:xfrm>
              <a:off x="9770874" y="3637566"/>
              <a:ext cx="883578" cy="307777"/>
            </a:xfrm>
            <a:prstGeom prst="rect">
              <a:avLst/>
            </a:prstGeom>
            <a:noFill/>
          </p:spPr>
          <p:txBody>
            <a:bodyPr wrap="square" rtlCol="0">
              <a:spAutoFit/>
            </a:bodyPr>
            <a:lstStyle/>
            <a:p>
              <a:r>
                <a:rPr lang="en-US" sz="1400" dirty="0" err="1">
                  <a:latin typeface="Segoe UI Light" panose="020B0502040204020203" pitchFamily="34" charset="0"/>
                  <a:cs typeface="Segoe UI Light" panose="020B0502040204020203" pitchFamily="34" charset="0"/>
                </a:rPr>
                <a:t>Concat</a:t>
              </a:r>
              <a:r>
                <a:rPr lang="en-US" sz="1400" dirty="0">
                  <a:latin typeface="Segoe UI Light" panose="020B0502040204020203" pitchFamily="34" charset="0"/>
                  <a:cs typeface="Segoe UI Light" panose="020B0502040204020203" pitchFamily="34" charset="0"/>
                </a:rPr>
                <a:t>.</a:t>
              </a:r>
            </a:p>
          </p:txBody>
        </p:sp>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29E93DB6-0D7B-4F85-BEAA-B74A2BE973F1}"/>
                    </a:ext>
                  </a:extLst>
                </p:cNvPr>
                <p:cNvSpPr txBox="1"/>
                <p:nvPr/>
              </p:nvSpPr>
              <p:spPr>
                <a:xfrm>
                  <a:off x="7049127" y="5789950"/>
                  <a:ext cx="5058767" cy="369332"/>
                </a:xfrm>
                <a:prstGeom prst="rect">
                  <a:avLst/>
                </a:prstGeom>
                <a:noFill/>
              </p:spPr>
              <p:txBody>
                <a:bodyPr wrap="square" rtlCol="0">
                  <a:spAutoFit/>
                </a:bodyPr>
                <a:lstStyle/>
                <a:p>
                  <a:pPr algn="ctr"/>
                  <a:r>
                    <a:rPr lang="en-US" dirty="0">
                      <a:latin typeface="Segoe UI Light" panose="020B0502040204020203" pitchFamily="34" charset="0"/>
                      <a:cs typeface="Segoe UI Light" panose="020B0502040204020203" pitchFamily="34" charset="0"/>
                    </a:rPr>
                    <a:t>Secondary group </a:t>
                  </a:r>
                  <a14:m>
                    <m:oMath xmlns:m="http://schemas.openxmlformats.org/officeDocument/2006/math">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×1 </m:t>
                      </m:r>
                    </m:oMath>
                  </a14:m>
                  <a:r>
                    <a:rPr lang="en-US" dirty="0">
                      <a:latin typeface="Segoe UI Light" panose="020B0502040204020203" pitchFamily="34" charset="0"/>
                      <a:cs typeface="Segoe UI Light" panose="020B0502040204020203" pitchFamily="34" charset="0"/>
                    </a:rPr>
                    <a:t>convolution</a:t>
                  </a:r>
                </a:p>
              </p:txBody>
            </p:sp>
          </mc:Choice>
          <mc:Fallback xmlns="">
            <p:sp>
              <p:nvSpPr>
                <p:cNvPr id="108" name="TextBox 107">
                  <a:extLst>
                    <a:ext uri="{FF2B5EF4-FFF2-40B4-BE49-F238E27FC236}">
                      <a16:creationId xmlns:a16="http://schemas.microsoft.com/office/drawing/2014/main" id="{29E93DB6-0D7B-4F85-BEAA-B74A2BE973F1}"/>
                    </a:ext>
                  </a:extLst>
                </p:cNvPr>
                <p:cNvSpPr txBox="1">
                  <a:spLocks noRot="1" noChangeAspect="1" noMove="1" noResize="1" noEditPoints="1" noAdjustHandles="1" noChangeArrowheads="1" noChangeShapeType="1" noTextEdit="1"/>
                </p:cNvSpPr>
                <p:nvPr/>
              </p:nvSpPr>
              <p:spPr>
                <a:xfrm>
                  <a:off x="7049127" y="5789950"/>
                  <a:ext cx="5058767" cy="369332"/>
                </a:xfrm>
                <a:prstGeom prst="rect">
                  <a:avLst/>
                </a:prstGeom>
                <a:blipFill>
                  <a:blip r:embed="rId3"/>
                  <a:stretch>
                    <a:fillRect t="-8333" b="-28333"/>
                  </a:stretch>
                </a:blipFill>
              </p:spPr>
              <p:txBody>
                <a:bodyPr/>
                <a:lstStyle/>
                <a:p>
                  <a:r>
                    <a:rPr lang="en-US">
                      <a:noFill/>
                    </a:rPr>
                    <a:t> </a:t>
                  </a:r>
                </a:p>
              </p:txBody>
            </p:sp>
          </mc:Fallback>
        </mc:AlternateContent>
      </p:grpSp>
      <p:grpSp>
        <p:nvGrpSpPr>
          <p:cNvPr id="73" name="Group 72">
            <a:extLst>
              <a:ext uri="{FF2B5EF4-FFF2-40B4-BE49-F238E27FC236}">
                <a16:creationId xmlns:a16="http://schemas.microsoft.com/office/drawing/2014/main" id="{E0EC907A-7328-45E4-A313-6F4A5F0A873E}"/>
              </a:ext>
            </a:extLst>
          </p:cNvPr>
          <p:cNvGrpSpPr/>
          <p:nvPr/>
        </p:nvGrpSpPr>
        <p:grpSpPr>
          <a:xfrm>
            <a:off x="3916735" y="2559615"/>
            <a:ext cx="834312" cy="914400"/>
            <a:chOff x="2290347" y="3004115"/>
            <a:chExt cx="834312" cy="914400"/>
          </a:xfrm>
          <a:solidFill>
            <a:srgbClr val="00B050"/>
          </a:solidFill>
        </p:grpSpPr>
        <p:sp>
          <p:nvSpPr>
            <p:cNvPr id="74" name="Cube 73">
              <a:extLst>
                <a:ext uri="{FF2B5EF4-FFF2-40B4-BE49-F238E27FC236}">
                  <a16:creationId xmlns:a16="http://schemas.microsoft.com/office/drawing/2014/main" id="{9555658E-6BFE-402A-9A7D-E01120818012}"/>
                </a:ext>
              </a:extLst>
            </p:cNvPr>
            <p:cNvSpPr/>
            <p:nvPr/>
          </p:nvSpPr>
          <p:spPr bwMode="auto">
            <a:xfrm>
              <a:off x="2290347" y="3004115"/>
              <a:ext cx="426480" cy="914400"/>
            </a:xfrm>
            <a:prstGeom prst="cube">
              <a:avLst>
                <a:gd name="adj" fmla="val 54371"/>
              </a:avLst>
            </a:prstGeom>
            <a:grp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77" name="Cube 76">
              <a:extLst>
                <a:ext uri="{FF2B5EF4-FFF2-40B4-BE49-F238E27FC236}">
                  <a16:creationId xmlns:a16="http://schemas.microsoft.com/office/drawing/2014/main" id="{89E5925B-1BDD-482B-B4AA-FC0DFA898798}"/>
                </a:ext>
              </a:extLst>
            </p:cNvPr>
            <p:cNvSpPr/>
            <p:nvPr/>
          </p:nvSpPr>
          <p:spPr bwMode="auto">
            <a:xfrm>
              <a:off x="2494264" y="3004115"/>
              <a:ext cx="426480" cy="914400"/>
            </a:xfrm>
            <a:prstGeom prst="cube">
              <a:avLst>
                <a:gd name="adj" fmla="val 54371"/>
              </a:avLst>
            </a:prstGeom>
            <a:grp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80" name="Cube 79">
              <a:extLst>
                <a:ext uri="{FF2B5EF4-FFF2-40B4-BE49-F238E27FC236}">
                  <a16:creationId xmlns:a16="http://schemas.microsoft.com/office/drawing/2014/main" id="{839C7802-A608-40EB-9D90-B4DC2BCC233F}"/>
                </a:ext>
              </a:extLst>
            </p:cNvPr>
            <p:cNvSpPr/>
            <p:nvPr/>
          </p:nvSpPr>
          <p:spPr bwMode="auto">
            <a:xfrm>
              <a:off x="2698179" y="3004115"/>
              <a:ext cx="426480" cy="914400"/>
            </a:xfrm>
            <a:prstGeom prst="cube">
              <a:avLst>
                <a:gd name="adj" fmla="val 54371"/>
              </a:avLst>
            </a:prstGeom>
            <a:grp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grpSp>
      <p:sp>
        <p:nvSpPr>
          <p:cNvPr id="86" name="TextBox 85">
            <a:extLst>
              <a:ext uri="{FF2B5EF4-FFF2-40B4-BE49-F238E27FC236}">
                <a16:creationId xmlns:a16="http://schemas.microsoft.com/office/drawing/2014/main" id="{A87CE903-B863-43CC-AFDF-CC26A16F8BB8}"/>
              </a:ext>
            </a:extLst>
          </p:cNvPr>
          <p:cNvSpPr txBox="1"/>
          <p:nvPr/>
        </p:nvSpPr>
        <p:spPr>
          <a:xfrm>
            <a:off x="457200" y="6371097"/>
            <a:ext cx="11507786"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latin typeface="Segoe UI Light" panose="020B0502040204020203" pitchFamily="34" charset="0"/>
                <a:cs typeface="Segoe UI Light" panose="020B0502040204020203" pitchFamily="34" charset="0"/>
              </a:rPr>
              <a:t>Ting Zhang, Guo-Jun Qi, Bin Xiao, Jingdong Wang: Interleaved Group Convolutions for Deep Neural Networks. ICCV 2017</a:t>
            </a:r>
            <a:endParaRPr lang="en-US" sz="16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20945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A4EEE82-AD40-4586-8687-3FA1B2AC5070}"/>
              </a:ext>
            </a:extLst>
          </p:cNvPr>
          <p:cNvSpPr/>
          <p:nvPr/>
        </p:nvSpPr>
        <p:spPr bwMode="auto">
          <a:xfrm>
            <a:off x="1352549" y="3441699"/>
            <a:ext cx="9531351" cy="1435101"/>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 name="Title 1"/>
          <p:cNvSpPr>
            <a:spLocks noGrp="1"/>
          </p:cNvSpPr>
          <p:nvPr>
            <p:ph type="title"/>
          </p:nvPr>
        </p:nvSpPr>
        <p:spPr/>
        <p:txBody>
          <a:bodyPr/>
          <a:lstStyle/>
          <a:p>
            <a:r>
              <a:rPr lang="en-US" dirty="0"/>
              <a:t>Bottleneck </a:t>
            </a:r>
            <a:r>
              <a:rPr lang="en-US" altLang="zh-CN" dirty="0"/>
              <a:t>Layer</a:t>
            </a:r>
            <a:r>
              <a:rPr lang="en-US" dirty="0"/>
              <a:t> – Improve Parameter Efficiency</a:t>
            </a:r>
          </a:p>
        </p:txBody>
      </p:sp>
      <mc:AlternateContent xmlns:mc="http://schemas.openxmlformats.org/markup-compatibility/2006" xmlns:a14="http://schemas.microsoft.com/office/drawing/2010/main">
        <mc:Choice Requires="a14">
          <p:sp>
            <p:nvSpPr>
              <p:cNvPr id="3" name="Content Placeholder 2"/>
              <p:cNvSpPr>
                <a:spLocks noGrp="1"/>
              </p:cNvSpPr>
              <p:nvPr>
                <p:ph type="body" idx="1"/>
              </p:nvPr>
            </p:nvSpPr>
            <p:spPr>
              <a:xfrm>
                <a:off x="611718" y="1021215"/>
                <a:ext cx="10825541" cy="5147356"/>
              </a:xfrm>
            </p:spPr>
            <p:txBody>
              <a:bodyPr/>
              <a:lstStyle/>
              <a:p>
                <a:pPr marL="0" indent="0">
                  <a:buNone/>
                </a:pPr>
                <a:r>
                  <a:rPr lang="en-US" altLang="zh-CN" dirty="0"/>
                  <a:t>Reduce the model size and the time complexity</a:t>
                </a:r>
              </a:p>
              <a:p>
                <a:pPr>
                  <a:buFont typeface="Wingdings" panose="05000000000000000000" pitchFamily="2" charset="2"/>
                  <a:buChar char="ü"/>
                </a:pPr>
                <a14:m>
                  <m:oMath xmlns:m="http://schemas.openxmlformats.org/officeDocument/2006/math">
                    <m:r>
                      <a:rPr lang="en-US" sz="2400" i="1">
                        <a:latin typeface="Cambria Math" panose="02040503050406030204" pitchFamily="18" charset="0"/>
                      </a:rPr>
                      <m:t>1</m:t>
                    </m:r>
                    <m:r>
                      <a:rPr lang="en-US" sz="2400" i="1">
                        <a:latin typeface="Cambria Math" panose="02040503050406030204" pitchFamily="18" charset="0"/>
                        <a:ea typeface="Cambria Math" panose="02040503050406030204" pitchFamily="18" charset="0"/>
                      </a:rPr>
                      <m:t>×1 </m:t>
                    </m:r>
                  </m:oMath>
                </a14:m>
                <a:r>
                  <a:rPr lang="en-US" sz="2400" dirty="0"/>
                  <a:t>convolution: reduce the width</a:t>
                </a:r>
              </a:p>
              <a:p>
                <a:pPr>
                  <a:buFont typeface="Wingdings" panose="05000000000000000000" pitchFamily="2" charset="2"/>
                  <a:buChar char="ü"/>
                </a:pPr>
                <a:r>
                  <a:rPr lang="en-US" sz="2400" dirty="0"/>
                  <a:t>convolution </a:t>
                </a:r>
              </a:p>
              <a:p>
                <a:pPr>
                  <a:buFont typeface="Wingdings" panose="05000000000000000000" pitchFamily="2" charset="2"/>
                  <a:buChar char="ü"/>
                </a:pPr>
                <a14:m>
                  <m:oMath xmlns:m="http://schemas.openxmlformats.org/officeDocument/2006/math">
                    <m:r>
                      <a:rPr lang="en-US" sz="2400" i="1">
                        <a:latin typeface="Cambria Math" panose="02040503050406030204" pitchFamily="18" charset="0"/>
                      </a:rPr>
                      <m:t>1</m:t>
                    </m:r>
                    <m:r>
                      <a:rPr lang="en-US" sz="2400" i="1">
                        <a:latin typeface="Cambria Math" panose="02040503050406030204" pitchFamily="18" charset="0"/>
                        <a:ea typeface="Cambria Math" panose="02040503050406030204" pitchFamily="18" charset="0"/>
                      </a:rPr>
                      <m:t>×1 </m:t>
                    </m:r>
                  </m:oMath>
                </a14:m>
                <a:r>
                  <a:rPr lang="en-US" sz="2400" dirty="0"/>
                  <a:t>convolution: increase the width</a:t>
                </a:r>
                <a:endParaRPr lang="en-US" altLang="zh-CN" sz="2400" dirty="0"/>
              </a:p>
            </p:txBody>
          </p:sp>
        </mc:Choice>
        <mc:Fallback xmlns="">
          <p:sp>
            <p:nvSpPr>
              <p:cNvPr id="3" name="Content Placeholder 2"/>
              <p:cNvSpPr>
                <a:spLocks noGrp="1" noRot="1" noChangeAspect="1" noMove="1" noResize="1" noEditPoints="1" noAdjustHandles="1" noChangeArrowheads="1" noChangeShapeType="1" noTextEdit="1"/>
              </p:cNvSpPr>
              <p:nvPr>
                <p:ph type="body" idx="1"/>
              </p:nvPr>
            </p:nvSpPr>
            <p:spPr>
              <a:xfrm>
                <a:off x="611718" y="1021215"/>
                <a:ext cx="10825541" cy="5147356"/>
              </a:xfrm>
              <a:blipFill>
                <a:blip r:embed="rId3"/>
                <a:stretch>
                  <a:fillRect l="-1971" t="-2133"/>
                </a:stretch>
              </a:blipFill>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8538A901-EFEB-4637-A445-00F648DE2B75}"/>
              </a:ext>
            </a:extLst>
          </p:cNvPr>
          <p:cNvGrpSpPr/>
          <p:nvPr/>
        </p:nvGrpSpPr>
        <p:grpSpPr>
          <a:xfrm>
            <a:off x="1525334" y="3663503"/>
            <a:ext cx="3879022" cy="914400"/>
            <a:chOff x="1525334" y="3663503"/>
            <a:chExt cx="3879022" cy="914400"/>
          </a:xfrm>
        </p:grpSpPr>
        <p:grpSp>
          <p:nvGrpSpPr>
            <p:cNvPr id="6" name="Group 5">
              <a:extLst>
                <a:ext uri="{FF2B5EF4-FFF2-40B4-BE49-F238E27FC236}">
                  <a16:creationId xmlns:a16="http://schemas.microsoft.com/office/drawing/2014/main" id="{1BE28018-0365-41B5-B2AD-2394DC05247D}"/>
                </a:ext>
              </a:extLst>
            </p:cNvPr>
            <p:cNvGrpSpPr/>
            <p:nvPr/>
          </p:nvGrpSpPr>
          <p:grpSpPr>
            <a:xfrm>
              <a:off x="1525334" y="3663503"/>
              <a:ext cx="1590744" cy="914400"/>
              <a:chOff x="601886" y="4474954"/>
              <a:chExt cx="1590744" cy="914400"/>
            </a:xfrm>
            <a:solidFill>
              <a:schemeClr val="accent6"/>
            </a:solidFill>
          </p:grpSpPr>
          <p:sp>
            <p:nvSpPr>
              <p:cNvPr id="4" name="Cube 3">
                <a:extLst>
                  <a:ext uri="{FF2B5EF4-FFF2-40B4-BE49-F238E27FC236}">
                    <a16:creationId xmlns:a16="http://schemas.microsoft.com/office/drawing/2014/main" id="{FAD5C3B8-DBA7-4759-BCF5-4AA7A4271CF6}"/>
                  </a:ext>
                </a:extLst>
              </p:cNvPr>
              <p:cNvSpPr/>
              <p:nvPr/>
            </p:nvSpPr>
            <p:spPr bwMode="auto">
              <a:xfrm>
                <a:off x="601886" y="4474954"/>
                <a:ext cx="914400" cy="914400"/>
              </a:xfrm>
              <a:prstGeom prst="cube">
                <a:avLst/>
              </a:prstGeom>
              <a:grp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5" name="Cube 4">
                <a:extLst>
                  <a:ext uri="{FF2B5EF4-FFF2-40B4-BE49-F238E27FC236}">
                    <a16:creationId xmlns:a16="http://schemas.microsoft.com/office/drawing/2014/main" id="{3BD84FE2-7FC9-4656-8821-D796C229D8F8}"/>
                  </a:ext>
                </a:extLst>
              </p:cNvPr>
              <p:cNvSpPr/>
              <p:nvPr/>
            </p:nvSpPr>
            <p:spPr bwMode="auto">
              <a:xfrm>
                <a:off x="1278230" y="4474954"/>
                <a:ext cx="914400" cy="914400"/>
              </a:xfrm>
              <a:prstGeom prst="cube">
                <a:avLst/>
              </a:prstGeom>
              <a:grp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grpSp>
        <p:sp>
          <p:nvSpPr>
            <p:cNvPr id="7" name="Cube 6">
              <a:extLst>
                <a:ext uri="{FF2B5EF4-FFF2-40B4-BE49-F238E27FC236}">
                  <a16:creationId xmlns:a16="http://schemas.microsoft.com/office/drawing/2014/main" id="{F7A1D687-FB66-4145-B723-241E63EECBEC}"/>
                </a:ext>
              </a:extLst>
            </p:cNvPr>
            <p:cNvSpPr/>
            <p:nvPr/>
          </p:nvSpPr>
          <p:spPr bwMode="auto">
            <a:xfrm>
              <a:off x="4489956" y="3663503"/>
              <a:ext cx="914400" cy="914400"/>
            </a:xfrm>
            <a:prstGeom prst="cube">
              <a:avLst/>
            </a:prstGeom>
            <a:solidFill>
              <a:schemeClr val="accent6"/>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1" name="Arrow: Right 10">
              <a:extLst>
                <a:ext uri="{FF2B5EF4-FFF2-40B4-BE49-F238E27FC236}">
                  <a16:creationId xmlns:a16="http://schemas.microsoft.com/office/drawing/2014/main" id="{295EE7CC-40CE-448C-83E1-AEF709AC6F1B}"/>
                </a:ext>
              </a:extLst>
            </p:cNvPr>
            <p:cNvSpPr/>
            <p:nvPr/>
          </p:nvSpPr>
          <p:spPr bwMode="auto">
            <a:xfrm>
              <a:off x="3402452" y="4083637"/>
              <a:ext cx="914400" cy="235745"/>
            </a:xfrm>
            <a:prstGeom prst="rightArrow">
              <a:avLst/>
            </a:prstGeom>
            <a:solidFill>
              <a:schemeClr val="tx1">
                <a:lumMod val="50000"/>
                <a:lumOff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6CFDE75-126C-4265-B6F8-DA31282DF693}"/>
                    </a:ext>
                  </a:extLst>
                </p:cNvPr>
                <p:cNvSpPr txBox="1"/>
                <p:nvPr/>
              </p:nvSpPr>
              <p:spPr>
                <a:xfrm>
                  <a:off x="3355451" y="3775860"/>
                  <a:ext cx="1190511" cy="307777"/>
                </a:xfrm>
                <a:prstGeom prst="rect">
                  <a:avLst/>
                </a:prstGeom>
                <a:noFill/>
              </p:spPr>
              <p:txBody>
                <a:bodyPr wrap="square" rtlCol="0">
                  <a:spAutoFit/>
                </a:bodyPr>
                <a:lstStyle/>
                <a:p>
                  <a14:m>
                    <m:oMath xmlns:m="http://schemas.openxmlformats.org/officeDocument/2006/math">
                      <m:r>
                        <a:rPr lang="en-US" sz="1400" i="1">
                          <a:latin typeface="Cambria Math" panose="02040503050406030204" pitchFamily="18" charset="0"/>
                        </a:rPr>
                        <m:t>1</m:t>
                      </m:r>
                      <m:r>
                        <a:rPr lang="en-US" sz="1400" i="1">
                          <a:latin typeface="Cambria Math" panose="02040503050406030204" pitchFamily="18" charset="0"/>
                          <a:ea typeface="Cambria Math" panose="02040503050406030204" pitchFamily="18" charset="0"/>
                        </a:rPr>
                        <m:t>×1 </m:t>
                      </m:r>
                    </m:oMath>
                  </a14:m>
                  <a:r>
                    <a:rPr lang="en-US" sz="1400" dirty="0">
                      <a:latin typeface="Segoe UI Light" panose="020B0502040204020203" pitchFamily="34" charset="0"/>
                      <a:cs typeface="Segoe UI Light" panose="020B0502040204020203" pitchFamily="34" charset="0"/>
                    </a:rPr>
                    <a:t>Conv.</a:t>
                  </a:r>
                </a:p>
              </p:txBody>
            </p:sp>
          </mc:Choice>
          <mc:Fallback xmlns="">
            <p:sp>
              <p:nvSpPr>
                <p:cNvPr id="12" name="TextBox 11">
                  <a:extLst>
                    <a:ext uri="{FF2B5EF4-FFF2-40B4-BE49-F238E27FC236}">
                      <a16:creationId xmlns:a16="http://schemas.microsoft.com/office/drawing/2014/main" id="{F6CFDE75-126C-4265-B6F8-DA31282DF693}"/>
                    </a:ext>
                  </a:extLst>
                </p:cNvPr>
                <p:cNvSpPr txBox="1">
                  <a:spLocks noRot="1" noChangeAspect="1" noMove="1" noResize="1" noEditPoints="1" noAdjustHandles="1" noChangeArrowheads="1" noChangeShapeType="1" noTextEdit="1"/>
                </p:cNvSpPr>
                <p:nvPr/>
              </p:nvSpPr>
              <p:spPr>
                <a:xfrm>
                  <a:off x="3355451" y="3775860"/>
                  <a:ext cx="1190511" cy="307777"/>
                </a:xfrm>
                <a:prstGeom prst="rect">
                  <a:avLst/>
                </a:prstGeom>
                <a:blipFill>
                  <a:blip r:embed="rId4"/>
                  <a:stretch>
                    <a:fillRect t="-3922" b="-17647"/>
                  </a:stretch>
                </a:blipFill>
              </p:spPr>
              <p:txBody>
                <a:bodyPr/>
                <a:lstStyle/>
                <a:p>
                  <a:r>
                    <a:rPr lang="en-US">
                      <a:noFill/>
                    </a:rPr>
                    <a:t> </a:t>
                  </a:r>
                </a:p>
              </p:txBody>
            </p:sp>
          </mc:Fallback>
        </mc:AlternateContent>
      </p:grpSp>
      <p:grpSp>
        <p:nvGrpSpPr>
          <p:cNvPr id="18" name="Group 17">
            <a:extLst>
              <a:ext uri="{FF2B5EF4-FFF2-40B4-BE49-F238E27FC236}">
                <a16:creationId xmlns:a16="http://schemas.microsoft.com/office/drawing/2014/main" id="{D52F1A99-4FBE-4E62-AC31-B79328C48F84}"/>
              </a:ext>
            </a:extLst>
          </p:cNvPr>
          <p:cNvGrpSpPr/>
          <p:nvPr/>
        </p:nvGrpSpPr>
        <p:grpSpPr>
          <a:xfrm>
            <a:off x="5601027" y="3663503"/>
            <a:ext cx="2091607" cy="914400"/>
            <a:chOff x="5601027" y="3663503"/>
            <a:chExt cx="2091607" cy="914400"/>
          </a:xfrm>
        </p:grpSpPr>
        <p:sp>
          <p:nvSpPr>
            <p:cNvPr id="13" name="Cube 12">
              <a:extLst>
                <a:ext uri="{FF2B5EF4-FFF2-40B4-BE49-F238E27FC236}">
                  <a16:creationId xmlns:a16="http://schemas.microsoft.com/office/drawing/2014/main" id="{92343A8F-2BBD-4221-80E3-8766BAD25FAC}"/>
                </a:ext>
              </a:extLst>
            </p:cNvPr>
            <p:cNvSpPr/>
            <p:nvPr/>
          </p:nvSpPr>
          <p:spPr bwMode="auto">
            <a:xfrm>
              <a:off x="6778234" y="3663503"/>
              <a:ext cx="914400" cy="914400"/>
            </a:xfrm>
            <a:prstGeom prst="cube">
              <a:avLst/>
            </a:prstGeom>
            <a:solidFill>
              <a:schemeClr val="accent6"/>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4" name="Arrow: Right 13">
              <a:extLst>
                <a:ext uri="{FF2B5EF4-FFF2-40B4-BE49-F238E27FC236}">
                  <a16:creationId xmlns:a16="http://schemas.microsoft.com/office/drawing/2014/main" id="{EA87BE6C-E608-4632-B34A-C508351C75F0}"/>
                </a:ext>
              </a:extLst>
            </p:cNvPr>
            <p:cNvSpPr/>
            <p:nvPr/>
          </p:nvSpPr>
          <p:spPr bwMode="auto">
            <a:xfrm>
              <a:off x="5648028" y="4083637"/>
              <a:ext cx="914400" cy="235745"/>
            </a:xfrm>
            <a:prstGeom prst="rightArrow">
              <a:avLst/>
            </a:prstGeom>
            <a:solidFill>
              <a:schemeClr val="tx1">
                <a:lumMod val="50000"/>
                <a:lumOff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45A51E5-0F0D-433B-8C08-7A80474F4CDD}"/>
                    </a:ext>
                  </a:extLst>
                </p:cNvPr>
                <p:cNvSpPr txBox="1"/>
                <p:nvPr/>
              </p:nvSpPr>
              <p:spPr>
                <a:xfrm>
                  <a:off x="5601027" y="3775860"/>
                  <a:ext cx="1190511" cy="307777"/>
                </a:xfrm>
                <a:prstGeom prst="rect">
                  <a:avLst/>
                </a:prstGeom>
                <a:noFill/>
              </p:spPr>
              <p:txBody>
                <a:bodyPr wrap="square" rtlCol="0">
                  <a:spAutoFit/>
                </a:bodyPr>
                <a:lstStyle/>
                <a:p>
                  <a14:m>
                    <m:oMath xmlns:m="http://schemas.openxmlformats.org/officeDocument/2006/math">
                      <m:r>
                        <a:rPr lang="en-US" altLang="zh-CN" sz="1400" i="1" smtClean="0">
                          <a:latin typeface="Cambria Math" panose="02040503050406030204" pitchFamily="18" charset="0"/>
                        </a:rPr>
                        <m:t>3</m:t>
                      </m:r>
                      <m:r>
                        <a:rPr lang="en-US" sz="1400" i="1">
                          <a:latin typeface="Cambria Math" panose="02040503050406030204" pitchFamily="18" charset="0"/>
                          <a:ea typeface="Cambria Math" panose="02040503050406030204" pitchFamily="18" charset="0"/>
                        </a:rPr>
                        <m:t>×</m:t>
                      </m:r>
                      <m:r>
                        <a:rPr lang="en-US" altLang="zh-CN" sz="1400" i="1">
                          <a:latin typeface="Cambria Math" panose="02040503050406030204" pitchFamily="18" charset="0"/>
                          <a:ea typeface="Cambria Math" panose="02040503050406030204" pitchFamily="18" charset="0"/>
                        </a:rPr>
                        <m:t>3</m:t>
                      </m:r>
                      <m:r>
                        <a:rPr lang="en-US" sz="1400" i="1">
                          <a:latin typeface="Cambria Math" panose="02040503050406030204" pitchFamily="18" charset="0"/>
                          <a:ea typeface="Cambria Math" panose="02040503050406030204" pitchFamily="18" charset="0"/>
                        </a:rPr>
                        <m:t> </m:t>
                      </m:r>
                    </m:oMath>
                  </a14:m>
                  <a:r>
                    <a:rPr lang="en-US" sz="1400" dirty="0">
                      <a:latin typeface="Segoe UI Light" panose="020B0502040204020203" pitchFamily="34" charset="0"/>
                      <a:cs typeface="Segoe UI Light" panose="020B0502040204020203" pitchFamily="34" charset="0"/>
                    </a:rPr>
                    <a:t>Conv.</a:t>
                  </a:r>
                </a:p>
              </p:txBody>
            </p:sp>
          </mc:Choice>
          <mc:Fallback xmlns="">
            <p:sp>
              <p:nvSpPr>
                <p:cNvPr id="15" name="TextBox 14">
                  <a:extLst>
                    <a:ext uri="{FF2B5EF4-FFF2-40B4-BE49-F238E27FC236}">
                      <a16:creationId xmlns:a16="http://schemas.microsoft.com/office/drawing/2014/main" id="{945A51E5-0F0D-433B-8C08-7A80474F4CDD}"/>
                    </a:ext>
                  </a:extLst>
                </p:cNvPr>
                <p:cNvSpPr txBox="1">
                  <a:spLocks noRot="1" noChangeAspect="1" noMove="1" noResize="1" noEditPoints="1" noAdjustHandles="1" noChangeArrowheads="1" noChangeShapeType="1" noTextEdit="1"/>
                </p:cNvSpPr>
                <p:nvPr/>
              </p:nvSpPr>
              <p:spPr>
                <a:xfrm>
                  <a:off x="5601027" y="3775860"/>
                  <a:ext cx="1190511" cy="307777"/>
                </a:xfrm>
                <a:prstGeom prst="rect">
                  <a:avLst/>
                </a:prstGeom>
                <a:blipFill>
                  <a:blip r:embed="rId5"/>
                  <a:stretch>
                    <a:fillRect t="-3922" b="-17647"/>
                  </a:stretch>
                </a:blipFill>
              </p:spPr>
              <p:txBody>
                <a:bodyPr/>
                <a:lstStyle/>
                <a:p>
                  <a:r>
                    <a:rPr lang="en-US">
                      <a:noFill/>
                    </a:rPr>
                    <a:t> </a:t>
                  </a:r>
                </a:p>
              </p:txBody>
            </p:sp>
          </mc:Fallback>
        </mc:AlternateContent>
      </p:grpSp>
      <p:grpSp>
        <p:nvGrpSpPr>
          <p:cNvPr id="19" name="Group 18">
            <a:extLst>
              <a:ext uri="{FF2B5EF4-FFF2-40B4-BE49-F238E27FC236}">
                <a16:creationId xmlns:a16="http://schemas.microsoft.com/office/drawing/2014/main" id="{0144C3EC-3C11-45F2-AC47-AC83E3652C56}"/>
              </a:ext>
            </a:extLst>
          </p:cNvPr>
          <p:cNvGrpSpPr/>
          <p:nvPr/>
        </p:nvGrpSpPr>
        <p:grpSpPr>
          <a:xfrm>
            <a:off x="7920015" y="3663503"/>
            <a:ext cx="2737242" cy="914400"/>
            <a:chOff x="7920015" y="3663503"/>
            <a:chExt cx="2737242" cy="914400"/>
          </a:xfrm>
        </p:grpSpPr>
        <p:grpSp>
          <p:nvGrpSpPr>
            <p:cNvPr id="8" name="Group 7">
              <a:extLst>
                <a:ext uri="{FF2B5EF4-FFF2-40B4-BE49-F238E27FC236}">
                  <a16:creationId xmlns:a16="http://schemas.microsoft.com/office/drawing/2014/main" id="{252A0E8E-3125-4920-9001-EF5C103CB0BC}"/>
                </a:ext>
              </a:extLst>
            </p:cNvPr>
            <p:cNvGrpSpPr/>
            <p:nvPr/>
          </p:nvGrpSpPr>
          <p:grpSpPr>
            <a:xfrm>
              <a:off x="9066513" y="3663503"/>
              <a:ext cx="1590744" cy="914400"/>
              <a:chOff x="601886" y="4474954"/>
              <a:chExt cx="1590744" cy="914400"/>
            </a:xfrm>
            <a:solidFill>
              <a:schemeClr val="accent6"/>
            </a:solidFill>
          </p:grpSpPr>
          <p:sp>
            <p:nvSpPr>
              <p:cNvPr id="9" name="Cube 8">
                <a:extLst>
                  <a:ext uri="{FF2B5EF4-FFF2-40B4-BE49-F238E27FC236}">
                    <a16:creationId xmlns:a16="http://schemas.microsoft.com/office/drawing/2014/main" id="{B2B6280B-E5E2-4409-B945-35ED27F93162}"/>
                  </a:ext>
                </a:extLst>
              </p:cNvPr>
              <p:cNvSpPr/>
              <p:nvPr/>
            </p:nvSpPr>
            <p:spPr bwMode="auto">
              <a:xfrm>
                <a:off x="601886" y="4474954"/>
                <a:ext cx="914400" cy="914400"/>
              </a:xfrm>
              <a:prstGeom prst="cube">
                <a:avLst/>
              </a:prstGeom>
              <a:grp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0" name="Cube 9">
                <a:extLst>
                  <a:ext uri="{FF2B5EF4-FFF2-40B4-BE49-F238E27FC236}">
                    <a16:creationId xmlns:a16="http://schemas.microsoft.com/office/drawing/2014/main" id="{4FCECA96-7C56-4B57-A656-E49F8D53D78F}"/>
                  </a:ext>
                </a:extLst>
              </p:cNvPr>
              <p:cNvSpPr/>
              <p:nvPr/>
            </p:nvSpPr>
            <p:spPr bwMode="auto">
              <a:xfrm>
                <a:off x="1278230" y="4474954"/>
                <a:ext cx="914400" cy="914400"/>
              </a:xfrm>
              <a:prstGeom prst="cube">
                <a:avLst/>
              </a:prstGeom>
              <a:grp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grpSp>
        <p:sp>
          <p:nvSpPr>
            <p:cNvPr id="16" name="Arrow: Right 15">
              <a:extLst>
                <a:ext uri="{FF2B5EF4-FFF2-40B4-BE49-F238E27FC236}">
                  <a16:creationId xmlns:a16="http://schemas.microsoft.com/office/drawing/2014/main" id="{FFD58CF6-0B0C-4139-9B89-A4ED0379764D}"/>
                </a:ext>
              </a:extLst>
            </p:cNvPr>
            <p:cNvSpPr/>
            <p:nvPr/>
          </p:nvSpPr>
          <p:spPr bwMode="auto">
            <a:xfrm>
              <a:off x="7967016" y="4083637"/>
              <a:ext cx="914400" cy="235745"/>
            </a:xfrm>
            <a:prstGeom prst="rightArrow">
              <a:avLst/>
            </a:prstGeom>
            <a:solidFill>
              <a:schemeClr val="tx1">
                <a:lumMod val="50000"/>
                <a:lumOff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B954894-6B46-4526-8BD6-87A495639833}"/>
                    </a:ext>
                  </a:extLst>
                </p:cNvPr>
                <p:cNvSpPr txBox="1"/>
                <p:nvPr/>
              </p:nvSpPr>
              <p:spPr>
                <a:xfrm>
                  <a:off x="7920015" y="3775860"/>
                  <a:ext cx="1190511" cy="307777"/>
                </a:xfrm>
                <a:prstGeom prst="rect">
                  <a:avLst/>
                </a:prstGeom>
                <a:noFill/>
              </p:spPr>
              <p:txBody>
                <a:bodyPr wrap="square" rtlCol="0">
                  <a:spAutoFit/>
                </a:bodyPr>
                <a:lstStyle/>
                <a:p>
                  <a14:m>
                    <m:oMath xmlns:m="http://schemas.openxmlformats.org/officeDocument/2006/math">
                      <m:r>
                        <a:rPr lang="en-US" sz="1400" i="1">
                          <a:latin typeface="Cambria Math" panose="02040503050406030204" pitchFamily="18" charset="0"/>
                        </a:rPr>
                        <m:t>1</m:t>
                      </m:r>
                      <m:r>
                        <a:rPr lang="en-US" sz="1400" i="1">
                          <a:latin typeface="Cambria Math" panose="02040503050406030204" pitchFamily="18" charset="0"/>
                          <a:ea typeface="Cambria Math" panose="02040503050406030204" pitchFamily="18" charset="0"/>
                        </a:rPr>
                        <m:t>×1 </m:t>
                      </m:r>
                    </m:oMath>
                  </a14:m>
                  <a:r>
                    <a:rPr lang="en-US" sz="1400" dirty="0">
                      <a:latin typeface="Segoe UI Light" panose="020B0502040204020203" pitchFamily="34" charset="0"/>
                      <a:cs typeface="Segoe UI Light" panose="020B0502040204020203" pitchFamily="34" charset="0"/>
                    </a:rPr>
                    <a:t>Conv.</a:t>
                  </a:r>
                </a:p>
              </p:txBody>
            </p:sp>
          </mc:Choice>
          <mc:Fallback xmlns="">
            <p:sp>
              <p:nvSpPr>
                <p:cNvPr id="17" name="TextBox 16">
                  <a:extLst>
                    <a:ext uri="{FF2B5EF4-FFF2-40B4-BE49-F238E27FC236}">
                      <a16:creationId xmlns:a16="http://schemas.microsoft.com/office/drawing/2014/main" id="{DB954894-6B46-4526-8BD6-87A495639833}"/>
                    </a:ext>
                  </a:extLst>
                </p:cNvPr>
                <p:cNvSpPr txBox="1">
                  <a:spLocks noRot="1" noChangeAspect="1" noMove="1" noResize="1" noEditPoints="1" noAdjustHandles="1" noChangeArrowheads="1" noChangeShapeType="1" noTextEdit="1"/>
                </p:cNvSpPr>
                <p:nvPr/>
              </p:nvSpPr>
              <p:spPr>
                <a:xfrm>
                  <a:off x="7920015" y="3775860"/>
                  <a:ext cx="1190511" cy="307777"/>
                </a:xfrm>
                <a:prstGeom prst="rect">
                  <a:avLst/>
                </a:prstGeom>
                <a:blipFill>
                  <a:blip r:embed="rId4"/>
                  <a:stretch>
                    <a:fillRect t="-3922" b="-17647"/>
                  </a:stretch>
                </a:blipFill>
              </p:spPr>
              <p:txBody>
                <a:bodyPr/>
                <a:lstStyle/>
                <a:p>
                  <a:r>
                    <a:rPr lang="en-US">
                      <a:noFill/>
                    </a:rPr>
                    <a:t> </a:t>
                  </a:r>
                </a:p>
              </p:txBody>
            </p:sp>
          </mc:Fallback>
        </mc:AlternateContent>
      </p:grpSp>
      <p:sp>
        <p:nvSpPr>
          <p:cNvPr id="23" name="TextBox 22">
            <a:extLst>
              <a:ext uri="{FF2B5EF4-FFF2-40B4-BE49-F238E27FC236}">
                <a16:creationId xmlns:a16="http://schemas.microsoft.com/office/drawing/2014/main" id="{C79D25BC-7D39-4BA6-9C35-7B000CAC20E1}"/>
              </a:ext>
            </a:extLst>
          </p:cNvPr>
          <p:cNvSpPr txBox="1"/>
          <p:nvPr/>
        </p:nvSpPr>
        <p:spPr>
          <a:xfrm>
            <a:off x="457200" y="5983747"/>
            <a:ext cx="11507786" cy="954107"/>
          </a:xfrm>
          <a:prstGeom prst="rect">
            <a:avLst/>
          </a:prstGeom>
          <a:noFill/>
        </p:spPr>
        <p:txBody>
          <a:bodyPr wrap="square" lIns="182880" tIns="146304" rIns="182880" bIns="146304" rtlCol="0">
            <a:spAutoFit/>
          </a:bodyPr>
          <a:lstStyle/>
          <a:p>
            <a:pPr>
              <a:lnSpc>
                <a:spcPct val="90000"/>
              </a:lnSpc>
              <a:spcAft>
                <a:spcPts val="600"/>
              </a:spcAft>
            </a:pPr>
            <a:r>
              <a:rPr lang="en-US" sz="1400" dirty="0">
                <a:latin typeface="Segoe UI Light" panose="020B0502040204020203" pitchFamily="34" charset="0"/>
                <a:cs typeface="Segoe UI Light" panose="020B0502040204020203" pitchFamily="34" charset="0"/>
              </a:rPr>
              <a:t>Christian </a:t>
            </a:r>
            <a:r>
              <a:rPr lang="en-US" sz="1400" dirty="0" err="1">
                <a:latin typeface="Segoe UI Light" panose="020B0502040204020203" pitchFamily="34" charset="0"/>
                <a:cs typeface="Segoe UI Light" panose="020B0502040204020203" pitchFamily="34" charset="0"/>
              </a:rPr>
              <a:t>Szegedy</a:t>
            </a:r>
            <a:r>
              <a:rPr lang="en-US" sz="1400" dirty="0">
                <a:latin typeface="Segoe UI Light" panose="020B0502040204020203" pitchFamily="34" charset="0"/>
                <a:cs typeface="Segoe UI Light" panose="020B0502040204020203" pitchFamily="34" charset="0"/>
              </a:rPr>
              <a:t>, Wei Liu, Yangqing Jia, Pierre </a:t>
            </a:r>
            <a:r>
              <a:rPr lang="en-US" sz="1400" dirty="0" err="1">
                <a:latin typeface="Segoe UI Light" panose="020B0502040204020203" pitchFamily="34" charset="0"/>
                <a:cs typeface="Segoe UI Light" panose="020B0502040204020203" pitchFamily="34" charset="0"/>
              </a:rPr>
              <a:t>Sermanet</a:t>
            </a:r>
            <a:r>
              <a:rPr lang="en-US" sz="1400" dirty="0">
                <a:latin typeface="Segoe UI Light" panose="020B0502040204020203" pitchFamily="34" charset="0"/>
                <a:cs typeface="Segoe UI Light" panose="020B0502040204020203" pitchFamily="34" charset="0"/>
              </a:rPr>
              <a:t>, Scott E. Reed, </a:t>
            </a:r>
            <a:r>
              <a:rPr lang="en-US" sz="1400" dirty="0" err="1">
                <a:latin typeface="Segoe UI Light" panose="020B0502040204020203" pitchFamily="34" charset="0"/>
                <a:cs typeface="Segoe UI Light" panose="020B0502040204020203" pitchFamily="34" charset="0"/>
              </a:rPr>
              <a:t>Dragomir</a:t>
            </a:r>
            <a:r>
              <a:rPr lang="en-US" sz="1400" dirty="0">
                <a:latin typeface="Segoe UI Light" panose="020B0502040204020203" pitchFamily="34" charset="0"/>
                <a:cs typeface="Segoe UI Light" panose="020B0502040204020203" pitchFamily="34" charset="0"/>
              </a:rPr>
              <a:t> </a:t>
            </a:r>
            <a:r>
              <a:rPr lang="en-US" sz="1400" dirty="0" err="1">
                <a:latin typeface="Segoe UI Light" panose="020B0502040204020203" pitchFamily="34" charset="0"/>
                <a:cs typeface="Segoe UI Light" panose="020B0502040204020203" pitchFamily="34" charset="0"/>
              </a:rPr>
              <a:t>Anguelov</a:t>
            </a:r>
            <a:r>
              <a:rPr lang="en-US" sz="1400" dirty="0">
                <a:latin typeface="Segoe UI Light" panose="020B0502040204020203" pitchFamily="34" charset="0"/>
                <a:cs typeface="Segoe UI Light" panose="020B0502040204020203" pitchFamily="34" charset="0"/>
              </a:rPr>
              <a:t>, </a:t>
            </a:r>
            <a:r>
              <a:rPr lang="en-US" sz="1400" dirty="0" err="1">
                <a:latin typeface="Segoe UI Light" panose="020B0502040204020203" pitchFamily="34" charset="0"/>
                <a:cs typeface="Segoe UI Light" panose="020B0502040204020203" pitchFamily="34" charset="0"/>
              </a:rPr>
              <a:t>Dumitru</a:t>
            </a:r>
            <a:r>
              <a:rPr lang="en-US" sz="1400" dirty="0">
                <a:latin typeface="Segoe UI Light" panose="020B0502040204020203" pitchFamily="34" charset="0"/>
                <a:cs typeface="Segoe UI Light" panose="020B0502040204020203" pitchFamily="34" charset="0"/>
              </a:rPr>
              <a:t> Erhan, Vincent </a:t>
            </a:r>
            <a:r>
              <a:rPr lang="en-US" sz="1400" dirty="0" err="1">
                <a:latin typeface="Segoe UI Light" panose="020B0502040204020203" pitchFamily="34" charset="0"/>
                <a:cs typeface="Segoe UI Light" panose="020B0502040204020203" pitchFamily="34" charset="0"/>
              </a:rPr>
              <a:t>Vanhoucke</a:t>
            </a:r>
            <a:r>
              <a:rPr lang="en-US" sz="1400" dirty="0">
                <a:latin typeface="Segoe UI Light" panose="020B0502040204020203" pitchFamily="34" charset="0"/>
                <a:cs typeface="Segoe UI Light" panose="020B0502040204020203" pitchFamily="34" charset="0"/>
              </a:rPr>
              <a:t>, Andrew </a:t>
            </a:r>
            <a:r>
              <a:rPr lang="en-US" sz="1400" dirty="0" err="1">
                <a:latin typeface="Segoe UI Light" panose="020B0502040204020203" pitchFamily="34" charset="0"/>
                <a:cs typeface="Segoe UI Light" panose="020B0502040204020203" pitchFamily="34" charset="0"/>
              </a:rPr>
              <a:t>Rabinovich</a:t>
            </a:r>
            <a:r>
              <a:rPr lang="en-US" sz="1400" dirty="0">
                <a:latin typeface="Segoe UI Light" panose="020B0502040204020203" pitchFamily="34" charset="0"/>
                <a:cs typeface="Segoe UI Light" panose="020B0502040204020203" pitchFamily="34" charset="0"/>
              </a:rPr>
              <a:t>: Going deeper with convolutions. CVPR 2015: 1-9</a:t>
            </a:r>
          </a:p>
          <a:p>
            <a:pPr>
              <a:lnSpc>
                <a:spcPct val="90000"/>
              </a:lnSpc>
              <a:spcAft>
                <a:spcPts val="600"/>
              </a:spcAft>
            </a:pPr>
            <a:r>
              <a:rPr lang="en-US" sz="1400" dirty="0">
                <a:latin typeface="Segoe UI Light" panose="020B0502040204020203" pitchFamily="34" charset="0"/>
                <a:cs typeface="Segoe UI Light" panose="020B0502040204020203" pitchFamily="34" charset="0"/>
              </a:rPr>
              <a:t>Kaiming He, Xiangyu Zhang, Shaoqing Ren, Jian Sun: Deep Residual Learning for Image Recognition. CVPR 2016: 770-778</a:t>
            </a:r>
          </a:p>
        </p:txBody>
      </p:sp>
    </p:spTree>
    <p:extLst>
      <p:ext uri="{BB962C8B-B14F-4D97-AF65-F5344CB8AC3E}">
        <p14:creationId xmlns:p14="http://schemas.microsoft.com/office/powerpoint/2010/main" val="289870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left)">
                                      <p:cBhvr>
                                        <p:cTn id="21" dur="500"/>
                                        <p:tgtEl>
                                          <p:spTgt spid="3">
                                            <p:txEl>
                                              <p:pRg st="3" end="3"/>
                                            </p:txEl>
                                          </p:spTgt>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ADBF0F00-1D74-45EC-AC0C-EA3B53F1514A}"/>
              </a:ext>
            </a:extLst>
          </p:cNvPr>
          <p:cNvGraphicFramePr>
            <a:graphicFrameLocks noGrp="1"/>
          </p:cNvGraphicFramePr>
          <p:nvPr>
            <p:extLst>
              <p:ext uri="{D42A27DB-BD31-4B8C-83A1-F6EECF244321}">
                <p14:modId xmlns:p14="http://schemas.microsoft.com/office/powerpoint/2010/main" val="1842193396"/>
              </p:ext>
            </p:extLst>
          </p:nvPr>
        </p:nvGraphicFramePr>
        <p:xfrm>
          <a:off x="615950" y="1098466"/>
          <a:ext cx="10960100" cy="4784535"/>
        </p:xfrm>
        <a:graphic>
          <a:graphicData uri="http://schemas.openxmlformats.org/drawingml/2006/table">
            <a:tbl>
              <a:tblPr firstRow="1" bandRow="1">
                <a:tableStyleId>{5C22544A-7EE6-4342-B048-85BDC9FD1C3A}</a:tableStyleId>
              </a:tblPr>
              <a:tblGrid>
                <a:gridCol w="6934200">
                  <a:extLst>
                    <a:ext uri="{9D8B030D-6E8A-4147-A177-3AD203B41FA5}">
                      <a16:colId xmlns:a16="http://schemas.microsoft.com/office/drawing/2014/main" val="984393111"/>
                    </a:ext>
                  </a:extLst>
                </a:gridCol>
                <a:gridCol w="4025900">
                  <a:extLst>
                    <a:ext uri="{9D8B030D-6E8A-4147-A177-3AD203B41FA5}">
                      <a16:colId xmlns:a16="http://schemas.microsoft.com/office/drawing/2014/main" val="2713915207"/>
                    </a:ext>
                  </a:extLst>
                </a:gridCol>
              </a:tblGrid>
              <a:tr h="2715163">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66CCFF">
                        <a:alpha val="22000"/>
                      </a:srgbClr>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000">
                        <a:alpha val="22000"/>
                      </a:srgbClr>
                    </a:solidFill>
                  </a:tcPr>
                </a:tc>
                <a:extLst>
                  <a:ext uri="{0D108BD9-81ED-4DB2-BD59-A6C34878D82A}">
                    <a16:rowId xmlns:a16="http://schemas.microsoft.com/office/drawing/2014/main" val="974863222"/>
                  </a:ext>
                </a:extLst>
              </a:tr>
              <a:tr h="2069372">
                <a:tc gridSpan="2">
                  <a:txBody>
                    <a:bodyPr/>
                    <a:lstStyle/>
                    <a:p>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7FBA00">
                        <a:alpha val="15000"/>
                      </a:srgbClr>
                    </a:solidFill>
                  </a:tcPr>
                </a:tc>
                <a:tc hMerge="1">
                  <a:txBody>
                    <a:bodyPr/>
                    <a:lstStyle/>
                    <a:p>
                      <a:endParaRPr lang="en-US"/>
                    </a:p>
                  </a:txBody>
                  <a:tcPr/>
                </a:tc>
                <a:extLst>
                  <a:ext uri="{0D108BD9-81ED-4DB2-BD59-A6C34878D82A}">
                    <a16:rowId xmlns:a16="http://schemas.microsoft.com/office/drawing/2014/main" val="2871659117"/>
                  </a:ext>
                </a:extLst>
              </a:tr>
            </a:tbl>
          </a:graphicData>
        </a:graphic>
      </p:graphicFrame>
      <p:sp>
        <p:nvSpPr>
          <p:cNvPr id="2" name="Title 1">
            <a:extLst>
              <a:ext uri="{FF2B5EF4-FFF2-40B4-BE49-F238E27FC236}">
                <a16:creationId xmlns:a16="http://schemas.microsoft.com/office/drawing/2014/main" id="{E0798391-3170-4491-AD72-F3F67B531EE7}"/>
              </a:ext>
            </a:extLst>
          </p:cNvPr>
          <p:cNvSpPr>
            <a:spLocks noGrp="1"/>
          </p:cNvSpPr>
          <p:nvPr>
            <p:ph type="title"/>
          </p:nvPr>
        </p:nvSpPr>
        <p:spPr/>
        <p:txBody>
          <a:bodyPr/>
          <a:lstStyle/>
          <a:p>
            <a:r>
              <a:rPr lang="en-US" dirty="0"/>
              <a:t>Examples of Advanced CNNs</a:t>
            </a:r>
          </a:p>
        </p:txBody>
      </p:sp>
      <p:pic>
        <p:nvPicPr>
          <p:cNvPr id="5" name="Picture 4">
            <a:extLst>
              <a:ext uri="{FF2B5EF4-FFF2-40B4-BE49-F238E27FC236}">
                <a16:creationId xmlns:a16="http://schemas.microsoft.com/office/drawing/2014/main" id="{F6C831C3-87A5-450D-B823-56754C880AD6}"/>
              </a:ext>
            </a:extLst>
          </p:cNvPr>
          <p:cNvPicPr>
            <a:picLocks noChangeAspect="1"/>
          </p:cNvPicPr>
          <p:nvPr/>
        </p:nvPicPr>
        <p:blipFill rotWithShape="1">
          <a:blip r:embed="rId3"/>
          <a:srcRect l="67008"/>
          <a:stretch/>
        </p:blipFill>
        <p:spPr>
          <a:xfrm rot="16200000">
            <a:off x="5341219" y="-497629"/>
            <a:ext cx="1543397" cy="10544762"/>
          </a:xfrm>
          <a:prstGeom prst="rect">
            <a:avLst/>
          </a:prstGeom>
        </p:spPr>
      </p:pic>
      <p:pic>
        <p:nvPicPr>
          <p:cNvPr id="7" name="Picture 6">
            <a:extLst>
              <a:ext uri="{FF2B5EF4-FFF2-40B4-BE49-F238E27FC236}">
                <a16:creationId xmlns:a16="http://schemas.microsoft.com/office/drawing/2014/main" id="{983F2FD8-A743-4693-8B5A-25E7A4D82BD3}"/>
              </a:ext>
            </a:extLst>
          </p:cNvPr>
          <p:cNvPicPr>
            <a:picLocks noChangeAspect="1"/>
          </p:cNvPicPr>
          <p:nvPr/>
        </p:nvPicPr>
        <p:blipFill>
          <a:blip r:embed="rId4"/>
          <a:stretch>
            <a:fillRect/>
          </a:stretch>
        </p:blipFill>
        <p:spPr>
          <a:xfrm>
            <a:off x="747296" y="1421182"/>
            <a:ext cx="6716649" cy="1606296"/>
          </a:xfrm>
          <a:prstGeom prst="rect">
            <a:avLst/>
          </a:prstGeom>
        </p:spPr>
      </p:pic>
      <p:sp>
        <p:nvSpPr>
          <p:cNvPr id="8" name="TextBox 7">
            <a:extLst>
              <a:ext uri="{FF2B5EF4-FFF2-40B4-BE49-F238E27FC236}">
                <a16:creationId xmlns:a16="http://schemas.microsoft.com/office/drawing/2014/main" id="{32C51A00-1882-407F-A165-ED2B01B61638}"/>
              </a:ext>
            </a:extLst>
          </p:cNvPr>
          <p:cNvSpPr txBox="1"/>
          <p:nvPr/>
        </p:nvSpPr>
        <p:spPr>
          <a:xfrm>
            <a:off x="7804840" y="3501484"/>
            <a:ext cx="2975113" cy="369332"/>
          </a:xfrm>
          <a:prstGeom prst="rect">
            <a:avLst/>
          </a:prstGeom>
          <a:noFill/>
        </p:spPr>
        <p:txBody>
          <a:bodyPr wrap="square" rtlCol="0">
            <a:spAutoFit/>
          </a:bodyPr>
          <a:lstStyle/>
          <a:p>
            <a:pPr algn="ctr"/>
            <a:r>
              <a:rPr lang="en-US" dirty="0" err="1">
                <a:latin typeface="Segoe UI Light" panose="020B0502040204020203" pitchFamily="34" charset="0"/>
                <a:cs typeface="Segoe UI Light" panose="020B0502040204020203" pitchFamily="34" charset="0"/>
              </a:rPr>
              <a:t>DenseNet</a:t>
            </a:r>
            <a:endParaRPr lang="en-US" dirty="0">
              <a:latin typeface="Segoe UI Light" panose="020B0502040204020203" pitchFamily="34" charset="0"/>
              <a:cs typeface="Segoe UI Light" panose="020B0502040204020203" pitchFamily="34" charset="0"/>
            </a:endParaRPr>
          </a:p>
        </p:txBody>
      </p:sp>
      <p:sp>
        <p:nvSpPr>
          <p:cNvPr id="9" name="TextBox 8">
            <a:extLst>
              <a:ext uri="{FF2B5EF4-FFF2-40B4-BE49-F238E27FC236}">
                <a16:creationId xmlns:a16="http://schemas.microsoft.com/office/drawing/2014/main" id="{0B8B2924-9EDB-44CB-8BC0-B3EF850F407A}"/>
              </a:ext>
            </a:extLst>
          </p:cNvPr>
          <p:cNvSpPr txBox="1"/>
          <p:nvPr/>
        </p:nvSpPr>
        <p:spPr>
          <a:xfrm>
            <a:off x="4525617" y="5614789"/>
            <a:ext cx="2975113" cy="369332"/>
          </a:xfrm>
          <a:prstGeom prst="rect">
            <a:avLst/>
          </a:prstGeom>
          <a:noFill/>
        </p:spPr>
        <p:txBody>
          <a:bodyPr wrap="square" rtlCol="0">
            <a:spAutoFit/>
          </a:bodyPr>
          <a:lstStyle/>
          <a:p>
            <a:pPr algn="ctr"/>
            <a:r>
              <a:rPr lang="en-US" dirty="0" err="1">
                <a:latin typeface="Segoe UI Light" panose="020B0502040204020203" pitchFamily="34" charset="0"/>
                <a:cs typeface="Segoe UI Light" panose="020B0502040204020203" pitchFamily="34" charset="0"/>
              </a:rPr>
              <a:t>ResNet</a:t>
            </a:r>
            <a:endParaRPr lang="en-US" dirty="0">
              <a:latin typeface="Segoe UI Light" panose="020B0502040204020203" pitchFamily="34" charset="0"/>
              <a:cs typeface="Segoe UI Light" panose="020B0502040204020203" pitchFamily="34" charset="0"/>
            </a:endParaRPr>
          </a:p>
        </p:txBody>
      </p:sp>
      <p:pic>
        <p:nvPicPr>
          <p:cNvPr id="10" name="Picture 9">
            <a:extLst>
              <a:ext uri="{FF2B5EF4-FFF2-40B4-BE49-F238E27FC236}">
                <a16:creationId xmlns:a16="http://schemas.microsoft.com/office/drawing/2014/main" id="{C3750463-6DB8-4BC1-B0E8-F3056C4F50B3}"/>
              </a:ext>
            </a:extLst>
          </p:cNvPr>
          <p:cNvPicPr>
            <a:picLocks noChangeAspect="1"/>
          </p:cNvPicPr>
          <p:nvPr/>
        </p:nvPicPr>
        <p:blipFill>
          <a:blip r:embed="rId5"/>
          <a:stretch>
            <a:fillRect/>
          </a:stretch>
        </p:blipFill>
        <p:spPr>
          <a:xfrm>
            <a:off x="7684190" y="1153763"/>
            <a:ext cx="3562350" cy="2441258"/>
          </a:xfrm>
          <a:prstGeom prst="rect">
            <a:avLst/>
          </a:prstGeom>
        </p:spPr>
      </p:pic>
      <p:sp>
        <p:nvSpPr>
          <p:cNvPr id="11" name="TextBox 10">
            <a:extLst>
              <a:ext uri="{FF2B5EF4-FFF2-40B4-BE49-F238E27FC236}">
                <a16:creationId xmlns:a16="http://schemas.microsoft.com/office/drawing/2014/main" id="{143C7BBD-2674-45F4-96FB-85C9D2DA7808}"/>
              </a:ext>
            </a:extLst>
          </p:cNvPr>
          <p:cNvSpPr txBox="1"/>
          <p:nvPr/>
        </p:nvSpPr>
        <p:spPr>
          <a:xfrm>
            <a:off x="2517360" y="3244358"/>
            <a:ext cx="2975113" cy="369332"/>
          </a:xfrm>
          <a:prstGeom prst="rect">
            <a:avLst/>
          </a:prstGeom>
          <a:noFill/>
        </p:spPr>
        <p:txBody>
          <a:bodyPr wrap="square" rtlCol="0">
            <a:spAutoFit/>
          </a:bodyPr>
          <a:lstStyle/>
          <a:p>
            <a:pPr algn="ctr"/>
            <a:r>
              <a:rPr lang="en-US" dirty="0" err="1">
                <a:latin typeface="Segoe UI Light" panose="020B0502040204020203" pitchFamily="34" charset="0"/>
                <a:cs typeface="Segoe UI Light" panose="020B0502040204020203" pitchFamily="34" charset="0"/>
              </a:rPr>
              <a:t>GoogleNet</a:t>
            </a:r>
            <a:endParaRPr lang="en-US" dirty="0">
              <a:latin typeface="Segoe UI Light" panose="020B0502040204020203" pitchFamily="34" charset="0"/>
              <a:cs typeface="Segoe UI Light" panose="020B0502040204020203" pitchFamily="34" charset="0"/>
            </a:endParaRPr>
          </a:p>
        </p:txBody>
      </p:sp>
      <p:sp>
        <p:nvSpPr>
          <p:cNvPr id="12" name="TextBox 11">
            <a:extLst>
              <a:ext uri="{FF2B5EF4-FFF2-40B4-BE49-F238E27FC236}">
                <a16:creationId xmlns:a16="http://schemas.microsoft.com/office/drawing/2014/main" id="{A6A3FD1B-B50C-470C-BFCC-F6AB1668628D}"/>
              </a:ext>
            </a:extLst>
          </p:cNvPr>
          <p:cNvSpPr txBox="1"/>
          <p:nvPr/>
        </p:nvSpPr>
        <p:spPr>
          <a:xfrm>
            <a:off x="457200" y="5805947"/>
            <a:ext cx="11507786" cy="1224951"/>
          </a:xfrm>
          <a:prstGeom prst="rect">
            <a:avLst/>
          </a:prstGeom>
          <a:noFill/>
        </p:spPr>
        <p:txBody>
          <a:bodyPr wrap="square" lIns="182880" tIns="146304" rIns="182880" bIns="146304" rtlCol="0">
            <a:spAutoFit/>
          </a:bodyPr>
          <a:lstStyle/>
          <a:p>
            <a:pPr>
              <a:lnSpc>
                <a:spcPct val="90000"/>
              </a:lnSpc>
              <a:spcAft>
                <a:spcPts val="600"/>
              </a:spcAft>
            </a:pPr>
            <a:r>
              <a:rPr lang="en-US" sz="1400" dirty="0">
                <a:latin typeface="Segoe UI Light" panose="020B0502040204020203" pitchFamily="34" charset="0"/>
                <a:cs typeface="Segoe UI Light" panose="020B0502040204020203" pitchFamily="34" charset="0"/>
              </a:rPr>
              <a:t>Christian </a:t>
            </a:r>
            <a:r>
              <a:rPr lang="en-US" sz="1400" dirty="0" err="1">
                <a:latin typeface="Segoe UI Light" panose="020B0502040204020203" pitchFamily="34" charset="0"/>
                <a:cs typeface="Segoe UI Light" panose="020B0502040204020203" pitchFamily="34" charset="0"/>
              </a:rPr>
              <a:t>Szegedy</a:t>
            </a:r>
            <a:r>
              <a:rPr lang="en-US" sz="1400" dirty="0">
                <a:latin typeface="Segoe UI Light" panose="020B0502040204020203" pitchFamily="34" charset="0"/>
                <a:cs typeface="Segoe UI Light" panose="020B0502040204020203" pitchFamily="34" charset="0"/>
              </a:rPr>
              <a:t>, Wei Liu, Yangqing Jia, Pierre </a:t>
            </a:r>
            <a:r>
              <a:rPr lang="en-US" sz="1400" dirty="0" err="1">
                <a:latin typeface="Segoe UI Light" panose="020B0502040204020203" pitchFamily="34" charset="0"/>
                <a:cs typeface="Segoe UI Light" panose="020B0502040204020203" pitchFamily="34" charset="0"/>
              </a:rPr>
              <a:t>Sermanet</a:t>
            </a:r>
            <a:r>
              <a:rPr lang="en-US" sz="1400" dirty="0">
                <a:latin typeface="Segoe UI Light" panose="020B0502040204020203" pitchFamily="34" charset="0"/>
                <a:cs typeface="Segoe UI Light" panose="020B0502040204020203" pitchFamily="34" charset="0"/>
              </a:rPr>
              <a:t>, Scott E. Reed, </a:t>
            </a:r>
            <a:r>
              <a:rPr lang="en-US" sz="1400" dirty="0" err="1">
                <a:latin typeface="Segoe UI Light" panose="020B0502040204020203" pitchFamily="34" charset="0"/>
                <a:cs typeface="Segoe UI Light" panose="020B0502040204020203" pitchFamily="34" charset="0"/>
              </a:rPr>
              <a:t>Dragomir</a:t>
            </a:r>
            <a:r>
              <a:rPr lang="en-US" sz="1400" dirty="0">
                <a:latin typeface="Segoe UI Light" panose="020B0502040204020203" pitchFamily="34" charset="0"/>
                <a:cs typeface="Segoe UI Light" panose="020B0502040204020203" pitchFamily="34" charset="0"/>
              </a:rPr>
              <a:t> </a:t>
            </a:r>
            <a:r>
              <a:rPr lang="en-US" sz="1400" dirty="0" err="1">
                <a:latin typeface="Segoe UI Light" panose="020B0502040204020203" pitchFamily="34" charset="0"/>
                <a:cs typeface="Segoe UI Light" panose="020B0502040204020203" pitchFamily="34" charset="0"/>
              </a:rPr>
              <a:t>Anguelov</a:t>
            </a:r>
            <a:r>
              <a:rPr lang="en-US" sz="1400" dirty="0">
                <a:latin typeface="Segoe UI Light" panose="020B0502040204020203" pitchFamily="34" charset="0"/>
                <a:cs typeface="Segoe UI Light" panose="020B0502040204020203" pitchFamily="34" charset="0"/>
              </a:rPr>
              <a:t>, </a:t>
            </a:r>
            <a:r>
              <a:rPr lang="en-US" sz="1400" dirty="0" err="1">
                <a:latin typeface="Segoe UI Light" panose="020B0502040204020203" pitchFamily="34" charset="0"/>
                <a:cs typeface="Segoe UI Light" panose="020B0502040204020203" pitchFamily="34" charset="0"/>
              </a:rPr>
              <a:t>Dumitru</a:t>
            </a:r>
            <a:r>
              <a:rPr lang="en-US" sz="1400" dirty="0">
                <a:latin typeface="Segoe UI Light" panose="020B0502040204020203" pitchFamily="34" charset="0"/>
                <a:cs typeface="Segoe UI Light" panose="020B0502040204020203" pitchFamily="34" charset="0"/>
              </a:rPr>
              <a:t> Erhan, Vincent </a:t>
            </a:r>
            <a:r>
              <a:rPr lang="en-US" sz="1400" dirty="0" err="1">
                <a:latin typeface="Segoe UI Light" panose="020B0502040204020203" pitchFamily="34" charset="0"/>
                <a:cs typeface="Segoe UI Light" panose="020B0502040204020203" pitchFamily="34" charset="0"/>
              </a:rPr>
              <a:t>Vanhoucke</a:t>
            </a:r>
            <a:r>
              <a:rPr lang="en-US" sz="1400" dirty="0">
                <a:latin typeface="Segoe UI Light" panose="020B0502040204020203" pitchFamily="34" charset="0"/>
                <a:cs typeface="Segoe UI Light" panose="020B0502040204020203" pitchFamily="34" charset="0"/>
              </a:rPr>
              <a:t>, Andrew </a:t>
            </a:r>
            <a:r>
              <a:rPr lang="en-US" sz="1400" dirty="0" err="1">
                <a:latin typeface="Segoe UI Light" panose="020B0502040204020203" pitchFamily="34" charset="0"/>
                <a:cs typeface="Segoe UI Light" panose="020B0502040204020203" pitchFamily="34" charset="0"/>
              </a:rPr>
              <a:t>Rabinovich</a:t>
            </a:r>
            <a:r>
              <a:rPr lang="en-US" sz="1400" dirty="0">
                <a:latin typeface="Segoe UI Light" panose="020B0502040204020203" pitchFamily="34" charset="0"/>
                <a:cs typeface="Segoe UI Light" panose="020B0502040204020203" pitchFamily="34" charset="0"/>
              </a:rPr>
              <a:t>: Going deeper with convolutions. CVPR 2015: 1-9</a:t>
            </a:r>
          </a:p>
          <a:p>
            <a:pPr>
              <a:lnSpc>
                <a:spcPct val="90000"/>
              </a:lnSpc>
              <a:spcAft>
                <a:spcPts val="600"/>
              </a:spcAft>
            </a:pPr>
            <a:r>
              <a:rPr lang="en-US" sz="1400" dirty="0">
                <a:latin typeface="Segoe UI Light" panose="020B0502040204020203" pitchFamily="34" charset="0"/>
                <a:cs typeface="Segoe UI Light" panose="020B0502040204020203" pitchFamily="34" charset="0"/>
              </a:rPr>
              <a:t>Kaiming He, Xiangyu Zhang, Shaoqing Ren, Jian Sun: Deep Residual Learning for Image Recognition. CVPR 2016: 770-778</a:t>
            </a:r>
          </a:p>
          <a:p>
            <a:pPr>
              <a:lnSpc>
                <a:spcPct val="90000"/>
              </a:lnSpc>
              <a:spcAft>
                <a:spcPts val="600"/>
              </a:spcAft>
            </a:pPr>
            <a:r>
              <a:rPr lang="en-US" sz="1400" dirty="0">
                <a:latin typeface="Segoe UI Light" panose="020B0502040204020203" pitchFamily="34" charset="0"/>
                <a:cs typeface="Segoe UI Light" panose="020B0502040204020203" pitchFamily="34" charset="0"/>
              </a:rPr>
              <a:t>Gao Huang, Zhuang Liu, Kilian Q. Weinberger, Laurens van der </a:t>
            </a:r>
            <a:r>
              <a:rPr lang="en-US" sz="1400" dirty="0" err="1">
                <a:latin typeface="Segoe UI Light" panose="020B0502040204020203" pitchFamily="34" charset="0"/>
                <a:cs typeface="Segoe UI Light" panose="020B0502040204020203" pitchFamily="34" charset="0"/>
              </a:rPr>
              <a:t>Maaten</a:t>
            </a:r>
            <a:r>
              <a:rPr lang="en-US" sz="1400" dirty="0">
                <a:latin typeface="Segoe UI Light" panose="020B0502040204020203" pitchFamily="34" charset="0"/>
                <a:cs typeface="Segoe UI Light" panose="020B0502040204020203" pitchFamily="34" charset="0"/>
              </a:rPr>
              <a:t>: Densely Connected Convolutional Networks. CVPR 2017</a:t>
            </a:r>
          </a:p>
        </p:txBody>
      </p:sp>
    </p:spTree>
    <p:extLst>
      <p:ext uri="{BB962C8B-B14F-4D97-AF65-F5344CB8AC3E}">
        <p14:creationId xmlns:p14="http://schemas.microsoft.com/office/powerpoint/2010/main" val="1213502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42D46-25E2-4008-9C85-16A03814AD75}"/>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5C351302-9C36-443E-B2E9-7ACD187C3EAB}"/>
              </a:ext>
            </a:extLst>
          </p:cNvPr>
          <p:cNvSpPr>
            <a:spLocks noGrp="1"/>
          </p:cNvSpPr>
          <p:nvPr>
            <p:ph type="body" idx="1"/>
          </p:nvPr>
        </p:nvSpPr>
        <p:spPr>
          <a:xfrm>
            <a:off x="611718" y="2539999"/>
            <a:ext cx="10825541" cy="920751"/>
          </a:xfrm>
        </p:spPr>
        <p:txBody>
          <a:bodyPr/>
          <a:lstStyle/>
          <a:p>
            <a:endParaRPr lang="en-US" sz="1600"/>
          </a:p>
          <a:p>
            <a:r>
              <a:rPr lang="en-US" sz="1600" dirty="0"/>
              <a:t>Ian </a:t>
            </a:r>
            <a:r>
              <a:rPr lang="en-US" sz="1600" dirty="0" err="1"/>
              <a:t>Goodfellow</a:t>
            </a:r>
            <a:r>
              <a:rPr lang="en-US" sz="1600" dirty="0"/>
              <a:t> and </a:t>
            </a:r>
            <a:r>
              <a:rPr lang="en-US" sz="1600" dirty="0" err="1"/>
              <a:t>Yoshua</a:t>
            </a:r>
            <a:r>
              <a:rPr lang="en-US" sz="1600" dirty="0"/>
              <a:t> </a:t>
            </a:r>
            <a:r>
              <a:rPr lang="en-US" sz="1600" dirty="0" err="1"/>
              <a:t>Bengio</a:t>
            </a:r>
            <a:r>
              <a:rPr lang="en-US" sz="1600" dirty="0"/>
              <a:t> and Aaron </a:t>
            </a:r>
            <a:r>
              <a:rPr lang="en-US" sz="1600" dirty="0" err="1"/>
              <a:t>Courville</a:t>
            </a:r>
            <a:r>
              <a:rPr lang="en-US" sz="1600" dirty="0"/>
              <a:t>: Deep Learning. MIT Press, 2016</a:t>
            </a:r>
          </a:p>
          <a:p>
            <a:r>
              <a:rPr lang="en-US" sz="1600" dirty="0"/>
              <a:t>The Stanford CS class CS231n: Convolutional Neural Networks for Visual Recognition </a:t>
            </a:r>
            <a:r>
              <a:rPr lang="en-US" sz="1600" dirty="0">
                <a:hlinkClick r:id="rId3"/>
              </a:rPr>
              <a:t>http://cs231n.github.io/</a:t>
            </a:r>
            <a:r>
              <a:rPr lang="en-US" sz="1600" dirty="0"/>
              <a:t> </a:t>
            </a:r>
          </a:p>
        </p:txBody>
      </p:sp>
    </p:spTree>
    <p:extLst>
      <p:ext uri="{BB962C8B-B14F-4D97-AF65-F5344CB8AC3E}">
        <p14:creationId xmlns:p14="http://schemas.microsoft.com/office/powerpoint/2010/main" val="33466719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7646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1D43BE8E-2AC7-4A8C-940F-981FD4D47798}"/>
              </a:ext>
            </a:extLst>
          </p:cNvPr>
          <p:cNvSpPr/>
          <p:nvPr/>
        </p:nvSpPr>
        <p:spPr bwMode="auto">
          <a:xfrm>
            <a:off x="-42546" y="2014330"/>
            <a:ext cx="12287556" cy="2919629"/>
          </a:xfrm>
          <a:prstGeom prst="rect">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5" name="Cube 4">
            <a:extLst>
              <a:ext uri="{FF2B5EF4-FFF2-40B4-BE49-F238E27FC236}">
                <a16:creationId xmlns:a16="http://schemas.microsoft.com/office/drawing/2014/main" id="{316CDC83-7298-4F0E-B4FA-3D7EB757ED41}"/>
              </a:ext>
            </a:extLst>
          </p:cNvPr>
          <p:cNvSpPr/>
          <p:nvPr/>
        </p:nvSpPr>
        <p:spPr>
          <a:xfrm>
            <a:off x="2594917" y="2380732"/>
            <a:ext cx="667265" cy="1556953"/>
          </a:xfrm>
          <a:prstGeom prst="cube">
            <a:avLst>
              <a:gd name="adj" fmla="val 92044"/>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be 5">
            <a:extLst>
              <a:ext uri="{FF2B5EF4-FFF2-40B4-BE49-F238E27FC236}">
                <a16:creationId xmlns:a16="http://schemas.microsoft.com/office/drawing/2014/main" id="{9D6BE32F-4BC1-4709-B5C3-8A945346E032}"/>
              </a:ext>
            </a:extLst>
          </p:cNvPr>
          <p:cNvSpPr/>
          <p:nvPr/>
        </p:nvSpPr>
        <p:spPr>
          <a:xfrm>
            <a:off x="2706128" y="2380732"/>
            <a:ext cx="667265" cy="1556953"/>
          </a:xfrm>
          <a:prstGeom prst="cube">
            <a:avLst>
              <a:gd name="adj" fmla="val 92044"/>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be 6">
            <a:extLst>
              <a:ext uri="{FF2B5EF4-FFF2-40B4-BE49-F238E27FC236}">
                <a16:creationId xmlns:a16="http://schemas.microsoft.com/office/drawing/2014/main" id="{DC257AE5-947E-4AC8-87ED-A878202D2B91}"/>
              </a:ext>
            </a:extLst>
          </p:cNvPr>
          <p:cNvSpPr/>
          <p:nvPr/>
        </p:nvSpPr>
        <p:spPr>
          <a:xfrm>
            <a:off x="2817339" y="2380732"/>
            <a:ext cx="667265" cy="1556953"/>
          </a:xfrm>
          <a:prstGeom prst="cube">
            <a:avLst>
              <a:gd name="adj" fmla="val 92044"/>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ube 7">
            <a:extLst>
              <a:ext uri="{FF2B5EF4-FFF2-40B4-BE49-F238E27FC236}">
                <a16:creationId xmlns:a16="http://schemas.microsoft.com/office/drawing/2014/main" id="{E9421571-4840-4C54-B69F-D8A5D145944B}"/>
              </a:ext>
            </a:extLst>
          </p:cNvPr>
          <p:cNvSpPr/>
          <p:nvPr/>
        </p:nvSpPr>
        <p:spPr>
          <a:xfrm>
            <a:off x="2928550" y="2380732"/>
            <a:ext cx="667265" cy="1556953"/>
          </a:xfrm>
          <a:prstGeom prst="cube">
            <a:avLst>
              <a:gd name="adj" fmla="val 92044"/>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123C6AF-9783-4A69-81FD-CC024A6D9398}"/>
              </a:ext>
            </a:extLst>
          </p:cNvPr>
          <p:cNvPicPr>
            <a:picLocks noChangeAspect="1"/>
          </p:cNvPicPr>
          <p:nvPr/>
        </p:nvPicPr>
        <p:blipFill>
          <a:blip r:embed="rId3"/>
          <a:stretch>
            <a:fillRect/>
          </a:stretch>
        </p:blipFill>
        <p:spPr>
          <a:xfrm>
            <a:off x="926698" y="2652584"/>
            <a:ext cx="1185332" cy="1186247"/>
          </a:xfrm>
          <a:prstGeom prst="rect">
            <a:avLst/>
          </a:prstGeom>
          <a:ln>
            <a:solidFill>
              <a:schemeClr val="bg1"/>
            </a:solidFill>
          </a:ln>
        </p:spPr>
      </p:pic>
      <p:sp>
        <p:nvSpPr>
          <p:cNvPr id="10" name="Rectangle 9">
            <a:extLst>
              <a:ext uri="{FF2B5EF4-FFF2-40B4-BE49-F238E27FC236}">
                <a16:creationId xmlns:a16="http://schemas.microsoft.com/office/drawing/2014/main" id="{73724D17-A087-4DB6-B97B-0084B737CEC4}"/>
              </a:ext>
            </a:extLst>
          </p:cNvPr>
          <p:cNvSpPr/>
          <p:nvPr/>
        </p:nvSpPr>
        <p:spPr>
          <a:xfrm>
            <a:off x="1081671" y="3418703"/>
            <a:ext cx="333633" cy="32127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6635D0E-9D32-4CCB-9F4A-1C7BAF7645C9}"/>
              </a:ext>
            </a:extLst>
          </p:cNvPr>
          <p:cNvCxnSpPr>
            <a:cxnSpLocks/>
          </p:cNvCxnSpPr>
          <p:nvPr/>
        </p:nvCxnSpPr>
        <p:spPr>
          <a:xfrm flipV="1">
            <a:off x="1417398" y="3579341"/>
            <a:ext cx="1733573" cy="160638"/>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2" name="Parallelogram 11">
            <a:extLst>
              <a:ext uri="{FF2B5EF4-FFF2-40B4-BE49-F238E27FC236}">
                <a16:creationId xmlns:a16="http://schemas.microsoft.com/office/drawing/2014/main" id="{31B5B0A0-6CA0-4563-9845-A54F83DED547}"/>
              </a:ext>
            </a:extLst>
          </p:cNvPr>
          <p:cNvSpPr/>
          <p:nvPr/>
        </p:nvSpPr>
        <p:spPr>
          <a:xfrm rot="8047263">
            <a:off x="2925987" y="3400458"/>
            <a:ext cx="481387" cy="196600"/>
          </a:xfrm>
          <a:prstGeom prst="parallelogram">
            <a:avLst>
              <a:gd name="adj" fmla="val 105121"/>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F3854598-1D26-43DC-BF16-7B6FB4576687}"/>
              </a:ext>
            </a:extLst>
          </p:cNvPr>
          <p:cNvCxnSpPr>
            <a:cxnSpLocks/>
          </p:cNvCxnSpPr>
          <p:nvPr/>
        </p:nvCxnSpPr>
        <p:spPr>
          <a:xfrm>
            <a:off x="1405371" y="3418703"/>
            <a:ext cx="1745600" cy="160638"/>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4" name="Cube 13">
            <a:extLst>
              <a:ext uri="{FF2B5EF4-FFF2-40B4-BE49-F238E27FC236}">
                <a16:creationId xmlns:a16="http://schemas.microsoft.com/office/drawing/2014/main" id="{58327847-C918-4C3B-BEB0-5BEB4E5F0F6F}"/>
              </a:ext>
            </a:extLst>
          </p:cNvPr>
          <p:cNvSpPr/>
          <p:nvPr/>
        </p:nvSpPr>
        <p:spPr>
          <a:xfrm>
            <a:off x="4081846" y="2380731"/>
            <a:ext cx="667265" cy="1556953"/>
          </a:xfrm>
          <a:prstGeom prst="cube">
            <a:avLst>
              <a:gd name="adj" fmla="val 92044"/>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be 14">
            <a:extLst>
              <a:ext uri="{FF2B5EF4-FFF2-40B4-BE49-F238E27FC236}">
                <a16:creationId xmlns:a16="http://schemas.microsoft.com/office/drawing/2014/main" id="{F8A8A742-11EE-4738-A7A1-41137B019FBE}"/>
              </a:ext>
            </a:extLst>
          </p:cNvPr>
          <p:cNvSpPr/>
          <p:nvPr/>
        </p:nvSpPr>
        <p:spPr>
          <a:xfrm>
            <a:off x="4193057" y="2380731"/>
            <a:ext cx="667265" cy="1556953"/>
          </a:xfrm>
          <a:prstGeom prst="cube">
            <a:avLst>
              <a:gd name="adj" fmla="val 92044"/>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ube 15">
            <a:extLst>
              <a:ext uri="{FF2B5EF4-FFF2-40B4-BE49-F238E27FC236}">
                <a16:creationId xmlns:a16="http://schemas.microsoft.com/office/drawing/2014/main" id="{C1520086-85E6-4B1B-B40E-BAC4A2E14E21}"/>
              </a:ext>
            </a:extLst>
          </p:cNvPr>
          <p:cNvSpPr/>
          <p:nvPr/>
        </p:nvSpPr>
        <p:spPr>
          <a:xfrm>
            <a:off x="4304268" y="2380731"/>
            <a:ext cx="667265" cy="1556953"/>
          </a:xfrm>
          <a:prstGeom prst="cube">
            <a:avLst>
              <a:gd name="adj" fmla="val 92044"/>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ube 16">
            <a:extLst>
              <a:ext uri="{FF2B5EF4-FFF2-40B4-BE49-F238E27FC236}">
                <a16:creationId xmlns:a16="http://schemas.microsoft.com/office/drawing/2014/main" id="{4AE4A4AF-A359-43E2-B7C6-A49BDF96EF55}"/>
              </a:ext>
            </a:extLst>
          </p:cNvPr>
          <p:cNvSpPr/>
          <p:nvPr/>
        </p:nvSpPr>
        <p:spPr>
          <a:xfrm>
            <a:off x="4415479" y="2380731"/>
            <a:ext cx="667265" cy="1556953"/>
          </a:xfrm>
          <a:prstGeom prst="cube">
            <a:avLst>
              <a:gd name="adj" fmla="val 92044"/>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arallelogram 17">
            <a:extLst>
              <a:ext uri="{FF2B5EF4-FFF2-40B4-BE49-F238E27FC236}">
                <a16:creationId xmlns:a16="http://schemas.microsoft.com/office/drawing/2014/main" id="{4EBC1DF4-9B23-46FB-882F-43C6BF9D6FD6}"/>
              </a:ext>
            </a:extLst>
          </p:cNvPr>
          <p:cNvSpPr/>
          <p:nvPr/>
        </p:nvSpPr>
        <p:spPr>
          <a:xfrm rot="8047263">
            <a:off x="4412916" y="3400457"/>
            <a:ext cx="481387" cy="196600"/>
          </a:xfrm>
          <a:prstGeom prst="parallelogram">
            <a:avLst>
              <a:gd name="adj" fmla="val 105121"/>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ube 18">
            <a:extLst>
              <a:ext uri="{FF2B5EF4-FFF2-40B4-BE49-F238E27FC236}">
                <a16:creationId xmlns:a16="http://schemas.microsoft.com/office/drawing/2014/main" id="{E40D0F72-96F1-451B-BF69-93F56BC4C00E}"/>
              </a:ext>
            </a:extLst>
          </p:cNvPr>
          <p:cNvSpPr/>
          <p:nvPr/>
        </p:nvSpPr>
        <p:spPr>
          <a:xfrm>
            <a:off x="6571230" y="2845807"/>
            <a:ext cx="310976" cy="733536"/>
          </a:xfrm>
          <a:prstGeom prst="cube">
            <a:avLst>
              <a:gd name="adj" fmla="val 84636"/>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ube 19">
            <a:extLst>
              <a:ext uri="{FF2B5EF4-FFF2-40B4-BE49-F238E27FC236}">
                <a16:creationId xmlns:a16="http://schemas.microsoft.com/office/drawing/2014/main" id="{712D0717-440D-4E8C-80C2-5E06FE59D7A4}"/>
              </a:ext>
            </a:extLst>
          </p:cNvPr>
          <p:cNvSpPr/>
          <p:nvPr/>
        </p:nvSpPr>
        <p:spPr>
          <a:xfrm>
            <a:off x="6682441" y="2845807"/>
            <a:ext cx="310976" cy="733536"/>
          </a:xfrm>
          <a:prstGeom prst="cube">
            <a:avLst>
              <a:gd name="adj" fmla="val 84636"/>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ube 20">
            <a:extLst>
              <a:ext uri="{FF2B5EF4-FFF2-40B4-BE49-F238E27FC236}">
                <a16:creationId xmlns:a16="http://schemas.microsoft.com/office/drawing/2014/main" id="{24928DA8-706B-4694-A4F7-73A0627199F5}"/>
              </a:ext>
            </a:extLst>
          </p:cNvPr>
          <p:cNvSpPr/>
          <p:nvPr/>
        </p:nvSpPr>
        <p:spPr>
          <a:xfrm>
            <a:off x="6793652" y="2845807"/>
            <a:ext cx="310976" cy="733536"/>
          </a:xfrm>
          <a:prstGeom prst="cube">
            <a:avLst>
              <a:gd name="adj" fmla="val 84636"/>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ube 21">
            <a:extLst>
              <a:ext uri="{FF2B5EF4-FFF2-40B4-BE49-F238E27FC236}">
                <a16:creationId xmlns:a16="http://schemas.microsoft.com/office/drawing/2014/main" id="{A63DB928-52E5-417E-BF48-E02D5F340F2C}"/>
              </a:ext>
            </a:extLst>
          </p:cNvPr>
          <p:cNvSpPr/>
          <p:nvPr/>
        </p:nvSpPr>
        <p:spPr>
          <a:xfrm>
            <a:off x="6904863" y="2845807"/>
            <a:ext cx="310976" cy="733536"/>
          </a:xfrm>
          <a:prstGeom prst="cube">
            <a:avLst>
              <a:gd name="adj" fmla="val 84636"/>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ube 22">
            <a:extLst>
              <a:ext uri="{FF2B5EF4-FFF2-40B4-BE49-F238E27FC236}">
                <a16:creationId xmlns:a16="http://schemas.microsoft.com/office/drawing/2014/main" id="{DD67EEC8-7CA5-422C-84B3-C865123EF4AB}"/>
              </a:ext>
            </a:extLst>
          </p:cNvPr>
          <p:cNvSpPr/>
          <p:nvPr/>
        </p:nvSpPr>
        <p:spPr>
          <a:xfrm>
            <a:off x="7016074" y="2845807"/>
            <a:ext cx="310976" cy="733536"/>
          </a:xfrm>
          <a:prstGeom prst="cube">
            <a:avLst>
              <a:gd name="adj" fmla="val 84636"/>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ube 23">
            <a:extLst>
              <a:ext uri="{FF2B5EF4-FFF2-40B4-BE49-F238E27FC236}">
                <a16:creationId xmlns:a16="http://schemas.microsoft.com/office/drawing/2014/main" id="{8534ACB3-E480-4466-AC35-2C20C14D359D}"/>
              </a:ext>
            </a:extLst>
          </p:cNvPr>
          <p:cNvSpPr/>
          <p:nvPr/>
        </p:nvSpPr>
        <p:spPr>
          <a:xfrm>
            <a:off x="7127285" y="2845807"/>
            <a:ext cx="310976" cy="733536"/>
          </a:xfrm>
          <a:prstGeom prst="cube">
            <a:avLst>
              <a:gd name="adj" fmla="val 84636"/>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ube 24">
            <a:extLst>
              <a:ext uri="{FF2B5EF4-FFF2-40B4-BE49-F238E27FC236}">
                <a16:creationId xmlns:a16="http://schemas.microsoft.com/office/drawing/2014/main" id="{EFB58EF8-5679-4917-86B6-74B70F80D560}"/>
              </a:ext>
            </a:extLst>
          </p:cNvPr>
          <p:cNvSpPr/>
          <p:nvPr/>
        </p:nvSpPr>
        <p:spPr>
          <a:xfrm>
            <a:off x="7221522" y="2845805"/>
            <a:ext cx="310976" cy="733536"/>
          </a:xfrm>
          <a:prstGeom prst="cube">
            <a:avLst>
              <a:gd name="adj" fmla="val 84636"/>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ube 25">
            <a:extLst>
              <a:ext uri="{FF2B5EF4-FFF2-40B4-BE49-F238E27FC236}">
                <a16:creationId xmlns:a16="http://schemas.microsoft.com/office/drawing/2014/main" id="{7FAAA9F5-DC52-4165-BDB1-D3395152A902}"/>
              </a:ext>
            </a:extLst>
          </p:cNvPr>
          <p:cNvSpPr/>
          <p:nvPr/>
        </p:nvSpPr>
        <p:spPr>
          <a:xfrm>
            <a:off x="7329144" y="2845805"/>
            <a:ext cx="310976" cy="733536"/>
          </a:xfrm>
          <a:prstGeom prst="cube">
            <a:avLst>
              <a:gd name="adj" fmla="val 84636"/>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Parallelogram 26">
            <a:extLst>
              <a:ext uri="{FF2B5EF4-FFF2-40B4-BE49-F238E27FC236}">
                <a16:creationId xmlns:a16="http://schemas.microsoft.com/office/drawing/2014/main" id="{262AF8C1-BA96-4990-A082-4B3A63D1BDD6}"/>
              </a:ext>
            </a:extLst>
          </p:cNvPr>
          <p:cNvSpPr/>
          <p:nvPr/>
        </p:nvSpPr>
        <p:spPr>
          <a:xfrm rot="8047263">
            <a:off x="7346481" y="3292471"/>
            <a:ext cx="266534" cy="103816"/>
          </a:xfrm>
          <a:prstGeom prst="parallelogram">
            <a:avLst>
              <a:gd name="adj" fmla="val 105121"/>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ube 27">
            <a:extLst>
              <a:ext uri="{FF2B5EF4-FFF2-40B4-BE49-F238E27FC236}">
                <a16:creationId xmlns:a16="http://schemas.microsoft.com/office/drawing/2014/main" id="{8A7D4D4D-7F1C-4185-96F9-ED79725EF590}"/>
              </a:ext>
            </a:extLst>
          </p:cNvPr>
          <p:cNvSpPr/>
          <p:nvPr/>
        </p:nvSpPr>
        <p:spPr>
          <a:xfrm>
            <a:off x="8022118" y="2845807"/>
            <a:ext cx="310976" cy="733536"/>
          </a:xfrm>
          <a:prstGeom prst="cube">
            <a:avLst>
              <a:gd name="adj" fmla="val 84636"/>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ube 28">
            <a:extLst>
              <a:ext uri="{FF2B5EF4-FFF2-40B4-BE49-F238E27FC236}">
                <a16:creationId xmlns:a16="http://schemas.microsoft.com/office/drawing/2014/main" id="{69D77CAC-17F2-4049-B6A2-E016FBAA95AC}"/>
              </a:ext>
            </a:extLst>
          </p:cNvPr>
          <p:cNvSpPr/>
          <p:nvPr/>
        </p:nvSpPr>
        <p:spPr>
          <a:xfrm>
            <a:off x="8133329" y="2845807"/>
            <a:ext cx="310976" cy="733536"/>
          </a:xfrm>
          <a:prstGeom prst="cube">
            <a:avLst>
              <a:gd name="adj" fmla="val 84636"/>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ube 29">
            <a:extLst>
              <a:ext uri="{FF2B5EF4-FFF2-40B4-BE49-F238E27FC236}">
                <a16:creationId xmlns:a16="http://schemas.microsoft.com/office/drawing/2014/main" id="{F38051DB-A843-4973-88E9-1157B60981E2}"/>
              </a:ext>
            </a:extLst>
          </p:cNvPr>
          <p:cNvSpPr/>
          <p:nvPr/>
        </p:nvSpPr>
        <p:spPr>
          <a:xfrm>
            <a:off x="8244540" y="2845807"/>
            <a:ext cx="310976" cy="733536"/>
          </a:xfrm>
          <a:prstGeom prst="cube">
            <a:avLst>
              <a:gd name="adj" fmla="val 84636"/>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ube 30">
            <a:extLst>
              <a:ext uri="{FF2B5EF4-FFF2-40B4-BE49-F238E27FC236}">
                <a16:creationId xmlns:a16="http://schemas.microsoft.com/office/drawing/2014/main" id="{7126B2AF-53D5-43DB-90FE-7CDF9764ED2E}"/>
              </a:ext>
            </a:extLst>
          </p:cNvPr>
          <p:cNvSpPr/>
          <p:nvPr/>
        </p:nvSpPr>
        <p:spPr>
          <a:xfrm>
            <a:off x="8355751" y="2845807"/>
            <a:ext cx="310976" cy="733536"/>
          </a:xfrm>
          <a:prstGeom prst="cube">
            <a:avLst>
              <a:gd name="adj" fmla="val 84636"/>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ube 31">
            <a:extLst>
              <a:ext uri="{FF2B5EF4-FFF2-40B4-BE49-F238E27FC236}">
                <a16:creationId xmlns:a16="http://schemas.microsoft.com/office/drawing/2014/main" id="{A97AD840-E11F-4032-965B-AE018E3F586B}"/>
              </a:ext>
            </a:extLst>
          </p:cNvPr>
          <p:cNvSpPr/>
          <p:nvPr/>
        </p:nvSpPr>
        <p:spPr>
          <a:xfrm>
            <a:off x="8466962" y="2845807"/>
            <a:ext cx="310976" cy="733536"/>
          </a:xfrm>
          <a:prstGeom prst="cube">
            <a:avLst>
              <a:gd name="adj" fmla="val 84636"/>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ube 32">
            <a:extLst>
              <a:ext uri="{FF2B5EF4-FFF2-40B4-BE49-F238E27FC236}">
                <a16:creationId xmlns:a16="http://schemas.microsoft.com/office/drawing/2014/main" id="{DAF21DD7-C1D9-4B05-B098-8210E7E9ABED}"/>
              </a:ext>
            </a:extLst>
          </p:cNvPr>
          <p:cNvSpPr/>
          <p:nvPr/>
        </p:nvSpPr>
        <p:spPr>
          <a:xfrm>
            <a:off x="8578173" y="2845807"/>
            <a:ext cx="310976" cy="733536"/>
          </a:xfrm>
          <a:prstGeom prst="cube">
            <a:avLst>
              <a:gd name="adj" fmla="val 84636"/>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be 33">
            <a:extLst>
              <a:ext uri="{FF2B5EF4-FFF2-40B4-BE49-F238E27FC236}">
                <a16:creationId xmlns:a16="http://schemas.microsoft.com/office/drawing/2014/main" id="{8B9D5897-0744-4580-80D2-CA0801E7AC04}"/>
              </a:ext>
            </a:extLst>
          </p:cNvPr>
          <p:cNvSpPr/>
          <p:nvPr/>
        </p:nvSpPr>
        <p:spPr>
          <a:xfrm>
            <a:off x="8672410" y="2845805"/>
            <a:ext cx="310976" cy="733536"/>
          </a:xfrm>
          <a:prstGeom prst="cube">
            <a:avLst>
              <a:gd name="adj" fmla="val 84636"/>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ube 34">
            <a:extLst>
              <a:ext uri="{FF2B5EF4-FFF2-40B4-BE49-F238E27FC236}">
                <a16:creationId xmlns:a16="http://schemas.microsoft.com/office/drawing/2014/main" id="{A1071FD4-F946-4FC1-9429-087D93E00638}"/>
              </a:ext>
            </a:extLst>
          </p:cNvPr>
          <p:cNvSpPr/>
          <p:nvPr/>
        </p:nvSpPr>
        <p:spPr>
          <a:xfrm>
            <a:off x="8780032" y="2845805"/>
            <a:ext cx="310976" cy="733536"/>
          </a:xfrm>
          <a:prstGeom prst="cube">
            <a:avLst>
              <a:gd name="adj" fmla="val 84636"/>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Parallelogram 35">
            <a:extLst>
              <a:ext uri="{FF2B5EF4-FFF2-40B4-BE49-F238E27FC236}">
                <a16:creationId xmlns:a16="http://schemas.microsoft.com/office/drawing/2014/main" id="{39BD4479-C5FD-496F-B18D-1201498250A8}"/>
              </a:ext>
            </a:extLst>
          </p:cNvPr>
          <p:cNvSpPr/>
          <p:nvPr/>
        </p:nvSpPr>
        <p:spPr>
          <a:xfrm rot="8047263">
            <a:off x="8797369" y="3292471"/>
            <a:ext cx="266534" cy="103816"/>
          </a:xfrm>
          <a:prstGeom prst="parallelogram">
            <a:avLst>
              <a:gd name="adj" fmla="val 105121"/>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ube 36">
            <a:extLst>
              <a:ext uri="{FF2B5EF4-FFF2-40B4-BE49-F238E27FC236}">
                <a16:creationId xmlns:a16="http://schemas.microsoft.com/office/drawing/2014/main" id="{46FDC1EB-CCA5-43A0-B15A-6C1ACCC785F6}"/>
              </a:ext>
            </a:extLst>
          </p:cNvPr>
          <p:cNvSpPr/>
          <p:nvPr/>
        </p:nvSpPr>
        <p:spPr>
          <a:xfrm>
            <a:off x="5568775" y="2845807"/>
            <a:ext cx="310976" cy="733536"/>
          </a:xfrm>
          <a:prstGeom prst="cube">
            <a:avLst>
              <a:gd name="adj" fmla="val 84636"/>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ube 37">
            <a:extLst>
              <a:ext uri="{FF2B5EF4-FFF2-40B4-BE49-F238E27FC236}">
                <a16:creationId xmlns:a16="http://schemas.microsoft.com/office/drawing/2014/main" id="{A0EAB9FA-827A-42B2-AC58-905F674D75A4}"/>
              </a:ext>
            </a:extLst>
          </p:cNvPr>
          <p:cNvSpPr/>
          <p:nvPr/>
        </p:nvSpPr>
        <p:spPr>
          <a:xfrm>
            <a:off x="5679986" y="2845807"/>
            <a:ext cx="310976" cy="733536"/>
          </a:xfrm>
          <a:prstGeom prst="cube">
            <a:avLst>
              <a:gd name="adj" fmla="val 84636"/>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ube 38">
            <a:extLst>
              <a:ext uri="{FF2B5EF4-FFF2-40B4-BE49-F238E27FC236}">
                <a16:creationId xmlns:a16="http://schemas.microsoft.com/office/drawing/2014/main" id="{572652E0-2288-41AB-86CB-5D14C64424DD}"/>
              </a:ext>
            </a:extLst>
          </p:cNvPr>
          <p:cNvSpPr/>
          <p:nvPr/>
        </p:nvSpPr>
        <p:spPr>
          <a:xfrm>
            <a:off x="5774223" y="2845805"/>
            <a:ext cx="310976" cy="733536"/>
          </a:xfrm>
          <a:prstGeom prst="cube">
            <a:avLst>
              <a:gd name="adj" fmla="val 84636"/>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ube 39">
            <a:extLst>
              <a:ext uri="{FF2B5EF4-FFF2-40B4-BE49-F238E27FC236}">
                <a16:creationId xmlns:a16="http://schemas.microsoft.com/office/drawing/2014/main" id="{1BB372FC-1D83-4C48-AE5F-135FFD7890E0}"/>
              </a:ext>
            </a:extLst>
          </p:cNvPr>
          <p:cNvSpPr/>
          <p:nvPr/>
        </p:nvSpPr>
        <p:spPr>
          <a:xfrm>
            <a:off x="5881845" y="2845805"/>
            <a:ext cx="310976" cy="733536"/>
          </a:xfrm>
          <a:prstGeom prst="cube">
            <a:avLst>
              <a:gd name="adj" fmla="val 84636"/>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Parallelogram 40">
            <a:extLst>
              <a:ext uri="{FF2B5EF4-FFF2-40B4-BE49-F238E27FC236}">
                <a16:creationId xmlns:a16="http://schemas.microsoft.com/office/drawing/2014/main" id="{2382529B-2FB6-4769-ABF3-028DC324AD34}"/>
              </a:ext>
            </a:extLst>
          </p:cNvPr>
          <p:cNvSpPr/>
          <p:nvPr/>
        </p:nvSpPr>
        <p:spPr>
          <a:xfrm rot="8047263">
            <a:off x="5899182" y="3292471"/>
            <a:ext cx="266534" cy="103816"/>
          </a:xfrm>
          <a:prstGeom prst="parallelogram">
            <a:avLst>
              <a:gd name="adj" fmla="val 105121"/>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ube 41">
            <a:extLst>
              <a:ext uri="{FF2B5EF4-FFF2-40B4-BE49-F238E27FC236}">
                <a16:creationId xmlns:a16="http://schemas.microsoft.com/office/drawing/2014/main" id="{C565EC88-89AD-4D33-A95B-89C222153E9D}"/>
              </a:ext>
            </a:extLst>
          </p:cNvPr>
          <p:cNvSpPr/>
          <p:nvPr/>
        </p:nvSpPr>
        <p:spPr>
          <a:xfrm>
            <a:off x="9582531" y="3105294"/>
            <a:ext cx="131695" cy="214558"/>
          </a:xfrm>
          <a:prstGeom prst="cube">
            <a:avLst>
              <a:gd name="adj" fmla="val 59925"/>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ube 42">
            <a:extLst>
              <a:ext uri="{FF2B5EF4-FFF2-40B4-BE49-F238E27FC236}">
                <a16:creationId xmlns:a16="http://schemas.microsoft.com/office/drawing/2014/main" id="{CAACA608-5795-47C1-990E-3D3D3EE35DC0}"/>
              </a:ext>
            </a:extLst>
          </p:cNvPr>
          <p:cNvSpPr/>
          <p:nvPr/>
        </p:nvSpPr>
        <p:spPr>
          <a:xfrm>
            <a:off x="9672382" y="3105294"/>
            <a:ext cx="131695" cy="214558"/>
          </a:xfrm>
          <a:prstGeom prst="cube">
            <a:avLst>
              <a:gd name="adj" fmla="val 59925"/>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ube 43">
            <a:extLst>
              <a:ext uri="{FF2B5EF4-FFF2-40B4-BE49-F238E27FC236}">
                <a16:creationId xmlns:a16="http://schemas.microsoft.com/office/drawing/2014/main" id="{F03B1828-0505-421D-9EB0-6BE3855F2B9E}"/>
              </a:ext>
            </a:extLst>
          </p:cNvPr>
          <p:cNvSpPr/>
          <p:nvPr/>
        </p:nvSpPr>
        <p:spPr>
          <a:xfrm>
            <a:off x="9762233" y="3105294"/>
            <a:ext cx="131695" cy="214558"/>
          </a:xfrm>
          <a:prstGeom prst="cube">
            <a:avLst>
              <a:gd name="adj" fmla="val 59925"/>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Cube 44">
            <a:extLst>
              <a:ext uri="{FF2B5EF4-FFF2-40B4-BE49-F238E27FC236}">
                <a16:creationId xmlns:a16="http://schemas.microsoft.com/office/drawing/2014/main" id="{3BEFA09F-7310-432E-A141-B258C047ADC1}"/>
              </a:ext>
            </a:extLst>
          </p:cNvPr>
          <p:cNvSpPr/>
          <p:nvPr/>
        </p:nvSpPr>
        <p:spPr>
          <a:xfrm>
            <a:off x="9853905" y="3105294"/>
            <a:ext cx="131695" cy="214558"/>
          </a:xfrm>
          <a:prstGeom prst="cube">
            <a:avLst>
              <a:gd name="adj" fmla="val 59925"/>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Cube 45">
            <a:extLst>
              <a:ext uri="{FF2B5EF4-FFF2-40B4-BE49-F238E27FC236}">
                <a16:creationId xmlns:a16="http://schemas.microsoft.com/office/drawing/2014/main" id="{E0BA9DF2-7810-409B-B14F-69960E1517E3}"/>
              </a:ext>
            </a:extLst>
          </p:cNvPr>
          <p:cNvSpPr/>
          <p:nvPr/>
        </p:nvSpPr>
        <p:spPr>
          <a:xfrm>
            <a:off x="9949828" y="3105294"/>
            <a:ext cx="131695" cy="214558"/>
          </a:xfrm>
          <a:prstGeom prst="cube">
            <a:avLst>
              <a:gd name="adj" fmla="val 59925"/>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Cube 46">
            <a:extLst>
              <a:ext uri="{FF2B5EF4-FFF2-40B4-BE49-F238E27FC236}">
                <a16:creationId xmlns:a16="http://schemas.microsoft.com/office/drawing/2014/main" id="{F69DC1CF-6743-4975-8301-98CEADB9653C}"/>
              </a:ext>
            </a:extLst>
          </p:cNvPr>
          <p:cNvSpPr/>
          <p:nvPr/>
        </p:nvSpPr>
        <p:spPr>
          <a:xfrm>
            <a:off x="10040192" y="3105294"/>
            <a:ext cx="131695" cy="214558"/>
          </a:xfrm>
          <a:prstGeom prst="cube">
            <a:avLst>
              <a:gd name="adj" fmla="val 59925"/>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ube 47">
            <a:extLst>
              <a:ext uri="{FF2B5EF4-FFF2-40B4-BE49-F238E27FC236}">
                <a16:creationId xmlns:a16="http://schemas.microsoft.com/office/drawing/2014/main" id="{3BD5D74C-5539-4582-89DD-70ED1B25C3CF}"/>
              </a:ext>
            </a:extLst>
          </p:cNvPr>
          <p:cNvSpPr/>
          <p:nvPr/>
        </p:nvSpPr>
        <p:spPr>
          <a:xfrm>
            <a:off x="10132380" y="3099116"/>
            <a:ext cx="131695" cy="214558"/>
          </a:xfrm>
          <a:prstGeom prst="cube">
            <a:avLst>
              <a:gd name="adj" fmla="val 59925"/>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Cube 48">
            <a:extLst>
              <a:ext uri="{FF2B5EF4-FFF2-40B4-BE49-F238E27FC236}">
                <a16:creationId xmlns:a16="http://schemas.microsoft.com/office/drawing/2014/main" id="{EA4B7FCF-6EBF-43F4-839D-E61D234C0924}"/>
              </a:ext>
            </a:extLst>
          </p:cNvPr>
          <p:cNvSpPr/>
          <p:nvPr/>
        </p:nvSpPr>
        <p:spPr>
          <a:xfrm>
            <a:off x="10228082" y="3099116"/>
            <a:ext cx="131695" cy="214558"/>
          </a:xfrm>
          <a:prstGeom prst="cube">
            <a:avLst>
              <a:gd name="adj" fmla="val 59925"/>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ube 49">
            <a:extLst>
              <a:ext uri="{FF2B5EF4-FFF2-40B4-BE49-F238E27FC236}">
                <a16:creationId xmlns:a16="http://schemas.microsoft.com/office/drawing/2014/main" id="{71B0FC43-A730-4CBE-A345-8D645DCFB1E9}"/>
              </a:ext>
            </a:extLst>
          </p:cNvPr>
          <p:cNvSpPr/>
          <p:nvPr/>
        </p:nvSpPr>
        <p:spPr>
          <a:xfrm>
            <a:off x="10771109" y="2511432"/>
            <a:ext cx="131695" cy="214558"/>
          </a:xfrm>
          <a:prstGeom prst="cube">
            <a:avLst>
              <a:gd name="adj" fmla="val 59925"/>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1" name="Cube 50">
            <a:extLst>
              <a:ext uri="{FF2B5EF4-FFF2-40B4-BE49-F238E27FC236}">
                <a16:creationId xmlns:a16="http://schemas.microsoft.com/office/drawing/2014/main" id="{8AF1A86A-F36E-44B4-8D4C-A4A19A8828D9}"/>
              </a:ext>
            </a:extLst>
          </p:cNvPr>
          <p:cNvSpPr/>
          <p:nvPr/>
        </p:nvSpPr>
        <p:spPr>
          <a:xfrm>
            <a:off x="10771109" y="3650669"/>
            <a:ext cx="131695" cy="214558"/>
          </a:xfrm>
          <a:prstGeom prst="cube">
            <a:avLst>
              <a:gd name="adj" fmla="val 59925"/>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256E95E7-3B9A-4C3A-A959-6C85DBFA8E65}"/>
              </a:ext>
            </a:extLst>
          </p:cNvPr>
          <p:cNvCxnSpPr>
            <a:cxnSpLocks/>
          </p:cNvCxnSpPr>
          <p:nvPr/>
        </p:nvCxnSpPr>
        <p:spPr>
          <a:xfrm>
            <a:off x="3150971" y="3542481"/>
            <a:ext cx="1487520" cy="0"/>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FDC5BE4-02F0-4442-9FB0-F84D6383C468}"/>
              </a:ext>
            </a:extLst>
          </p:cNvPr>
          <p:cNvCxnSpPr>
            <a:cxnSpLocks/>
            <a:endCxn id="41" idx="1"/>
          </p:cNvCxnSpPr>
          <p:nvPr/>
        </p:nvCxnSpPr>
        <p:spPr>
          <a:xfrm flipV="1">
            <a:off x="4736695" y="3419687"/>
            <a:ext cx="1295030" cy="122794"/>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AED762A-3BED-492E-AECC-D63169A1F6C8}"/>
              </a:ext>
            </a:extLst>
          </p:cNvPr>
          <p:cNvCxnSpPr>
            <a:cxnSpLocks/>
            <a:endCxn id="41" idx="1"/>
          </p:cNvCxnSpPr>
          <p:nvPr/>
        </p:nvCxnSpPr>
        <p:spPr>
          <a:xfrm>
            <a:off x="4745152" y="3249299"/>
            <a:ext cx="1286573" cy="170388"/>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13BCC38-82B8-42C8-81C7-F3000988CAB2}"/>
              </a:ext>
            </a:extLst>
          </p:cNvPr>
          <p:cNvCxnSpPr>
            <a:cxnSpLocks/>
            <a:endCxn id="41" idx="1"/>
          </p:cNvCxnSpPr>
          <p:nvPr/>
        </p:nvCxnSpPr>
        <p:spPr>
          <a:xfrm flipV="1">
            <a:off x="4555686" y="3419687"/>
            <a:ext cx="1476039" cy="303818"/>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7C61480-F917-48F8-869E-1D65B1F69BA1}"/>
              </a:ext>
            </a:extLst>
          </p:cNvPr>
          <p:cNvCxnSpPr>
            <a:cxnSpLocks/>
            <a:endCxn id="41" idx="1"/>
          </p:cNvCxnSpPr>
          <p:nvPr/>
        </p:nvCxnSpPr>
        <p:spPr>
          <a:xfrm flipV="1">
            <a:off x="4546133" y="3419687"/>
            <a:ext cx="1485592" cy="27114"/>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0CC38D4-1DB2-44F2-B234-18D9094A7BEC}"/>
              </a:ext>
            </a:extLst>
          </p:cNvPr>
          <p:cNvCxnSpPr>
            <a:cxnSpLocks/>
            <a:endCxn id="27" idx="1"/>
          </p:cNvCxnSpPr>
          <p:nvPr/>
        </p:nvCxnSpPr>
        <p:spPr>
          <a:xfrm flipV="1">
            <a:off x="5966794" y="3419687"/>
            <a:ext cx="1512230" cy="55498"/>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23BDBF8-FC4D-4CD1-AB33-37F02723094A}"/>
              </a:ext>
            </a:extLst>
          </p:cNvPr>
          <p:cNvCxnSpPr>
            <a:cxnSpLocks/>
            <a:endCxn id="27" idx="1"/>
          </p:cNvCxnSpPr>
          <p:nvPr/>
        </p:nvCxnSpPr>
        <p:spPr>
          <a:xfrm>
            <a:off x="5964268" y="3313389"/>
            <a:ext cx="1514756" cy="106298"/>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A80B3DC-5E93-42CB-ABFA-73A24883E47F}"/>
              </a:ext>
            </a:extLst>
          </p:cNvPr>
          <p:cNvCxnSpPr>
            <a:cxnSpLocks/>
            <a:endCxn id="27" idx="1"/>
          </p:cNvCxnSpPr>
          <p:nvPr/>
        </p:nvCxnSpPr>
        <p:spPr>
          <a:xfrm>
            <a:off x="6089348" y="3212745"/>
            <a:ext cx="1389676" cy="206942"/>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542DF4D-29B8-4BDA-8942-E5D2AB7C501F}"/>
              </a:ext>
            </a:extLst>
          </p:cNvPr>
          <p:cNvCxnSpPr>
            <a:cxnSpLocks/>
            <a:endCxn id="27" idx="1"/>
          </p:cNvCxnSpPr>
          <p:nvPr/>
        </p:nvCxnSpPr>
        <p:spPr>
          <a:xfrm>
            <a:off x="6088184" y="3362044"/>
            <a:ext cx="1390840" cy="57643"/>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6DAA76E-400D-4473-9F3C-4DF22354BD6C}"/>
              </a:ext>
            </a:extLst>
          </p:cNvPr>
          <p:cNvCxnSpPr>
            <a:cxnSpLocks/>
          </p:cNvCxnSpPr>
          <p:nvPr/>
        </p:nvCxnSpPr>
        <p:spPr>
          <a:xfrm>
            <a:off x="7469788" y="3362380"/>
            <a:ext cx="1451612" cy="0"/>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8CAD0DB-F728-4A6E-9E15-8FA8C684197F}"/>
              </a:ext>
            </a:extLst>
          </p:cNvPr>
          <p:cNvCxnSpPr>
            <a:cxnSpLocks/>
            <a:stCxn id="35" idx="3"/>
          </p:cNvCxnSpPr>
          <p:nvPr/>
        </p:nvCxnSpPr>
        <p:spPr>
          <a:xfrm flipV="1">
            <a:off x="8803921" y="3313675"/>
            <a:ext cx="1487493" cy="265666"/>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75A4820-7507-4D0B-84EA-F3B4DF397820}"/>
              </a:ext>
            </a:extLst>
          </p:cNvPr>
          <p:cNvCxnSpPr>
            <a:cxnSpLocks/>
            <a:stCxn id="35" idx="1"/>
          </p:cNvCxnSpPr>
          <p:nvPr/>
        </p:nvCxnSpPr>
        <p:spPr>
          <a:xfrm>
            <a:off x="8803921" y="3109003"/>
            <a:ext cx="1504565" cy="78016"/>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1625B31-D456-4F3B-BF6D-8076745E84A1}"/>
              </a:ext>
            </a:extLst>
          </p:cNvPr>
          <p:cNvCxnSpPr>
            <a:cxnSpLocks/>
            <a:stCxn id="35" idx="0"/>
          </p:cNvCxnSpPr>
          <p:nvPr/>
        </p:nvCxnSpPr>
        <p:spPr>
          <a:xfrm>
            <a:off x="9067119" y="2845805"/>
            <a:ext cx="1303613" cy="269195"/>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2CF1B6E-0F88-473C-96B3-29EB460C0848}"/>
              </a:ext>
            </a:extLst>
          </p:cNvPr>
          <p:cNvCxnSpPr>
            <a:cxnSpLocks/>
          </p:cNvCxnSpPr>
          <p:nvPr/>
        </p:nvCxnSpPr>
        <p:spPr>
          <a:xfrm flipV="1">
            <a:off x="9099450" y="3255321"/>
            <a:ext cx="1271282" cy="79172"/>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26C5EBB-62A0-4028-BBA3-359BD8D1F5FB}"/>
              </a:ext>
            </a:extLst>
          </p:cNvPr>
          <p:cNvCxnSpPr>
            <a:cxnSpLocks/>
            <a:stCxn id="49" idx="3"/>
            <a:endCxn id="51" idx="2"/>
          </p:cNvCxnSpPr>
          <p:nvPr/>
        </p:nvCxnSpPr>
        <p:spPr>
          <a:xfrm>
            <a:off x="10254470" y="3313674"/>
            <a:ext cx="516639" cy="483733"/>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4CFFFBD-46DE-42D2-B626-EDE3F86D23A0}"/>
              </a:ext>
            </a:extLst>
          </p:cNvPr>
          <p:cNvCxnSpPr>
            <a:cxnSpLocks/>
            <a:stCxn id="48" idx="3"/>
            <a:endCxn id="51" idx="2"/>
          </p:cNvCxnSpPr>
          <p:nvPr/>
        </p:nvCxnSpPr>
        <p:spPr>
          <a:xfrm>
            <a:off x="10158768" y="3313674"/>
            <a:ext cx="612341" cy="483733"/>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1C87880-F0AE-458E-88EA-0F79D0135CA8}"/>
              </a:ext>
            </a:extLst>
          </p:cNvPr>
          <p:cNvCxnSpPr>
            <a:cxnSpLocks/>
            <a:stCxn id="47" idx="3"/>
            <a:endCxn id="51" idx="2"/>
          </p:cNvCxnSpPr>
          <p:nvPr/>
        </p:nvCxnSpPr>
        <p:spPr>
          <a:xfrm>
            <a:off x="10066580" y="3319852"/>
            <a:ext cx="704529" cy="477555"/>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F41D007-35F8-4DAB-90A6-8874B1C28D99}"/>
              </a:ext>
            </a:extLst>
          </p:cNvPr>
          <p:cNvCxnSpPr>
            <a:cxnSpLocks/>
            <a:stCxn id="46" idx="3"/>
            <a:endCxn id="51" idx="2"/>
          </p:cNvCxnSpPr>
          <p:nvPr/>
        </p:nvCxnSpPr>
        <p:spPr>
          <a:xfrm>
            <a:off x="9976216" y="3319852"/>
            <a:ext cx="794893" cy="477555"/>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4887E45-E220-4434-863E-E9A651502861}"/>
              </a:ext>
            </a:extLst>
          </p:cNvPr>
          <p:cNvCxnSpPr>
            <a:cxnSpLocks/>
            <a:stCxn id="45" idx="3"/>
            <a:endCxn id="51" idx="2"/>
          </p:cNvCxnSpPr>
          <p:nvPr/>
        </p:nvCxnSpPr>
        <p:spPr>
          <a:xfrm>
            <a:off x="9880293" y="3319852"/>
            <a:ext cx="890816" cy="477555"/>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7D408FD-228A-4A40-AC11-D636068DE3C0}"/>
              </a:ext>
            </a:extLst>
          </p:cNvPr>
          <p:cNvCxnSpPr>
            <a:cxnSpLocks/>
            <a:stCxn id="44" idx="3"/>
            <a:endCxn id="51" idx="2"/>
          </p:cNvCxnSpPr>
          <p:nvPr/>
        </p:nvCxnSpPr>
        <p:spPr>
          <a:xfrm>
            <a:off x="9788621" y="3319852"/>
            <a:ext cx="982488" cy="477555"/>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85E0441-ECE1-4072-807D-CA2E038CE45E}"/>
              </a:ext>
            </a:extLst>
          </p:cNvPr>
          <p:cNvCxnSpPr>
            <a:cxnSpLocks/>
            <a:stCxn id="43" idx="3"/>
            <a:endCxn id="51" idx="2"/>
          </p:cNvCxnSpPr>
          <p:nvPr/>
        </p:nvCxnSpPr>
        <p:spPr>
          <a:xfrm>
            <a:off x="9698770" y="3319852"/>
            <a:ext cx="1072339" cy="477555"/>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12398B9-9309-455A-A920-50D040036C51}"/>
              </a:ext>
            </a:extLst>
          </p:cNvPr>
          <p:cNvCxnSpPr>
            <a:cxnSpLocks/>
            <a:stCxn id="42" idx="3"/>
            <a:endCxn id="51" idx="2"/>
          </p:cNvCxnSpPr>
          <p:nvPr/>
        </p:nvCxnSpPr>
        <p:spPr>
          <a:xfrm>
            <a:off x="9608919" y="3319852"/>
            <a:ext cx="1162190" cy="477555"/>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40AFD8FD-0246-430F-B528-02CDE7C7C531}"/>
              </a:ext>
            </a:extLst>
          </p:cNvPr>
          <p:cNvCxnSpPr/>
          <p:nvPr/>
        </p:nvCxnSpPr>
        <p:spPr>
          <a:xfrm flipV="1">
            <a:off x="2336801" y="3725256"/>
            <a:ext cx="0" cy="49876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DBBEBA33-75AE-4D8E-BE9A-EE52F339EE44}"/>
              </a:ext>
            </a:extLst>
          </p:cNvPr>
          <p:cNvSpPr txBox="1"/>
          <p:nvPr/>
        </p:nvSpPr>
        <p:spPr>
          <a:xfrm>
            <a:off x="1722233" y="4238633"/>
            <a:ext cx="1253493" cy="307777"/>
          </a:xfrm>
          <a:prstGeom prst="rect">
            <a:avLst/>
          </a:prstGeom>
          <a:noFill/>
          <a:ln>
            <a:noFill/>
          </a:ln>
        </p:spPr>
        <p:txBody>
          <a:bodyPr wrap="square" rtlCol="0">
            <a:spAutoFit/>
          </a:bodyPr>
          <a:lstStyle/>
          <a:p>
            <a:r>
              <a:rPr lang="en-US" sz="1400" dirty="0">
                <a:solidFill>
                  <a:schemeClr val="bg1"/>
                </a:solidFill>
                <a:latin typeface="Segoe UI Light" panose="020B0502040204020203" pitchFamily="34" charset="0"/>
                <a:cs typeface="Segoe UI Light" panose="020B0502040204020203" pitchFamily="34" charset="0"/>
              </a:rPr>
              <a:t>C</a:t>
            </a:r>
            <a:r>
              <a:rPr lang="en-US" altLang="zh-CN" sz="1400" dirty="0">
                <a:solidFill>
                  <a:schemeClr val="bg1"/>
                </a:solidFill>
                <a:latin typeface="Segoe UI Light" panose="020B0502040204020203" pitchFamily="34" charset="0"/>
                <a:cs typeface="Segoe UI Light" panose="020B0502040204020203" pitchFamily="34" charset="0"/>
              </a:rPr>
              <a:t>onvolution</a:t>
            </a:r>
            <a:endParaRPr lang="en-US" sz="1400" dirty="0">
              <a:solidFill>
                <a:schemeClr val="bg1"/>
              </a:solidFill>
              <a:latin typeface="Segoe UI Light" panose="020B0502040204020203" pitchFamily="34" charset="0"/>
              <a:cs typeface="Segoe UI Light" panose="020B0502040204020203" pitchFamily="34" charset="0"/>
            </a:endParaRPr>
          </a:p>
        </p:txBody>
      </p:sp>
      <p:cxnSp>
        <p:nvCxnSpPr>
          <p:cNvPr id="76" name="Straight Arrow Connector 75">
            <a:extLst>
              <a:ext uri="{FF2B5EF4-FFF2-40B4-BE49-F238E27FC236}">
                <a16:creationId xmlns:a16="http://schemas.microsoft.com/office/drawing/2014/main" id="{608C160C-46F2-47ED-A912-FBC6711A54C0}"/>
              </a:ext>
            </a:extLst>
          </p:cNvPr>
          <p:cNvCxnSpPr/>
          <p:nvPr/>
        </p:nvCxnSpPr>
        <p:spPr>
          <a:xfrm flipV="1">
            <a:off x="3554132" y="3725256"/>
            <a:ext cx="0" cy="49876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39B4851F-B409-4BF2-A42D-A282294F3D4B}"/>
              </a:ext>
            </a:extLst>
          </p:cNvPr>
          <p:cNvSpPr txBox="1"/>
          <p:nvPr/>
        </p:nvSpPr>
        <p:spPr>
          <a:xfrm>
            <a:off x="3129500" y="4238633"/>
            <a:ext cx="1165153" cy="307777"/>
          </a:xfrm>
          <a:prstGeom prst="rect">
            <a:avLst/>
          </a:prstGeom>
          <a:noFill/>
          <a:ln>
            <a:noFill/>
          </a:ln>
        </p:spPr>
        <p:txBody>
          <a:bodyPr wrap="square" rtlCol="0">
            <a:spAutoFit/>
          </a:bodyPr>
          <a:lstStyle/>
          <a:p>
            <a:r>
              <a:rPr lang="en-US" sz="1400" dirty="0">
                <a:solidFill>
                  <a:schemeClr val="bg1"/>
                </a:solidFill>
                <a:latin typeface="Segoe UI Light" panose="020B0502040204020203" pitchFamily="34" charset="0"/>
                <a:cs typeface="Segoe UI Light" panose="020B0502040204020203" pitchFamily="34" charset="0"/>
              </a:rPr>
              <a:t>Activation </a:t>
            </a:r>
          </a:p>
        </p:txBody>
      </p:sp>
      <p:cxnSp>
        <p:nvCxnSpPr>
          <p:cNvPr id="78" name="Straight Arrow Connector 77">
            <a:extLst>
              <a:ext uri="{FF2B5EF4-FFF2-40B4-BE49-F238E27FC236}">
                <a16:creationId xmlns:a16="http://schemas.microsoft.com/office/drawing/2014/main" id="{AF33B110-8270-4D5F-8747-7DB14407EBA9}"/>
              </a:ext>
            </a:extLst>
          </p:cNvPr>
          <p:cNvCxnSpPr/>
          <p:nvPr/>
        </p:nvCxnSpPr>
        <p:spPr>
          <a:xfrm flipV="1">
            <a:off x="6308558" y="3730497"/>
            <a:ext cx="0" cy="49876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761C749F-5C7F-45C8-BC80-A9FB8DDCDE15}"/>
              </a:ext>
            </a:extLst>
          </p:cNvPr>
          <p:cNvSpPr txBox="1"/>
          <p:nvPr/>
        </p:nvSpPr>
        <p:spPr>
          <a:xfrm>
            <a:off x="5782330" y="4243874"/>
            <a:ext cx="1322298" cy="307777"/>
          </a:xfrm>
          <a:prstGeom prst="rect">
            <a:avLst/>
          </a:prstGeom>
          <a:noFill/>
          <a:ln>
            <a:noFill/>
          </a:ln>
        </p:spPr>
        <p:txBody>
          <a:bodyPr wrap="square" rtlCol="0">
            <a:spAutoFit/>
          </a:bodyPr>
          <a:lstStyle/>
          <a:p>
            <a:r>
              <a:rPr lang="en-US" sz="1400" dirty="0">
                <a:solidFill>
                  <a:schemeClr val="bg1"/>
                </a:solidFill>
                <a:latin typeface="Segoe UI Light" panose="020B0502040204020203" pitchFamily="34" charset="0"/>
                <a:cs typeface="Segoe UI Light" panose="020B0502040204020203" pitchFamily="34" charset="0"/>
              </a:rPr>
              <a:t>C</a:t>
            </a:r>
            <a:r>
              <a:rPr lang="en-US" altLang="zh-CN" sz="1400" dirty="0">
                <a:solidFill>
                  <a:schemeClr val="bg1"/>
                </a:solidFill>
                <a:latin typeface="Segoe UI Light" panose="020B0502040204020203" pitchFamily="34" charset="0"/>
                <a:cs typeface="Segoe UI Light" panose="020B0502040204020203" pitchFamily="34" charset="0"/>
              </a:rPr>
              <a:t>onvolution</a:t>
            </a:r>
            <a:endParaRPr lang="en-US" sz="1400" dirty="0">
              <a:solidFill>
                <a:schemeClr val="bg1"/>
              </a:solidFill>
              <a:latin typeface="Segoe UI Light" panose="020B0502040204020203" pitchFamily="34" charset="0"/>
              <a:cs typeface="Segoe UI Light" panose="020B0502040204020203" pitchFamily="34" charset="0"/>
            </a:endParaRPr>
          </a:p>
        </p:txBody>
      </p:sp>
      <p:cxnSp>
        <p:nvCxnSpPr>
          <p:cNvPr id="80" name="Straight Arrow Connector 79">
            <a:extLst>
              <a:ext uri="{FF2B5EF4-FFF2-40B4-BE49-F238E27FC236}">
                <a16:creationId xmlns:a16="http://schemas.microsoft.com/office/drawing/2014/main" id="{F4955754-4B89-4600-8C25-B7AB0ADB3A32}"/>
              </a:ext>
            </a:extLst>
          </p:cNvPr>
          <p:cNvCxnSpPr/>
          <p:nvPr/>
        </p:nvCxnSpPr>
        <p:spPr>
          <a:xfrm flipV="1">
            <a:off x="5135298" y="3730343"/>
            <a:ext cx="0" cy="49876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B8C1E96D-06D3-4C16-8BF8-1CB8F145DFFF}"/>
              </a:ext>
            </a:extLst>
          </p:cNvPr>
          <p:cNvSpPr txBox="1"/>
          <p:nvPr/>
        </p:nvSpPr>
        <p:spPr>
          <a:xfrm>
            <a:off x="4793791" y="4243720"/>
            <a:ext cx="1165153" cy="307777"/>
          </a:xfrm>
          <a:prstGeom prst="rect">
            <a:avLst/>
          </a:prstGeom>
          <a:noFill/>
          <a:ln>
            <a:noFill/>
          </a:ln>
        </p:spPr>
        <p:txBody>
          <a:bodyPr wrap="square" rtlCol="0">
            <a:spAutoFit/>
          </a:bodyPr>
          <a:lstStyle/>
          <a:p>
            <a:r>
              <a:rPr lang="en-US" sz="1400" dirty="0">
                <a:solidFill>
                  <a:schemeClr val="bg1"/>
                </a:solidFill>
                <a:latin typeface="Segoe UI Light" panose="020B0502040204020203" pitchFamily="34" charset="0"/>
                <a:cs typeface="Segoe UI Light" panose="020B0502040204020203" pitchFamily="34" charset="0"/>
              </a:rPr>
              <a:t>Pooling</a:t>
            </a:r>
          </a:p>
        </p:txBody>
      </p:sp>
      <p:cxnSp>
        <p:nvCxnSpPr>
          <p:cNvPr id="82" name="Straight Arrow Connector 81">
            <a:extLst>
              <a:ext uri="{FF2B5EF4-FFF2-40B4-BE49-F238E27FC236}">
                <a16:creationId xmlns:a16="http://schemas.microsoft.com/office/drawing/2014/main" id="{F3179D34-F573-43C4-9968-42AF12F41F1B}"/>
              </a:ext>
            </a:extLst>
          </p:cNvPr>
          <p:cNvCxnSpPr/>
          <p:nvPr/>
        </p:nvCxnSpPr>
        <p:spPr>
          <a:xfrm flipV="1">
            <a:off x="7790843" y="3725256"/>
            <a:ext cx="0" cy="49876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89BCD44D-185C-4A85-9BAB-63C247FE9BC4}"/>
              </a:ext>
            </a:extLst>
          </p:cNvPr>
          <p:cNvSpPr txBox="1"/>
          <p:nvPr/>
        </p:nvSpPr>
        <p:spPr>
          <a:xfrm>
            <a:off x="7366211" y="4238633"/>
            <a:ext cx="1165153" cy="307777"/>
          </a:xfrm>
          <a:prstGeom prst="rect">
            <a:avLst/>
          </a:prstGeom>
          <a:noFill/>
          <a:ln>
            <a:noFill/>
          </a:ln>
        </p:spPr>
        <p:txBody>
          <a:bodyPr wrap="square" rtlCol="0">
            <a:spAutoFit/>
          </a:bodyPr>
          <a:lstStyle/>
          <a:p>
            <a:r>
              <a:rPr lang="en-US" sz="1400" dirty="0">
                <a:solidFill>
                  <a:schemeClr val="bg1"/>
                </a:solidFill>
                <a:latin typeface="Segoe UI Light" panose="020B0502040204020203" pitchFamily="34" charset="0"/>
                <a:cs typeface="Segoe UI Light" panose="020B0502040204020203" pitchFamily="34" charset="0"/>
              </a:rPr>
              <a:t>Activation </a:t>
            </a:r>
          </a:p>
        </p:txBody>
      </p:sp>
      <p:cxnSp>
        <p:nvCxnSpPr>
          <p:cNvPr id="84" name="Straight Arrow Connector 83">
            <a:extLst>
              <a:ext uri="{FF2B5EF4-FFF2-40B4-BE49-F238E27FC236}">
                <a16:creationId xmlns:a16="http://schemas.microsoft.com/office/drawing/2014/main" id="{C34F2E7C-D6DC-41AB-A6D8-C61D29C0D367}"/>
              </a:ext>
            </a:extLst>
          </p:cNvPr>
          <p:cNvCxnSpPr/>
          <p:nvPr/>
        </p:nvCxnSpPr>
        <p:spPr>
          <a:xfrm flipV="1">
            <a:off x="9367849" y="3726011"/>
            <a:ext cx="0" cy="49876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545FB18B-3B86-458E-8857-94332B3A433B}"/>
              </a:ext>
            </a:extLst>
          </p:cNvPr>
          <p:cNvSpPr txBox="1"/>
          <p:nvPr/>
        </p:nvSpPr>
        <p:spPr>
          <a:xfrm>
            <a:off x="9026342" y="4239388"/>
            <a:ext cx="1165153" cy="307777"/>
          </a:xfrm>
          <a:prstGeom prst="rect">
            <a:avLst/>
          </a:prstGeom>
          <a:noFill/>
          <a:ln>
            <a:noFill/>
          </a:ln>
        </p:spPr>
        <p:txBody>
          <a:bodyPr wrap="square" rtlCol="0">
            <a:spAutoFit/>
          </a:bodyPr>
          <a:lstStyle/>
          <a:p>
            <a:r>
              <a:rPr lang="en-US" sz="1400" dirty="0">
                <a:solidFill>
                  <a:schemeClr val="bg1"/>
                </a:solidFill>
                <a:latin typeface="Segoe UI Light" panose="020B0502040204020203" pitchFamily="34" charset="0"/>
                <a:cs typeface="Segoe UI Light" panose="020B0502040204020203" pitchFamily="34" charset="0"/>
              </a:rPr>
              <a:t>Pooling</a:t>
            </a:r>
          </a:p>
        </p:txBody>
      </p:sp>
      <p:cxnSp>
        <p:nvCxnSpPr>
          <p:cNvPr id="86" name="Straight Arrow Connector 85">
            <a:extLst>
              <a:ext uri="{FF2B5EF4-FFF2-40B4-BE49-F238E27FC236}">
                <a16:creationId xmlns:a16="http://schemas.microsoft.com/office/drawing/2014/main" id="{5CB77FF3-E801-4CE2-9839-5F87C2BF3CD2}"/>
              </a:ext>
            </a:extLst>
          </p:cNvPr>
          <p:cNvCxnSpPr/>
          <p:nvPr/>
        </p:nvCxnSpPr>
        <p:spPr>
          <a:xfrm flipV="1">
            <a:off x="10445403" y="3729870"/>
            <a:ext cx="0" cy="49876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E6E1D2AA-F49E-45D3-8183-5124D70F87D0}"/>
              </a:ext>
            </a:extLst>
          </p:cNvPr>
          <p:cNvSpPr txBox="1"/>
          <p:nvPr/>
        </p:nvSpPr>
        <p:spPr>
          <a:xfrm>
            <a:off x="9863750" y="4243247"/>
            <a:ext cx="1646605" cy="307777"/>
          </a:xfrm>
          <a:prstGeom prst="rect">
            <a:avLst/>
          </a:prstGeom>
          <a:noFill/>
          <a:ln>
            <a:noFill/>
          </a:ln>
        </p:spPr>
        <p:txBody>
          <a:bodyPr wrap="square" rtlCol="0">
            <a:spAutoFit/>
          </a:bodyPr>
          <a:lstStyle/>
          <a:p>
            <a:r>
              <a:rPr lang="en-US" sz="1400" dirty="0">
                <a:solidFill>
                  <a:schemeClr val="bg1"/>
                </a:solidFill>
                <a:latin typeface="Segoe UI Light" panose="020B0502040204020203" pitchFamily="34" charset="0"/>
                <a:cs typeface="Segoe UI Light" panose="020B0502040204020203" pitchFamily="34" charset="0"/>
              </a:rPr>
              <a:t>Fully-connected</a:t>
            </a:r>
          </a:p>
        </p:txBody>
      </p:sp>
      <p:sp>
        <p:nvSpPr>
          <p:cNvPr id="93" name="Title 92">
            <a:extLst>
              <a:ext uri="{FF2B5EF4-FFF2-40B4-BE49-F238E27FC236}">
                <a16:creationId xmlns:a16="http://schemas.microsoft.com/office/drawing/2014/main" id="{9488E4BC-E187-4011-A2BF-D6B3C0DA9A1A}"/>
              </a:ext>
            </a:extLst>
          </p:cNvPr>
          <p:cNvSpPr>
            <a:spLocks noGrp="1"/>
          </p:cNvSpPr>
          <p:nvPr>
            <p:ph type="title"/>
          </p:nvPr>
        </p:nvSpPr>
        <p:spPr/>
        <p:txBody>
          <a:bodyPr/>
          <a:lstStyle/>
          <a:p>
            <a:r>
              <a:rPr lang="en-US" dirty="0"/>
              <a:t>An Example CNN Architecture</a:t>
            </a:r>
          </a:p>
        </p:txBody>
      </p:sp>
      <p:sp>
        <p:nvSpPr>
          <p:cNvPr id="89" name="Cube 88">
            <a:extLst>
              <a:ext uri="{FF2B5EF4-FFF2-40B4-BE49-F238E27FC236}">
                <a16:creationId xmlns:a16="http://schemas.microsoft.com/office/drawing/2014/main" id="{5EB1C721-902F-4F45-9541-E60E4E9EEDC5}"/>
              </a:ext>
            </a:extLst>
          </p:cNvPr>
          <p:cNvSpPr/>
          <p:nvPr/>
        </p:nvSpPr>
        <p:spPr>
          <a:xfrm>
            <a:off x="10771109" y="2842113"/>
            <a:ext cx="131695" cy="214558"/>
          </a:xfrm>
          <a:prstGeom prst="cube">
            <a:avLst>
              <a:gd name="adj" fmla="val 59925"/>
            </a:avLst>
          </a:prstGeom>
          <a:solidFill>
            <a:srgbClr val="FFE1E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 name="TextBox 1">
            <a:extLst>
              <a:ext uri="{FF2B5EF4-FFF2-40B4-BE49-F238E27FC236}">
                <a16:creationId xmlns:a16="http://schemas.microsoft.com/office/drawing/2014/main" id="{6A326603-F1C9-4F1E-A9D8-6DB7B0575693}"/>
              </a:ext>
            </a:extLst>
          </p:cNvPr>
          <p:cNvSpPr txBox="1"/>
          <p:nvPr/>
        </p:nvSpPr>
        <p:spPr>
          <a:xfrm>
            <a:off x="10694183" y="3241276"/>
            <a:ext cx="461665" cy="729828"/>
          </a:xfrm>
          <a:prstGeom prst="rect">
            <a:avLst/>
          </a:prstGeom>
          <a:noFill/>
        </p:spPr>
        <p:txBody>
          <a:bodyPr vert="eaVert" wrap="square" rtlCol="0">
            <a:spAutoFit/>
          </a:bodyPr>
          <a:lstStyle/>
          <a:p>
            <a:r>
              <a:rPr lang="en-US" dirty="0">
                <a:solidFill>
                  <a:schemeClr val="bg1"/>
                </a:solidFill>
              </a:rPr>
              <a:t>...</a:t>
            </a:r>
          </a:p>
        </p:txBody>
      </p:sp>
    </p:spTree>
    <p:extLst>
      <p:ext uri="{BB962C8B-B14F-4D97-AF65-F5344CB8AC3E}">
        <p14:creationId xmlns:p14="http://schemas.microsoft.com/office/powerpoint/2010/main" val="252530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wipe(left)">
                                      <p:cBhvr>
                                        <p:cTn id="7" dur="5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wipe(left)">
                                      <p:cBhvr>
                                        <p:cTn id="12" dur="50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1"/>
                                        </p:tgtEl>
                                        <p:attrNameLst>
                                          <p:attrName>style.visibility</p:attrName>
                                        </p:attrNameLst>
                                      </p:cBhvr>
                                      <p:to>
                                        <p:strVal val="visible"/>
                                      </p:to>
                                    </p:set>
                                    <p:animEffect transition="in" filter="wipe(left)">
                                      <p:cBhvr>
                                        <p:cTn id="17" dur="500"/>
                                        <p:tgtEl>
                                          <p:spTgt spid="8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wipe(left)">
                                      <p:cBhvr>
                                        <p:cTn id="22" dur="500"/>
                                        <p:tgtEl>
                                          <p:spTgt spid="7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3"/>
                                        </p:tgtEl>
                                        <p:attrNameLst>
                                          <p:attrName>style.visibility</p:attrName>
                                        </p:attrNameLst>
                                      </p:cBhvr>
                                      <p:to>
                                        <p:strVal val="visible"/>
                                      </p:to>
                                    </p:set>
                                    <p:animEffect transition="in" filter="wipe(left)">
                                      <p:cBhvr>
                                        <p:cTn id="27" dur="500"/>
                                        <p:tgtEl>
                                          <p:spTgt spid="8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5"/>
                                        </p:tgtEl>
                                        <p:attrNameLst>
                                          <p:attrName>style.visibility</p:attrName>
                                        </p:attrNameLst>
                                      </p:cBhvr>
                                      <p:to>
                                        <p:strVal val="visible"/>
                                      </p:to>
                                    </p:set>
                                    <p:animEffect transition="in" filter="wipe(left)">
                                      <p:cBhvr>
                                        <p:cTn id="32" dur="500"/>
                                        <p:tgtEl>
                                          <p:spTgt spid="8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7"/>
                                        </p:tgtEl>
                                        <p:attrNameLst>
                                          <p:attrName>style.visibility</p:attrName>
                                        </p:attrNameLst>
                                      </p:cBhvr>
                                      <p:to>
                                        <p:strVal val="visible"/>
                                      </p:to>
                                    </p:set>
                                    <p:animEffect transition="in" filter="wipe(left)">
                                      <p:cBhvr>
                                        <p:cTn id="3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7" grpId="0"/>
      <p:bldP spid="79" grpId="0"/>
      <p:bldP spid="81" grpId="0"/>
      <p:bldP spid="83" grpId="0"/>
      <p:bldP spid="85" grpId="0"/>
      <p:bldP spid="8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ltLang="zh-CN" dirty="0"/>
              <a:t>02. Layers</a:t>
            </a:r>
            <a:endParaRPr lang="en-US" dirty="0"/>
          </a:p>
        </p:txBody>
      </p:sp>
    </p:spTree>
    <p:extLst>
      <p:ext uri="{BB962C8B-B14F-4D97-AF65-F5344CB8AC3E}">
        <p14:creationId xmlns:p14="http://schemas.microsoft.com/office/powerpoint/2010/main" val="871762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Convolution Layer – Convolution Operation</a:t>
            </a:r>
            <a:endParaRPr lang="en-US" dirty="0"/>
          </a:p>
        </p:txBody>
      </p:sp>
      <p:sp>
        <p:nvSpPr>
          <p:cNvPr id="3" name="Content Placeholder 2"/>
          <p:cNvSpPr>
            <a:spLocks noGrp="1"/>
          </p:cNvSpPr>
          <p:nvPr>
            <p:ph type="body" idx="1"/>
          </p:nvPr>
        </p:nvSpPr>
        <p:spPr/>
        <p:txBody>
          <a:bodyPr/>
          <a:lstStyle/>
          <a:p>
            <a:r>
              <a:rPr lang="en-US" altLang="zh-CN" sz="2400" dirty="0"/>
              <a:t>Continuous domain </a:t>
            </a:r>
          </a:p>
          <a:p>
            <a:endParaRPr lang="en-US" altLang="zh-CN" sz="2400" dirty="0"/>
          </a:p>
          <a:p>
            <a:endParaRPr lang="en-US" altLang="zh-CN" sz="2400" dirty="0"/>
          </a:p>
          <a:p>
            <a:r>
              <a:rPr lang="en-US" altLang="zh-CN" sz="2400" dirty="0"/>
              <a:t>Discrete domain</a:t>
            </a:r>
          </a:p>
          <a:p>
            <a:endParaRPr lang="en-US" altLang="zh-CN" sz="2400" dirty="0"/>
          </a:p>
          <a:p>
            <a:endParaRPr lang="en-US" altLang="zh-CN" sz="2400" dirty="0"/>
          </a:p>
          <a:p>
            <a:endParaRPr lang="en-US" altLang="zh-CN" sz="2400" dirty="0"/>
          </a:p>
          <a:p>
            <a:r>
              <a:rPr lang="en-US" altLang="zh-CN" sz="2400" dirty="0"/>
              <a:t>Cross-correlation, implemented in many DNN libraries</a:t>
            </a:r>
          </a:p>
        </p:txBody>
      </p:sp>
      <p:pic>
        <p:nvPicPr>
          <p:cNvPr id="8" name="Picture 7">
            <a:extLst>
              <a:ext uri="{FF2B5EF4-FFF2-40B4-BE49-F238E27FC236}">
                <a16:creationId xmlns:a16="http://schemas.microsoft.com/office/drawing/2014/main" id="{A0545913-80EE-4EC4-A3A8-BF6492C338FE}"/>
              </a:ext>
            </a:extLst>
          </p:cNvPr>
          <p:cNvPicPr>
            <a:picLocks noChangeAspect="1"/>
          </p:cNvPicPr>
          <p:nvPr/>
        </p:nvPicPr>
        <p:blipFill>
          <a:blip r:embed="rId3"/>
          <a:stretch>
            <a:fillRect/>
          </a:stretch>
        </p:blipFill>
        <p:spPr>
          <a:xfrm>
            <a:off x="3375413" y="1090288"/>
            <a:ext cx="3238500" cy="1290638"/>
          </a:xfrm>
          <a:prstGeom prst="rect">
            <a:avLst/>
          </a:prstGeom>
          <a:ln>
            <a:solidFill>
              <a:srgbClr val="0070C0"/>
            </a:solidFill>
          </a:ln>
        </p:spPr>
      </p:pic>
      <p:pic>
        <p:nvPicPr>
          <p:cNvPr id="9" name="Picture 8">
            <a:extLst>
              <a:ext uri="{FF2B5EF4-FFF2-40B4-BE49-F238E27FC236}">
                <a16:creationId xmlns:a16="http://schemas.microsoft.com/office/drawing/2014/main" id="{ED9C8988-4C96-495B-9611-DDB6BA468EF1}"/>
              </a:ext>
            </a:extLst>
          </p:cNvPr>
          <p:cNvPicPr>
            <a:picLocks noChangeAspect="1"/>
          </p:cNvPicPr>
          <p:nvPr/>
        </p:nvPicPr>
        <p:blipFill>
          <a:blip r:embed="rId4"/>
          <a:stretch>
            <a:fillRect/>
          </a:stretch>
        </p:blipFill>
        <p:spPr>
          <a:xfrm>
            <a:off x="3375413" y="2559053"/>
            <a:ext cx="3238500" cy="1462088"/>
          </a:xfrm>
          <a:prstGeom prst="rect">
            <a:avLst/>
          </a:prstGeom>
          <a:ln>
            <a:solidFill>
              <a:srgbClr val="0070C0"/>
            </a:solidFill>
          </a:ln>
        </p:spPr>
      </p:pic>
      <p:pic>
        <p:nvPicPr>
          <p:cNvPr id="10" name="Picture 9">
            <a:extLst>
              <a:ext uri="{FF2B5EF4-FFF2-40B4-BE49-F238E27FC236}">
                <a16:creationId xmlns:a16="http://schemas.microsoft.com/office/drawing/2014/main" id="{B8A0C186-DCD5-4D3E-958C-971DBAC119C1}"/>
              </a:ext>
            </a:extLst>
          </p:cNvPr>
          <p:cNvPicPr>
            <a:picLocks noChangeAspect="1"/>
          </p:cNvPicPr>
          <p:nvPr/>
        </p:nvPicPr>
        <p:blipFill>
          <a:blip r:embed="rId5"/>
          <a:stretch>
            <a:fillRect/>
          </a:stretch>
        </p:blipFill>
        <p:spPr>
          <a:xfrm>
            <a:off x="3375413" y="4694511"/>
            <a:ext cx="3190875" cy="757238"/>
          </a:xfrm>
          <a:prstGeom prst="rect">
            <a:avLst/>
          </a:prstGeom>
          <a:ln>
            <a:solidFill>
              <a:srgbClr val="0070C0"/>
            </a:solidFill>
          </a:ln>
        </p:spPr>
      </p:pic>
      <p:sp>
        <p:nvSpPr>
          <p:cNvPr id="13" name="Rectangle 12">
            <a:extLst>
              <a:ext uri="{FF2B5EF4-FFF2-40B4-BE49-F238E27FC236}">
                <a16:creationId xmlns:a16="http://schemas.microsoft.com/office/drawing/2014/main" id="{40089885-8643-45E9-AFE4-EE762AF39161}"/>
              </a:ext>
            </a:extLst>
          </p:cNvPr>
          <p:cNvSpPr/>
          <p:nvPr/>
        </p:nvSpPr>
        <p:spPr bwMode="auto">
          <a:xfrm>
            <a:off x="8352631" y="689114"/>
            <a:ext cx="3839369" cy="6168886"/>
          </a:xfrm>
          <a:prstGeom prst="rect">
            <a:avLst/>
          </a:prstGeom>
          <a:solidFill>
            <a:srgbClr val="7030A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grpSp>
        <p:nvGrpSpPr>
          <p:cNvPr id="4" name="Group 3">
            <a:extLst>
              <a:ext uri="{FF2B5EF4-FFF2-40B4-BE49-F238E27FC236}">
                <a16:creationId xmlns:a16="http://schemas.microsoft.com/office/drawing/2014/main" id="{85F2CFD8-1A71-4111-AB08-45BF03C83B67}"/>
              </a:ext>
            </a:extLst>
          </p:cNvPr>
          <p:cNvGrpSpPr/>
          <p:nvPr/>
        </p:nvGrpSpPr>
        <p:grpSpPr>
          <a:xfrm>
            <a:off x="8352631" y="2241255"/>
            <a:ext cx="3839369" cy="2633816"/>
            <a:chOff x="8352631" y="2241255"/>
            <a:chExt cx="3839369" cy="2633816"/>
          </a:xfrm>
        </p:grpSpPr>
        <p:sp>
          <p:nvSpPr>
            <p:cNvPr id="14" name="Cube 13">
              <a:extLst>
                <a:ext uri="{FF2B5EF4-FFF2-40B4-BE49-F238E27FC236}">
                  <a16:creationId xmlns:a16="http://schemas.microsoft.com/office/drawing/2014/main" id="{5EF20094-3A00-4248-8D6C-7FF77E54B229}"/>
                </a:ext>
              </a:extLst>
            </p:cNvPr>
            <p:cNvSpPr/>
            <p:nvPr/>
          </p:nvSpPr>
          <p:spPr>
            <a:xfrm>
              <a:off x="8727419" y="2262374"/>
              <a:ext cx="667265" cy="1556953"/>
            </a:xfrm>
            <a:prstGeom prst="cube">
              <a:avLst>
                <a:gd name="adj" fmla="val 92044"/>
              </a:avLst>
            </a:prstGeom>
            <a:solidFill>
              <a:srgbClr val="FFE1E1">
                <a:alpha val="80000"/>
              </a:srgb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ube 14">
              <a:extLst>
                <a:ext uri="{FF2B5EF4-FFF2-40B4-BE49-F238E27FC236}">
                  <a16:creationId xmlns:a16="http://schemas.microsoft.com/office/drawing/2014/main" id="{EE615DDB-FC5E-49FE-A3BB-0216005909F2}"/>
                </a:ext>
              </a:extLst>
            </p:cNvPr>
            <p:cNvSpPr/>
            <p:nvPr/>
          </p:nvSpPr>
          <p:spPr>
            <a:xfrm>
              <a:off x="10463204" y="2241255"/>
              <a:ext cx="667265" cy="1556953"/>
            </a:xfrm>
            <a:prstGeom prst="cube">
              <a:avLst>
                <a:gd name="adj" fmla="val 92044"/>
              </a:avLst>
            </a:prstGeom>
            <a:solidFill>
              <a:srgbClr val="D0F7FC">
                <a:alpha val="80000"/>
              </a:srgb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ube 15">
              <a:extLst>
                <a:ext uri="{FF2B5EF4-FFF2-40B4-BE49-F238E27FC236}">
                  <a16:creationId xmlns:a16="http://schemas.microsoft.com/office/drawing/2014/main" id="{A25AB099-8E03-4164-B7F6-21C31A1812DA}"/>
                </a:ext>
              </a:extLst>
            </p:cNvPr>
            <p:cNvSpPr/>
            <p:nvPr/>
          </p:nvSpPr>
          <p:spPr>
            <a:xfrm>
              <a:off x="10772649" y="2983089"/>
              <a:ext cx="87977" cy="167113"/>
            </a:xfrm>
            <a:prstGeom prst="cube">
              <a:avLst>
                <a:gd name="adj" fmla="val 59925"/>
              </a:avLst>
            </a:prstGeom>
            <a:solidFill>
              <a:srgbClr val="00B0F0">
                <a:alpha val="80000"/>
              </a:srgb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3" name="Cube 22">
              <a:extLst>
                <a:ext uri="{FF2B5EF4-FFF2-40B4-BE49-F238E27FC236}">
                  <a16:creationId xmlns:a16="http://schemas.microsoft.com/office/drawing/2014/main" id="{C4AC435A-E4FE-40A3-AEFC-59228B1F2D1E}"/>
                </a:ext>
              </a:extLst>
            </p:cNvPr>
            <p:cNvSpPr/>
            <p:nvPr/>
          </p:nvSpPr>
          <p:spPr>
            <a:xfrm>
              <a:off x="8942167" y="2764959"/>
              <a:ext cx="290857" cy="558335"/>
            </a:xfrm>
            <a:prstGeom prst="cube">
              <a:avLst>
                <a:gd name="adj" fmla="val 84636"/>
              </a:avLst>
            </a:prstGeom>
            <a:solidFill>
              <a:srgbClr val="FFAFAF">
                <a:alpha val="80000"/>
              </a:srgb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Cube 23">
              <a:extLst>
                <a:ext uri="{FF2B5EF4-FFF2-40B4-BE49-F238E27FC236}">
                  <a16:creationId xmlns:a16="http://schemas.microsoft.com/office/drawing/2014/main" id="{D08BA1D7-8360-4AA9-A353-9C29DBBCA9C4}"/>
                </a:ext>
              </a:extLst>
            </p:cNvPr>
            <p:cNvSpPr/>
            <p:nvPr/>
          </p:nvSpPr>
          <p:spPr>
            <a:xfrm>
              <a:off x="8889079" y="2259097"/>
              <a:ext cx="667265" cy="1556953"/>
            </a:xfrm>
            <a:prstGeom prst="cube">
              <a:avLst>
                <a:gd name="adj" fmla="val 92044"/>
              </a:avLst>
            </a:prstGeom>
            <a:solidFill>
              <a:srgbClr val="FFE1E1">
                <a:alpha val="80000"/>
              </a:srgb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Cube 24">
              <a:extLst>
                <a:ext uri="{FF2B5EF4-FFF2-40B4-BE49-F238E27FC236}">
                  <a16:creationId xmlns:a16="http://schemas.microsoft.com/office/drawing/2014/main" id="{E539A182-00B0-4F6D-BB6F-A24BE3F73D2A}"/>
                </a:ext>
              </a:extLst>
            </p:cNvPr>
            <p:cNvSpPr/>
            <p:nvPr/>
          </p:nvSpPr>
          <p:spPr>
            <a:xfrm>
              <a:off x="9103827" y="2761682"/>
              <a:ext cx="290857" cy="558335"/>
            </a:xfrm>
            <a:prstGeom prst="cube">
              <a:avLst>
                <a:gd name="adj" fmla="val 84636"/>
              </a:avLst>
            </a:prstGeom>
            <a:solidFill>
              <a:srgbClr val="FFAFAF">
                <a:alpha val="80000"/>
              </a:srgb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ube 25">
              <a:extLst>
                <a:ext uri="{FF2B5EF4-FFF2-40B4-BE49-F238E27FC236}">
                  <a16:creationId xmlns:a16="http://schemas.microsoft.com/office/drawing/2014/main" id="{44B2B63A-276F-4080-BC89-04E76BDA36DA}"/>
                </a:ext>
              </a:extLst>
            </p:cNvPr>
            <p:cNvSpPr/>
            <p:nvPr/>
          </p:nvSpPr>
          <p:spPr>
            <a:xfrm>
              <a:off x="9050739" y="2265651"/>
              <a:ext cx="667265" cy="1556953"/>
            </a:xfrm>
            <a:prstGeom prst="cube">
              <a:avLst>
                <a:gd name="adj" fmla="val 92044"/>
              </a:avLst>
            </a:prstGeom>
            <a:solidFill>
              <a:srgbClr val="FFE1E1">
                <a:alpha val="80000"/>
              </a:srgb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ube 26">
              <a:extLst>
                <a:ext uri="{FF2B5EF4-FFF2-40B4-BE49-F238E27FC236}">
                  <a16:creationId xmlns:a16="http://schemas.microsoft.com/office/drawing/2014/main" id="{7C752102-7433-415E-BC97-0A54B9E6B21E}"/>
                </a:ext>
              </a:extLst>
            </p:cNvPr>
            <p:cNvSpPr/>
            <p:nvPr/>
          </p:nvSpPr>
          <p:spPr>
            <a:xfrm>
              <a:off x="9265487" y="2768236"/>
              <a:ext cx="290857" cy="558335"/>
            </a:xfrm>
            <a:prstGeom prst="cube">
              <a:avLst>
                <a:gd name="adj" fmla="val 84636"/>
              </a:avLst>
            </a:prstGeom>
            <a:solidFill>
              <a:srgbClr val="FFAFAF">
                <a:alpha val="80000"/>
              </a:srgb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ube 27">
              <a:extLst>
                <a:ext uri="{FF2B5EF4-FFF2-40B4-BE49-F238E27FC236}">
                  <a16:creationId xmlns:a16="http://schemas.microsoft.com/office/drawing/2014/main" id="{5A671C7D-924E-4E9F-8562-7709651D1B70}"/>
                </a:ext>
              </a:extLst>
            </p:cNvPr>
            <p:cNvSpPr/>
            <p:nvPr/>
          </p:nvSpPr>
          <p:spPr>
            <a:xfrm>
              <a:off x="9212399" y="2265651"/>
              <a:ext cx="667265" cy="1556953"/>
            </a:xfrm>
            <a:prstGeom prst="cube">
              <a:avLst>
                <a:gd name="adj" fmla="val 92044"/>
              </a:avLst>
            </a:prstGeom>
            <a:solidFill>
              <a:srgbClr val="FFE1E1">
                <a:alpha val="80000"/>
              </a:srgb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ube 28">
              <a:extLst>
                <a:ext uri="{FF2B5EF4-FFF2-40B4-BE49-F238E27FC236}">
                  <a16:creationId xmlns:a16="http://schemas.microsoft.com/office/drawing/2014/main" id="{63F65C76-E2D3-4205-97A6-DCC27615C4CA}"/>
                </a:ext>
              </a:extLst>
            </p:cNvPr>
            <p:cNvSpPr/>
            <p:nvPr/>
          </p:nvSpPr>
          <p:spPr>
            <a:xfrm>
              <a:off x="9427147" y="2768236"/>
              <a:ext cx="290857" cy="558335"/>
            </a:xfrm>
            <a:prstGeom prst="cube">
              <a:avLst>
                <a:gd name="adj" fmla="val 84636"/>
              </a:avLst>
            </a:prstGeom>
            <a:solidFill>
              <a:srgbClr val="FFAFAF">
                <a:alpha val="80000"/>
              </a:srgb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Connector 29">
              <a:extLst>
                <a:ext uri="{FF2B5EF4-FFF2-40B4-BE49-F238E27FC236}">
                  <a16:creationId xmlns:a16="http://schemas.microsoft.com/office/drawing/2014/main" id="{98CC2743-3C80-48A9-A95D-8EF417E63B9F}"/>
                </a:ext>
              </a:extLst>
            </p:cNvPr>
            <p:cNvCxnSpPr>
              <a:cxnSpLocks/>
            </p:cNvCxnSpPr>
            <p:nvPr/>
          </p:nvCxnSpPr>
          <p:spPr>
            <a:xfrm>
              <a:off x="8982260" y="3316012"/>
              <a:ext cx="474816" cy="12198"/>
            </a:xfrm>
            <a:prstGeom prst="line">
              <a:avLst/>
            </a:prstGeom>
            <a:ln w="15875">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41B10A3-A6BB-454D-AEDF-14B9E7AF54F5}"/>
                </a:ext>
              </a:extLst>
            </p:cNvPr>
            <p:cNvCxnSpPr>
              <a:cxnSpLocks/>
            </p:cNvCxnSpPr>
            <p:nvPr/>
          </p:nvCxnSpPr>
          <p:spPr>
            <a:xfrm>
              <a:off x="9195082" y="2761822"/>
              <a:ext cx="474816" cy="12198"/>
            </a:xfrm>
            <a:prstGeom prst="line">
              <a:avLst/>
            </a:prstGeom>
            <a:ln w="15875">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826BA66-3FFC-4EF8-85FC-84F30E61B9BC}"/>
                </a:ext>
              </a:extLst>
            </p:cNvPr>
            <p:cNvCxnSpPr>
              <a:cxnSpLocks/>
            </p:cNvCxnSpPr>
            <p:nvPr/>
          </p:nvCxnSpPr>
          <p:spPr>
            <a:xfrm>
              <a:off x="9228124" y="3074413"/>
              <a:ext cx="474816" cy="12198"/>
            </a:xfrm>
            <a:prstGeom prst="line">
              <a:avLst/>
            </a:prstGeom>
            <a:ln w="15875">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FAC0BDA-CE67-4EC4-8B46-026E1088F8BC}"/>
                </a:ext>
              </a:extLst>
            </p:cNvPr>
            <p:cNvCxnSpPr>
              <a:cxnSpLocks/>
            </p:cNvCxnSpPr>
            <p:nvPr/>
          </p:nvCxnSpPr>
          <p:spPr>
            <a:xfrm>
              <a:off x="8972244" y="3005612"/>
              <a:ext cx="474816" cy="12198"/>
            </a:xfrm>
            <a:prstGeom prst="line">
              <a:avLst/>
            </a:prstGeom>
            <a:ln w="15875">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116E404-1424-4108-A3C2-7BB9371561B9}"/>
                </a:ext>
              </a:extLst>
            </p:cNvPr>
            <p:cNvCxnSpPr>
              <a:stCxn id="29" idx="3"/>
            </p:cNvCxnSpPr>
            <p:nvPr/>
          </p:nvCxnSpPr>
          <p:spPr>
            <a:xfrm flipV="1">
              <a:off x="9449491" y="3162400"/>
              <a:ext cx="1323158" cy="16417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A91248D-BCCB-4B6A-BD22-AC48228B2327}"/>
                </a:ext>
              </a:extLst>
            </p:cNvPr>
            <p:cNvCxnSpPr>
              <a:cxnSpLocks/>
            </p:cNvCxnSpPr>
            <p:nvPr/>
          </p:nvCxnSpPr>
          <p:spPr>
            <a:xfrm>
              <a:off x="9454249" y="3006480"/>
              <a:ext cx="1321853" cy="4241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0FBC07D-2894-4013-AB1D-2D49AD0F3452}"/>
                </a:ext>
              </a:extLst>
            </p:cNvPr>
            <p:cNvCxnSpPr>
              <a:cxnSpLocks/>
              <a:stCxn id="29" idx="0"/>
            </p:cNvCxnSpPr>
            <p:nvPr/>
          </p:nvCxnSpPr>
          <p:spPr>
            <a:xfrm>
              <a:off x="9695660" y="2768236"/>
              <a:ext cx="1143677" cy="22446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347180C-64C5-4BF4-996D-10D0E1EE7DD0}"/>
                </a:ext>
              </a:extLst>
            </p:cNvPr>
            <p:cNvCxnSpPr>
              <a:cxnSpLocks/>
            </p:cNvCxnSpPr>
            <p:nvPr/>
          </p:nvCxnSpPr>
          <p:spPr>
            <a:xfrm>
              <a:off x="9725936" y="3085043"/>
              <a:ext cx="1048813" cy="2115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5CCD027-6BAB-425A-9032-9B21D36CFF7D}"/>
                </a:ext>
              </a:extLst>
            </p:cNvPr>
            <p:cNvSpPr txBox="1"/>
            <p:nvPr/>
          </p:nvSpPr>
          <p:spPr>
            <a:xfrm>
              <a:off x="8352631" y="4505739"/>
              <a:ext cx="3839369" cy="369332"/>
            </a:xfrm>
            <a:prstGeom prst="rect">
              <a:avLst/>
            </a:prstGeom>
            <a:noFill/>
          </p:spPr>
          <p:txBody>
            <a:bodyPr wrap="square" rtlCol="0">
              <a:spAutoFit/>
            </a:bodyPr>
            <a:lstStyle/>
            <a:p>
              <a:pPr algn="ctr"/>
              <a:r>
                <a:rPr lang="en-US" dirty="0">
                  <a:solidFill>
                    <a:schemeClr val="bg1"/>
                  </a:solidFill>
                  <a:latin typeface="Segoe UI Light" panose="020B0502040204020203" pitchFamily="34" charset="0"/>
                  <a:cs typeface="Segoe UI Light" panose="020B0502040204020203" pitchFamily="34" charset="0"/>
                </a:rPr>
                <a:t>An example</a:t>
              </a:r>
            </a:p>
          </p:txBody>
        </p:sp>
      </p:grpSp>
      <p:pic>
        <p:nvPicPr>
          <p:cNvPr id="5" name="Picture 4">
            <a:extLst>
              <a:ext uri="{FF2B5EF4-FFF2-40B4-BE49-F238E27FC236}">
                <a16:creationId xmlns:a16="http://schemas.microsoft.com/office/drawing/2014/main" id="{E53ADFBD-859D-4080-B7D8-A32E3EF4CE65}"/>
              </a:ext>
            </a:extLst>
          </p:cNvPr>
          <p:cNvPicPr>
            <a:picLocks noChangeAspect="1"/>
          </p:cNvPicPr>
          <p:nvPr/>
        </p:nvPicPr>
        <p:blipFill>
          <a:blip r:embed="rId6"/>
          <a:stretch>
            <a:fillRect/>
          </a:stretch>
        </p:blipFill>
        <p:spPr>
          <a:xfrm>
            <a:off x="3375413" y="5751852"/>
            <a:ext cx="4510088" cy="833438"/>
          </a:xfrm>
          <a:prstGeom prst="rect">
            <a:avLst/>
          </a:prstGeom>
          <a:ln>
            <a:solidFill>
              <a:srgbClr val="0070C0"/>
            </a:solidFill>
          </a:ln>
        </p:spPr>
      </p:pic>
    </p:spTree>
    <p:extLst>
      <p:ext uri="{BB962C8B-B14F-4D97-AF65-F5344CB8AC3E}">
        <p14:creationId xmlns:p14="http://schemas.microsoft.com/office/powerpoint/2010/main" val="3151407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up)">
                                      <p:cBhvr>
                                        <p:cTn id="15" dur="500"/>
                                        <p:tgtEl>
                                          <p:spTgt spid="3">
                                            <p:txEl>
                                              <p:pRg st="3" end="3"/>
                                            </p:txEl>
                                          </p:spTgt>
                                        </p:tgtEl>
                                      </p:cBhvr>
                                    </p:animEffect>
                                  </p:child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wipe(up)">
                                      <p:cBhvr>
                                        <p:cTn id="24" dur="500"/>
                                        <p:tgtEl>
                                          <p:spTgt spid="3">
                                            <p:txEl>
                                              <p:pRg st="7" end="7"/>
                                            </p:txEl>
                                          </p:spTgt>
                                        </p:tgtEl>
                                      </p:cBhvr>
                                    </p:animEffect>
                                  </p:childTnLst>
                                </p:cTn>
                              </p:par>
                            </p:childTnLst>
                          </p:cTn>
                        </p:par>
                        <p:par>
                          <p:cTn id="25" fill="hold">
                            <p:stCondLst>
                              <p:cond delay="500"/>
                            </p:stCondLst>
                            <p:childTnLst>
                              <p:par>
                                <p:cTn id="26" presetID="22" presetClass="entr" presetSubtype="1"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up)">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up)">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Convolution Layer – Convolution Operation</a:t>
            </a:r>
            <a:endParaRPr lang="en-US" dirty="0"/>
          </a:p>
        </p:txBody>
      </p:sp>
      <p:sp>
        <p:nvSpPr>
          <p:cNvPr id="3" name="Content Placeholder 2"/>
          <p:cNvSpPr>
            <a:spLocks noGrp="1"/>
          </p:cNvSpPr>
          <p:nvPr>
            <p:ph type="body" idx="1"/>
          </p:nvPr>
        </p:nvSpPr>
        <p:spPr/>
        <p:txBody>
          <a:bodyPr/>
          <a:lstStyle/>
          <a:p>
            <a:r>
              <a:rPr lang="en-US" altLang="zh-CN" sz="2400" dirty="0"/>
              <a:t>Continuous domain </a:t>
            </a:r>
          </a:p>
          <a:p>
            <a:endParaRPr lang="en-US" altLang="zh-CN" sz="2400" dirty="0"/>
          </a:p>
          <a:p>
            <a:endParaRPr lang="en-US" altLang="zh-CN" sz="2400" dirty="0"/>
          </a:p>
          <a:p>
            <a:r>
              <a:rPr lang="en-US" altLang="zh-CN" sz="2400" dirty="0"/>
              <a:t>Discrete domain</a:t>
            </a:r>
          </a:p>
          <a:p>
            <a:endParaRPr lang="en-US" altLang="zh-CN" sz="2400" dirty="0"/>
          </a:p>
          <a:p>
            <a:endParaRPr lang="en-US" altLang="zh-CN" sz="2400" dirty="0"/>
          </a:p>
          <a:p>
            <a:endParaRPr lang="en-US" altLang="zh-CN" sz="2400" dirty="0"/>
          </a:p>
          <a:p>
            <a:r>
              <a:rPr lang="en-US" altLang="zh-CN" sz="2400" dirty="0"/>
              <a:t>Cross-correlation, implemented in many DNN libraries</a:t>
            </a:r>
          </a:p>
        </p:txBody>
      </p:sp>
      <p:pic>
        <p:nvPicPr>
          <p:cNvPr id="8" name="Picture 7">
            <a:extLst>
              <a:ext uri="{FF2B5EF4-FFF2-40B4-BE49-F238E27FC236}">
                <a16:creationId xmlns:a16="http://schemas.microsoft.com/office/drawing/2014/main" id="{A0545913-80EE-4EC4-A3A8-BF6492C338FE}"/>
              </a:ext>
            </a:extLst>
          </p:cNvPr>
          <p:cNvPicPr>
            <a:picLocks noChangeAspect="1"/>
          </p:cNvPicPr>
          <p:nvPr/>
        </p:nvPicPr>
        <p:blipFill>
          <a:blip r:embed="rId3"/>
          <a:stretch>
            <a:fillRect/>
          </a:stretch>
        </p:blipFill>
        <p:spPr>
          <a:xfrm>
            <a:off x="3375413" y="1090288"/>
            <a:ext cx="3238500" cy="1290638"/>
          </a:xfrm>
          <a:prstGeom prst="rect">
            <a:avLst/>
          </a:prstGeom>
          <a:ln>
            <a:solidFill>
              <a:srgbClr val="0070C0"/>
            </a:solidFill>
          </a:ln>
        </p:spPr>
      </p:pic>
      <p:pic>
        <p:nvPicPr>
          <p:cNvPr id="9" name="Picture 8">
            <a:extLst>
              <a:ext uri="{FF2B5EF4-FFF2-40B4-BE49-F238E27FC236}">
                <a16:creationId xmlns:a16="http://schemas.microsoft.com/office/drawing/2014/main" id="{ED9C8988-4C96-495B-9611-DDB6BA468EF1}"/>
              </a:ext>
            </a:extLst>
          </p:cNvPr>
          <p:cNvPicPr>
            <a:picLocks noChangeAspect="1"/>
          </p:cNvPicPr>
          <p:nvPr/>
        </p:nvPicPr>
        <p:blipFill>
          <a:blip r:embed="rId4"/>
          <a:stretch>
            <a:fillRect/>
          </a:stretch>
        </p:blipFill>
        <p:spPr>
          <a:xfrm>
            <a:off x="3375413" y="2559053"/>
            <a:ext cx="3238500" cy="1462088"/>
          </a:xfrm>
          <a:prstGeom prst="rect">
            <a:avLst/>
          </a:prstGeom>
          <a:ln>
            <a:solidFill>
              <a:srgbClr val="0070C0"/>
            </a:solidFill>
          </a:ln>
        </p:spPr>
      </p:pic>
      <p:pic>
        <p:nvPicPr>
          <p:cNvPr id="10" name="Picture 9">
            <a:extLst>
              <a:ext uri="{FF2B5EF4-FFF2-40B4-BE49-F238E27FC236}">
                <a16:creationId xmlns:a16="http://schemas.microsoft.com/office/drawing/2014/main" id="{B8A0C186-DCD5-4D3E-958C-971DBAC119C1}"/>
              </a:ext>
            </a:extLst>
          </p:cNvPr>
          <p:cNvPicPr>
            <a:picLocks noChangeAspect="1"/>
          </p:cNvPicPr>
          <p:nvPr/>
        </p:nvPicPr>
        <p:blipFill>
          <a:blip r:embed="rId5"/>
          <a:stretch>
            <a:fillRect/>
          </a:stretch>
        </p:blipFill>
        <p:spPr>
          <a:xfrm>
            <a:off x="3375413" y="4694511"/>
            <a:ext cx="3190875" cy="757238"/>
          </a:xfrm>
          <a:prstGeom prst="rect">
            <a:avLst/>
          </a:prstGeom>
          <a:ln>
            <a:solidFill>
              <a:srgbClr val="0070C0"/>
            </a:solidFill>
          </a:ln>
        </p:spPr>
      </p:pic>
      <p:sp>
        <p:nvSpPr>
          <p:cNvPr id="13" name="Rectangle 12">
            <a:extLst>
              <a:ext uri="{FF2B5EF4-FFF2-40B4-BE49-F238E27FC236}">
                <a16:creationId xmlns:a16="http://schemas.microsoft.com/office/drawing/2014/main" id="{40089885-8643-45E9-AFE4-EE762AF39161}"/>
              </a:ext>
            </a:extLst>
          </p:cNvPr>
          <p:cNvSpPr/>
          <p:nvPr/>
        </p:nvSpPr>
        <p:spPr bwMode="auto">
          <a:xfrm>
            <a:off x="8352631" y="689114"/>
            <a:ext cx="3839369" cy="6168886"/>
          </a:xfrm>
          <a:prstGeom prst="rect">
            <a:avLst/>
          </a:prstGeom>
          <a:solidFill>
            <a:srgbClr val="7030A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4" name="Cube 13">
            <a:extLst>
              <a:ext uri="{FF2B5EF4-FFF2-40B4-BE49-F238E27FC236}">
                <a16:creationId xmlns:a16="http://schemas.microsoft.com/office/drawing/2014/main" id="{5EF20094-3A00-4248-8D6C-7FF77E54B229}"/>
              </a:ext>
            </a:extLst>
          </p:cNvPr>
          <p:cNvSpPr/>
          <p:nvPr/>
        </p:nvSpPr>
        <p:spPr>
          <a:xfrm>
            <a:off x="8727419" y="2262374"/>
            <a:ext cx="667265" cy="1556953"/>
          </a:xfrm>
          <a:prstGeom prst="cube">
            <a:avLst>
              <a:gd name="adj" fmla="val 92044"/>
            </a:avLst>
          </a:prstGeom>
          <a:solidFill>
            <a:srgbClr val="FFE1E1">
              <a:alpha val="80000"/>
            </a:srgb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ube 14">
            <a:extLst>
              <a:ext uri="{FF2B5EF4-FFF2-40B4-BE49-F238E27FC236}">
                <a16:creationId xmlns:a16="http://schemas.microsoft.com/office/drawing/2014/main" id="{EE615DDB-FC5E-49FE-A3BB-0216005909F2}"/>
              </a:ext>
            </a:extLst>
          </p:cNvPr>
          <p:cNvSpPr/>
          <p:nvPr/>
        </p:nvSpPr>
        <p:spPr>
          <a:xfrm>
            <a:off x="10463204" y="2241255"/>
            <a:ext cx="667265" cy="1556953"/>
          </a:xfrm>
          <a:prstGeom prst="cube">
            <a:avLst>
              <a:gd name="adj" fmla="val 92044"/>
            </a:avLst>
          </a:prstGeom>
          <a:solidFill>
            <a:srgbClr val="D0F7FC">
              <a:alpha val="80000"/>
            </a:srgb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ube 15">
            <a:extLst>
              <a:ext uri="{FF2B5EF4-FFF2-40B4-BE49-F238E27FC236}">
                <a16:creationId xmlns:a16="http://schemas.microsoft.com/office/drawing/2014/main" id="{A25AB099-8E03-4164-B7F6-21C31A1812DA}"/>
              </a:ext>
            </a:extLst>
          </p:cNvPr>
          <p:cNvSpPr/>
          <p:nvPr/>
        </p:nvSpPr>
        <p:spPr>
          <a:xfrm>
            <a:off x="10772649" y="2983089"/>
            <a:ext cx="87977" cy="167113"/>
          </a:xfrm>
          <a:prstGeom prst="cube">
            <a:avLst>
              <a:gd name="adj" fmla="val 59925"/>
            </a:avLst>
          </a:prstGeom>
          <a:solidFill>
            <a:srgbClr val="00B0F0">
              <a:alpha val="80000"/>
            </a:srgb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 name="Cube 16">
            <a:extLst>
              <a:ext uri="{FF2B5EF4-FFF2-40B4-BE49-F238E27FC236}">
                <a16:creationId xmlns:a16="http://schemas.microsoft.com/office/drawing/2014/main" id="{20DCEEFF-EBB1-44FC-AC5C-92E6ACBFC88F}"/>
              </a:ext>
            </a:extLst>
          </p:cNvPr>
          <p:cNvSpPr/>
          <p:nvPr/>
        </p:nvSpPr>
        <p:spPr>
          <a:xfrm>
            <a:off x="10655577" y="2253453"/>
            <a:ext cx="667265" cy="1556953"/>
          </a:xfrm>
          <a:prstGeom prst="cube">
            <a:avLst>
              <a:gd name="adj" fmla="val 92044"/>
            </a:avLst>
          </a:prstGeom>
          <a:solidFill>
            <a:srgbClr val="D0F7FC">
              <a:alpha val="80000"/>
            </a:srgb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ube 17">
            <a:extLst>
              <a:ext uri="{FF2B5EF4-FFF2-40B4-BE49-F238E27FC236}">
                <a16:creationId xmlns:a16="http://schemas.microsoft.com/office/drawing/2014/main" id="{157C9364-6AAF-40BF-AC5D-772814EC1308}"/>
              </a:ext>
            </a:extLst>
          </p:cNvPr>
          <p:cNvSpPr/>
          <p:nvPr/>
        </p:nvSpPr>
        <p:spPr>
          <a:xfrm>
            <a:off x="10965022" y="2995287"/>
            <a:ext cx="87977" cy="167113"/>
          </a:xfrm>
          <a:prstGeom prst="cube">
            <a:avLst>
              <a:gd name="adj" fmla="val 59925"/>
            </a:avLst>
          </a:prstGeom>
          <a:solidFill>
            <a:srgbClr val="00B0F0">
              <a:alpha val="80000"/>
            </a:srgb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3" name="Cube 22">
            <a:extLst>
              <a:ext uri="{FF2B5EF4-FFF2-40B4-BE49-F238E27FC236}">
                <a16:creationId xmlns:a16="http://schemas.microsoft.com/office/drawing/2014/main" id="{C4AC435A-E4FE-40A3-AEFC-59228B1F2D1E}"/>
              </a:ext>
            </a:extLst>
          </p:cNvPr>
          <p:cNvSpPr/>
          <p:nvPr/>
        </p:nvSpPr>
        <p:spPr>
          <a:xfrm>
            <a:off x="8942167" y="2764959"/>
            <a:ext cx="290857" cy="558335"/>
          </a:xfrm>
          <a:prstGeom prst="cube">
            <a:avLst>
              <a:gd name="adj" fmla="val 84636"/>
            </a:avLst>
          </a:prstGeom>
          <a:solidFill>
            <a:srgbClr val="FFAFAF">
              <a:alpha val="80000"/>
            </a:srgb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Cube 23">
            <a:extLst>
              <a:ext uri="{FF2B5EF4-FFF2-40B4-BE49-F238E27FC236}">
                <a16:creationId xmlns:a16="http://schemas.microsoft.com/office/drawing/2014/main" id="{D08BA1D7-8360-4AA9-A353-9C29DBBCA9C4}"/>
              </a:ext>
            </a:extLst>
          </p:cNvPr>
          <p:cNvSpPr/>
          <p:nvPr/>
        </p:nvSpPr>
        <p:spPr>
          <a:xfrm>
            <a:off x="8889079" y="2259097"/>
            <a:ext cx="667265" cy="1556953"/>
          </a:xfrm>
          <a:prstGeom prst="cube">
            <a:avLst>
              <a:gd name="adj" fmla="val 92044"/>
            </a:avLst>
          </a:prstGeom>
          <a:solidFill>
            <a:srgbClr val="FFE1E1">
              <a:alpha val="80000"/>
            </a:srgb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Cube 24">
            <a:extLst>
              <a:ext uri="{FF2B5EF4-FFF2-40B4-BE49-F238E27FC236}">
                <a16:creationId xmlns:a16="http://schemas.microsoft.com/office/drawing/2014/main" id="{E539A182-00B0-4F6D-BB6F-A24BE3F73D2A}"/>
              </a:ext>
            </a:extLst>
          </p:cNvPr>
          <p:cNvSpPr/>
          <p:nvPr/>
        </p:nvSpPr>
        <p:spPr>
          <a:xfrm>
            <a:off x="9103827" y="2761682"/>
            <a:ext cx="290857" cy="558335"/>
          </a:xfrm>
          <a:prstGeom prst="cube">
            <a:avLst>
              <a:gd name="adj" fmla="val 84636"/>
            </a:avLst>
          </a:prstGeom>
          <a:solidFill>
            <a:srgbClr val="FFAFAF">
              <a:alpha val="80000"/>
            </a:srgb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ube 25">
            <a:extLst>
              <a:ext uri="{FF2B5EF4-FFF2-40B4-BE49-F238E27FC236}">
                <a16:creationId xmlns:a16="http://schemas.microsoft.com/office/drawing/2014/main" id="{44B2B63A-276F-4080-BC89-04E76BDA36DA}"/>
              </a:ext>
            </a:extLst>
          </p:cNvPr>
          <p:cNvSpPr/>
          <p:nvPr/>
        </p:nvSpPr>
        <p:spPr>
          <a:xfrm>
            <a:off x="9050739" y="2265651"/>
            <a:ext cx="667265" cy="1556953"/>
          </a:xfrm>
          <a:prstGeom prst="cube">
            <a:avLst>
              <a:gd name="adj" fmla="val 92044"/>
            </a:avLst>
          </a:prstGeom>
          <a:solidFill>
            <a:srgbClr val="FFE1E1">
              <a:alpha val="80000"/>
            </a:srgb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ube 26">
            <a:extLst>
              <a:ext uri="{FF2B5EF4-FFF2-40B4-BE49-F238E27FC236}">
                <a16:creationId xmlns:a16="http://schemas.microsoft.com/office/drawing/2014/main" id="{7C752102-7433-415E-BC97-0A54B9E6B21E}"/>
              </a:ext>
            </a:extLst>
          </p:cNvPr>
          <p:cNvSpPr/>
          <p:nvPr/>
        </p:nvSpPr>
        <p:spPr>
          <a:xfrm>
            <a:off x="9265487" y="2768236"/>
            <a:ext cx="290857" cy="558335"/>
          </a:xfrm>
          <a:prstGeom prst="cube">
            <a:avLst>
              <a:gd name="adj" fmla="val 84636"/>
            </a:avLst>
          </a:prstGeom>
          <a:solidFill>
            <a:srgbClr val="FFAFAF">
              <a:alpha val="80000"/>
            </a:srgb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ube 27">
            <a:extLst>
              <a:ext uri="{FF2B5EF4-FFF2-40B4-BE49-F238E27FC236}">
                <a16:creationId xmlns:a16="http://schemas.microsoft.com/office/drawing/2014/main" id="{5A671C7D-924E-4E9F-8562-7709651D1B70}"/>
              </a:ext>
            </a:extLst>
          </p:cNvPr>
          <p:cNvSpPr/>
          <p:nvPr/>
        </p:nvSpPr>
        <p:spPr>
          <a:xfrm>
            <a:off x="9212399" y="2265651"/>
            <a:ext cx="667265" cy="1556953"/>
          </a:xfrm>
          <a:prstGeom prst="cube">
            <a:avLst>
              <a:gd name="adj" fmla="val 92044"/>
            </a:avLst>
          </a:prstGeom>
          <a:solidFill>
            <a:srgbClr val="FFE1E1">
              <a:alpha val="80000"/>
            </a:srgb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ube 28">
            <a:extLst>
              <a:ext uri="{FF2B5EF4-FFF2-40B4-BE49-F238E27FC236}">
                <a16:creationId xmlns:a16="http://schemas.microsoft.com/office/drawing/2014/main" id="{63F65C76-E2D3-4205-97A6-DCC27615C4CA}"/>
              </a:ext>
            </a:extLst>
          </p:cNvPr>
          <p:cNvSpPr/>
          <p:nvPr/>
        </p:nvSpPr>
        <p:spPr>
          <a:xfrm>
            <a:off x="9427147" y="2768236"/>
            <a:ext cx="290857" cy="558335"/>
          </a:xfrm>
          <a:prstGeom prst="cube">
            <a:avLst>
              <a:gd name="adj" fmla="val 84636"/>
            </a:avLst>
          </a:prstGeom>
          <a:solidFill>
            <a:srgbClr val="FFAFAF">
              <a:alpha val="80000"/>
            </a:srgb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Connector 29">
            <a:extLst>
              <a:ext uri="{FF2B5EF4-FFF2-40B4-BE49-F238E27FC236}">
                <a16:creationId xmlns:a16="http://schemas.microsoft.com/office/drawing/2014/main" id="{98CC2743-3C80-48A9-A95D-8EF417E63B9F}"/>
              </a:ext>
            </a:extLst>
          </p:cNvPr>
          <p:cNvCxnSpPr>
            <a:cxnSpLocks/>
          </p:cNvCxnSpPr>
          <p:nvPr/>
        </p:nvCxnSpPr>
        <p:spPr>
          <a:xfrm>
            <a:off x="8982260" y="3316012"/>
            <a:ext cx="474816" cy="12198"/>
          </a:xfrm>
          <a:prstGeom prst="line">
            <a:avLst/>
          </a:prstGeom>
          <a:ln w="15875">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41B10A3-A6BB-454D-AEDF-14B9E7AF54F5}"/>
              </a:ext>
            </a:extLst>
          </p:cNvPr>
          <p:cNvCxnSpPr>
            <a:cxnSpLocks/>
          </p:cNvCxnSpPr>
          <p:nvPr/>
        </p:nvCxnSpPr>
        <p:spPr>
          <a:xfrm>
            <a:off x="9195082" y="2761822"/>
            <a:ext cx="474816" cy="12198"/>
          </a:xfrm>
          <a:prstGeom prst="line">
            <a:avLst/>
          </a:prstGeom>
          <a:ln w="15875">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826BA66-3FFC-4EF8-85FC-84F30E61B9BC}"/>
              </a:ext>
            </a:extLst>
          </p:cNvPr>
          <p:cNvCxnSpPr>
            <a:cxnSpLocks/>
          </p:cNvCxnSpPr>
          <p:nvPr/>
        </p:nvCxnSpPr>
        <p:spPr>
          <a:xfrm>
            <a:off x="9228124" y="3074413"/>
            <a:ext cx="474816" cy="12198"/>
          </a:xfrm>
          <a:prstGeom prst="line">
            <a:avLst/>
          </a:prstGeom>
          <a:ln w="15875">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FAC0BDA-CE67-4EC4-8B46-026E1088F8BC}"/>
              </a:ext>
            </a:extLst>
          </p:cNvPr>
          <p:cNvCxnSpPr>
            <a:cxnSpLocks/>
          </p:cNvCxnSpPr>
          <p:nvPr/>
        </p:nvCxnSpPr>
        <p:spPr>
          <a:xfrm>
            <a:off x="8972244" y="3005612"/>
            <a:ext cx="474816" cy="12198"/>
          </a:xfrm>
          <a:prstGeom prst="line">
            <a:avLst/>
          </a:prstGeom>
          <a:ln w="15875">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116E404-1424-4108-A3C2-7BB9371561B9}"/>
              </a:ext>
            </a:extLst>
          </p:cNvPr>
          <p:cNvCxnSpPr>
            <a:stCxn id="29" idx="3"/>
          </p:cNvCxnSpPr>
          <p:nvPr/>
        </p:nvCxnSpPr>
        <p:spPr>
          <a:xfrm flipV="1">
            <a:off x="9449491" y="3162400"/>
            <a:ext cx="1323158" cy="16417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A91248D-BCCB-4B6A-BD22-AC48228B2327}"/>
              </a:ext>
            </a:extLst>
          </p:cNvPr>
          <p:cNvCxnSpPr>
            <a:cxnSpLocks/>
          </p:cNvCxnSpPr>
          <p:nvPr/>
        </p:nvCxnSpPr>
        <p:spPr>
          <a:xfrm>
            <a:off x="9454249" y="3006480"/>
            <a:ext cx="1321853" cy="4241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0FBC07D-2894-4013-AB1D-2D49AD0F3452}"/>
              </a:ext>
            </a:extLst>
          </p:cNvPr>
          <p:cNvCxnSpPr>
            <a:cxnSpLocks/>
            <a:stCxn id="29" idx="0"/>
          </p:cNvCxnSpPr>
          <p:nvPr/>
        </p:nvCxnSpPr>
        <p:spPr>
          <a:xfrm>
            <a:off x="9695660" y="2768236"/>
            <a:ext cx="1143677" cy="22446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347180C-64C5-4BF4-996D-10D0E1EE7DD0}"/>
              </a:ext>
            </a:extLst>
          </p:cNvPr>
          <p:cNvCxnSpPr>
            <a:cxnSpLocks/>
          </p:cNvCxnSpPr>
          <p:nvPr/>
        </p:nvCxnSpPr>
        <p:spPr>
          <a:xfrm>
            <a:off x="9725936" y="3085043"/>
            <a:ext cx="1048813" cy="2115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5CCD027-6BAB-425A-9032-9B21D36CFF7D}"/>
              </a:ext>
            </a:extLst>
          </p:cNvPr>
          <p:cNvSpPr txBox="1"/>
          <p:nvPr/>
        </p:nvSpPr>
        <p:spPr>
          <a:xfrm>
            <a:off x="8352631" y="4505739"/>
            <a:ext cx="3839369" cy="369332"/>
          </a:xfrm>
          <a:prstGeom prst="rect">
            <a:avLst/>
          </a:prstGeom>
          <a:noFill/>
        </p:spPr>
        <p:txBody>
          <a:bodyPr wrap="square" rtlCol="0">
            <a:spAutoFit/>
          </a:bodyPr>
          <a:lstStyle/>
          <a:p>
            <a:pPr algn="ctr"/>
            <a:r>
              <a:rPr lang="en-US" dirty="0">
                <a:solidFill>
                  <a:schemeClr val="bg1"/>
                </a:solidFill>
                <a:latin typeface="Segoe UI Light" panose="020B0502040204020203" pitchFamily="34" charset="0"/>
                <a:cs typeface="Segoe UI Light" panose="020B0502040204020203" pitchFamily="34" charset="0"/>
              </a:rPr>
              <a:t>An example</a:t>
            </a:r>
          </a:p>
        </p:txBody>
      </p:sp>
      <p:pic>
        <p:nvPicPr>
          <p:cNvPr id="44" name="Picture 43">
            <a:extLst>
              <a:ext uri="{FF2B5EF4-FFF2-40B4-BE49-F238E27FC236}">
                <a16:creationId xmlns:a16="http://schemas.microsoft.com/office/drawing/2014/main" id="{1822E449-7437-4C76-83A1-B6E1E1683CDA}"/>
              </a:ext>
            </a:extLst>
          </p:cNvPr>
          <p:cNvPicPr>
            <a:picLocks noChangeAspect="1"/>
          </p:cNvPicPr>
          <p:nvPr/>
        </p:nvPicPr>
        <p:blipFill>
          <a:blip r:embed="rId6"/>
          <a:stretch>
            <a:fillRect/>
          </a:stretch>
        </p:blipFill>
        <p:spPr>
          <a:xfrm>
            <a:off x="3375413" y="5751852"/>
            <a:ext cx="4510088" cy="833438"/>
          </a:xfrm>
          <a:prstGeom prst="rect">
            <a:avLst/>
          </a:prstGeom>
          <a:ln>
            <a:solidFill>
              <a:srgbClr val="0070C0"/>
            </a:solidFill>
          </a:ln>
        </p:spPr>
      </p:pic>
    </p:spTree>
    <p:extLst>
      <p:ext uri="{BB962C8B-B14F-4D97-AF65-F5344CB8AC3E}">
        <p14:creationId xmlns:p14="http://schemas.microsoft.com/office/powerpoint/2010/main" val="3077678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Convolution Layer – Convolution Operation</a:t>
            </a:r>
            <a:endParaRPr lang="en-US" dirty="0"/>
          </a:p>
        </p:txBody>
      </p:sp>
      <p:sp>
        <p:nvSpPr>
          <p:cNvPr id="3" name="Content Placeholder 2"/>
          <p:cNvSpPr>
            <a:spLocks noGrp="1"/>
          </p:cNvSpPr>
          <p:nvPr>
            <p:ph type="body" idx="1"/>
          </p:nvPr>
        </p:nvSpPr>
        <p:spPr/>
        <p:txBody>
          <a:bodyPr/>
          <a:lstStyle/>
          <a:p>
            <a:r>
              <a:rPr lang="en-US" altLang="zh-CN" sz="2400" dirty="0"/>
              <a:t>Continuous domain </a:t>
            </a:r>
          </a:p>
          <a:p>
            <a:endParaRPr lang="en-US" altLang="zh-CN" sz="2400" dirty="0"/>
          </a:p>
          <a:p>
            <a:endParaRPr lang="en-US" altLang="zh-CN" sz="2400" dirty="0"/>
          </a:p>
          <a:p>
            <a:r>
              <a:rPr lang="en-US" altLang="zh-CN" sz="2400" dirty="0"/>
              <a:t>Discrete domain</a:t>
            </a:r>
          </a:p>
          <a:p>
            <a:endParaRPr lang="en-US" altLang="zh-CN" sz="2400" dirty="0"/>
          </a:p>
          <a:p>
            <a:endParaRPr lang="en-US" altLang="zh-CN" sz="2400" dirty="0"/>
          </a:p>
          <a:p>
            <a:endParaRPr lang="en-US" altLang="zh-CN" sz="2400" dirty="0"/>
          </a:p>
          <a:p>
            <a:r>
              <a:rPr lang="en-US" altLang="zh-CN" sz="2400" dirty="0"/>
              <a:t>Cross-correlation, implemented in many DNN libraries</a:t>
            </a:r>
          </a:p>
        </p:txBody>
      </p:sp>
      <p:pic>
        <p:nvPicPr>
          <p:cNvPr id="8" name="Picture 7">
            <a:extLst>
              <a:ext uri="{FF2B5EF4-FFF2-40B4-BE49-F238E27FC236}">
                <a16:creationId xmlns:a16="http://schemas.microsoft.com/office/drawing/2014/main" id="{A0545913-80EE-4EC4-A3A8-BF6492C338FE}"/>
              </a:ext>
            </a:extLst>
          </p:cNvPr>
          <p:cNvPicPr>
            <a:picLocks noChangeAspect="1"/>
          </p:cNvPicPr>
          <p:nvPr/>
        </p:nvPicPr>
        <p:blipFill>
          <a:blip r:embed="rId3"/>
          <a:stretch>
            <a:fillRect/>
          </a:stretch>
        </p:blipFill>
        <p:spPr>
          <a:xfrm>
            <a:off x="3375413" y="1090288"/>
            <a:ext cx="3238500" cy="1290638"/>
          </a:xfrm>
          <a:prstGeom prst="rect">
            <a:avLst/>
          </a:prstGeom>
          <a:ln>
            <a:solidFill>
              <a:srgbClr val="0070C0"/>
            </a:solidFill>
          </a:ln>
        </p:spPr>
      </p:pic>
      <p:pic>
        <p:nvPicPr>
          <p:cNvPr id="9" name="Picture 8">
            <a:extLst>
              <a:ext uri="{FF2B5EF4-FFF2-40B4-BE49-F238E27FC236}">
                <a16:creationId xmlns:a16="http://schemas.microsoft.com/office/drawing/2014/main" id="{ED9C8988-4C96-495B-9611-DDB6BA468EF1}"/>
              </a:ext>
            </a:extLst>
          </p:cNvPr>
          <p:cNvPicPr>
            <a:picLocks noChangeAspect="1"/>
          </p:cNvPicPr>
          <p:nvPr/>
        </p:nvPicPr>
        <p:blipFill>
          <a:blip r:embed="rId4"/>
          <a:stretch>
            <a:fillRect/>
          </a:stretch>
        </p:blipFill>
        <p:spPr>
          <a:xfrm>
            <a:off x="3375413" y="2559053"/>
            <a:ext cx="3238500" cy="1462088"/>
          </a:xfrm>
          <a:prstGeom prst="rect">
            <a:avLst/>
          </a:prstGeom>
          <a:ln>
            <a:solidFill>
              <a:srgbClr val="0070C0"/>
            </a:solidFill>
          </a:ln>
        </p:spPr>
      </p:pic>
      <p:pic>
        <p:nvPicPr>
          <p:cNvPr id="10" name="Picture 9">
            <a:extLst>
              <a:ext uri="{FF2B5EF4-FFF2-40B4-BE49-F238E27FC236}">
                <a16:creationId xmlns:a16="http://schemas.microsoft.com/office/drawing/2014/main" id="{B8A0C186-DCD5-4D3E-958C-971DBAC119C1}"/>
              </a:ext>
            </a:extLst>
          </p:cNvPr>
          <p:cNvPicPr>
            <a:picLocks noChangeAspect="1"/>
          </p:cNvPicPr>
          <p:nvPr/>
        </p:nvPicPr>
        <p:blipFill>
          <a:blip r:embed="rId5"/>
          <a:stretch>
            <a:fillRect/>
          </a:stretch>
        </p:blipFill>
        <p:spPr>
          <a:xfrm>
            <a:off x="3375413" y="4694511"/>
            <a:ext cx="3190875" cy="757238"/>
          </a:xfrm>
          <a:prstGeom prst="rect">
            <a:avLst/>
          </a:prstGeom>
          <a:ln>
            <a:solidFill>
              <a:srgbClr val="0070C0"/>
            </a:solidFill>
          </a:ln>
        </p:spPr>
      </p:pic>
      <p:sp>
        <p:nvSpPr>
          <p:cNvPr id="13" name="Rectangle 12">
            <a:extLst>
              <a:ext uri="{FF2B5EF4-FFF2-40B4-BE49-F238E27FC236}">
                <a16:creationId xmlns:a16="http://schemas.microsoft.com/office/drawing/2014/main" id="{40089885-8643-45E9-AFE4-EE762AF39161}"/>
              </a:ext>
            </a:extLst>
          </p:cNvPr>
          <p:cNvSpPr/>
          <p:nvPr/>
        </p:nvSpPr>
        <p:spPr bwMode="auto">
          <a:xfrm>
            <a:off x="8352631" y="689114"/>
            <a:ext cx="3839369" cy="6168886"/>
          </a:xfrm>
          <a:prstGeom prst="rect">
            <a:avLst/>
          </a:prstGeom>
          <a:solidFill>
            <a:srgbClr val="7030A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grpSp>
        <p:nvGrpSpPr>
          <p:cNvPr id="42" name="Group 41">
            <a:extLst>
              <a:ext uri="{FF2B5EF4-FFF2-40B4-BE49-F238E27FC236}">
                <a16:creationId xmlns:a16="http://schemas.microsoft.com/office/drawing/2014/main" id="{323EA562-B8FA-4B97-901A-87417960E493}"/>
              </a:ext>
            </a:extLst>
          </p:cNvPr>
          <p:cNvGrpSpPr/>
          <p:nvPr/>
        </p:nvGrpSpPr>
        <p:grpSpPr>
          <a:xfrm>
            <a:off x="8727419" y="2241255"/>
            <a:ext cx="3007681" cy="1581349"/>
            <a:chOff x="8727419" y="3539969"/>
            <a:chExt cx="3007681" cy="1581349"/>
          </a:xfrm>
        </p:grpSpPr>
        <p:sp>
          <p:nvSpPr>
            <p:cNvPr id="14" name="Cube 13">
              <a:extLst>
                <a:ext uri="{FF2B5EF4-FFF2-40B4-BE49-F238E27FC236}">
                  <a16:creationId xmlns:a16="http://schemas.microsoft.com/office/drawing/2014/main" id="{5EF20094-3A00-4248-8D6C-7FF77E54B229}"/>
                </a:ext>
              </a:extLst>
            </p:cNvPr>
            <p:cNvSpPr/>
            <p:nvPr/>
          </p:nvSpPr>
          <p:spPr>
            <a:xfrm>
              <a:off x="8727419" y="3561088"/>
              <a:ext cx="667265" cy="1556953"/>
            </a:xfrm>
            <a:prstGeom prst="cube">
              <a:avLst>
                <a:gd name="adj" fmla="val 92044"/>
              </a:avLst>
            </a:prstGeom>
            <a:solidFill>
              <a:srgbClr val="FFE1E1">
                <a:alpha val="80000"/>
              </a:srgb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ube 14">
              <a:extLst>
                <a:ext uri="{FF2B5EF4-FFF2-40B4-BE49-F238E27FC236}">
                  <a16:creationId xmlns:a16="http://schemas.microsoft.com/office/drawing/2014/main" id="{EE615DDB-FC5E-49FE-A3BB-0216005909F2}"/>
                </a:ext>
              </a:extLst>
            </p:cNvPr>
            <p:cNvSpPr/>
            <p:nvPr/>
          </p:nvSpPr>
          <p:spPr>
            <a:xfrm>
              <a:off x="10463204" y="3539969"/>
              <a:ext cx="667265" cy="1556953"/>
            </a:xfrm>
            <a:prstGeom prst="cube">
              <a:avLst>
                <a:gd name="adj" fmla="val 92044"/>
              </a:avLst>
            </a:prstGeom>
            <a:solidFill>
              <a:srgbClr val="D0F7FC">
                <a:alpha val="80000"/>
              </a:srgb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ube 15">
              <a:extLst>
                <a:ext uri="{FF2B5EF4-FFF2-40B4-BE49-F238E27FC236}">
                  <a16:creationId xmlns:a16="http://schemas.microsoft.com/office/drawing/2014/main" id="{A25AB099-8E03-4164-B7F6-21C31A1812DA}"/>
                </a:ext>
              </a:extLst>
            </p:cNvPr>
            <p:cNvSpPr/>
            <p:nvPr/>
          </p:nvSpPr>
          <p:spPr>
            <a:xfrm>
              <a:off x="10772649" y="4281803"/>
              <a:ext cx="87977" cy="167113"/>
            </a:xfrm>
            <a:prstGeom prst="cube">
              <a:avLst>
                <a:gd name="adj" fmla="val 59925"/>
              </a:avLst>
            </a:prstGeom>
            <a:solidFill>
              <a:srgbClr val="00B0F0">
                <a:alpha val="80000"/>
              </a:srgb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 name="Cube 16">
              <a:extLst>
                <a:ext uri="{FF2B5EF4-FFF2-40B4-BE49-F238E27FC236}">
                  <a16:creationId xmlns:a16="http://schemas.microsoft.com/office/drawing/2014/main" id="{20DCEEFF-EBB1-44FC-AC5C-92E6ACBFC88F}"/>
                </a:ext>
              </a:extLst>
            </p:cNvPr>
            <p:cNvSpPr/>
            <p:nvPr/>
          </p:nvSpPr>
          <p:spPr>
            <a:xfrm>
              <a:off x="10655577" y="3552167"/>
              <a:ext cx="667265" cy="1556953"/>
            </a:xfrm>
            <a:prstGeom prst="cube">
              <a:avLst>
                <a:gd name="adj" fmla="val 92044"/>
              </a:avLst>
            </a:prstGeom>
            <a:solidFill>
              <a:srgbClr val="D0F7FC">
                <a:alpha val="80000"/>
              </a:srgb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ube 17">
              <a:extLst>
                <a:ext uri="{FF2B5EF4-FFF2-40B4-BE49-F238E27FC236}">
                  <a16:creationId xmlns:a16="http://schemas.microsoft.com/office/drawing/2014/main" id="{157C9364-6AAF-40BF-AC5D-772814EC1308}"/>
                </a:ext>
              </a:extLst>
            </p:cNvPr>
            <p:cNvSpPr/>
            <p:nvPr/>
          </p:nvSpPr>
          <p:spPr>
            <a:xfrm>
              <a:off x="10965022" y="4294001"/>
              <a:ext cx="87977" cy="167113"/>
            </a:xfrm>
            <a:prstGeom prst="cube">
              <a:avLst>
                <a:gd name="adj" fmla="val 59925"/>
              </a:avLst>
            </a:prstGeom>
            <a:solidFill>
              <a:srgbClr val="00B0F0">
                <a:alpha val="80000"/>
              </a:srgb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9" name="Cube 18">
              <a:extLst>
                <a:ext uri="{FF2B5EF4-FFF2-40B4-BE49-F238E27FC236}">
                  <a16:creationId xmlns:a16="http://schemas.microsoft.com/office/drawing/2014/main" id="{9F2BE426-57AC-4D13-9656-1E9568D6B53A}"/>
                </a:ext>
              </a:extLst>
            </p:cNvPr>
            <p:cNvSpPr/>
            <p:nvPr/>
          </p:nvSpPr>
          <p:spPr>
            <a:xfrm>
              <a:off x="10853087" y="3564365"/>
              <a:ext cx="667265" cy="1556953"/>
            </a:xfrm>
            <a:prstGeom prst="cube">
              <a:avLst>
                <a:gd name="adj" fmla="val 92044"/>
              </a:avLst>
            </a:prstGeom>
            <a:solidFill>
              <a:srgbClr val="D0F7FC">
                <a:alpha val="80000"/>
              </a:srgb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Cube 19">
              <a:extLst>
                <a:ext uri="{FF2B5EF4-FFF2-40B4-BE49-F238E27FC236}">
                  <a16:creationId xmlns:a16="http://schemas.microsoft.com/office/drawing/2014/main" id="{137B18BA-2391-4094-84B4-BA5AB22CFA48}"/>
                </a:ext>
              </a:extLst>
            </p:cNvPr>
            <p:cNvSpPr/>
            <p:nvPr/>
          </p:nvSpPr>
          <p:spPr>
            <a:xfrm>
              <a:off x="11162532" y="4306199"/>
              <a:ext cx="87977" cy="167113"/>
            </a:xfrm>
            <a:prstGeom prst="cube">
              <a:avLst>
                <a:gd name="adj" fmla="val 59925"/>
              </a:avLst>
            </a:prstGeom>
            <a:solidFill>
              <a:srgbClr val="00B0F0">
                <a:alpha val="80000"/>
              </a:srgb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1" name="Cube 20">
              <a:extLst>
                <a:ext uri="{FF2B5EF4-FFF2-40B4-BE49-F238E27FC236}">
                  <a16:creationId xmlns:a16="http://schemas.microsoft.com/office/drawing/2014/main" id="{3A761E63-D7A1-4485-BD2A-C04B32B9A0B0}"/>
                </a:ext>
              </a:extLst>
            </p:cNvPr>
            <p:cNvSpPr/>
            <p:nvPr/>
          </p:nvSpPr>
          <p:spPr>
            <a:xfrm>
              <a:off x="11067835" y="3564365"/>
              <a:ext cx="667265" cy="1556953"/>
            </a:xfrm>
            <a:prstGeom prst="cube">
              <a:avLst>
                <a:gd name="adj" fmla="val 92044"/>
              </a:avLst>
            </a:prstGeom>
            <a:solidFill>
              <a:srgbClr val="D0F7FC">
                <a:alpha val="80000"/>
              </a:srgb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Cube 21">
              <a:extLst>
                <a:ext uri="{FF2B5EF4-FFF2-40B4-BE49-F238E27FC236}">
                  <a16:creationId xmlns:a16="http://schemas.microsoft.com/office/drawing/2014/main" id="{B11F0D0A-B238-4343-9935-E16FC7CB6729}"/>
                </a:ext>
              </a:extLst>
            </p:cNvPr>
            <p:cNvSpPr/>
            <p:nvPr/>
          </p:nvSpPr>
          <p:spPr>
            <a:xfrm>
              <a:off x="11377280" y="4306199"/>
              <a:ext cx="87977" cy="167113"/>
            </a:xfrm>
            <a:prstGeom prst="cube">
              <a:avLst>
                <a:gd name="adj" fmla="val 59925"/>
              </a:avLst>
            </a:prstGeom>
            <a:solidFill>
              <a:srgbClr val="00B0F0">
                <a:alpha val="80000"/>
              </a:srgb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3" name="Cube 22">
              <a:extLst>
                <a:ext uri="{FF2B5EF4-FFF2-40B4-BE49-F238E27FC236}">
                  <a16:creationId xmlns:a16="http://schemas.microsoft.com/office/drawing/2014/main" id="{C4AC435A-E4FE-40A3-AEFC-59228B1F2D1E}"/>
                </a:ext>
              </a:extLst>
            </p:cNvPr>
            <p:cNvSpPr/>
            <p:nvPr/>
          </p:nvSpPr>
          <p:spPr>
            <a:xfrm>
              <a:off x="8942167" y="4063673"/>
              <a:ext cx="290857" cy="558335"/>
            </a:xfrm>
            <a:prstGeom prst="cube">
              <a:avLst>
                <a:gd name="adj" fmla="val 84636"/>
              </a:avLst>
            </a:prstGeom>
            <a:solidFill>
              <a:srgbClr val="FFAFAF">
                <a:alpha val="80000"/>
              </a:srgb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Cube 23">
              <a:extLst>
                <a:ext uri="{FF2B5EF4-FFF2-40B4-BE49-F238E27FC236}">
                  <a16:creationId xmlns:a16="http://schemas.microsoft.com/office/drawing/2014/main" id="{D08BA1D7-8360-4AA9-A353-9C29DBBCA9C4}"/>
                </a:ext>
              </a:extLst>
            </p:cNvPr>
            <p:cNvSpPr/>
            <p:nvPr/>
          </p:nvSpPr>
          <p:spPr>
            <a:xfrm>
              <a:off x="8889079" y="3557811"/>
              <a:ext cx="667265" cy="1556953"/>
            </a:xfrm>
            <a:prstGeom prst="cube">
              <a:avLst>
                <a:gd name="adj" fmla="val 92044"/>
              </a:avLst>
            </a:prstGeom>
            <a:solidFill>
              <a:srgbClr val="FFE1E1">
                <a:alpha val="80000"/>
              </a:srgb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Cube 24">
              <a:extLst>
                <a:ext uri="{FF2B5EF4-FFF2-40B4-BE49-F238E27FC236}">
                  <a16:creationId xmlns:a16="http://schemas.microsoft.com/office/drawing/2014/main" id="{E539A182-00B0-4F6D-BB6F-A24BE3F73D2A}"/>
                </a:ext>
              </a:extLst>
            </p:cNvPr>
            <p:cNvSpPr/>
            <p:nvPr/>
          </p:nvSpPr>
          <p:spPr>
            <a:xfrm>
              <a:off x="9103827" y="4060396"/>
              <a:ext cx="290857" cy="558335"/>
            </a:xfrm>
            <a:prstGeom prst="cube">
              <a:avLst>
                <a:gd name="adj" fmla="val 84636"/>
              </a:avLst>
            </a:prstGeom>
            <a:solidFill>
              <a:srgbClr val="FFAFAF">
                <a:alpha val="80000"/>
              </a:srgb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ube 25">
              <a:extLst>
                <a:ext uri="{FF2B5EF4-FFF2-40B4-BE49-F238E27FC236}">
                  <a16:creationId xmlns:a16="http://schemas.microsoft.com/office/drawing/2014/main" id="{44B2B63A-276F-4080-BC89-04E76BDA36DA}"/>
                </a:ext>
              </a:extLst>
            </p:cNvPr>
            <p:cNvSpPr/>
            <p:nvPr/>
          </p:nvSpPr>
          <p:spPr>
            <a:xfrm>
              <a:off x="9050739" y="3564365"/>
              <a:ext cx="667265" cy="1556953"/>
            </a:xfrm>
            <a:prstGeom prst="cube">
              <a:avLst>
                <a:gd name="adj" fmla="val 92044"/>
              </a:avLst>
            </a:prstGeom>
            <a:solidFill>
              <a:srgbClr val="FFE1E1">
                <a:alpha val="80000"/>
              </a:srgb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ube 26">
              <a:extLst>
                <a:ext uri="{FF2B5EF4-FFF2-40B4-BE49-F238E27FC236}">
                  <a16:creationId xmlns:a16="http://schemas.microsoft.com/office/drawing/2014/main" id="{7C752102-7433-415E-BC97-0A54B9E6B21E}"/>
                </a:ext>
              </a:extLst>
            </p:cNvPr>
            <p:cNvSpPr/>
            <p:nvPr/>
          </p:nvSpPr>
          <p:spPr>
            <a:xfrm>
              <a:off x="9265487" y="4066950"/>
              <a:ext cx="290857" cy="558335"/>
            </a:xfrm>
            <a:prstGeom prst="cube">
              <a:avLst>
                <a:gd name="adj" fmla="val 84636"/>
              </a:avLst>
            </a:prstGeom>
            <a:solidFill>
              <a:srgbClr val="FFAFAF">
                <a:alpha val="80000"/>
              </a:srgb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ube 27">
              <a:extLst>
                <a:ext uri="{FF2B5EF4-FFF2-40B4-BE49-F238E27FC236}">
                  <a16:creationId xmlns:a16="http://schemas.microsoft.com/office/drawing/2014/main" id="{5A671C7D-924E-4E9F-8562-7709651D1B70}"/>
                </a:ext>
              </a:extLst>
            </p:cNvPr>
            <p:cNvSpPr/>
            <p:nvPr/>
          </p:nvSpPr>
          <p:spPr>
            <a:xfrm>
              <a:off x="9212399" y="3564365"/>
              <a:ext cx="667265" cy="1556953"/>
            </a:xfrm>
            <a:prstGeom prst="cube">
              <a:avLst>
                <a:gd name="adj" fmla="val 92044"/>
              </a:avLst>
            </a:prstGeom>
            <a:solidFill>
              <a:srgbClr val="FFE1E1">
                <a:alpha val="80000"/>
              </a:srgb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ube 28">
              <a:extLst>
                <a:ext uri="{FF2B5EF4-FFF2-40B4-BE49-F238E27FC236}">
                  <a16:creationId xmlns:a16="http://schemas.microsoft.com/office/drawing/2014/main" id="{63F65C76-E2D3-4205-97A6-DCC27615C4CA}"/>
                </a:ext>
              </a:extLst>
            </p:cNvPr>
            <p:cNvSpPr/>
            <p:nvPr/>
          </p:nvSpPr>
          <p:spPr>
            <a:xfrm>
              <a:off x="9427147" y="4066950"/>
              <a:ext cx="290857" cy="558335"/>
            </a:xfrm>
            <a:prstGeom prst="cube">
              <a:avLst>
                <a:gd name="adj" fmla="val 84636"/>
              </a:avLst>
            </a:prstGeom>
            <a:solidFill>
              <a:srgbClr val="FFAFAF">
                <a:alpha val="80000"/>
              </a:srgb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Connector 29">
              <a:extLst>
                <a:ext uri="{FF2B5EF4-FFF2-40B4-BE49-F238E27FC236}">
                  <a16:creationId xmlns:a16="http://schemas.microsoft.com/office/drawing/2014/main" id="{98CC2743-3C80-48A9-A95D-8EF417E63B9F}"/>
                </a:ext>
              </a:extLst>
            </p:cNvPr>
            <p:cNvCxnSpPr>
              <a:cxnSpLocks/>
            </p:cNvCxnSpPr>
            <p:nvPr/>
          </p:nvCxnSpPr>
          <p:spPr>
            <a:xfrm>
              <a:off x="8982260" y="4614726"/>
              <a:ext cx="474816" cy="12198"/>
            </a:xfrm>
            <a:prstGeom prst="line">
              <a:avLst/>
            </a:prstGeom>
            <a:ln w="15875">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41B10A3-A6BB-454D-AEDF-14B9E7AF54F5}"/>
                </a:ext>
              </a:extLst>
            </p:cNvPr>
            <p:cNvCxnSpPr>
              <a:cxnSpLocks/>
            </p:cNvCxnSpPr>
            <p:nvPr/>
          </p:nvCxnSpPr>
          <p:spPr>
            <a:xfrm>
              <a:off x="9195082" y="4060536"/>
              <a:ext cx="474816" cy="12198"/>
            </a:xfrm>
            <a:prstGeom prst="line">
              <a:avLst/>
            </a:prstGeom>
            <a:ln w="15875">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826BA66-3FFC-4EF8-85FC-84F30E61B9BC}"/>
                </a:ext>
              </a:extLst>
            </p:cNvPr>
            <p:cNvCxnSpPr>
              <a:cxnSpLocks/>
            </p:cNvCxnSpPr>
            <p:nvPr/>
          </p:nvCxnSpPr>
          <p:spPr>
            <a:xfrm>
              <a:off x="9228124" y="4373127"/>
              <a:ext cx="474816" cy="12198"/>
            </a:xfrm>
            <a:prstGeom prst="line">
              <a:avLst/>
            </a:prstGeom>
            <a:ln w="15875">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FAC0BDA-CE67-4EC4-8B46-026E1088F8BC}"/>
                </a:ext>
              </a:extLst>
            </p:cNvPr>
            <p:cNvCxnSpPr>
              <a:cxnSpLocks/>
            </p:cNvCxnSpPr>
            <p:nvPr/>
          </p:nvCxnSpPr>
          <p:spPr>
            <a:xfrm>
              <a:off x="8972244" y="4304326"/>
              <a:ext cx="474816" cy="12198"/>
            </a:xfrm>
            <a:prstGeom prst="line">
              <a:avLst/>
            </a:prstGeom>
            <a:ln w="15875">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ABAAF74-FF9C-4658-B273-2443C9CA9124}"/>
                </a:ext>
              </a:extLst>
            </p:cNvPr>
            <p:cNvCxnSpPr>
              <a:cxnSpLocks/>
              <a:endCxn id="22" idx="3"/>
            </p:cNvCxnSpPr>
            <p:nvPr/>
          </p:nvCxnSpPr>
          <p:spPr>
            <a:xfrm>
              <a:off x="10780581" y="4452053"/>
              <a:ext cx="614327" cy="21259"/>
            </a:xfrm>
            <a:prstGeom prst="line">
              <a:avLst/>
            </a:prstGeom>
            <a:ln w="15875">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3AB3CCB-CB06-40F7-8BA6-23CEA4C82C2D}"/>
                </a:ext>
              </a:extLst>
            </p:cNvPr>
            <p:cNvCxnSpPr>
              <a:cxnSpLocks/>
            </p:cNvCxnSpPr>
            <p:nvPr/>
          </p:nvCxnSpPr>
          <p:spPr>
            <a:xfrm>
              <a:off x="10783437" y="4336980"/>
              <a:ext cx="614327" cy="21259"/>
            </a:xfrm>
            <a:prstGeom prst="line">
              <a:avLst/>
            </a:prstGeom>
            <a:ln w="15875">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945E2FE-AB58-44FD-94C7-6E5E4B7C3EFE}"/>
                </a:ext>
              </a:extLst>
            </p:cNvPr>
            <p:cNvCxnSpPr>
              <a:cxnSpLocks/>
            </p:cNvCxnSpPr>
            <p:nvPr/>
          </p:nvCxnSpPr>
          <p:spPr>
            <a:xfrm>
              <a:off x="10874216" y="4280781"/>
              <a:ext cx="614327" cy="21259"/>
            </a:xfrm>
            <a:prstGeom prst="line">
              <a:avLst/>
            </a:prstGeom>
            <a:ln w="15875">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9B051-29A2-4460-8A01-C6B34B2FDA93}"/>
                </a:ext>
              </a:extLst>
            </p:cNvPr>
            <p:cNvCxnSpPr>
              <a:cxnSpLocks/>
            </p:cNvCxnSpPr>
            <p:nvPr/>
          </p:nvCxnSpPr>
          <p:spPr>
            <a:xfrm>
              <a:off x="10839337" y="4394516"/>
              <a:ext cx="614327" cy="21259"/>
            </a:xfrm>
            <a:prstGeom prst="line">
              <a:avLst/>
            </a:prstGeom>
            <a:ln w="15875">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116E404-1424-4108-A3C2-7BB9371561B9}"/>
                </a:ext>
              </a:extLst>
            </p:cNvPr>
            <p:cNvCxnSpPr>
              <a:stCxn id="29" idx="3"/>
            </p:cNvCxnSpPr>
            <p:nvPr/>
          </p:nvCxnSpPr>
          <p:spPr>
            <a:xfrm flipV="1">
              <a:off x="9449491" y="4461114"/>
              <a:ext cx="1323158" cy="16417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A91248D-BCCB-4B6A-BD22-AC48228B2327}"/>
                </a:ext>
              </a:extLst>
            </p:cNvPr>
            <p:cNvCxnSpPr>
              <a:cxnSpLocks/>
            </p:cNvCxnSpPr>
            <p:nvPr/>
          </p:nvCxnSpPr>
          <p:spPr>
            <a:xfrm>
              <a:off x="9454249" y="4305194"/>
              <a:ext cx="1321853" cy="4241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0FBC07D-2894-4013-AB1D-2D49AD0F3452}"/>
                </a:ext>
              </a:extLst>
            </p:cNvPr>
            <p:cNvCxnSpPr>
              <a:cxnSpLocks/>
              <a:stCxn id="29" idx="0"/>
            </p:cNvCxnSpPr>
            <p:nvPr/>
          </p:nvCxnSpPr>
          <p:spPr>
            <a:xfrm>
              <a:off x="9695660" y="4066950"/>
              <a:ext cx="1143677" cy="22446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347180C-64C5-4BF4-996D-10D0E1EE7DD0}"/>
                </a:ext>
              </a:extLst>
            </p:cNvPr>
            <p:cNvCxnSpPr>
              <a:cxnSpLocks/>
            </p:cNvCxnSpPr>
            <p:nvPr/>
          </p:nvCxnSpPr>
          <p:spPr>
            <a:xfrm>
              <a:off x="9725936" y="4383757"/>
              <a:ext cx="1048813" cy="2115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3" name="TextBox 42">
            <a:extLst>
              <a:ext uri="{FF2B5EF4-FFF2-40B4-BE49-F238E27FC236}">
                <a16:creationId xmlns:a16="http://schemas.microsoft.com/office/drawing/2014/main" id="{95CCD027-6BAB-425A-9032-9B21D36CFF7D}"/>
              </a:ext>
            </a:extLst>
          </p:cNvPr>
          <p:cNvSpPr txBox="1"/>
          <p:nvPr/>
        </p:nvSpPr>
        <p:spPr>
          <a:xfrm>
            <a:off x="8352631" y="4505739"/>
            <a:ext cx="3839369" cy="369332"/>
          </a:xfrm>
          <a:prstGeom prst="rect">
            <a:avLst/>
          </a:prstGeom>
          <a:noFill/>
        </p:spPr>
        <p:txBody>
          <a:bodyPr wrap="square" rtlCol="0">
            <a:spAutoFit/>
          </a:bodyPr>
          <a:lstStyle/>
          <a:p>
            <a:pPr algn="ctr"/>
            <a:r>
              <a:rPr lang="en-US" dirty="0">
                <a:solidFill>
                  <a:schemeClr val="bg1"/>
                </a:solidFill>
                <a:latin typeface="Segoe UI Light" panose="020B0502040204020203" pitchFamily="34" charset="0"/>
                <a:cs typeface="Segoe UI Light" panose="020B0502040204020203" pitchFamily="34" charset="0"/>
              </a:rPr>
              <a:t>An example</a:t>
            </a:r>
          </a:p>
        </p:txBody>
      </p:sp>
      <p:pic>
        <p:nvPicPr>
          <p:cNvPr id="44" name="Picture 43">
            <a:extLst>
              <a:ext uri="{FF2B5EF4-FFF2-40B4-BE49-F238E27FC236}">
                <a16:creationId xmlns:a16="http://schemas.microsoft.com/office/drawing/2014/main" id="{1822E449-7437-4C76-83A1-B6E1E1683CDA}"/>
              </a:ext>
            </a:extLst>
          </p:cNvPr>
          <p:cNvPicPr>
            <a:picLocks noChangeAspect="1"/>
          </p:cNvPicPr>
          <p:nvPr/>
        </p:nvPicPr>
        <p:blipFill>
          <a:blip r:embed="rId6"/>
          <a:stretch>
            <a:fillRect/>
          </a:stretch>
        </p:blipFill>
        <p:spPr>
          <a:xfrm>
            <a:off x="3375413" y="5751852"/>
            <a:ext cx="4510088" cy="833438"/>
          </a:xfrm>
          <a:prstGeom prst="rect">
            <a:avLst/>
          </a:prstGeom>
          <a:ln>
            <a:solidFill>
              <a:srgbClr val="0070C0"/>
            </a:solidFill>
          </a:ln>
        </p:spPr>
      </p:pic>
    </p:spTree>
    <p:extLst>
      <p:ext uri="{BB962C8B-B14F-4D97-AF65-F5344CB8AC3E}">
        <p14:creationId xmlns:p14="http://schemas.microsoft.com/office/powerpoint/2010/main" val="2198737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806BE-0739-4A94-8AF9-34DCC9126661}"/>
              </a:ext>
            </a:extLst>
          </p:cNvPr>
          <p:cNvSpPr>
            <a:spLocks noGrp="1"/>
          </p:cNvSpPr>
          <p:nvPr>
            <p:ph type="title"/>
          </p:nvPr>
        </p:nvSpPr>
        <p:spPr/>
        <p:txBody>
          <a:bodyPr/>
          <a:lstStyle/>
          <a:p>
            <a:r>
              <a:rPr lang="en-US" altLang="zh-CN" dirty="0"/>
              <a:t>Convolution Layer – An Example of Convolution Operation</a:t>
            </a:r>
            <a:endParaRPr lang="en-US" dirty="0"/>
          </a:p>
        </p:txBody>
      </p:sp>
      <p:graphicFrame>
        <p:nvGraphicFramePr>
          <p:cNvPr id="5" name="Table 4">
            <a:extLst>
              <a:ext uri="{FF2B5EF4-FFF2-40B4-BE49-F238E27FC236}">
                <a16:creationId xmlns:a16="http://schemas.microsoft.com/office/drawing/2014/main" id="{7B215966-1B41-4FC3-B477-0AB463756AD5}"/>
              </a:ext>
            </a:extLst>
          </p:cNvPr>
          <p:cNvGraphicFramePr>
            <a:graphicFrameLocks noGrp="1"/>
          </p:cNvGraphicFramePr>
          <p:nvPr>
            <p:extLst/>
          </p:nvPr>
        </p:nvGraphicFramePr>
        <p:xfrm>
          <a:off x="3402049" y="1500651"/>
          <a:ext cx="1839252" cy="1363767"/>
        </p:xfrm>
        <a:graphic>
          <a:graphicData uri="http://schemas.openxmlformats.org/drawingml/2006/table">
            <a:tbl>
              <a:tblPr firstRow="1" bandRow="1">
                <a:tableStyleId>{5C22544A-7EE6-4342-B048-85BDC9FD1C3A}</a:tableStyleId>
              </a:tblPr>
              <a:tblGrid>
                <a:gridCol w="459813">
                  <a:extLst>
                    <a:ext uri="{9D8B030D-6E8A-4147-A177-3AD203B41FA5}">
                      <a16:colId xmlns:a16="http://schemas.microsoft.com/office/drawing/2014/main" val="3011193525"/>
                    </a:ext>
                  </a:extLst>
                </a:gridCol>
                <a:gridCol w="459813">
                  <a:extLst>
                    <a:ext uri="{9D8B030D-6E8A-4147-A177-3AD203B41FA5}">
                      <a16:colId xmlns:a16="http://schemas.microsoft.com/office/drawing/2014/main" val="1949075901"/>
                    </a:ext>
                  </a:extLst>
                </a:gridCol>
                <a:gridCol w="459813">
                  <a:extLst>
                    <a:ext uri="{9D8B030D-6E8A-4147-A177-3AD203B41FA5}">
                      <a16:colId xmlns:a16="http://schemas.microsoft.com/office/drawing/2014/main" val="1238762865"/>
                    </a:ext>
                  </a:extLst>
                </a:gridCol>
                <a:gridCol w="459813">
                  <a:extLst>
                    <a:ext uri="{9D8B030D-6E8A-4147-A177-3AD203B41FA5}">
                      <a16:colId xmlns:a16="http://schemas.microsoft.com/office/drawing/2014/main" val="3811103028"/>
                    </a:ext>
                  </a:extLst>
                </a:gridCol>
              </a:tblGrid>
              <a:tr h="454589">
                <a:tc>
                  <a:txBody>
                    <a:bodyPr/>
                    <a:lstStyle/>
                    <a:p>
                      <a:pPr algn="ctr"/>
                      <a:r>
                        <a:rPr lang="en-US" b="0" i="1" dirty="0">
                          <a:solidFill>
                            <a:schemeClr val="tx1"/>
                          </a:solidFill>
                          <a:latin typeface="Cambria Math" panose="02040503050406030204" pitchFamily="18" charset="0"/>
                          <a:ea typeface="Cambria Math" panose="02040503050406030204" pitchFamily="18" charset="0"/>
                        </a:rPr>
                        <a:t>a</a:t>
                      </a:r>
                    </a:p>
                  </a:txBody>
                  <a:tcPr anchor="ctr">
                    <a:lnL w="28575" cap="flat" cmpd="sng" algn="ctr">
                      <a:solidFill>
                        <a:srgbClr val="92D050"/>
                      </a:solidFill>
                      <a:prstDash val="solid"/>
                      <a:round/>
                      <a:headEnd type="none" w="med" len="med"/>
                      <a:tailEnd type="none" w="med" len="med"/>
                    </a:lnL>
                    <a:lnR w="28575" cap="flat" cmpd="sng" algn="ctr">
                      <a:solidFill>
                        <a:srgbClr val="92D050"/>
                      </a:solidFill>
                      <a:prstDash val="solid"/>
                      <a:round/>
                      <a:headEnd type="none" w="med" len="med"/>
                      <a:tailEnd type="none" w="med" len="med"/>
                    </a:lnR>
                    <a:lnT w="28575" cap="flat" cmpd="sng" algn="ctr">
                      <a:solidFill>
                        <a:srgbClr val="92D050"/>
                      </a:solidFill>
                      <a:prstDash val="solid"/>
                      <a:round/>
                      <a:headEnd type="none" w="med" len="med"/>
                      <a:tailEnd type="none" w="med" len="med"/>
                    </a:lnT>
                    <a:lnB w="28575" cap="flat" cmpd="sng" algn="ctr">
                      <a:solidFill>
                        <a:srgbClr val="92D050"/>
                      </a:solidFill>
                      <a:prstDash val="solid"/>
                      <a:round/>
                      <a:headEnd type="none" w="med" len="med"/>
                      <a:tailEnd type="none" w="med" len="med"/>
                    </a:lnB>
                  </a:tcPr>
                </a:tc>
                <a:tc>
                  <a:txBody>
                    <a:bodyPr/>
                    <a:lstStyle/>
                    <a:p>
                      <a:pPr algn="ctr"/>
                      <a:r>
                        <a:rPr lang="en-US" b="0" i="1" dirty="0">
                          <a:solidFill>
                            <a:schemeClr val="tx1"/>
                          </a:solidFill>
                          <a:latin typeface="Cambria Math" panose="02040503050406030204" pitchFamily="18" charset="0"/>
                          <a:ea typeface="Cambria Math" panose="02040503050406030204" pitchFamily="18" charset="0"/>
                        </a:rPr>
                        <a:t>b</a:t>
                      </a:r>
                    </a:p>
                  </a:txBody>
                  <a:tcPr anchor="ctr">
                    <a:lnL w="28575" cap="flat" cmpd="sng" algn="ctr">
                      <a:solidFill>
                        <a:srgbClr val="92D050"/>
                      </a:solidFill>
                      <a:prstDash val="solid"/>
                      <a:round/>
                      <a:headEnd type="none" w="med" len="med"/>
                      <a:tailEnd type="none" w="med" len="med"/>
                    </a:lnL>
                    <a:lnR w="28575" cap="flat" cmpd="sng" algn="ctr">
                      <a:solidFill>
                        <a:srgbClr val="92D050"/>
                      </a:solidFill>
                      <a:prstDash val="solid"/>
                      <a:round/>
                      <a:headEnd type="none" w="med" len="med"/>
                      <a:tailEnd type="none" w="med" len="med"/>
                    </a:lnR>
                    <a:lnT w="28575" cap="flat" cmpd="sng" algn="ctr">
                      <a:solidFill>
                        <a:srgbClr val="92D050"/>
                      </a:solidFill>
                      <a:prstDash val="solid"/>
                      <a:round/>
                      <a:headEnd type="none" w="med" len="med"/>
                      <a:tailEnd type="none" w="med" len="med"/>
                    </a:lnT>
                    <a:lnB w="28575" cap="flat" cmpd="sng" algn="ctr">
                      <a:solidFill>
                        <a:srgbClr val="92D050"/>
                      </a:solidFill>
                      <a:prstDash val="solid"/>
                      <a:round/>
                      <a:headEnd type="none" w="med" len="med"/>
                      <a:tailEnd type="none" w="med" len="med"/>
                    </a:lnB>
                  </a:tcPr>
                </a:tc>
                <a:tc>
                  <a:txBody>
                    <a:bodyPr/>
                    <a:lstStyle/>
                    <a:p>
                      <a:pPr algn="ctr"/>
                      <a:r>
                        <a:rPr lang="en-US" b="0" i="1" dirty="0">
                          <a:solidFill>
                            <a:schemeClr val="tx1"/>
                          </a:solidFill>
                          <a:latin typeface="Cambria Math" panose="02040503050406030204" pitchFamily="18" charset="0"/>
                          <a:ea typeface="Cambria Math" panose="02040503050406030204" pitchFamily="18" charset="0"/>
                        </a:rPr>
                        <a:t>c</a:t>
                      </a:r>
                    </a:p>
                  </a:txBody>
                  <a:tcPr anchor="ctr">
                    <a:lnL w="28575" cap="flat" cmpd="sng" algn="ctr">
                      <a:solidFill>
                        <a:srgbClr val="92D050"/>
                      </a:solidFill>
                      <a:prstDash val="solid"/>
                      <a:round/>
                      <a:headEnd type="none" w="med" len="med"/>
                      <a:tailEnd type="none" w="med" len="med"/>
                    </a:lnL>
                    <a:lnR w="28575" cap="flat" cmpd="sng" algn="ctr">
                      <a:solidFill>
                        <a:srgbClr val="92D050"/>
                      </a:solidFill>
                      <a:prstDash val="solid"/>
                      <a:round/>
                      <a:headEnd type="none" w="med" len="med"/>
                      <a:tailEnd type="none" w="med" len="med"/>
                    </a:lnR>
                    <a:lnT w="28575" cap="flat" cmpd="sng" algn="ctr">
                      <a:solidFill>
                        <a:srgbClr val="92D050"/>
                      </a:solidFill>
                      <a:prstDash val="solid"/>
                      <a:round/>
                      <a:headEnd type="none" w="med" len="med"/>
                      <a:tailEnd type="none" w="med" len="med"/>
                    </a:lnT>
                    <a:lnB w="28575" cap="flat" cmpd="sng" algn="ctr">
                      <a:solidFill>
                        <a:srgbClr val="92D050"/>
                      </a:solidFill>
                      <a:prstDash val="solid"/>
                      <a:round/>
                      <a:headEnd type="none" w="med" len="med"/>
                      <a:tailEnd type="none" w="med" len="med"/>
                    </a:lnB>
                  </a:tcPr>
                </a:tc>
                <a:tc>
                  <a:txBody>
                    <a:bodyPr/>
                    <a:lstStyle/>
                    <a:p>
                      <a:pPr algn="ctr"/>
                      <a:r>
                        <a:rPr lang="en-US" b="0" i="1" dirty="0">
                          <a:solidFill>
                            <a:schemeClr val="tx1"/>
                          </a:solidFill>
                          <a:latin typeface="Cambria Math" panose="02040503050406030204" pitchFamily="18" charset="0"/>
                          <a:ea typeface="Cambria Math" panose="02040503050406030204" pitchFamily="18" charset="0"/>
                        </a:rPr>
                        <a:t>d</a:t>
                      </a:r>
                    </a:p>
                  </a:txBody>
                  <a:tcPr anchor="ctr">
                    <a:lnL w="28575" cap="flat" cmpd="sng" algn="ctr">
                      <a:solidFill>
                        <a:srgbClr val="92D050"/>
                      </a:solidFill>
                      <a:prstDash val="solid"/>
                      <a:round/>
                      <a:headEnd type="none" w="med" len="med"/>
                      <a:tailEnd type="none" w="med" len="med"/>
                    </a:lnL>
                    <a:lnR w="28575" cap="flat" cmpd="sng" algn="ctr">
                      <a:solidFill>
                        <a:srgbClr val="92D050"/>
                      </a:solidFill>
                      <a:prstDash val="solid"/>
                      <a:round/>
                      <a:headEnd type="none" w="med" len="med"/>
                      <a:tailEnd type="none" w="med" len="med"/>
                    </a:lnR>
                    <a:lnT w="28575" cap="flat" cmpd="sng" algn="ctr">
                      <a:solidFill>
                        <a:srgbClr val="92D050"/>
                      </a:solidFill>
                      <a:prstDash val="solid"/>
                      <a:round/>
                      <a:headEnd type="none" w="med" len="med"/>
                      <a:tailEnd type="none" w="med" len="med"/>
                    </a:lnT>
                    <a:lnB w="28575"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1574042020"/>
                  </a:ext>
                </a:extLst>
              </a:tr>
              <a:tr h="454589">
                <a:tc>
                  <a:txBody>
                    <a:bodyPr/>
                    <a:lstStyle/>
                    <a:p>
                      <a:pPr algn="ctr"/>
                      <a:r>
                        <a:rPr lang="en-US" b="0" i="1" dirty="0">
                          <a:solidFill>
                            <a:schemeClr val="tx1"/>
                          </a:solidFill>
                          <a:latin typeface="Cambria Math" panose="02040503050406030204" pitchFamily="18" charset="0"/>
                          <a:ea typeface="Cambria Math" panose="02040503050406030204" pitchFamily="18" charset="0"/>
                        </a:rPr>
                        <a:t>e</a:t>
                      </a:r>
                    </a:p>
                  </a:txBody>
                  <a:tcPr anchor="ctr">
                    <a:lnL w="28575" cap="flat" cmpd="sng" algn="ctr">
                      <a:solidFill>
                        <a:srgbClr val="92D050"/>
                      </a:solidFill>
                      <a:prstDash val="solid"/>
                      <a:round/>
                      <a:headEnd type="none" w="med" len="med"/>
                      <a:tailEnd type="none" w="med" len="med"/>
                    </a:lnL>
                    <a:lnR w="28575" cap="flat" cmpd="sng" algn="ctr">
                      <a:solidFill>
                        <a:srgbClr val="92D050"/>
                      </a:solidFill>
                      <a:prstDash val="solid"/>
                      <a:round/>
                      <a:headEnd type="none" w="med" len="med"/>
                      <a:tailEnd type="none" w="med" len="med"/>
                    </a:lnR>
                    <a:lnT w="28575" cap="flat" cmpd="sng" algn="ctr">
                      <a:solidFill>
                        <a:srgbClr val="92D050"/>
                      </a:solidFill>
                      <a:prstDash val="solid"/>
                      <a:round/>
                      <a:headEnd type="none" w="med" len="med"/>
                      <a:tailEnd type="none" w="med" len="med"/>
                    </a:lnT>
                    <a:lnB w="28575" cap="flat" cmpd="sng" algn="ctr">
                      <a:solidFill>
                        <a:srgbClr val="92D050"/>
                      </a:solidFill>
                      <a:prstDash val="solid"/>
                      <a:round/>
                      <a:headEnd type="none" w="med" len="med"/>
                      <a:tailEnd type="none" w="med" len="med"/>
                    </a:lnB>
                  </a:tcPr>
                </a:tc>
                <a:tc>
                  <a:txBody>
                    <a:bodyPr/>
                    <a:lstStyle/>
                    <a:p>
                      <a:pPr algn="ctr"/>
                      <a:r>
                        <a:rPr lang="en-US" b="0" i="1" dirty="0">
                          <a:solidFill>
                            <a:schemeClr val="tx1"/>
                          </a:solidFill>
                          <a:latin typeface="Cambria Math" panose="02040503050406030204" pitchFamily="18" charset="0"/>
                          <a:ea typeface="Cambria Math" panose="02040503050406030204" pitchFamily="18" charset="0"/>
                        </a:rPr>
                        <a:t>f</a:t>
                      </a:r>
                    </a:p>
                  </a:txBody>
                  <a:tcPr anchor="ctr">
                    <a:lnL w="28575" cap="flat" cmpd="sng" algn="ctr">
                      <a:solidFill>
                        <a:srgbClr val="92D050"/>
                      </a:solidFill>
                      <a:prstDash val="solid"/>
                      <a:round/>
                      <a:headEnd type="none" w="med" len="med"/>
                      <a:tailEnd type="none" w="med" len="med"/>
                    </a:lnL>
                    <a:lnR w="28575" cap="flat" cmpd="sng" algn="ctr">
                      <a:solidFill>
                        <a:srgbClr val="92D050"/>
                      </a:solidFill>
                      <a:prstDash val="solid"/>
                      <a:round/>
                      <a:headEnd type="none" w="med" len="med"/>
                      <a:tailEnd type="none" w="med" len="med"/>
                    </a:lnR>
                    <a:lnT w="28575" cap="flat" cmpd="sng" algn="ctr">
                      <a:solidFill>
                        <a:srgbClr val="92D050"/>
                      </a:solidFill>
                      <a:prstDash val="solid"/>
                      <a:round/>
                      <a:headEnd type="none" w="med" len="med"/>
                      <a:tailEnd type="none" w="med" len="med"/>
                    </a:lnT>
                    <a:lnB w="28575" cap="flat" cmpd="sng" algn="ctr">
                      <a:solidFill>
                        <a:srgbClr val="92D050"/>
                      </a:solidFill>
                      <a:prstDash val="solid"/>
                      <a:round/>
                      <a:headEnd type="none" w="med" len="med"/>
                      <a:tailEnd type="none" w="med" len="med"/>
                    </a:lnB>
                  </a:tcPr>
                </a:tc>
                <a:tc>
                  <a:txBody>
                    <a:bodyPr/>
                    <a:lstStyle/>
                    <a:p>
                      <a:pPr algn="ctr"/>
                      <a:r>
                        <a:rPr lang="en-US" b="0" i="1" dirty="0">
                          <a:solidFill>
                            <a:schemeClr val="tx1"/>
                          </a:solidFill>
                          <a:latin typeface="Cambria Math" panose="02040503050406030204" pitchFamily="18" charset="0"/>
                          <a:ea typeface="Cambria Math" panose="02040503050406030204" pitchFamily="18" charset="0"/>
                        </a:rPr>
                        <a:t>g</a:t>
                      </a:r>
                    </a:p>
                  </a:txBody>
                  <a:tcPr anchor="ctr">
                    <a:lnL w="28575" cap="flat" cmpd="sng" algn="ctr">
                      <a:solidFill>
                        <a:srgbClr val="92D050"/>
                      </a:solidFill>
                      <a:prstDash val="solid"/>
                      <a:round/>
                      <a:headEnd type="none" w="med" len="med"/>
                      <a:tailEnd type="none" w="med" len="med"/>
                    </a:lnL>
                    <a:lnR w="28575" cap="flat" cmpd="sng" algn="ctr">
                      <a:solidFill>
                        <a:srgbClr val="92D050"/>
                      </a:solidFill>
                      <a:prstDash val="solid"/>
                      <a:round/>
                      <a:headEnd type="none" w="med" len="med"/>
                      <a:tailEnd type="none" w="med" len="med"/>
                    </a:lnR>
                    <a:lnT w="28575" cap="flat" cmpd="sng" algn="ctr">
                      <a:solidFill>
                        <a:srgbClr val="92D050"/>
                      </a:solidFill>
                      <a:prstDash val="solid"/>
                      <a:round/>
                      <a:headEnd type="none" w="med" len="med"/>
                      <a:tailEnd type="none" w="med" len="med"/>
                    </a:lnT>
                    <a:lnB w="28575" cap="flat" cmpd="sng" algn="ctr">
                      <a:solidFill>
                        <a:srgbClr val="92D050"/>
                      </a:solidFill>
                      <a:prstDash val="solid"/>
                      <a:round/>
                      <a:headEnd type="none" w="med" len="med"/>
                      <a:tailEnd type="none" w="med" len="med"/>
                    </a:lnB>
                  </a:tcPr>
                </a:tc>
                <a:tc>
                  <a:txBody>
                    <a:bodyPr/>
                    <a:lstStyle/>
                    <a:p>
                      <a:pPr algn="ctr"/>
                      <a:r>
                        <a:rPr lang="en-US" b="0" i="1" dirty="0">
                          <a:solidFill>
                            <a:schemeClr val="tx1"/>
                          </a:solidFill>
                          <a:latin typeface="Cambria Math" panose="02040503050406030204" pitchFamily="18" charset="0"/>
                          <a:ea typeface="Cambria Math" panose="02040503050406030204" pitchFamily="18" charset="0"/>
                        </a:rPr>
                        <a:t>h</a:t>
                      </a:r>
                    </a:p>
                  </a:txBody>
                  <a:tcPr anchor="ctr">
                    <a:lnL w="28575" cap="flat" cmpd="sng" algn="ctr">
                      <a:solidFill>
                        <a:srgbClr val="92D050"/>
                      </a:solidFill>
                      <a:prstDash val="solid"/>
                      <a:round/>
                      <a:headEnd type="none" w="med" len="med"/>
                      <a:tailEnd type="none" w="med" len="med"/>
                    </a:lnL>
                    <a:lnR w="28575" cap="flat" cmpd="sng" algn="ctr">
                      <a:solidFill>
                        <a:srgbClr val="92D050"/>
                      </a:solidFill>
                      <a:prstDash val="solid"/>
                      <a:round/>
                      <a:headEnd type="none" w="med" len="med"/>
                      <a:tailEnd type="none" w="med" len="med"/>
                    </a:lnR>
                    <a:lnT w="28575" cap="flat" cmpd="sng" algn="ctr">
                      <a:solidFill>
                        <a:srgbClr val="92D050"/>
                      </a:solidFill>
                      <a:prstDash val="solid"/>
                      <a:round/>
                      <a:headEnd type="none" w="med" len="med"/>
                      <a:tailEnd type="none" w="med" len="med"/>
                    </a:lnT>
                    <a:lnB w="28575"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2264963204"/>
                  </a:ext>
                </a:extLst>
              </a:tr>
              <a:tr h="454589">
                <a:tc>
                  <a:txBody>
                    <a:bodyPr/>
                    <a:lstStyle/>
                    <a:p>
                      <a:pPr algn="ctr"/>
                      <a:r>
                        <a:rPr lang="en-US" b="0" i="1" dirty="0" err="1">
                          <a:solidFill>
                            <a:schemeClr val="tx1"/>
                          </a:solidFill>
                          <a:latin typeface="Cambria Math" panose="02040503050406030204" pitchFamily="18" charset="0"/>
                          <a:ea typeface="Cambria Math" panose="02040503050406030204" pitchFamily="18" charset="0"/>
                        </a:rPr>
                        <a:t>i</a:t>
                      </a:r>
                      <a:endParaRPr lang="en-US" b="0" i="1" dirty="0">
                        <a:solidFill>
                          <a:schemeClr val="tx1"/>
                        </a:solidFill>
                        <a:latin typeface="Cambria Math" panose="02040503050406030204" pitchFamily="18" charset="0"/>
                        <a:ea typeface="Cambria Math" panose="02040503050406030204" pitchFamily="18" charset="0"/>
                      </a:endParaRPr>
                    </a:p>
                  </a:txBody>
                  <a:tcPr anchor="ctr">
                    <a:lnL w="28575" cap="flat" cmpd="sng" algn="ctr">
                      <a:solidFill>
                        <a:srgbClr val="92D050"/>
                      </a:solidFill>
                      <a:prstDash val="solid"/>
                      <a:round/>
                      <a:headEnd type="none" w="med" len="med"/>
                      <a:tailEnd type="none" w="med" len="med"/>
                    </a:lnL>
                    <a:lnR w="28575" cap="flat" cmpd="sng" algn="ctr">
                      <a:solidFill>
                        <a:srgbClr val="92D050"/>
                      </a:solidFill>
                      <a:prstDash val="solid"/>
                      <a:round/>
                      <a:headEnd type="none" w="med" len="med"/>
                      <a:tailEnd type="none" w="med" len="med"/>
                    </a:lnR>
                    <a:lnT w="28575" cap="flat" cmpd="sng" algn="ctr">
                      <a:solidFill>
                        <a:srgbClr val="92D050"/>
                      </a:solidFill>
                      <a:prstDash val="solid"/>
                      <a:round/>
                      <a:headEnd type="none" w="med" len="med"/>
                      <a:tailEnd type="none" w="med" len="med"/>
                    </a:lnT>
                    <a:lnB w="28575" cap="flat" cmpd="sng" algn="ctr">
                      <a:solidFill>
                        <a:srgbClr val="92D050"/>
                      </a:solidFill>
                      <a:prstDash val="solid"/>
                      <a:round/>
                      <a:headEnd type="none" w="med" len="med"/>
                      <a:tailEnd type="none" w="med" len="med"/>
                    </a:lnB>
                  </a:tcPr>
                </a:tc>
                <a:tc>
                  <a:txBody>
                    <a:bodyPr/>
                    <a:lstStyle/>
                    <a:p>
                      <a:pPr algn="ctr"/>
                      <a:r>
                        <a:rPr lang="en-US" b="0" i="1" dirty="0">
                          <a:solidFill>
                            <a:schemeClr val="tx1"/>
                          </a:solidFill>
                          <a:latin typeface="Cambria Math" panose="02040503050406030204" pitchFamily="18" charset="0"/>
                          <a:ea typeface="Cambria Math" panose="02040503050406030204" pitchFamily="18" charset="0"/>
                        </a:rPr>
                        <a:t>j</a:t>
                      </a:r>
                    </a:p>
                  </a:txBody>
                  <a:tcPr anchor="ctr">
                    <a:lnL w="28575" cap="flat" cmpd="sng" algn="ctr">
                      <a:solidFill>
                        <a:srgbClr val="92D050"/>
                      </a:solidFill>
                      <a:prstDash val="solid"/>
                      <a:round/>
                      <a:headEnd type="none" w="med" len="med"/>
                      <a:tailEnd type="none" w="med" len="med"/>
                    </a:lnL>
                    <a:lnR w="28575" cap="flat" cmpd="sng" algn="ctr">
                      <a:solidFill>
                        <a:srgbClr val="92D050"/>
                      </a:solidFill>
                      <a:prstDash val="solid"/>
                      <a:round/>
                      <a:headEnd type="none" w="med" len="med"/>
                      <a:tailEnd type="none" w="med" len="med"/>
                    </a:lnR>
                    <a:lnT w="28575" cap="flat" cmpd="sng" algn="ctr">
                      <a:solidFill>
                        <a:srgbClr val="92D050"/>
                      </a:solidFill>
                      <a:prstDash val="solid"/>
                      <a:round/>
                      <a:headEnd type="none" w="med" len="med"/>
                      <a:tailEnd type="none" w="med" len="med"/>
                    </a:lnT>
                    <a:lnB w="28575" cap="flat" cmpd="sng" algn="ctr">
                      <a:solidFill>
                        <a:srgbClr val="92D050"/>
                      </a:solidFill>
                      <a:prstDash val="solid"/>
                      <a:round/>
                      <a:headEnd type="none" w="med" len="med"/>
                      <a:tailEnd type="none" w="med" len="med"/>
                    </a:lnB>
                  </a:tcPr>
                </a:tc>
                <a:tc>
                  <a:txBody>
                    <a:bodyPr/>
                    <a:lstStyle/>
                    <a:p>
                      <a:pPr algn="ctr"/>
                      <a:r>
                        <a:rPr lang="en-US" b="0" i="1" dirty="0">
                          <a:solidFill>
                            <a:schemeClr val="tx1"/>
                          </a:solidFill>
                          <a:latin typeface="Cambria Math" panose="02040503050406030204" pitchFamily="18" charset="0"/>
                          <a:ea typeface="Cambria Math" panose="02040503050406030204" pitchFamily="18" charset="0"/>
                        </a:rPr>
                        <a:t>k</a:t>
                      </a:r>
                    </a:p>
                  </a:txBody>
                  <a:tcPr anchor="ctr">
                    <a:lnL w="28575" cap="flat" cmpd="sng" algn="ctr">
                      <a:solidFill>
                        <a:srgbClr val="92D050"/>
                      </a:solidFill>
                      <a:prstDash val="solid"/>
                      <a:round/>
                      <a:headEnd type="none" w="med" len="med"/>
                      <a:tailEnd type="none" w="med" len="med"/>
                    </a:lnL>
                    <a:lnR w="28575" cap="flat" cmpd="sng" algn="ctr">
                      <a:solidFill>
                        <a:srgbClr val="92D050"/>
                      </a:solidFill>
                      <a:prstDash val="solid"/>
                      <a:round/>
                      <a:headEnd type="none" w="med" len="med"/>
                      <a:tailEnd type="none" w="med" len="med"/>
                    </a:lnR>
                    <a:lnT w="28575" cap="flat" cmpd="sng" algn="ctr">
                      <a:solidFill>
                        <a:srgbClr val="92D050"/>
                      </a:solidFill>
                      <a:prstDash val="solid"/>
                      <a:round/>
                      <a:headEnd type="none" w="med" len="med"/>
                      <a:tailEnd type="none" w="med" len="med"/>
                    </a:lnT>
                    <a:lnB w="28575" cap="flat" cmpd="sng" algn="ctr">
                      <a:solidFill>
                        <a:srgbClr val="92D050"/>
                      </a:solidFill>
                      <a:prstDash val="solid"/>
                      <a:round/>
                      <a:headEnd type="none" w="med" len="med"/>
                      <a:tailEnd type="none" w="med" len="med"/>
                    </a:lnB>
                  </a:tcPr>
                </a:tc>
                <a:tc>
                  <a:txBody>
                    <a:bodyPr/>
                    <a:lstStyle/>
                    <a:p>
                      <a:pPr algn="ctr"/>
                      <a:r>
                        <a:rPr lang="en-US" b="0" i="1" dirty="0">
                          <a:solidFill>
                            <a:schemeClr val="tx1"/>
                          </a:solidFill>
                          <a:latin typeface="Cambria Math" panose="02040503050406030204" pitchFamily="18" charset="0"/>
                          <a:ea typeface="Cambria Math" panose="02040503050406030204" pitchFamily="18" charset="0"/>
                        </a:rPr>
                        <a:t>l</a:t>
                      </a:r>
                    </a:p>
                  </a:txBody>
                  <a:tcPr anchor="ctr">
                    <a:lnL w="28575" cap="flat" cmpd="sng" algn="ctr">
                      <a:solidFill>
                        <a:srgbClr val="92D050"/>
                      </a:solidFill>
                      <a:prstDash val="solid"/>
                      <a:round/>
                      <a:headEnd type="none" w="med" len="med"/>
                      <a:tailEnd type="none" w="med" len="med"/>
                    </a:lnL>
                    <a:lnR w="28575" cap="flat" cmpd="sng" algn="ctr">
                      <a:solidFill>
                        <a:srgbClr val="92D050"/>
                      </a:solidFill>
                      <a:prstDash val="solid"/>
                      <a:round/>
                      <a:headEnd type="none" w="med" len="med"/>
                      <a:tailEnd type="none" w="med" len="med"/>
                    </a:lnR>
                    <a:lnT w="28575" cap="flat" cmpd="sng" algn="ctr">
                      <a:solidFill>
                        <a:srgbClr val="92D050"/>
                      </a:solidFill>
                      <a:prstDash val="solid"/>
                      <a:round/>
                      <a:headEnd type="none" w="med" len="med"/>
                      <a:tailEnd type="none" w="med" len="med"/>
                    </a:lnT>
                    <a:lnB w="28575" cap="flat" cmpd="sng" algn="ctr">
                      <a:solidFill>
                        <a:srgbClr val="92D050"/>
                      </a:solidFill>
                      <a:prstDash val="solid"/>
                      <a:round/>
                      <a:headEnd type="none" w="med" len="med"/>
                      <a:tailEnd type="none" w="med" len="med"/>
                    </a:lnB>
                  </a:tcPr>
                </a:tc>
                <a:extLst>
                  <a:ext uri="{0D108BD9-81ED-4DB2-BD59-A6C34878D82A}">
                    <a16:rowId xmlns:a16="http://schemas.microsoft.com/office/drawing/2014/main" val="3145756892"/>
                  </a:ext>
                </a:extLst>
              </a:tr>
            </a:tbl>
          </a:graphicData>
        </a:graphic>
      </p:graphicFrame>
      <p:graphicFrame>
        <p:nvGraphicFramePr>
          <p:cNvPr id="6" name="Table 5">
            <a:extLst>
              <a:ext uri="{FF2B5EF4-FFF2-40B4-BE49-F238E27FC236}">
                <a16:creationId xmlns:a16="http://schemas.microsoft.com/office/drawing/2014/main" id="{FE737998-13C4-400B-80E3-3C27F1BF1DDA}"/>
              </a:ext>
            </a:extLst>
          </p:cNvPr>
          <p:cNvGraphicFramePr>
            <a:graphicFrameLocks noGrp="1"/>
          </p:cNvGraphicFramePr>
          <p:nvPr>
            <p:extLst/>
          </p:nvPr>
        </p:nvGraphicFramePr>
        <p:xfrm>
          <a:off x="6538246" y="1734761"/>
          <a:ext cx="895546" cy="895546"/>
        </p:xfrm>
        <a:graphic>
          <a:graphicData uri="http://schemas.openxmlformats.org/drawingml/2006/table">
            <a:tbl>
              <a:tblPr firstRow="1" bandRow="1">
                <a:tableStyleId>{5C22544A-7EE6-4342-B048-85BDC9FD1C3A}</a:tableStyleId>
              </a:tblPr>
              <a:tblGrid>
                <a:gridCol w="447773">
                  <a:extLst>
                    <a:ext uri="{9D8B030D-6E8A-4147-A177-3AD203B41FA5}">
                      <a16:colId xmlns:a16="http://schemas.microsoft.com/office/drawing/2014/main" val="2833788880"/>
                    </a:ext>
                  </a:extLst>
                </a:gridCol>
                <a:gridCol w="447773">
                  <a:extLst>
                    <a:ext uri="{9D8B030D-6E8A-4147-A177-3AD203B41FA5}">
                      <a16:colId xmlns:a16="http://schemas.microsoft.com/office/drawing/2014/main" val="3125509201"/>
                    </a:ext>
                  </a:extLst>
                </a:gridCol>
              </a:tblGrid>
              <a:tr h="447773">
                <a:tc>
                  <a:txBody>
                    <a:bodyPr/>
                    <a:lstStyle/>
                    <a:p>
                      <a:pPr algn="ctr"/>
                      <a:r>
                        <a:rPr lang="en-US" b="0" i="1" dirty="0">
                          <a:solidFill>
                            <a:schemeClr val="tx1"/>
                          </a:solidFill>
                          <a:latin typeface="Cambria Math" panose="02040503050406030204" pitchFamily="18" charset="0"/>
                          <a:ea typeface="Cambria Math" panose="02040503050406030204" pitchFamily="18" charset="0"/>
                        </a:rPr>
                        <a:t>w</a:t>
                      </a:r>
                    </a:p>
                  </a:txBody>
                  <a:tcPr anchor="ctr">
                    <a:lnL w="28575" cap="flat" cmpd="sng" algn="ctr">
                      <a:solidFill>
                        <a:srgbClr val="7030A0"/>
                      </a:solidFill>
                      <a:prstDash val="solid"/>
                      <a:round/>
                      <a:headEnd type="none" w="med" len="med"/>
                      <a:tailEnd type="none" w="med" len="med"/>
                    </a:lnL>
                    <a:lnR w="28575" cap="flat" cmpd="sng" algn="ctr">
                      <a:solidFill>
                        <a:srgbClr val="7030A0"/>
                      </a:solidFill>
                      <a:prstDash val="solid"/>
                      <a:round/>
                      <a:headEnd type="none" w="med" len="med"/>
                      <a:tailEnd type="none" w="med" len="med"/>
                    </a:lnR>
                    <a:lnT w="28575" cap="flat" cmpd="sng" algn="ctr">
                      <a:solidFill>
                        <a:srgbClr val="7030A0"/>
                      </a:solidFill>
                      <a:prstDash val="solid"/>
                      <a:round/>
                      <a:headEnd type="none" w="med" len="med"/>
                      <a:tailEnd type="none" w="med" len="med"/>
                    </a:lnT>
                    <a:lnB w="28575" cap="flat" cmpd="sng" algn="ctr">
                      <a:solidFill>
                        <a:srgbClr val="7030A0"/>
                      </a:solidFill>
                      <a:prstDash val="solid"/>
                      <a:round/>
                      <a:headEnd type="none" w="med" len="med"/>
                      <a:tailEnd type="none" w="med" len="med"/>
                    </a:lnB>
                  </a:tcPr>
                </a:tc>
                <a:tc>
                  <a:txBody>
                    <a:bodyPr/>
                    <a:lstStyle/>
                    <a:p>
                      <a:pPr algn="ctr"/>
                      <a:r>
                        <a:rPr lang="en-US" b="0" i="1" dirty="0">
                          <a:solidFill>
                            <a:schemeClr val="tx1"/>
                          </a:solidFill>
                          <a:latin typeface="Cambria Math" panose="02040503050406030204" pitchFamily="18" charset="0"/>
                          <a:ea typeface="Cambria Math" panose="02040503050406030204" pitchFamily="18" charset="0"/>
                        </a:rPr>
                        <a:t>x</a:t>
                      </a:r>
                    </a:p>
                  </a:txBody>
                  <a:tcPr anchor="ctr">
                    <a:lnL w="28575" cap="flat" cmpd="sng" algn="ctr">
                      <a:solidFill>
                        <a:srgbClr val="7030A0"/>
                      </a:solidFill>
                      <a:prstDash val="solid"/>
                      <a:round/>
                      <a:headEnd type="none" w="med" len="med"/>
                      <a:tailEnd type="none" w="med" len="med"/>
                    </a:lnL>
                    <a:lnR w="28575" cap="flat" cmpd="sng" algn="ctr">
                      <a:solidFill>
                        <a:srgbClr val="7030A0"/>
                      </a:solidFill>
                      <a:prstDash val="solid"/>
                      <a:round/>
                      <a:headEnd type="none" w="med" len="med"/>
                      <a:tailEnd type="none" w="med" len="med"/>
                    </a:lnR>
                    <a:lnT w="28575" cap="flat" cmpd="sng" algn="ctr">
                      <a:solidFill>
                        <a:srgbClr val="7030A0"/>
                      </a:solidFill>
                      <a:prstDash val="solid"/>
                      <a:round/>
                      <a:headEnd type="none" w="med" len="med"/>
                      <a:tailEnd type="none" w="med" len="med"/>
                    </a:lnT>
                    <a:lnB w="28575" cap="flat" cmpd="sng" algn="ctr">
                      <a:solidFill>
                        <a:srgbClr val="7030A0"/>
                      </a:solidFill>
                      <a:prstDash val="solid"/>
                      <a:round/>
                      <a:headEnd type="none" w="med" len="med"/>
                      <a:tailEnd type="none" w="med" len="med"/>
                    </a:lnB>
                  </a:tcPr>
                </a:tc>
                <a:extLst>
                  <a:ext uri="{0D108BD9-81ED-4DB2-BD59-A6C34878D82A}">
                    <a16:rowId xmlns:a16="http://schemas.microsoft.com/office/drawing/2014/main" val="3431812011"/>
                  </a:ext>
                </a:extLst>
              </a:tr>
              <a:tr h="447773">
                <a:tc>
                  <a:txBody>
                    <a:bodyPr/>
                    <a:lstStyle/>
                    <a:p>
                      <a:pPr algn="ctr"/>
                      <a:r>
                        <a:rPr lang="en-US" b="0" i="1" dirty="0">
                          <a:solidFill>
                            <a:schemeClr val="tx1"/>
                          </a:solidFill>
                          <a:latin typeface="Cambria Math" panose="02040503050406030204" pitchFamily="18" charset="0"/>
                          <a:ea typeface="Cambria Math" panose="02040503050406030204" pitchFamily="18" charset="0"/>
                        </a:rPr>
                        <a:t>y</a:t>
                      </a:r>
                    </a:p>
                  </a:txBody>
                  <a:tcPr anchor="ctr">
                    <a:lnL w="28575" cap="flat" cmpd="sng" algn="ctr">
                      <a:solidFill>
                        <a:srgbClr val="7030A0"/>
                      </a:solidFill>
                      <a:prstDash val="solid"/>
                      <a:round/>
                      <a:headEnd type="none" w="med" len="med"/>
                      <a:tailEnd type="none" w="med" len="med"/>
                    </a:lnL>
                    <a:lnR w="28575" cap="flat" cmpd="sng" algn="ctr">
                      <a:solidFill>
                        <a:srgbClr val="7030A0"/>
                      </a:solidFill>
                      <a:prstDash val="solid"/>
                      <a:round/>
                      <a:headEnd type="none" w="med" len="med"/>
                      <a:tailEnd type="none" w="med" len="med"/>
                    </a:lnR>
                    <a:lnT w="28575" cap="flat" cmpd="sng" algn="ctr">
                      <a:solidFill>
                        <a:srgbClr val="7030A0"/>
                      </a:solidFill>
                      <a:prstDash val="solid"/>
                      <a:round/>
                      <a:headEnd type="none" w="med" len="med"/>
                      <a:tailEnd type="none" w="med" len="med"/>
                    </a:lnT>
                    <a:lnB w="28575" cap="flat" cmpd="sng" algn="ctr">
                      <a:solidFill>
                        <a:srgbClr val="7030A0"/>
                      </a:solidFill>
                      <a:prstDash val="solid"/>
                      <a:round/>
                      <a:headEnd type="none" w="med" len="med"/>
                      <a:tailEnd type="none" w="med" len="med"/>
                    </a:lnB>
                  </a:tcPr>
                </a:tc>
                <a:tc>
                  <a:txBody>
                    <a:bodyPr/>
                    <a:lstStyle/>
                    <a:p>
                      <a:pPr algn="ctr"/>
                      <a:r>
                        <a:rPr lang="en-US" b="0" i="1" dirty="0">
                          <a:solidFill>
                            <a:schemeClr val="tx1"/>
                          </a:solidFill>
                          <a:latin typeface="Cambria Math" panose="02040503050406030204" pitchFamily="18" charset="0"/>
                          <a:ea typeface="Cambria Math" panose="02040503050406030204" pitchFamily="18" charset="0"/>
                        </a:rPr>
                        <a:t>z</a:t>
                      </a:r>
                    </a:p>
                  </a:txBody>
                  <a:tcPr anchor="ctr">
                    <a:lnL w="28575" cap="flat" cmpd="sng" algn="ctr">
                      <a:solidFill>
                        <a:srgbClr val="7030A0"/>
                      </a:solidFill>
                      <a:prstDash val="solid"/>
                      <a:round/>
                      <a:headEnd type="none" w="med" len="med"/>
                      <a:tailEnd type="none" w="med" len="med"/>
                    </a:lnL>
                    <a:lnR w="28575" cap="flat" cmpd="sng" algn="ctr">
                      <a:solidFill>
                        <a:srgbClr val="7030A0"/>
                      </a:solidFill>
                      <a:prstDash val="solid"/>
                      <a:round/>
                      <a:headEnd type="none" w="med" len="med"/>
                      <a:tailEnd type="none" w="med" len="med"/>
                    </a:lnR>
                    <a:lnT w="28575" cap="flat" cmpd="sng" algn="ctr">
                      <a:solidFill>
                        <a:srgbClr val="7030A0"/>
                      </a:solidFill>
                      <a:prstDash val="solid"/>
                      <a:round/>
                      <a:headEnd type="none" w="med" len="med"/>
                      <a:tailEnd type="none" w="med" len="med"/>
                    </a:lnT>
                    <a:lnB w="28575" cap="flat" cmpd="sng" algn="ctr">
                      <a:solidFill>
                        <a:srgbClr val="7030A0"/>
                      </a:solidFill>
                      <a:prstDash val="solid"/>
                      <a:round/>
                      <a:headEnd type="none" w="med" len="med"/>
                      <a:tailEnd type="none" w="med" len="med"/>
                    </a:lnB>
                  </a:tcPr>
                </a:tc>
                <a:extLst>
                  <a:ext uri="{0D108BD9-81ED-4DB2-BD59-A6C34878D82A}">
                    <a16:rowId xmlns:a16="http://schemas.microsoft.com/office/drawing/2014/main" val="37751855"/>
                  </a:ext>
                </a:extLst>
              </a:tr>
            </a:tbl>
          </a:graphicData>
        </a:graphic>
      </p:graphicFrame>
      <p:graphicFrame>
        <p:nvGraphicFramePr>
          <p:cNvPr id="8" name="Table 7">
            <a:extLst>
              <a:ext uri="{FF2B5EF4-FFF2-40B4-BE49-F238E27FC236}">
                <a16:creationId xmlns:a16="http://schemas.microsoft.com/office/drawing/2014/main" id="{AF9F3E9F-0A62-4BC7-AFC4-929A1586574B}"/>
              </a:ext>
            </a:extLst>
          </p:cNvPr>
          <p:cNvGraphicFramePr>
            <a:graphicFrameLocks noGrp="1"/>
          </p:cNvGraphicFramePr>
          <p:nvPr>
            <p:extLst/>
          </p:nvPr>
        </p:nvGraphicFramePr>
        <p:xfrm>
          <a:off x="3968682" y="3803680"/>
          <a:ext cx="4119513" cy="2733774"/>
        </p:xfrm>
        <a:graphic>
          <a:graphicData uri="http://schemas.openxmlformats.org/drawingml/2006/table">
            <a:tbl>
              <a:tblPr firstRow="1" bandRow="1">
                <a:tableStyleId>{5C22544A-7EE6-4342-B048-85BDC9FD1C3A}</a:tableStyleId>
              </a:tblPr>
              <a:tblGrid>
                <a:gridCol w="1373171">
                  <a:extLst>
                    <a:ext uri="{9D8B030D-6E8A-4147-A177-3AD203B41FA5}">
                      <a16:colId xmlns:a16="http://schemas.microsoft.com/office/drawing/2014/main" val="3178672105"/>
                    </a:ext>
                  </a:extLst>
                </a:gridCol>
                <a:gridCol w="1373171">
                  <a:extLst>
                    <a:ext uri="{9D8B030D-6E8A-4147-A177-3AD203B41FA5}">
                      <a16:colId xmlns:a16="http://schemas.microsoft.com/office/drawing/2014/main" val="1374047448"/>
                    </a:ext>
                  </a:extLst>
                </a:gridCol>
                <a:gridCol w="1373171">
                  <a:extLst>
                    <a:ext uri="{9D8B030D-6E8A-4147-A177-3AD203B41FA5}">
                      <a16:colId xmlns:a16="http://schemas.microsoft.com/office/drawing/2014/main" val="3818972611"/>
                    </a:ext>
                  </a:extLst>
                </a:gridCol>
              </a:tblGrid>
              <a:tr h="1366887">
                <a:tc>
                  <a:txBody>
                    <a:bodyPr/>
                    <a:lstStyle/>
                    <a:p>
                      <a:pPr algn="ctr"/>
                      <a:r>
                        <a:rPr lang="en-US" b="0" i="1" dirty="0">
                          <a:solidFill>
                            <a:schemeClr val="tx1"/>
                          </a:solidFill>
                          <a:latin typeface="Cambria Math" panose="02040503050406030204" pitchFamily="18" charset="0"/>
                          <a:ea typeface="Cambria Math" panose="02040503050406030204" pitchFamily="18" charset="0"/>
                        </a:rPr>
                        <a:t>aw + </a:t>
                      </a:r>
                      <a:r>
                        <a:rPr lang="en-US" b="0" i="1" dirty="0" err="1">
                          <a:solidFill>
                            <a:schemeClr val="tx1"/>
                          </a:solidFill>
                          <a:latin typeface="Cambria Math" panose="02040503050406030204" pitchFamily="18" charset="0"/>
                          <a:ea typeface="Cambria Math" panose="02040503050406030204" pitchFamily="18" charset="0"/>
                        </a:rPr>
                        <a:t>bx</a:t>
                      </a:r>
                      <a:r>
                        <a:rPr lang="en-US" b="0" i="1" dirty="0">
                          <a:solidFill>
                            <a:schemeClr val="tx1"/>
                          </a:solidFill>
                          <a:latin typeface="Cambria Math" panose="02040503050406030204" pitchFamily="18" charset="0"/>
                          <a:ea typeface="Cambria Math" panose="02040503050406030204" pitchFamily="18" charset="0"/>
                        </a:rPr>
                        <a:t> + </a:t>
                      </a:r>
                    </a:p>
                    <a:p>
                      <a:pPr algn="ctr"/>
                      <a:r>
                        <a:rPr lang="en-US" b="0" i="1" dirty="0" err="1">
                          <a:solidFill>
                            <a:schemeClr val="tx1"/>
                          </a:solidFill>
                          <a:latin typeface="Cambria Math" panose="02040503050406030204" pitchFamily="18" charset="0"/>
                          <a:ea typeface="Cambria Math" panose="02040503050406030204" pitchFamily="18" charset="0"/>
                        </a:rPr>
                        <a:t>ey</a:t>
                      </a:r>
                      <a:r>
                        <a:rPr lang="en-US" b="0" i="1" dirty="0">
                          <a:solidFill>
                            <a:schemeClr val="tx1"/>
                          </a:solidFill>
                          <a:latin typeface="Cambria Math" panose="02040503050406030204" pitchFamily="18" charset="0"/>
                          <a:ea typeface="Cambria Math" panose="02040503050406030204" pitchFamily="18" charset="0"/>
                        </a:rPr>
                        <a:t> + </a:t>
                      </a:r>
                      <a:r>
                        <a:rPr lang="en-US" b="0" i="1" dirty="0" err="1">
                          <a:solidFill>
                            <a:schemeClr val="tx1"/>
                          </a:solidFill>
                          <a:latin typeface="Cambria Math" panose="02040503050406030204" pitchFamily="18" charset="0"/>
                          <a:ea typeface="Cambria Math" panose="02040503050406030204" pitchFamily="18" charset="0"/>
                        </a:rPr>
                        <a:t>fz</a:t>
                      </a:r>
                      <a:endParaRPr lang="en-US" b="0" i="1" dirty="0">
                        <a:solidFill>
                          <a:schemeClr val="tx1"/>
                        </a:solidFill>
                        <a:latin typeface="Cambria Math" panose="02040503050406030204" pitchFamily="18" charset="0"/>
                        <a:ea typeface="Cambria Math" panose="02040503050406030204" pitchFamily="18" charset="0"/>
                      </a:endParaRPr>
                    </a:p>
                  </a:txBody>
                  <a:tcPr anchor="ctr">
                    <a:lnL w="28575" cap="flat" cmpd="sng" algn="ctr">
                      <a:solidFill>
                        <a:srgbClr val="86C400"/>
                      </a:solidFill>
                      <a:prstDash val="solid"/>
                      <a:round/>
                      <a:headEnd type="none" w="med" len="med"/>
                      <a:tailEnd type="none" w="med" len="med"/>
                    </a:lnL>
                    <a:lnR w="28575" cap="flat" cmpd="sng" algn="ctr">
                      <a:solidFill>
                        <a:srgbClr val="86C400"/>
                      </a:solidFill>
                      <a:prstDash val="solid"/>
                      <a:round/>
                      <a:headEnd type="none" w="med" len="med"/>
                      <a:tailEnd type="none" w="med" len="med"/>
                    </a:lnR>
                    <a:lnT w="28575" cap="flat" cmpd="sng" algn="ctr">
                      <a:solidFill>
                        <a:srgbClr val="86C400"/>
                      </a:solidFill>
                      <a:prstDash val="solid"/>
                      <a:round/>
                      <a:headEnd type="none" w="med" len="med"/>
                      <a:tailEnd type="none" w="med" len="med"/>
                    </a:lnT>
                    <a:lnB w="28575" cap="flat" cmpd="sng" algn="ctr">
                      <a:solidFill>
                        <a:srgbClr val="86C400"/>
                      </a:solidFill>
                      <a:prstDash val="solid"/>
                      <a:round/>
                      <a:headEnd type="none" w="med" len="med"/>
                      <a:tailEnd type="none" w="med" len="med"/>
                    </a:lnB>
                  </a:tcPr>
                </a:tc>
                <a:tc>
                  <a:txBody>
                    <a:bodyPr/>
                    <a:lstStyle/>
                    <a:p>
                      <a:pPr algn="ctr"/>
                      <a:r>
                        <a:rPr lang="en-US" b="0" i="1" dirty="0" err="1">
                          <a:solidFill>
                            <a:schemeClr val="tx1"/>
                          </a:solidFill>
                          <a:latin typeface="Cambria Math" panose="02040503050406030204" pitchFamily="18" charset="0"/>
                          <a:ea typeface="Cambria Math" panose="02040503050406030204" pitchFamily="18" charset="0"/>
                        </a:rPr>
                        <a:t>bw</a:t>
                      </a:r>
                      <a:r>
                        <a:rPr lang="en-US" b="0" i="1" dirty="0">
                          <a:solidFill>
                            <a:schemeClr val="tx1"/>
                          </a:solidFill>
                          <a:latin typeface="Cambria Math" panose="02040503050406030204" pitchFamily="18" charset="0"/>
                          <a:ea typeface="Cambria Math" panose="02040503050406030204" pitchFamily="18" charset="0"/>
                        </a:rPr>
                        <a:t> + cx + </a:t>
                      </a:r>
                    </a:p>
                    <a:p>
                      <a:pPr algn="ctr"/>
                      <a:r>
                        <a:rPr lang="en-US" b="0" i="1" dirty="0" err="1">
                          <a:solidFill>
                            <a:schemeClr val="tx1"/>
                          </a:solidFill>
                          <a:latin typeface="Cambria Math" panose="02040503050406030204" pitchFamily="18" charset="0"/>
                          <a:ea typeface="Cambria Math" panose="02040503050406030204" pitchFamily="18" charset="0"/>
                        </a:rPr>
                        <a:t>fy</a:t>
                      </a:r>
                      <a:r>
                        <a:rPr lang="en-US" b="0" i="1" dirty="0">
                          <a:solidFill>
                            <a:schemeClr val="tx1"/>
                          </a:solidFill>
                          <a:latin typeface="Cambria Math" panose="02040503050406030204" pitchFamily="18" charset="0"/>
                          <a:ea typeface="Cambria Math" panose="02040503050406030204" pitchFamily="18" charset="0"/>
                        </a:rPr>
                        <a:t> + </a:t>
                      </a:r>
                      <a:r>
                        <a:rPr lang="en-US" b="0" i="1" dirty="0" err="1">
                          <a:solidFill>
                            <a:schemeClr val="tx1"/>
                          </a:solidFill>
                          <a:latin typeface="Cambria Math" panose="02040503050406030204" pitchFamily="18" charset="0"/>
                          <a:ea typeface="Cambria Math" panose="02040503050406030204" pitchFamily="18" charset="0"/>
                        </a:rPr>
                        <a:t>gz</a:t>
                      </a:r>
                      <a:endParaRPr lang="en-US" b="0" i="1" dirty="0">
                        <a:solidFill>
                          <a:schemeClr val="tx1"/>
                        </a:solidFill>
                        <a:latin typeface="Cambria Math" panose="02040503050406030204" pitchFamily="18" charset="0"/>
                        <a:ea typeface="Cambria Math" panose="02040503050406030204" pitchFamily="18" charset="0"/>
                      </a:endParaRPr>
                    </a:p>
                  </a:txBody>
                  <a:tcPr anchor="ctr">
                    <a:lnL w="28575" cap="flat" cmpd="sng" algn="ctr">
                      <a:solidFill>
                        <a:srgbClr val="86C400"/>
                      </a:solidFill>
                      <a:prstDash val="solid"/>
                      <a:round/>
                      <a:headEnd type="none" w="med" len="med"/>
                      <a:tailEnd type="none" w="med" len="med"/>
                    </a:lnL>
                    <a:lnR w="28575" cap="flat" cmpd="sng" algn="ctr">
                      <a:solidFill>
                        <a:srgbClr val="86C400"/>
                      </a:solidFill>
                      <a:prstDash val="solid"/>
                      <a:round/>
                      <a:headEnd type="none" w="med" len="med"/>
                      <a:tailEnd type="none" w="med" len="med"/>
                    </a:lnR>
                    <a:lnT w="28575" cap="flat" cmpd="sng" algn="ctr">
                      <a:solidFill>
                        <a:srgbClr val="86C400"/>
                      </a:solidFill>
                      <a:prstDash val="solid"/>
                      <a:round/>
                      <a:headEnd type="none" w="med" len="med"/>
                      <a:tailEnd type="none" w="med" len="med"/>
                    </a:lnT>
                    <a:lnB w="28575" cap="flat" cmpd="sng" algn="ctr">
                      <a:solidFill>
                        <a:srgbClr val="86C400"/>
                      </a:solidFill>
                      <a:prstDash val="solid"/>
                      <a:round/>
                      <a:headEnd type="none" w="med" len="med"/>
                      <a:tailEnd type="none" w="med" len="med"/>
                    </a:lnB>
                  </a:tcPr>
                </a:tc>
                <a:tc>
                  <a:txBody>
                    <a:bodyPr/>
                    <a:lstStyle/>
                    <a:p>
                      <a:pPr algn="ctr"/>
                      <a:r>
                        <a:rPr lang="en-US" b="0" i="1" dirty="0" err="1">
                          <a:solidFill>
                            <a:schemeClr val="tx1"/>
                          </a:solidFill>
                          <a:latin typeface="Cambria Math" panose="02040503050406030204" pitchFamily="18" charset="0"/>
                          <a:ea typeface="Cambria Math" panose="02040503050406030204" pitchFamily="18" charset="0"/>
                        </a:rPr>
                        <a:t>cw</a:t>
                      </a:r>
                      <a:r>
                        <a:rPr lang="en-US" b="0" i="1" dirty="0">
                          <a:solidFill>
                            <a:schemeClr val="tx1"/>
                          </a:solidFill>
                          <a:latin typeface="Cambria Math" panose="02040503050406030204" pitchFamily="18" charset="0"/>
                          <a:ea typeface="Cambria Math" panose="02040503050406030204" pitchFamily="18" charset="0"/>
                        </a:rPr>
                        <a:t> + dx + </a:t>
                      </a:r>
                    </a:p>
                    <a:p>
                      <a:pPr algn="ctr"/>
                      <a:r>
                        <a:rPr lang="en-US" b="0" i="1" dirty="0" err="1">
                          <a:solidFill>
                            <a:schemeClr val="tx1"/>
                          </a:solidFill>
                          <a:latin typeface="Cambria Math" panose="02040503050406030204" pitchFamily="18" charset="0"/>
                          <a:ea typeface="Cambria Math" panose="02040503050406030204" pitchFamily="18" charset="0"/>
                        </a:rPr>
                        <a:t>gy</a:t>
                      </a:r>
                      <a:r>
                        <a:rPr lang="en-US" b="0" i="1" dirty="0">
                          <a:solidFill>
                            <a:schemeClr val="tx1"/>
                          </a:solidFill>
                          <a:latin typeface="Cambria Math" panose="02040503050406030204" pitchFamily="18" charset="0"/>
                          <a:ea typeface="Cambria Math" panose="02040503050406030204" pitchFamily="18" charset="0"/>
                        </a:rPr>
                        <a:t> + </a:t>
                      </a:r>
                      <a:r>
                        <a:rPr lang="en-US" b="0" i="1" dirty="0" err="1">
                          <a:solidFill>
                            <a:schemeClr val="tx1"/>
                          </a:solidFill>
                          <a:latin typeface="Cambria Math" panose="02040503050406030204" pitchFamily="18" charset="0"/>
                          <a:ea typeface="Cambria Math" panose="02040503050406030204" pitchFamily="18" charset="0"/>
                        </a:rPr>
                        <a:t>hz</a:t>
                      </a:r>
                      <a:endParaRPr lang="en-US" b="0" i="1" dirty="0">
                        <a:solidFill>
                          <a:schemeClr val="tx1"/>
                        </a:solidFill>
                        <a:latin typeface="Cambria Math" panose="02040503050406030204" pitchFamily="18" charset="0"/>
                        <a:ea typeface="Cambria Math" panose="02040503050406030204" pitchFamily="18" charset="0"/>
                      </a:endParaRPr>
                    </a:p>
                  </a:txBody>
                  <a:tcPr anchor="ctr">
                    <a:lnL w="28575" cap="flat" cmpd="sng" algn="ctr">
                      <a:solidFill>
                        <a:srgbClr val="86C400"/>
                      </a:solidFill>
                      <a:prstDash val="solid"/>
                      <a:round/>
                      <a:headEnd type="none" w="med" len="med"/>
                      <a:tailEnd type="none" w="med" len="med"/>
                    </a:lnL>
                    <a:lnR w="28575" cap="flat" cmpd="sng" algn="ctr">
                      <a:solidFill>
                        <a:srgbClr val="86C400"/>
                      </a:solidFill>
                      <a:prstDash val="solid"/>
                      <a:round/>
                      <a:headEnd type="none" w="med" len="med"/>
                      <a:tailEnd type="none" w="med" len="med"/>
                    </a:lnR>
                    <a:lnT w="28575" cap="flat" cmpd="sng" algn="ctr">
                      <a:solidFill>
                        <a:srgbClr val="86C400"/>
                      </a:solidFill>
                      <a:prstDash val="solid"/>
                      <a:round/>
                      <a:headEnd type="none" w="med" len="med"/>
                      <a:tailEnd type="none" w="med" len="med"/>
                    </a:lnT>
                    <a:lnB w="28575" cap="flat" cmpd="sng" algn="ctr">
                      <a:solidFill>
                        <a:srgbClr val="86C400"/>
                      </a:solidFill>
                      <a:prstDash val="solid"/>
                      <a:round/>
                      <a:headEnd type="none" w="med" len="med"/>
                      <a:tailEnd type="none" w="med" len="med"/>
                    </a:lnB>
                  </a:tcPr>
                </a:tc>
                <a:extLst>
                  <a:ext uri="{0D108BD9-81ED-4DB2-BD59-A6C34878D82A}">
                    <a16:rowId xmlns:a16="http://schemas.microsoft.com/office/drawing/2014/main" val="1615421271"/>
                  </a:ext>
                </a:extLst>
              </a:tr>
              <a:tr h="1366887">
                <a:tc>
                  <a:txBody>
                    <a:bodyPr/>
                    <a:lstStyle/>
                    <a:p>
                      <a:pPr algn="ctr"/>
                      <a:r>
                        <a:rPr lang="en-US" b="0" i="1" dirty="0" err="1">
                          <a:solidFill>
                            <a:schemeClr val="tx1"/>
                          </a:solidFill>
                          <a:latin typeface="Cambria Math" panose="02040503050406030204" pitchFamily="18" charset="0"/>
                          <a:ea typeface="Cambria Math" panose="02040503050406030204" pitchFamily="18" charset="0"/>
                        </a:rPr>
                        <a:t>ew</a:t>
                      </a:r>
                      <a:r>
                        <a:rPr lang="en-US" b="0" i="1" dirty="0">
                          <a:solidFill>
                            <a:schemeClr val="tx1"/>
                          </a:solidFill>
                          <a:latin typeface="Cambria Math" panose="02040503050406030204" pitchFamily="18" charset="0"/>
                          <a:ea typeface="Cambria Math" panose="02040503050406030204" pitchFamily="18" charset="0"/>
                        </a:rPr>
                        <a:t> + </a:t>
                      </a:r>
                      <a:r>
                        <a:rPr lang="en-US" b="0" i="1" dirty="0" err="1">
                          <a:solidFill>
                            <a:schemeClr val="tx1"/>
                          </a:solidFill>
                          <a:latin typeface="Cambria Math" panose="02040503050406030204" pitchFamily="18" charset="0"/>
                          <a:ea typeface="Cambria Math" panose="02040503050406030204" pitchFamily="18" charset="0"/>
                        </a:rPr>
                        <a:t>fx</a:t>
                      </a:r>
                      <a:r>
                        <a:rPr lang="en-US" b="0" i="1" dirty="0">
                          <a:solidFill>
                            <a:schemeClr val="tx1"/>
                          </a:solidFill>
                          <a:latin typeface="Cambria Math" panose="02040503050406030204" pitchFamily="18" charset="0"/>
                          <a:ea typeface="Cambria Math" panose="02040503050406030204" pitchFamily="18" charset="0"/>
                        </a:rPr>
                        <a:t> + </a:t>
                      </a:r>
                    </a:p>
                    <a:p>
                      <a:pPr algn="ctr"/>
                      <a:r>
                        <a:rPr lang="en-US" b="0" i="1" dirty="0" err="1">
                          <a:solidFill>
                            <a:schemeClr val="tx1"/>
                          </a:solidFill>
                          <a:latin typeface="Cambria Math" panose="02040503050406030204" pitchFamily="18" charset="0"/>
                          <a:ea typeface="Cambria Math" panose="02040503050406030204" pitchFamily="18" charset="0"/>
                        </a:rPr>
                        <a:t>iy</a:t>
                      </a:r>
                      <a:r>
                        <a:rPr lang="en-US" b="0" i="1" dirty="0">
                          <a:solidFill>
                            <a:schemeClr val="tx1"/>
                          </a:solidFill>
                          <a:latin typeface="Cambria Math" panose="02040503050406030204" pitchFamily="18" charset="0"/>
                          <a:ea typeface="Cambria Math" panose="02040503050406030204" pitchFamily="18" charset="0"/>
                        </a:rPr>
                        <a:t> + </a:t>
                      </a:r>
                      <a:r>
                        <a:rPr lang="en-US" b="0" i="1" dirty="0" err="1">
                          <a:solidFill>
                            <a:schemeClr val="tx1"/>
                          </a:solidFill>
                          <a:latin typeface="Cambria Math" panose="02040503050406030204" pitchFamily="18" charset="0"/>
                          <a:ea typeface="Cambria Math" panose="02040503050406030204" pitchFamily="18" charset="0"/>
                        </a:rPr>
                        <a:t>jz</a:t>
                      </a:r>
                      <a:endParaRPr lang="en-US" b="0" i="1" dirty="0">
                        <a:solidFill>
                          <a:schemeClr val="tx1"/>
                        </a:solidFill>
                        <a:latin typeface="Cambria Math" panose="02040503050406030204" pitchFamily="18" charset="0"/>
                        <a:ea typeface="Cambria Math" panose="02040503050406030204" pitchFamily="18" charset="0"/>
                      </a:endParaRPr>
                    </a:p>
                  </a:txBody>
                  <a:tcPr anchor="ctr">
                    <a:lnL w="28575" cap="flat" cmpd="sng" algn="ctr">
                      <a:solidFill>
                        <a:srgbClr val="86C400"/>
                      </a:solidFill>
                      <a:prstDash val="solid"/>
                      <a:round/>
                      <a:headEnd type="none" w="med" len="med"/>
                      <a:tailEnd type="none" w="med" len="med"/>
                    </a:lnL>
                    <a:lnR w="28575" cap="flat" cmpd="sng" algn="ctr">
                      <a:solidFill>
                        <a:srgbClr val="86C400"/>
                      </a:solidFill>
                      <a:prstDash val="solid"/>
                      <a:round/>
                      <a:headEnd type="none" w="med" len="med"/>
                      <a:tailEnd type="none" w="med" len="med"/>
                    </a:lnR>
                    <a:lnT w="28575" cap="flat" cmpd="sng" algn="ctr">
                      <a:solidFill>
                        <a:srgbClr val="86C400"/>
                      </a:solidFill>
                      <a:prstDash val="solid"/>
                      <a:round/>
                      <a:headEnd type="none" w="med" len="med"/>
                      <a:tailEnd type="none" w="med" len="med"/>
                    </a:lnT>
                    <a:lnB w="28575" cap="flat" cmpd="sng" algn="ctr">
                      <a:solidFill>
                        <a:srgbClr val="86C400"/>
                      </a:solidFill>
                      <a:prstDash val="solid"/>
                      <a:round/>
                      <a:headEnd type="none" w="med" len="med"/>
                      <a:tailEnd type="none" w="med" len="med"/>
                    </a:lnB>
                  </a:tcPr>
                </a:tc>
                <a:tc>
                  <a:txBody>
                    <a:bodyPr/>
                    <a:lstStyle/>
                    <a:p>
                      <a:pPr algn="ctr"/>
                      <a:r>
                        <a:rPr lang="en-US" b="0" i="1" dirty="0" err="1">
                          <a:solidFill>
                            <a:schemeClr val="tx1"/>
                          </a:solidFill>
                          <a:latin typeface="Cambria Math" panose="02040503050406030204" pitchFamily="18" charset="0"/>
                          <a:ea typeface="Cambria Math" panose="02040503050406030204" pitchFamily="18" charset="0"/>
                        </a:rPr>
                        <a:t>fw</a:t>
                      </a:r>
                      <a:r>
                        <a:rPr lang="en-US" b="0" i="1" dirty="0">
                          <a:solidFill>
                            <a:schemeClr val="tx1"/>
                          </a:solidFill>
                          <a:latin typeface="Cambria Math" panose="02040503050406030204" pitchFamily="18" charset="0"/>
                          <a:ea typeface="Cambria Math" panose="02040503050406030204" pitchFamily="18" charset="0"/>
                        </a:rPr>
                        <a:t> + </a:t>
                      </a:r>
                      <a:r>
                        <a:rPr lang="en-US" b="0" i="1" dirty="0" err="1">
                          <a:solidFill>
                            <a:schemeClr val="tx1"/>
                          </a:solidFill>
                          <a:latin typeface="Cambria Math" panose="02040503050406030204" pitchFamily="18" charset="0"/>
                          <a:ea typeface="Cambria Math" panose="02040503050406030204" pitchFamily="18" charset="0"/>
                        </a:rPr>
                        <a:t>gx</a:t>
                      </a:r>
                      <a:r>
                        <a:rPr lang="en-US" b="0" i="1" dirty="0">
                          <a:solidFill>
                            <a:schemeClr val="tx1"/>
                          </a:solidFill>
                          <a:latin typeface="Cambria Math" panose="02040503050406030204" pitchFamily="18" charset="0"/>
                          <a:ea typeface="Cambria Math" panose="02040503050406030204" pitchFamily="18" charset="0"/>
                        </a:rPr>
                        <a:t> + </a:t>
                      </a:r>
                    </a:p>
                    <a:p>
                      <a:pPr algn="ctr"/>
                      <a:r>
                        <a:rPr lang="en-US" b="0" i="1" dirty="0" err="1">
                          <a:solidFill>
                            <a:schemeClr val="tx1"/>
                          </a:solidFill>
                          <a:latin typeface="Cambria Math" panose="02040503050406030204" pitchFamily="18" charset="0"/>
                          <a:ea typeface="Cambria Math" panose="02040503050406030204" pitchFamily="18" charset="0"/>
                        </a:rPr>
                        <a:t>jy</a:t>
                      </a:r>
                      <a:r>
                        <a:rPr lang="en-US" b="0" i="1" dirty="0">
                          <a:solidFill>
                            <a:schemeClr val="tx1"/>
                          </a:solidFill>
                          <a:latin typeface="Cambria Math" panose="02040503050406030204" pitchFamily="18" charset="0"/>
                          <a:ea typeface="Cambria Math" panose="02040503050406030204" pitchFamily="18" charset="0"/>
                        </a:rPr>
                        <a:t> + </a:t>
                      </a:r>
                      <a:r>
                        <a:rPr lang="en-US" b="0" i="1" dirty="0" err="1">
                          <a:solidFill>
                            <a:schemeClr val="tx1"/>
                          </a:solidFill>
                          <a:latin typeface="Cambria Math" panose="02040503050406030204" pitchFamily="18" charset="0"/>
                          <a:ea typeface="Cambria Math" panose="02040503050406030204" pitchFamily="18" charset="0"/>
                        </a:rPr>
                        <a:t>kz</a:t>
                      </a:r>
                      <a:endParaRPr lang="en-US" b="0" i="1" dirty="0">
                        <a:solidFill>
                          <a:schemeClr val="tx1"/>
                        </a:solidFill>
                        <a:latin typeface="Cambria Math" panose="02040503050406030204" pitchFamily="18" charset="0"/>
                        <a:ea typeface="Cambria Math" panose="02040503050406030204" pitchFamily="18" charset="0"/>
                      </a:endParaRPr>
                    </a:p>
                  </a:txBody>
                  <a:tcPr anchor="ctr">
                    <a:lnL w="28575" cap="flat" cmpd="sng" algn="ctr">
                      <a:solidFill>
                        <a:srgbClr val="86C400"/>
                      </a:solidFill>
                      <a:prstDash val="solid"/>
                      <a:round/>
                      <a:headEnd type="none" w="med" len="med"/>
                      <a:tailEnd type="none" w="med" len="med"/>
                    </a:lnL>
                    <a:lnR w="28575" cap="flat" cmpd="sng" algn="ctr">
                      <a:solidFill>
                        <a:srgbClr val="86C400"/>
                      </a:solidFill>
                      <a:prstDash val="solid"/>
                      <a:round/>
                      <a:headEnd type="none" w="med" len="med"/>
                      <a:tailEnd type="none" w="med" len="med"/>
                    </a:lnR>
                    <a:lnT w="28575" cap="flat" cmpd="sng" algn="ctr">
                      <a:solidFill>
                        <a:srgbClr val="86C400"/>
                      </a:solidFill>
                      <a:prstDash val="solid"/>
                      <a:round/>
                      <a:headEnd type="none" w="med" len="med"/>
                      <a:tailEnd type="none" w="med" len="med"/>
                    </a:lnT>
                    <a:lnB w="28575" cap="flat" cmpd="sng" algn="ctr">
                      <a:solidFill>
                        <a:srgbClr val="86C400"/>
                      </a:solidFill>
                      <a:prstDash val="solid"/>
                      <a:round/>
                      <a:headEnd type="none" w="med" len="med"/>
                      <a:tailEnd type="none" w="med" len="med"/>
                    </a:lnB>
                  </a:tcPr>
                </a:tc>
                <a:tc>
                  <a:txBody>
                    <a:bodyPr/>
                    <a:lstStyle/>
                    <a:p>
                      <a:pPr algn="ctr"/>
                      <a:r>
                        <a:rPr lang="en-US" b="0" i="1" dirty="0" err="1">
                          <a:solidFill>
                            <a:schemeClr val="tx1"/>
                          </a:solidFill>
                          <a:latin typeface="Cambria Math" panose="02040503050406030204" pitchFamily="18" charset="0"/>
                          <a:ea typeface="Cambria Math" panose="02040503050406030204" pitchFamily="18" charset="0"/>
                        </a:rPr>
                        <a:t>gw</a:t>
                      </a:r>
                      <a:r>
                        <a:rPr lang="en-US" b="0" i="1" dirty="0">
                          <a:solidFill>
                            <a:schemeClr val="tx1"/>
                          </a:solidFill>
                          <a:latin typeface="Cambria Math" panose="02040503050406030204" pitchFamily="18" charset="0"/>
                          <a:ea typeface="Cambria Math" panose="02040503050406030204" pitchFamily="18" charset="0"/>
                        </a:rPr>
                        <a:t> + </a:t>
                      </a:r>
                      <a:r>
                        <a:rPr lang="en-US" b="0" i="1" dirty="0" err="1">
                          <a:solidFill>
                            <a:schemeClr val="tx1"/>
                          </a:solidFill>
                          <a:latin typeface="Cambria Math" panose="02040503050406030204" pitchFamily="18" charset="0"/>
                          <a:ea typeface="Cambria Math" panose="02040503050406030204" pitchFamily="18" charset="0"/>
                        </a:rPr>
                        <a:t>hx</a:t>
                      </a:r>
                      <a:r>
                        <a:rPr lang="en-US" b="0" i="1" dirty="0">
                          <a:solidFill>
                            <a:schemeClr val="tx1"/>
                          </a:solidFill>
                          <a:latin typeface="Cambria Math" panose="02040503050406030204" pitchFamily="18" charset="0"/>
                          <a:ea typeface="Cambria Math" panose="02040503050406030204" pitchFamily="18" charset="0"/>
                        </a:rPr>
                        <a:t> + </a:t>
                      </a:r>
                    </a:p>
                    <a:p>
                      <a:pPr algn="ctr"/>
                      <a:r>
                        <a:rPr lang="en-US" b="0" i="1" dirty="0" err="1">
                          <a:solidFill>
                            <a:schemeClr val="tx1"/>
                          </a:solidFill>
                          <a:latin typeface="Cambria Math" panose="02040503050406030204" pitchFamily="18" charset="0"/>
                          <a:ea typeface="Cambria Math" panose="02040503050406030204" pitchFamily="18" charset="0"/>
                        </a:rPr>
                        <a:t>ky</a:t>
                      </a:r>
                      <a:r>
                        <a:rPr lang="en-US" b="0" i="1" dirty="0">
                          <a:solidFill>
                            <a:schemeClr val="tx1"/>
                          </a:solidFill>
                          <a:latin typeface="Cambria Math" panose="02040503050406030204" pitchFamily="18" charset="0"/>
                          <a:ea typeface="Cambria Math" panose="02040503050406030204" pitchFamily="18" charset="0"/>
                        </a:rPr>
                        <a:t> + </a:t>
                      </a:r>
                      <a:r>
                        <a:rPr lang="en-US" b="0" i="1" dirty="0" err="1">
                          <a:solidFill>
                            <a:schemeClr val="tx1"/>
                          </a:solidFill>
                          <a:latin typeface="Cambria Math" panose="02040503050406030204" pitchFamily="18" charset="0"/>
                          <a:ea typeface="Cambria Math" panose="02040503050406030204" pitchFamily="18" charset="0"/>
                        </a:rPr>
                        <a:t>lz</a:t>
                      </a:r>
                      <a:endParaRPr lang="en-US" b="0" i="1" dirty="0">
                        <a:solidFill>
                          <a:schemeClr val="tx1"/>
                        </a:solidFill>
                        <a:latin typeface="Cambria Math" panose="02040503050406030204" pitchFamily="18" charset="0"/>
                        <a:ea typeface="Cambria Math" panose="02040503050406030204" pitchFamily="18" charset="0"/>
                      </a:endParaRPr>
                    </a:p>
                  </a:txBody>
                  <a:tcPr anchor="ctr">
                    <a:lnL w="28575" cap="flat" cmpd="sng" algn="ctr">
                      <a:solidFill>
                        <a:srgbClr val="86C400"/>
                      </a:solidFill>
                      <a:prstDash val="solid"/>
                      <a:round/>
                      <a:headEnd type="none" w="med" len="med"/>
                      <a:tailEnd type="none" w="med" len="med"/>
                    </a:lnL>
                    <a:lnR w="28575" cap="flat" cmpd="sng" algn="ctr">
                      <a:solidFill>
                        <a:srgbClr val="86C400"/>
                      </a:solidFill>
                      <a:prstDash val="solid"/>
                      <a:round/>
                      <a:headEnd type="none" w="med" len="med"/>
                      <a:tailEnd type="none" w="med" len="med"/>
                    </a:lnR>
                    <a:lnT w="28575" cap="flat" cmpd="sng" algn="ctr">
                      <a:solidFill>
                        <a:srgbClr val="86C400"/>
                      </a:solidFill>
                      <a:prstDash val="solid"/>
                      <a:round/>
                      <a:headEnd type="none" w="med" len="med"/>
                      <a:tailEnd type="none" w="med" len="med"/>
                    </a:lnT>
                    <a:lnB w="28575" cap="flat" cmpd="sng" algn="ctr">
                      <a:solidFill>
                        <a:srgbClr val="86C400"/>
                      </a:solidFill>
                      <a:prstDash val="solid"/>
                      <a:round/>
                      <a:headEnd type="none" w="med" len="med"/>
                      <a:tailEnd type="none" w="med" len="med"/>
                    </a:lnB>
                  </a:tcPr>
                </a:tc>
                <a:extLst>
                  <a:ext uri="{0D108BD9-81ED-4DB2-BD59-A6C34878D82A}">
                    <a16:rowId xmlns:a16="http://schemas.microsoft.com/office/drawing/2014/main" val="63061876"/>
                  </a:ext>
                </a:extLst>
              </a:tr>
            </a:tbl>
          </a:graphicData>
        </a:graphic>
      </p:graphicFrame>
      <p:sp>
        <p:nvSpPr>
          <p:cNvPr id="9" name="Rectangle 8">
            <a:extLst>
              <a:ext uri="{FF2B5EF4-FFF2-40B4-BE49-F238E27FC236}">
                <a16:creationId xmlns:a16="http://schemas.microsoft.com/office/drawing/2014/main" id="{1D674A10-6F46-4271-A00B-47D7A3F88B7F}"/>
              </a:ext>
            </a:extLst>
          </p:cNvPr>
          <p:cNvSpPr/>
          <p:nvPr/>
        </p:nvSpPr>
        <p:spPr bwMode="auto">
          <a:xfrm>
            <a:off x="3318232" y="1418995"/>
            <a:ext cx="1074656" cy="1065229"/>
          </a:xfrm>
          <a:prstGeom prst="rect">
            <a:avLst/>
          </a:prstGeom>
          <a:noFill/>
          <a:ln w="12700"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0" name="Rectangle 9">
            <a:extLst>
              <a:ext uri="{FF2B5EF4-FFF2-40B4-BE49-F238E27FC236}">
                <a16:creationId xmlns:a16="http://schemas.microsoft.com/office/drawing/2014/main" id="{62DFBA36-93A3-45DD-9488-A00D2F0300AC}"/>
              </a:ext>
            </a:extLst>
          </p:cNvPr>
          <p:cNvSpPr/>
          <p:nvPr/>
        </p:nvSpPr>
        <p:spPr bwMode="auto">
          <a:xfrm>
            <a:off x="6440078" y="1646811"/>
            <a:ext cx="1074656" cy="1065229"/>
          </a:xfrm>
          <a:prstGeom prst="rect">
            <a:avLst/>
          </a:prstGeom>
          <a:noFill/>
          <a:ln w="12700"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grpSp>
        <p:nvGrpSpPr>
          <p:cNvPr id="45" name="Group 44">
            <a:extLst>
              <a:ext uri="{FF2B5EF4-FFF2-40B4-BE49-F238E27FC236}">
                <a16:creationId xmlns:a16="http://schemas.microsoft.com/office/drawing/2014/main" id="{3E4C3A44-4E45-43DD-ADC6-6D84883ACC1A}"/>
              </a:ext>
            </a:extLst>
          </p:cNvPr>
          <p:cNvGrpSpPr/>
          <p:nvPr/>
        </p:nvGrpSpPr>
        <p:grpSpPr>
          <a:xfrm>
            <a:off x="4713399" y="2712040"/>
            <a:ext cx="2264007" cy="1013224"/>
            <a:chOff x="3751868" y="2829613"/>
            <a:chExt cx="2264007" cy="1013224"/>
          </a:xfrm>
        </p:grpSpPr>
        <p:cxnSp>
          <p:nvCxnSpPr>
            <p:cNvPr id="27" name="Straight Connector 26">
              <a:extLst>
                <a:ext uri="{FF2B5EF4-FFF2-40B4-BE49-F238E27FC236}">
                  <a16:creationId xmlns:a16="http://schemas.microsoft.com/office/drawing/2014/main" id="{457A9424-95BF-447A-A6EB-ACECF7D3FBF1}"/>
                </a:ext>
              </a:extLst>
            </p:cNvPr>
            <p:cNvCxnSpPr>
              <a:cxnSpLocks/>
            </p:cNvCxnSpPr>
            <p:nvPr/>
          </p:nvCxnSpPr>
          <p:spPr bwMode="auto">
            <a:xfrm>
              <a:off x="6015875" y="2829613"/>
              <a:ext cx="0" cy="601744"/>
            </a:xfrm>
            <a:prstGeom prst="line">
              <a:avLst/>
            </a:prstGeom>
            <a:gradFill rotWithShape="1">
              <a:gsLst>
                <a:gs pos="0">
                  <a:srgbClr val="E4CD9A"/>
                </a:gs>
                <a:gs pos="100000">
                  <a:srgbClr val="EEEFD7"/>
                </a:gs>
              </a:gsLst>
              <a:lin ang="2700000" scaled="1"/>
            </a:gradFill>
            <a:ln w="12700" cap="flat" cmpd="sng" algn="ctr">
              <a:solidFill>
                <a:schemeClr val="tx1"/>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BDA6348A-A483-4E3B-AB71-3C1611A75D91}"/>
                </a:ext>
              </a:extLst>
            </p:cNvPr>
            <p:cNvCxnSpPr/>
            <p:nvPr/>
          </p:nvCxnSpPr>
          <p:spPr bwMode="auto">
            <a:xfrm flipH="1">
              <a:off x="3751868" y="3431357"/>
              <a:ext cx="2264007" cy="0"/>
            </a:xfrm>
            <a:prstGeom prst="line">
              <a:avLst/>
            </a:prstGeom>
            <a:gradFill rotWithShape="1">
              <a:gsLst>
                <a:gs pos="0">
                  <a:srgbClr val="E4CD9A"/>
                </a:gs>
                <a:gs pos="100000">
                  <a:srgbClr val="EEEFD7"/>
                </a:gs>
              </a:gsLst>
              <a:lin ang="2700000" scaled="1"/>
            </a:gradFill>
            <a:ln w="12700" cap="flat" cmpd="sng" algn="ctr">
              <a:solidFill>
                <a:schemeClr val="tx1"/>
              </a:solidFill>
              <a:prstDash val="solid"/>
              <a:round/>
              <a:headEnd type="none" w="med" len="med"/>
              <a:tailEnd type="none" w="med" len="med"/>
            </a:ln>
            <a:effectLst/>
          </p:spPr>
        </p:cxnSp>
        <p:cxnSp>
          <p:nvCxnSpPr>
            <p:cNvPr id="31" name="Straight Arrow Connector 30">
              <a:extLst>
                <a:ext uri="{FF2B5EF4-FFF2-40B4-BE49-F238E27FC236}">
                  <a16:creationId xmlns:a16="http://schemas.microsoft.com/office/drawing/2014/main" id="{4FCCD692-C7F2-4AC5-B7BF-518A8A877E52}"/>
                </a:ext>
              </a:extLst>
            </p:cNvPr>
            <p:cNvCxnSpPr>
              <a:cxnSpLocks/>
            </p:cNvCxnSpPr>
            <p:nvPr/>
          </p:nvCxnSpPr>
          <p:spPr bwMode="auto">
            <a:xfrm>
              <a:off x="3751868" y="3431357"/>
              <a:ext cx="0" cy="411480"/>
            </a:xfrm>
            <a:prstGeom prst="straightConnector1">
              <a:avLst/>
            </a:prstGeom>
            <a:gradFill rotWithShape="1">
              <a:gsLst>
                <a:gs pos="0">
                  <a:srgbClr val="E4CD9A"/>
                </a:gs>
                <a:gs pos="100000">
                  <a:srgbClr val="EEEFD7"/>
                </a:gs>
              </a:gsLst>
              <a:lin ang="2700000" scaled="1"/>
            </a:gradFill>
            <a:ln w="12700" cap="flat" cmpd="sng" algn="ctr">
              <a:solidFill>
                <a:schemeClr val="tx1"/>
              </a:solidFill>
              <a:prstDash val="solid"/>
              <a:round/>
              <a:headEnd type="none" w="med" len="med"/>
              <a:tailEnd type="triangle" w="med" len="lg"/>
            </a:ln>
            <a:effectLst/>
          </p:spPr>
        </p:cxnSp>
      </p:grpSp>
      <p:grpSp>
        <p:nvGrpSpPr>
          <p:cNvPr id="44" name="Group 43">
            <a:extLst>
              <a:ext uri="{FF2B5EF4-FFF2-40B4-BE49-F238E27FC236}">
                <a16:creationId xmlns:a16="http://schemas.microsoft.com/office/drawing/2014/main" id="{B68A2220-0172-462C-9181-129C0FEE6C04}"/>
              </a:ext>
            </a:extLst>
          </p:cNvPr>
          <p:cNvGrpSpPr/>
          <p:nvPr/>
        </p:nvGrpSpPr>
        <p:grpSpPr>
          <a:xfrm>
            <a:off x="2771479" y="1951609"/>
            <a:ext cx="1115568" cy="2587657"/>
            <a:chOff x="1809948" y="2069182"/>
            <a:chExt cx="1115568" cy="2587657"/>
          </a:xfrm>
        </p:grpSpPr>
        <p:cxnSp>
          <p:nvCxnSpPr>
            <p:cNvPr id="37" name="Straight Connector 36">
              <a:extLst>
                <a:ext uri="{FF2B5EF4-FFF2-40B4-BE49-F238E27FC236}">
                  <a16:creationId xmlns:a16="http://schemas.microsoft.com/office/drawing/2014/main" id="{68681EA6-2FC3-4442-88C5-7E253A182387}"/>
                </a:ext>
              </a:extLst>
            </p:cNvPr>
            <p:cNvCxnSpPr/>
            <p:nvPr/>
          </p:nvCxnSpPr>
          <p:spPr bwMode="auto">
            <a:xfrm flipH="1">
              <a:off x="1819373" y="2069182"/>
              <a:ext cx="537328" cy="0"/>
            </a:xfrm>
            <a:prstGeom prst="line">
              <a:avLst/>
            </a:prstGeom>
            <a:gradFill rotWithShape="1">
              <a:gsLst>
                <a:gs pos="0">
                  <a:srgbClr val="E4CD9A"/>
                </a:gs>
                <a:gs pos="100000">
                  <a:srgbClr val="EEEFD7"/>
                </a:gs>
              </a:gsLst>
              <a:lin ang="2700000" scaled="1"/>
            </a:gradFill>
            <a:ln w="12700" cap="flat" cmpd="sng" algn="ctr">
              <a:solidFill>
                <a:schemeClr val="tx1"/>
              </a:solidFill>
              <a:prstDash val="solid"/>
              <a:round/>
              <a:headEnd type="none" w="med" len="med"/>
              <a:tailEnd type="none" w="med" len="med"/>
            </a:ln>
            <a:effectLst/>
          </p:spPr>
        </p:cxnSp>
        <p:cxnSp>
          <p:nvCxnSpPr>
            <p:cNvPr id="39" name="Straight Connector 38">
              <a:extLst>
                <a:ext uri="{FF2B5EF4-FFF2-40B4-BE49-F238E27FC236}">
                  <a16:creationId xmlns:a16="http://schemas.microsoft.com/office/drawing/2014/main" id="{7D9DFDAB-B5EC-41E1-AFB2-67D77AEEB8ED}"/>
                </a:ext>
              </a:extLst>
            </p:cNvPr>
            <p:cNvCxnSpPr>
              <a:cxnSpLocks/>
            </p:cNvCxnSpPr>
            <p:nvPr/>
          </p:nvCxnSpPr>
          <p:spPr bwMode="auto">
            <a:xfrm>
              <a:off x="1809948" y="2069182"/>
              <a:ext cx="0" cy="2587657"/>
            </a:xfrm>
            <a:prstGeom prst="line">
              <a:avLst/>
            </a:prstGeom>
            <a:gradFill rotWithShape="1">
              <a:gsLst>
                <a:gs pos="0">
                  <a:srgbClr val="E4CD9A"/>
                </a:gs>
                <a:gs pos="100000">
                  <a:srgbClr val="EEEFD7"/>
                </a:gs>
              </a:gsLst>
              <a:lin ang="2700000" scaled="1"/>
            </a:gradFill>
            <a:ln w="12700" cap="flat" cmpd="sng" algn="ctr">
              <a:solidFill>
                <a:schemeClr val="tx1"/>
              </a:solidFill>
              <a:prstDash val="solid"/>
              <a:round/>
              <a:headEnd type="none" w="med" len="med"/>
              <a:tailEnd type="none" w="med" len="med"/>
            </a:ln>
            <a:effectLst/>
          </p:spPr>
        </p:cxnSp>
        <p:cxnSp>
          <p:nvCxnSpPr>
            <p:cNvPr id="41" name="Straight Arrow Connector 40">
              <a:extLst>
                <a:ext uri="{FF2B5EF4-FFF2-40B4-BE49-F238E27FC236}">
                  <a16:creationId xmlns:a16="http://schemas.microsoft.com/office/drawing/2014/main" id="{24E1D496-70AF-4F37-96AB-434B5E096DD1}"/>
                </a:ext>
              </a:extLst>
            </p:cNvPr>
            <p:cNvCxnSpPr>
              <a:cxnSpLocks/>
            </p:cNvCxnSpPr>
            <p:nvPr/>
          </p:nvCxnSpPr>
          <p:spPr bwMode="auto">
            <a:xfrm>
              <a:off x="1809948" y="4656839"/>
              <a:ext cx="1115568" cy="0"/>
            </a:xfrm>
            <a:prstGeom prst="straightConnector1">
              <a:avLst/>
            </a:prstGeom>
            <a:gradFill rotWithShape="1">
              <a:gsLst>
                <a:gs pos="0">
                  <a:srgbClr val="E4CD9A"/>
                </a:gs>
                <a:gs pos="100000">
                  <a:srgbClr val="EEEFD7"/>
                </a:gs>
              </a:gsLst>
              <a:lin ang="2700000" scaled="1"/>
            </a:gradFill>
            <a:ln w="12700" cap="flat" cmpd="sng" algn="ctr">
              <a:solidFill>
                <a:schemeClr val="tx1"/>
              </a:solidFill>
              <a:prstDash val="solid"/>
              <a:round/>
              <a:headEnd type="none" w="med" len="med"/>
              <a:tailEnd type="triangle" w="med" len="lg"/>
            </a:ln>
            <a:effectLst/>
          </p:spPr>
        </p:cxnSp>
      </p:grpSp>
      <p:sp>
        <p:nvSpPr>
          <p:cNvPr id="46" name="Rectangle 45">
            <a:extLst>
              <a:ext uri="{FF2B5EF4-FFF2-40B4-BE49-F238E27FC236}">
                <a16:creationId xmlns:a16="http://schemas.microsoft.com/office/drawing/2014/main" id="{108E366F-526A-4C68-88FC-71CB980AAA36}"/>
              </a:ext>
            </a:extLst>
          </p:cNvPr>
          <p:cNvSpPr/>
          <p:nvPr/>
        </p:nvSpPr>
        <p:spPr bwMode="auto">
          <a:xfrm>
            <a:off x="3886983" y="3712853"/>
            <a:ext cx="1533425" cy="1552279"/>
          </a:xfrm>
          <a:prstGeom prst="rect">
            <a:avLst/>
          </a:prstGeom>
          <a:noFill/>
          <a:ln w="12700"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47" name="TextBox 46">
            <a:extLst>
              <a:ext uri="{FF2B5EF4-FFF2-40B4-BE49-F238E27FC236}">
                <a16:creationId xmlns:a16="http://schemas.microsoft.com/office/drawing/2014/main" id="{D487ED4E-3CAF-4F9B-8376-8A051FE9DEEC}"/>
              </a:ext>
            </a:extLst>
          </p:cNvPr>
          <p:cNvSpPr txBox="1"/>
          <p:nvPr/>
        </p:nvSpPr>
        <p:spPr>
          <a:xfrm>
            <a:off x="3402049" y="1051376"/>
            <a:ext cx="811732" cy="369332"/>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Input</a:t>
            </a:r>
          </a:p>
        </p:txBody>
      </p:sp>
      <p:sp>
        <p:nvSpPr>
          <p:cNvPr id="48" name="TextBox 47">
            <a:extLst>
              <a:ext uri="{FF2B5EF4-FFF2-40B4-BE49-F238E27FC236}">
                <a16:creationId xmlns:a16="http://schemas.microsoft.com/office/drawing/2014/main" id="{8F9C812D-ADB4-46D9-B87A-0446E699AF71}"/>
              </a:ext>
            </a:extLst>
          </p:cNvPr>
          <p:cNvSpPr txBox="1"/>
          <p:nvPr/>
        </p:nvSpPr>
        <p:spPr>
          <a:xfrm>
            <a:off x="6420196" y="1213203"/>
            <a:ext cx="1013596" cy="369332"/>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Kernel</a:t>
            </a:r>
          </a:p>
        </p:txBody>
      </p:sp>
      <p:sp>
        <p:nvSpPr>
          <p:cNvPr id="49" name="TextBox 48">
            <a:extLst>
              <a:ext uri="{FF2B5EF4-FFF2-40B4-BE49-F238E27FC236}">
                <a16:creationId xmlns:a16="http://schemas.microsoft.com/office/drawing/2014/main" id="{13CD8BAB-9820-4A24-91A6-91E593F383CE}"/>
              </a:ext>
            </a:extLst>
          </p:cNvPr>
          <p:cNvSpPr txBox="1"/>
          <p:nvPr/>
        </p:nvSpPr>
        <p:spPr>
          <a:xfrm>
            <a:off x="4724945" y="3345229"/>
            <a:ext cx="1013596" cy="369332"/>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Output</a:t>
            </a:r>
          </a:p>
        </p:txBody>
      </p:sp>
    </p:spTree>
    <p:extLst>
      <p:ext uri="{BB962C8B-B14F-4D97-AF65-F5344CB8AC3E}">
        <p14:creationId xmlns:p14="http://schemas.microsoft.com/office/powerpoint/2010/main" val="199451566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odule xmlns="91E34EB2-09A7-4C74-9FE9-76B9EE0656B9">1</Module>
    <Content_x0020_Type xmlns="91E34EB2-09A7-4C74-9FE9-76B9EE0656B9">Slide Presentation</Content_x0020_Type>
    <Status xmlns="91E34EB2-09A7-4C74-9FE9-76B9EE0656B9">Final</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BE5610A3E0D4F42BA2B33F974DB0940" ma:contentTypeVersion="" ma:contentTypeDescription="Create a new document." ma:contentTypeScope="" ma:versionID="29cbfdceb9d09f72b80b03ebe6ef9776">
  <xsd:schema xmlns:xsd="http://www.w3.org/2001/XMLSchema" xmlns:xs="http://www.w3.org/2001/XMLSchema" xmlns:p="http://schemas.microsoft.com/office/2006/metadata/properties" xmlns:ns2="91E34EB2-09A7-4C74-9FE9-76B9EE0656B9" targetNamespace="http://schemas.microsoft.com/office/2006/metadata/properties" ma:root="true" ma:fieldsID="5383a24967c64c3be3d520fa0b1e9eec" ns2:_="">
    <xsd:import namespace="91E34EB2-09A7-4C74-9FE9-76B9EE0656B9"/>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E34EB2-09A7-4C74-9FE9-76B9EE0656B9"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Promo Package"/>
          <xsd:enumeration value="Slide Presentation"/>
          <xsd:enumeration value="Slide Presentation Policheck"/>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purl.org/dc/dcmitype/"/>
    <ds:schemaRef ds:uri="91E34EB2-09A7-4C74-9FE9-76B9EE0656B9"/>
    <ds:schemaRef ds:uri="http://schemas.microsoft.com/office/infopath/2007/PartnerControls"/>
    <ds:schemaRef ds:uri="http://www.w3.org/XML/1998/namespace"/>
    <ds:schemaRef ds:uri="http://purl.org/dc/terms/"/>
  </ds:schemaRefs>
</ds:datastoreItem>
</file>

<file path=customXml/itemProps2.xml><?xml version="1.0" encoding="utf-8"?>
<ds:datastoreItem xmlns:ds="http://schemas.openxmlformats.org/officeDocument/2006/customXml" ds:itemID="{CEB21AA6-B8B4-441E-8C62-EBCC7BADD5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E34EB2-09A7-4C74-9FE9-76B9EE0656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5926</TotalTime>
  <Words>2553</Words>
  <Application>Microsoft Office PowerPoint</Application>
  <PresentationFormat>Widescreen</PresentationFormat>
  <Paragraphs>449</Paragraphs>
  <Slides>36</Slides>
  <Notes>36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36</vt:i4>
      </vt:variant>
    </vt:vector>
  </HeadingPairs>
  <TitlesOfParts>
    <vt:vector size="47" baseType="lpstr">
      <vt:lpstr>宋体</vt:lpstr>
      <vt:lpstr>微软雅黑</vt:lpstr>
      <vt:lpstr>Arial</vt:lpstr>
      <vt:lpstr>Calibri</vt:lpstr>
      <vt:lpstr>Cambria Math</vt:lpstr>
      <vt:lpstr>Segoe UI</vt:lpstr>
      <vt:lpstr>Segoe UI Light</vt:lpstr>
      <vt:lpstr>Verdana</vt:lpstr>
      <vt:lpstr>Wingdings</vt:lpstr>
      <vt:lpstr>1_Office Theme</vt:lpstr>
      <vt:lpstr>4_Presentation1</vt:lpstr>
      <vt:lpstr>Convolutional Neural Networks</vt:lpstr>
      <vt:lpstr>Outline</vt:lpstr>
      <vt:lpstr>PowerPoint Presentation</vt:lpstr>
      <vt:lpstr>An Example CNN Architecture</vt:lpstr>
      <vt:lpstr>PowerPoint Presentation</vt:lpstr>
      <vt:lpstr>Convolution Layer – Convolution Operation</vt:lpstr>
      <vt:lpstr>Convolution Layer – Convolution Operation</vt:lpstr>
      <vt:lpstr>Convolution Layer – Convolution Operation</vt:lpstr>
      <vt:lpstr>Convolution Layer – An Example of Convolution Operation</vt:lpstr>
      <vt:lpstr>Convolution Layer – Zero Padding</vt:lpstr>
      <vt:lpstr>Convolution Layer – Zero Padding</vt:lpstr>
      <vt:lpstr>Convolution Layer – Zero Padding</vt:lpstr>
      <vt:lpstr>Convolution Layer – Zero Padding</vt:lpstr>
      <vt:lpstr>Convolution Layer – Striding</vt:lpstr>
      <vt:lpstr>Convolution Layer – Striding</vt:lpstr>
      <vt:lpstr>Activation Layer</vt:lpstr>
      <vt:lpstr>Pooling Layer</vt:lpstr>
      <vt:lpstr>Fully-Connected Layer</vt:lpstr>
      <vt:lpstr>Deep Convolutional Neural Networks</vt:lpstr>
      <vt:lpstr>Examples of CNNs</vt:lpstr>
      <vt:lpstr>PowerPoint Presentation</vt:lpstr>
      <vt:lpstr>Loss Function </vt:lpstr>
      <vt:lpstr>Optimization - SGD</vt:lpstr>
      <vt:lpstr>Gradient Computation by Back Propagation</vt:lpstr>
      <vt:lpstr>Optimization - Weight Decay</vt:lpstr>
      <vt:lpstr>Optimization - Momentum</vt:lpstr>
      <vt:lpstr>Optimization ……</vt:lpstr>
      <vt:lpstr>PowerPoint Presentation</vt:lpstr>
      <vt:lpstr>Batch Normalization – Make Training Easier</vt:lpstr>
      <vt:lpstr>Skip Connection – Make Training Easier</vt:lpstr>
      <vt:lpstr>Group Convolution – Improve Parameter Efficiency</vt:lpstr>
      <vt:lpstr>Interleaved Group Convolution – Improve Parameter Efficiency</vt:lpstr>
      <vt:lpstr>Bottleneck Layer – Improve Parameter Efficiency</vt:lpstr>
      <vt:lpstr>Examples of Advanced CNNs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 Zhang (DX)</dc:creator>
  <cp:lastModifiedBy>Jingdong Wang</cp:lastModifiedBy>
  <cp:revision>473</cp:revision>
  <dcterms:created xsi:type="dcterms:W3CDTF">2013-02-15T23:12:42Z</dcterms:created>
  <dcterms:modified xsi:type="dcterms:W3CDTF">2017-09-26T02:07:01Z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0x0101009BE5610A3E0D4F42BA2B33F974DB0940</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MetadataToken">
    <vt:lpwstr>300x410x1</vt:lpwstr>
  </property>
  <property fmtid="{D5CDD505-2E9C-101B-9397-08002B2CF9AE}" pid="8" name="MSIP_Label_f42aa342-8706-4288-bd11-ebb85995028c_Enabled">
    <vt:lpwstr>True</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Ref">
    <vt:lpwstr>https://api.informationprotection.azure.com/api/72f988bf-86f1-41af-91ab-2d7cd011db47</vt:lpwstr>
  </property>
  <property fmtid="{D5CDD505-2E9C-101B-9397-08002B2CF9AE}" pid="11" name="MSIP_Label_f42aa342-8706-4288-bd11-ebb85995028c_Owner">
    <vt:lpwstr>jingdw@microsoft.com</vt:lpwstr>
  </property>
  <property fmtid="{D5CDD505-2E9C-101B-9397-08002B2CF9AE}" pid="12" name="MSIP_Label_f42aa342-8706-4288-bd11-ebb85995028c_SetDate">
    <vt:lpwstr>2017-09-17T18:10:16.9316419+08:00</vt:lpwstr>
  </property>
  <property fmtid="{D5CDD505-2E9C-101B-9397-08002B2CF9AE}" pid="13" name="MSIP_Label_f42aa342-8706-4288-bd11-ebb85995028c_Name">
    <vt:lpwstr>General</vt:lpwstr>
  </property>
  <property fmtid="{D5CDD505-2E9C-101B-9397-08002B2CF9AE}" pid="14" name="MSIP_Label_f42aa342-8706-4288-bd11-ebb85995028c_Application">
    <vt:lpwstr>Microsoft Azure Information Protection</vt:lpwstr>
  </property>
  <property fmtid="{D5CDD505-2E9C-101B-9397-08002B2CF9AE}" pid="15" name="MSIP_Label_f42aa342-8706-4288-bd11-ebb85995028c_Extended_MSFT_Method">
    <vt:lpwstr>Automatic</vt:lpwstr>
  </property>
  <property fmtid="{D5CDD505-2E9C-101B-9397-08002B2CF9AE}" pid="16" name="Sensitivity">
    <vt:lpwstr>General</vt:lpwstr>
  </property>
</Properties>
</file>