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AF349E-1394-4B8D-90B3-F587F17FE7C6}" v="2" dt="2025-04-20T15:48:58.0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0" d="100"/>
          <a:sy n="40" d="100"/>
        </p:scale>
        <p:origin x="44" y="684"/>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26" Type="http://schemas.microsoft.com/office/2015/10/relationships/revisionInfo" Target="revisionInfo.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RI guna kaushik" userId="60df16ff5885145c" providerId="LiveId" clId="{D6AF349E-1394-4B8D-90B3-F587F17FE7C6}"/>
    <pc:docChg chg="custSel modSld">
      <pc:chgData name="ADARI guna kaushik" userId="60df16ff5885145c" providerId="LiveId" clId="{D6AF349E-1394-4B8D-90B3-F587F17FE7C6}" dt="2025-04-20T15:53:30.957" v="68" actId="6549"/>
      <pc:docMkLst>
        <pc:docMk/>
      </pc:docMkLst>
      <pc:sldChg chg="modSp mod">
        <pc:chgData name="ADARI guna kaushik" userId="60df16ff5885145c" providerId="LiveId" clId="{D6AF349E-1394-4B8D-90B3-F587F17FE7C6}" dt="2025-04-20T15:53:30.957" v="68" actId="6549"/>
        <pc:sldMkLst>
          <pc:docMk/>
          <pc:sldMk cId="367127615" sldId="256"/>
        </pc:sldMkLst>
        <pc:spChg chg="mod">
          <ac:chgData name="ADARI guna kaushik" userId="60df16ff5885145c" providerId="LiveId" clId="{D6AF349E-1394-4B8D-90B3-F587F17FE7C6}" dt="2025-04-20T15:53:30.957" v="68" actId="6549"/>
          <ac:spMkLst>
            <pc:docMk/>
            <pc:sldMk cId="367127615" sldId="256"/>
            <ac:spMk id="5" creationId="{D5067E9C-C7B9-4476-9708-CBB3F66FD892}"/>
          </ac:spMkLst>
        </pc:spChg>
      </pc:sldChg>
      <pc:sldChg chg="modSp mod">
        <pc:chgData name="ADARI guna kaushik" userId="60df16ff5885145c" providerId="LiveId" clId="{D6AF349E-1394-4B8D-90B3-F587F17FE7C6}" dt="2025-04-20T15:50:03.417" v="64" actId="20577"/>
        <pc:sldMkLst>
          <pc:docMk/>
          <pc:sldMk cId="151988358" sldId="262"/>
        </pc:sldMkLst>
        <pc:spChg chg="mod">
          <ac:chgData name="ADARI guna kaushik" userId="60df16ff5885145c" providerId="LiveId" clId="{D6AF349E-1394-4B8D-90B3-F587F17FE7C6}" dt="2025-04-20T15:50:03.417" v="64" actId="20577"/>
          <ac:spMkLst>
            <pc:docMk/>
            <pc:sldMk cId="151988358" sldId="262"/>
            <ac:spMk id="4" creationId="{9D1EC27C-92F2-8FC1-0CCD-3B70F13F7F7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mubashirrahim/wind-power-generation-data-forecasting?select=Location2.csv"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Deppu-2005/Wind-Power-Generation-Forecasting.git"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775119" y="2146300"/>
            <a:ext cx="6870861" cy="3416320"/>
          </a:xfrm>
          <a:prstGeom prst="rect">
            <a:avLst/>
          </a:prstGeom>
          <a:noFill/>
        </p:spPr>
        <p:txBody>
          <a:bodyPr wrap="square" rtlCol="0">
            <a:spAutoFit/>
          </a:bodyPr>
          <a:lstStyle/>
          <a:p>
            <a:pPr algn="ctr">
              <a:spcBef>
                <a:spcPts val="750"/>
              </a:spcBef>
              <a:buNone/>
            </a:pPr>
            <a:r>
              <a:rPr lang="en-IN" sz="3200" b="1" dirty="0">
                <a:solidFill>
                  <a:schemeClr val="bg1"/>
                </a:solidFill>
              </a:rPr>
              <a:t>Wind Power Generation Forecasting</a:t>
            </a:r>
            <a:br>
              <a:rPr lang="en-IN" sz="3200" b="1" dirty="0">
                <a:solidFill>
                  <a:schemeClr val="bg1"/>
                </a:solidFill>
              </a:rPr>
            </a:br>
            <a:br>
              <a:rPr lang="en-IN" sz="3200" b="1" dirty="0">
                <a:solidFill>
                  <a:schemeClr val="bg1"/>
                </a:solidFill>
              </a:rPr>
            </a:br>
            <a:br>
              <a:rPr lang="en-IN" sz="3200" b="1" dirty="0">
                <a:solidFill>
                  <a:schemeClr val="bg1"/>
                </a:solidFill>
              </a:rPr>
            </a:br>
            <a:r>
              <a:rPr lang="en-IN" sz="3200" b="1" dirty="0">
                <a:solidFill>
                  <a:schemeClr val="bg1"/>
                </a:solidFill>
              </a:rPr>
              <a:t>NAME: </a:t>
            </a:r>
            <a:r>
              <a:rPr lang="en-IN" sz="2800" b="1" i="0" dirty="0">
                <a:solidFill>
                  <a:srgbClr val="FFFFFF"/>
                </a:solidFill>
                <a:effectLst/>
                <a:latin typeface="Poppins" panose="020B0502040204020203" pitchFamily="2" charset="0"/>
              </a:rPr>
              <a:t>POTNURU DEEPTHIKA</a:t>
            </a:r>
          </a:p>
          <a:p>
            <a:pPr>
              <a:buNone/>
            </a:pPr>
            <a:br>
              <a:rPr lang="en-IN" sz="2800" b="0" i="0">
                <a:solidFill>
                  <a:srgbClr val="FFFFFF"/>
                </a:solidFill>
                <a:effectLst/>
                <a:latin typeface="Roboto" panose="02000000000000000000" pitchFamily="2" charset="0"/>
              </a:rPr>
            </a:br>
            <a:r>
              <a:rPr lang="en-IN" sz="2800" b="1" i="0">
                <a:solidFill>
                  <a:schemeClr val="bg1"/>
                </a:solidFill>
                <a:effectLst/>
                <a:latin typeface="Helvetica Neue"/>
              </a:rPr>
              <a:t>ID </a:t>
            </a:r>
            <a:r>
              <a:rPr lang="en-IN" sz="2800" b="1" i="0" dirty="0">
                <a:solidFill>
                  <a:schemeClr val="bg1"/>
                </a:solidFill>
                <a:effectLst/>
                <a:latin typeface="Helvetica Neue"/>
              </a:rPr>
              <a:t>: STU675bfd624a4721734081890</a:t>
            </a:r>
            <a:endParaRPr lang="en-IN" sz="3200" b="1" dirty="0">
              <a:solidFill>
                <a:schemeClr val="bg1"/>
              </a:solidFill>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707886"/>
          </a:xfrm>
          <a:prstGeom prst="rect">
            <a:avLst/>
          </a:prstGeom>
          <a:noFill/>
        </p:spPr>
        <p:txBody>
          <a:bodyPr wrap="square">
            <a:spAutoFit/>
          </a:bodyPr>
          <a:lstStyle/>
          <a:p>
            <a:r>
              <a:rPr lang="en-IN" sz="2000" b="1" dirty="0">
                <a:solidFill>
                  <a:srgbClr val="213163"/>
                </a:solidFill>
              </a:rPr>
              <a:t>Learning Objectives</a:t>
            </a:r>
          </a:p>
          <a:p>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0600" y="1565148"/>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13" name="Rectangle 3">
            <a:extLst>
              <a:ext uri="{FF2B5EF4-FFF2-40B4-BE49-F238E27FC236}">
                <a16:creationId xmlns:a16="http://schemas.microsoft.com/office/drawing/2014/main" id="{C92DBFFD-459D-4939-9237-97C4D5DAE71C}"/>
              </a:ext>
            </a:extLst>
          </p:cNvPr>
          <p:cNvSpPr>
            <a:spLocks noChangeArrowheads="1"/>
          </p:cNvSpPr>
          <p:nvPr/>
        </p:nvSpPr>
        <p:spPr bwMode="auto">
          <a:xfrm>
            <a:off x="1366355" y="1500668"/>
            <a:ext cx="3876369" cy="4455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Predict Future Wind Energy Output</a:t>
            </a:r>
            <a:br>
              <a:rPr kumimoji="0" lang="en-US" altLang="en-US" sz="1050" b="0" i="0" u="none" strike="noStrike" cap="none" normalizeH="0" baseline="0" dirty="0">
                <a:ln>
                  <a:noFill/>
                </a:ln>
                <a:solidFill>
                  <a:schemeClr val="tx1"/>
                </a:solidFill>
                <a:effectLst/>
                <a:latin typeface="Arial" panose="020B0604020202020204" pitchFamily="34" charset="0"/>
              </a:rPr>
            </a:br>
            <a:r>
              <a:rPr kumimoji="0" lang="en-US" altLang="en-US" sz="1050" b="0" i="0" u="none" strike="noStrike" cap="none" normalizeH="0" baseline="0" dirty="0">
                <a:ln>
                  <a:noFill/>
                </a:ln>
                <a:solidFill>
                  <a:schemeClr val="tx1"/>
                </a:solidFill>
                <a:effectLst/>
                <a:latin typeface="Arial" panose="020B0604020202020204" pitchFamily="34" charset="0"/>
              </a:rPr>
              <a:t>Estimate power generation from wind turbines for upcoming hours, days, or weeks.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Enhance Grid Stability</a:t>
            </a:r>
            <a:br>
              <a:rPr kumimoji="0" lang="en-US" altLang="en-US" sz="1050" b="0" i="0" u="none" strike="noStrike" cap="none" normalizeH="0" baseline="0" dirty="0">
                <a:ln>
                  <a:noFill/>
                </a:ln>
                <a:solidFill>
                  <a:schemeClr val="tx1"/>
                </a:solidFill>
                <a:effectLst/>
                <a:latin typeface="Arial" panose="020B0604020202020204" pitchFamily="34" charset="0"/>
              </a:rPr>
            </a:br>
            <a:r>
              <a:rPr kumimoji="0" lang="en-US" altLang="en-US" sz="1050" b="0" i="0" u="none" strike="noStrike" cap="none" normalizeH="0" baseline="0" dirty="0">
                <a:ln>
                  <a:noFill/>
                </a:ln>
                <a:solidFill>
                  <a:schemeClr val="tx1"/>
                </a:solidFill>
                <a:effectLst/>
                <a:latin typeface="Arial" panose="020B0604020202020204" pitchFamily="34" charset="0"/>
              </a:rPr>
              <a:t>Provide accurate forecasts to maintain balance between electricity demand and supply.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Optimize Energy Storage Usage</a:t>
            </a:r>
            <a:br>
              <a:rPr kumimoji="0" lang="en-US" altLang="en-US" sz="1050" b="0" i="0" u="none" strike="noStrike" cap="none" normalizeH="0" baseline="0" dirty="0">
                <a:ln>
                  <a:noFill/>
                </a:ln>
                <a:solidFill>
                  <a:schemeClr val="tx1"/>
                </a:solidFill>
                <a:effectLst/>
                <a:latin typeface="Arial" panose="020B0604020202020204" pitchFamily="34" charset="0"/>
              </a:rPr>
            </a:br>
            <a:r>
              <a:rPr kumimoji="0" lang="en-US" altLang="en-US" sz="1050" b="0" i="0" u="none" strike="noStrike" cap="none" normalizeH="0" baseline="0" dirty="0">
                <a:ln>
                  <a:noFill/>
                </a:ln>
                <a:solidFill>
                  <a:schemeClr val="tx1"/>
                </a:solidFill>
                <a:effectLst/>
                <a:latin typeface="Arial" panose="020B0604020202020204" pitchFamily="34" charset="0"/>
              </a:rPr>
              <a:t>Help determine when to charge or discharge batteries based on expected wind power.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Support Power Trading &amp; Market Operations</a:t>
            </a:r>
            <a:br>
              <a:rPr kumimoji="0" lang="en-US" altLang="en-US" sz="1050" b="0" i="0" u="none" strike="noStrike" cap="none" normalizeH="0" baseline="0" dirty="0">
                <a:ln>
                  <a:noFill/>
                </a:ln>
                <a:solidFill>
                  <a:schemeClr val="tx1"/>
                </a:solidFill>
                <a:effectLst/>
                <a:latin typeface="Arial" panose="020B0604020202020204" pitchFamily="34" charset="0"/>
              </a:rPr>
            </a:br>
            <a:r>
              <a:rPr kumimoji="0" lang="en-US" altLang="en-US" sz="1050" b="0" i="0" u="none" strike="noStrike" cap="none" normalizeH="0" baseline="0" dirty="0">
                <a:ln>
                  <a:noFill/>
                </a:ln>
                <a:solidFill>
                  <a:schemeClr val="tx1"/>
                </a:solidFill>
                <a:effectLst/>
                <a:latin typeface="Arial" panose="020B0604020202020204" pitchFamily="34" charset="0"/>
              </a:rPr>
              <a:t>Assist energy providers in planning and bidding efficiently in electricity markets.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Reduce Operational Costs</a:t>
            </a:r>
            <a:br>
              <a:rPr kumimoji="0" lang="en-US" altLang="en-US" sz="1050" b="0" i="0" u="none" strike="noStrike" cap="none" normalizeH="0" baseline="0" dirty="0">
                <a:ln>
                  <a:noFill/>
                </a:ln>
                <a:solidFill>
                  <a:schemeClr val="tx1"/>
                </a:solidFill>
                <a:effectLst/>
                <a:latin typeface="Arial" panose="020B0604020202020204" pitchFamily="34" charset="0"/>
              </a:rPr>
            </a:br>
            <a:r>
              <a:rPr kumimoji="0" lang="en-US" altLang="en-US" sz="1050" b="0" i="0" u="none" strike="noStrike" cap="none" normalizeH="0" baseline="0" dirty="0">
                <a:ln>
                  <a:noFill/>
                </a:ln>
                <a:solidFill>
                  <a:schemeClr val="tx1"/>
                </a:solidFill>
                <a:effectLst/>
                <a:latin typeface="Arial" panose="020B0604020202020204" pitchFamily="34" charset="0"/>
              </a:rPr>
              <a:t>Avoid unnecessary spinning reserves or backup generation through better planning.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Minimize Renewable Curtailment</a:t>
            </a:r>
            <a:br>
              <a:rPr kumimoji="0" lang="en-US" altLang="en-US" sz="1050" b="0" i="0" u="none" strike="noStrike" cap="none" normalizeH="0" baseline="0" dirty="0">
                <a:ln>
                  <a:noFill/>
                </a:ln>
                <a:solidFill>
                  <a:schemeClr val="tx1"/>
                </a:solidFill>
                <a:effectLst/>
                <a:latin typeface="Arial" panose="020B0604020202020204" pitchFamily="34" charset="0"/>
              </a:rPr>
            </a:br>
            <a:r>
              <a:rPr kumimoji="0" lang="en-US" altLang="en-US" sz="1050" b="0" i="0" u="none" strike="noStrike" cap="none" normalizeH="0" baseline="0" dirty="0">
                <a:ln>
                  <a:noFill/>
                </a:ln>
                <a:solidFill>
                  <a:schemeClr val="tx1"/>
                </a:solidFill>
                <a:effectLst/>
                <a:latin typeface="Arial" panose="020B0604020202020204" pitchFamily="34" charset="0"/>
              </a:rPr>
              <a:t>Improve the integration of wind energy into the grid, reducing wasted green power.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Improve Maintenance Scheduling</a:t>
            </a:r>
            <a:br>
              <a:rPr kumimoji="0" lang="en-US" altLang="en-US" sz="1050" b="0" i="0" u="none" strike="noStrike" cap="none" normalizeH="0" baseline="0" dirty="0">
                <a:ln>
                  <a:noFill/>
                </a:ln>
                <a:solidFill>
                  <a:schemeClr val="tx1"/>
                </a:solidFill>
                <a:effectLst/>
                <a:latin typeface="Arial" panose="020B0604020202020204" pitchFamily="34" charset="0"/>
              </a:rPr>
            </a:br>
            <a:r>
              <a:rPr kumimoji="0" lang="en-US" altLang="en-US" sz="1050" b="0" i="0" u="none" strike="noStrike" cap="none" normalizeH="0" baseline="0" dirty="0">
                <a:ln>
                  <a:noFill/>
                </a:ln>
                <a:solidFill>
                  <a:schemeClr val="tx1"/>
                </a:solidFill>
                <a:effectLst/>
                <a:latin typeface="Arial" panose="020B0604020202020204" pitchFamily="34" charset="0"/>
              </a:rPr>
              <a:t>Schedule turbine servicing during predicted low-wind periods to avoid energy loss.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Enable Smart Grid Operations</a:t>
            </a:r>
            <a:br>
              <a:rPr kumimoji="0" lang="en-US" altLang="en-US" sz="1050" b="0" i="0" u="none" strike="noStrike" cap="none" normalizeH="0" baseline="0" dirty="0">
                <a:ln>
                  <a:noFill/>
                </a:ln>
                <a:solidFill>
                  <a:schemeClr val="tx1"/>
                </a:solidFill>
                <a:effectLst/>
                <a:latin typeface="Arial" panose="020B0604020202020204" pitchFamily="34" charset="0"/>
              </a:rPr>
            </a:br>
            <a:r>
              <a:rPr kumimoji="0" lang="en-US" altLang="en-US" sz="1050" b="0" i="0" u="none" strike="noStrike" cap="none" normalizeH="0" baseline="0" dirty="0">
                <a:ln>
                  <a:noFill/>
                </a:ln>
                <a:solidFill>
                  <a:schemeClr val="tx1"/>
                </a:solidFill>
                <a:effectLst/>
                <a:latin typeface="Arial" panose="020B0604020202020204" pitchFamily="34" charset="0"/>
              </a:rPr>
              <a:t>Support intelligent decision-making in smart grids using real-time forecasting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Assist in Planning and Infrastructure Development</a:t>
            </a:r>
            <a:br>
              <a:rPr kumimoji="0" lang="en-US" altLang="en-US" sz="1050" b="0" i="0" u="none" strike="noStrike" cap="none" normalizeH="0" baseline="0" dirty="0">
                <a:ln>
                  <a:noFill/>
                </a:ln>
                <a:solidFill>
                  <a:schemeClr val="tx1"/>
                </a:solidFill>
                <a:effectLst/>
                <a:latin typeface="Arial" panose="020B0604020202020204" pitchFamily="34" charset="0"/>
              </a:rPr>
            </a:br>
            <a:r>
              <a:rPr kumimoji="0" lang="en-US" altLang="en-US" sz="1050" b="0" i="0" u="none" strike="noStrike" cap="none" normalizeH="0" baseline="0" dirty="0">
                <a:ln>
                  <a:noFill/>
                </a:ln>
                <a:solidFill>
                  <a:schemeClr val="tx1"/>
                </a:solidFill>
                <a:effectLst/>
                <a:latin typeface="Arial" panose="020B0604020202020204" pitchFamily="34" charset="0"/>
              </a:rPr>
              <a:t>Guide long-term investments in wind farms and transmission systems.</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82138" y="1012800"/>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a:extLst>
              <a:ext uri="{FF2B5EF4-FFF2-40B4-BE49-F238E27FC236}">
                <a16:creationId xmlns:a16="http://schemas.microsoft.com/office/drawing/2014/main" id="{F768D40B-4992-BF82-5AD6-81B2AD25F43A}"/>
              </a:ext>
            </a:extLst>
          </p:cNvPr>
          <p:cNvSpPr txBox="1"/>
          <p:nvPr/>
        </p:nvSpPr>
        <p:spPr>
          <a:xfrm>
            <a:off x="923544" y="2212848"/>
            <a:ext cx="7790688" cy="1528945"/>
          </a:xfrm>
          <a:prstGeom prst="rect">
            <a:avLst/>
          </a:prstGeom>
          <a:noFill/>
        </p:spPr>
        <p:txBody>
          <a:bodyPr wrap="square" rtlCol="0">
            <a:spAutoFit/>
          </a:bodyPr>
          <a:lstStyle/>
          <a:p>
            <a:r>
              <a:rPr lang="en-US" dirty="0"/>
              <a:t>Language used: Python</a:t>
            </a:r>
          </a:p>
          <a:p>
            <a:r>
              <a:rPr lang="en-US" dirty="0"/>
              <a:t>Environment : Jupyter notebook or Python IDLE</a:t>
            </a:r>
          </a:p>
          <a:p>
            <a:r>
              <a:rPr lang="en-US" dirty="0"/>
              <a:t>Dataset  : </a:t>
            </a:r>
            <a:r>
              <a:rPr lang="en-US" dirty="0">
                <a:hlinkClick r:id="rId2"/>
              </a:rPr>
              <a:t>https://www.kaggle.com/datasets/mubashirrahim/wind-power-generation-data-forecasting?select=Location2.csv</a:t>
            </a:r>
            <a:br>
              <a:rPr lang="en-US" dirty="0"/>
            </a:br>
            <a:r>
              <a:rPr lang="en-US" dirty="0"/>
              <a:t>other tools: scikit learn, NumPy , Pandas</a:t>
            </a:r>
            <a:endParaRPr lang="en-IN" dirty="0"/>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64777163-00A0-4540-231D-261F298EFBBE}"/>
              </a:ext>
            </a:extLst>
          </p:cNvPr>
          <p:cNvSpPr txBox="1"/>
          <p:nvPr/>
        </p:nvSpPr>
        <p:spPr>
          <a:xfrm>
            <a:off x="524388" y="1570798"/>
            <a:ext cx="5931276" cy="537839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Data Collection</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Gather historical wind speed, wind direction, temperature, and power output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Data Preprocessing</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Handle missing values, remove outliers.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Normalize/scale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Convert time series data into supervised learning format (features vs. target).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Feature Engineering</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Create relevant features such as lag values, rolling averages, wind power curves,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Include temporal features (hour, day, season) and external weather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Model Selection</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Choose appropriate models for forecasting: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Statistical Models</a:t>
            </a:r>
            <a:r>
              <a:rPr kumimoji="0" lang="en-US" altLang="en-US" sz="1050" b="0" i="0" u="none" strike="noStrike" cap="none" normalizeH="0" baseline="0" dirty="0">
                <a:ln>
                  <a:noFill/>
                </a:ln>
                <a:solidFill>
                  <a:schemeClr val="tx1"/>
                </a:solidFill>
                <a:effectLst/>
                <a:latin typeface="Arial" panose="020B0604020202020204" pitchFamily="34" charset="0"/>
              </a:rPr>
              <a:t>: ARIMA, SARIMA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Machine Learning</a:t>
            </a:r>
            <a:r>
              <a:rPr kumimoji="0" lang="en-US" altLang="en-US" sz="1050" b="0" i="0" u="none" strike="noStrike" cap="none" normalizeH="0" baseline="0" dirty="0">
                <a:ln>
                  <a:noFill/>
                </a:ln>
                <a:solidFill>
                  <a:schemeClr val="tx1"/>
                </a:solidFill>
                <a:effectLst/>
                <a:latin typeface="Arial" panose="020B0604020202020204" pitchFamily="34" charset="0"/>
              </a:rPr>
              <a:t>: Random Forest, </a:t>
            </a:r>
            <a:r>
              <a:rPr kumimoji="0" lang="en-US" altLang="en-US" sz="1050" b="0" i="0" u="none" strike="noStrike" cap="none" normalizeH="0" baseline="0" dirty="0" err="1">
                <a:ln>
                  <a:noFill/>
                </a:ln>
                <a:solidFill>
                  <a:schemeClr val="tx1"/>
                </a:solidFill>
                <a:effectLst/>
                <a:latin typeface="Arial" panose="020B0604020202020204" pitchFamily="34" charset="0"/>
              </a:rPr>
              <a:t>XGBoost</a:t>
            </a:r>
            <a:r>
              <a:rPr kumimoji="0" lang="en-US" altLang="en-US" sz="1050" b="0" i="0" u="none" strike="noStrike" cap="none" normalizeH="0" baseline="0" dirty="0">
                <a:ln>
                  <a:noFill/>
                </a:ln>
                <a:solidFill>
                  <a:schemeClr val="tx1"/>
                </a:solidFill>
                <a:effectLst/>
                <a:latin typeface="Arial" panose="020B0604020202020204" pitchFamily="34" charset="0"/>
              </a:rPr>
              <a:t>, SVR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Deep Learning</a:t>
            </a:r>
            <a:r>
              <a:rPr kumimoji="0" lang="en-US" altLang="en-US" sz="1050" b="0" i="0" u="none" strike="noStrike" cap="none" normalizeH="0" baseline="0" dirty="0">
                <a:ln>
                  <a:noFill/>
                </a:ln>
                <a:solidFill>
                  <a:schemeClr val="tx1"/>
                </a:solidFill>
                <a:effectLst/>
                <a:latin typeface="Arial" panose="020B0604020202020204" pitchFamily="34" charset="0"/>
              </a:rPr>
              <a:t>: LSTM, GRU</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Model Training and Validation</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Split data into training and test 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Use cross-validation for reliable model performance assessment.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Tune hyperparameters using </a:t>
            </a:r>
            <a:r>
              <a:rPr kumimoji="0" lang="en-US" altLang="en-US" sz="1050" b="0" i="0" u="none" strike="noStrike" cap="none" normalizeH="0" baseline="0" dirty="0" err="1">
                <a:ln>
                  <a:noFill/>
                </a:ln>
                <a:solidFill>
                  <a:schemeClr val="tx1"/>
                </a:solidFill>
                <a:effectLst/>
                <a:latin typeface="Arial" panose="020B0604020202020204" pitchFamily="34" charset="0"/>
              </a:rPr>
              <a:t>GridSearchCV</a:t>
            </a:r>
            <a:r>
              <a:rPr kumimoji="0" lang="en-US" altLang="en-US" sz="1050" b="0" i="0" u="none" strike="noStrike" cap="none" normalizeH="0" baseline="0" dirty="0">
                <a:ln>
                  <a:noFill/>
                </a:ln>
                <a:solidFill>
                  <a:schemeClr val="tx1"/>
                </a:solidFill>
                <a:effectLst/>
                <a:latin typeface="Arial" panose="020B0604020202020204" pitchFamily="34" charset="0"/>
              </a:rPr>
              <a:t> or similar.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Forecasting and Evaluation</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Predict wind power output using test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Evaluate performance using MAE, MSE, RMSE, and R² Score.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Data Collection</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Gather historical wind speed, wind direction, temperature, and power output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Sources: Weather stations, wind turbines, meteorological APIs.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Data Preprocessing</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Handle missing values, remove outliers.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Normalize/scale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Convert time series data into supervised learning format (features vs. target).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Feature Engineering</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Create relevant features such as lag values, rolling averages, wind power curves,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Include temporal features (hour, day, season) and external weather data.</a:t>
            </a:r>
          </a:p>
          <a:p>
            <a:endParaRPr lang="en-IN" sz="1800" dirty="0"/>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4522CE91-AED9-E6A2-4B36-6C8960E4FC72}"/>
              </a:ext>
            </a:extLst>
          </p:cNvPr>
          <p:cNvSpPr txBox="1"/>
          <p:nvPr/>
        </p:nvSpPr>
        <p:spPr>
          <a:xfrm>
            <a:off x="964692" y="2145461"/>
            <a:ext cx="6099048" cy="3540200"/>
          </a:xfrm>
          <a:prstGeom prst="rect">
            <a:avLst/>
          </a:prstGeom>
          <a:noFill/>
        </p:spPr>
        <p:txBody>
          <a:bodyPr wrap="square">
            <a:spAutoFit/>
          </a:bodyPr>
          <a:lstStyle/>
          <a:p>
            <a:r>
              <a:rPr lang="en-US" dirty="0"/>
              <a:t>Wind energy is a key renewable resource, but its intermittent and unpredictable nature makes it challenging to integrate into the power grid efficiently. Accurate forecasting of wind power generation is essential for: Grid stability Energy trading decisions Optimizing turbine operations Reducing reliance on fossil fuels</a:t>
            </a:r>
          </a:p>
          <a:p>
            <a:endParaRPr lang="en-US" dirty="0"/>
          </a:p>
          <a:p>
            <a:r>
              <a:rPr lang="en-US" sz="2000" b="1" dirty="0"/>
              <a:t>Objective</a:t>
            </a:r>
            <a:r>
              <a:rPr lang="en-US" dirty="0"/>
              <a:t> : To develop a reliable forecasting model that can accurately predict future wind power generation using historical weather and turbine data, leveraging machine learning or statistical techniques.</a:t>
            </a:r>
            <a:endParaRPr lang="en-IN" dirty="0"/>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C76EDF45-BEAC-67D7-9CAD-A96534254644}"/>
              </a:ext>
            </a:extLst>
          </p:cNvPr>
          <p:cNvSpPr txBox="1"/>
          <p:nvPr/>
        </p:nvSpPr>
        <p:spPr>
          <a:xfrm>
            <a:off x="781812" y="1599676"/>
            <a:ext cx="6099048" cy="3970318"/>
          </a:xfrm>
          <a:prstGeom prst="rect">
            <a:avLst/>
          </a:prstGeom>
          <a:noFill/>
        </p:spPr>
        <p:txBody>
          <a:bodyPr wrap="square">
            <a:spAutoFit/>
          </a:bodyPr>
          <a:lstStyle/>
          <a:p>
            <a:r>
              <a:rPr lang="en-IN" sz="1400" dirty="0"/>
              <a:t>Data Collection Gather historical wind speed, temperature, humidity, and turbine output data from reliable sources.</a:t>
            </a:r>
          </a:p>
          <a:p>
            <a:r>
              <a:rPr lang="en-IN" sz="1400" dirty="0"/>
              <a:t>Data Preprocessing Clean, normalize, and transform the raw data to make it suitable for </a:t>
            </a:r>
            <a:r>
              <a:rPr lang="en-IN" sz="1400" dirty="0" err="1"/>
              <a:t>modeling</a:t>
            </a:r>
            <a:r>
              <a:rPr lang="en-IN" sz="1400" dirty="0"/>
              <a:t>.</a:t>
            </a:r>
          </a:p>
          <a:p>
            <a:r>
              <a:rPr lang="en-IN" sz="1400" dirty="0"/>
              <a:t>Feature Engineering Identify and create relevant features (e.g., wind speed squared, lag values) that influence power generation.</a:t>
            </a:r>
          </a:p>
          <a:p>
            <a:r>
              <a:rPr lang="en-IN" sz="1400" dirty="0"/>
              <a:t>Model Selection Choose appropriate machine learning models such as: Linear Regression Random Forest </a:t>
            </a:r>
            <a:r>
              <a:rPr lang="en-IN" sz="1400" dirty="0" err="1"/>
              <a:t>XGBoostLSTM</a:t>
            </a:r>
            <a:r>
              <a:rPr lang="en-IN" sz="1400" dirty="0"/>
              <a:t> (for time series)Model Training &amp; </a:t>
            </a:r>
            <a:r>
              <a:rPr lang="en-IN" sz="1400" dirty="0" err="1"/>
              <a:t>TestingTrain</a:t>
            </a:r>
            <a:r>
              <a:rPr lang="en-IN" sz="1400" dirty="0"/>
              <a:t> models using historical data and evaluate them using MAE, MSE, and R² Score. </a:t>
            </a:r>
          </a:p>
          <a:p>
            <a:r>
              <a:rPr lang="en-IN" sz="1400" dirty="0"/>
              <a:t>Hyperparameter Tuning Use </a:t>
            </a:r>
            <a:r>
              <a:rPr lang="en-IN" sz="1400" dirty="0" err="1"/>
              <a:t>GridSearch</a:t>
            </a:r>
            <a:r>
              <a:rPr lang="en-IN" sz="1400" dirty="0"/>
              <a:t> CV or Randomized </a:t>
            </a:r>
            <a:r>
              <a:rPr lang="en-IN" sz="1400" dirty="0" err="1"/>
              <a:t>SearchCV</a:t>
            </a:r>
            <a:r>
              <a:rPr lang="en-IN" sz="1400" dirty="0"/>
              <a:t> to find the best model parameters. </a:t>
            </a:r>
          </a:p>
          <a:p>
            <a:r>
              <a:rPr lang="en-IN" sz="1400" dirty="0"/>
              <a:t>Model Evaluation Compare model performances and select the most accurate one.</a:t>
            </a:r>
          </a:p>
          <a:p>
            <a:r>
              <a:rPr lang="en-IN" sz="1400" dirty="0"/>
              <a:t>Forecasting Use the best-performing model to predict future wind power generation.</a:t>
            </a:r>
          </a:p>
          <a:p>
            <a:r>
              <a:rPr lang="en-IN" sz="1400" dirty="0"/>
              <a:t>Visualization Present forecast results using graphs and dashboards for better interpretability.</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BF37D4DA-F468-4F8D-665D-46A8B3098029}"/>
              </a:ext>
            </a:extLst>
          </p:cNvPr>
          <p:cNvPicPr>
            <a:picLocks noChangeAspect="1"/>
          </p:cNvPicPr>
          <p:nvPr/>
        </p:nvPicPr>
        <p:blipFill>
          <a:blip r:embed="rId2"/>
          <a:stretch>
            <a:fillRect/>
          </a:stretch>
        </p:blipFill>
        <p:spPr>
          <a:xfrm>
            <a:off x="255104" y="1454522"/>
            <a:ext cx="4405542" cy="2542494"/>
          </a:xfrm>
          <a:prstGeom prst="rect">
            <a:avLst/>
          </a:prstGeom>
        </p:spPr>
      </p:pic>
      <p:pic>
        <p:nvPicPr>
          <p:cNvPr id="6" name="Picture 5">
            <a:extLst>
              <a:ext uri="{FF2B5EF4-FFF2-40B4-BE49-F238E27FC236}">
                <a16:creationId xmlns:a16="http://schemas.microsoft.com/office/drawing/2014/main" id="{B25B2B61-A8C7-4737-75FF-2C58ACB16DCC}"/>
              </a:ext>
            </a:extLst>
          </p:cNvPr>
          <p:cNvPicPr>
            <a:picLocks noChangeAspect="1"/>
          </p:cNvPicPr>
          <p:nvPr/>
        </p:nvPicPr>
        <p:blipFill>
          <a:blip r:embed="rId3"/>
          <a:stretch>
            <a:fillRect/>
          </a:stretch>
        </p:blipFill>
        <p:spPr>
          <a:xfrm>
            <a:off x="5390147" y="1254467"/>
            <a:ext cx="5226371" cy="2742549"/>
          </a:xfrm>
          <a:prstGeom prst="rect">
            <a:avLst/>
          </a:prstGeom>
        </p:spPr>
      </p:pic>
      <p:pic>
        <p:nvPicPr>
          <p:cNvPr id="8" name="Picture 7">
            <a:extLst>
              <a:ext uri="{FF2B5EF4-FFF2-40B4-BE49-F238E27FC236}">
                <a16:creationId xmlns:a16="http://schemas.microsoft.com/office/drawing/2014/main" id="{BC4CB898-CF18-1FFC-6F61-D95E6177A97A}"/>
              </a:ext>
            </a:extLst>
          </p:cNvPr>
          <p:cNvPicPr>
            <a:picLocks noChangeAspect="1"/>
          </p:cNvPicPr>
          <p:nvPr/>
        </p:nvPicPr>
        <p:blipFill>
          <a:blip r:embed="rId4"/>
          <a:stretch>
            <a:fillRect/>
          </a:stretch>
        </p:blipFill>
        <p:spPr>
          <a:xfrm>
            <a:off x="255104" y="4210286"/>
            <a:ext cx="4866573" cy="2318852"/>
          </a:xfrm>
          <a:prstGeom prst="rect">
            <a:avLst/>
          </a:prstGeom>
        </p:spPr>
      </p:pic>
      <p:pic>
        <p:nvPicPr>
          <p:cNvPr id="10" name="Picture 9">
            <a:extLst>
              <a:ext uri="{FF2B5EF4-FFF2-40B4-BE49-F238E27FC236}">
                <a16:creationId xmlns:a16="http://schemas.microsoft.com/office/drawing/2014/main" id="{58C27FA0-7A68-C6E2-88E9-819FF44FE45A}"/>
              </a:ext>
            </a:extLst>
          </p:cNvPr>
          <p:cNvPicPr>
            <a:picLocks noChangeAspect="1"/>
          </p:cNvPicPr>
          <p:nvPr/>
        </p:nvPicPr>
        <p:blipFill>
          <a:blip r:embed="rId5"/>
          <a:stretch>
            <a:fillRect/>
          </a:stretch>
        </p:blipFill>
        <p:spPr>
          <a:xfrm>
            <a:off x="6096000" y="4210286"/>
            <a:ext cx="4368918" cy="2318852"/>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9D1EC27C-92F2-8FC1-0CCD-3B70F13F7F79}"/>
              </a:ext>
            </a:extLst>
          </p:cNvPr>
          <p:cNvSpPr txBox="1"/>
          <p:nvPr/>
        </p:nvSpPr>
        <p:spPr>
          <a:xfrm>
            <a:off x="594521" y="1607203"/>
            <a:ext cx="6104020" cy="5047536"/>
          </a:xfrm>
          <a:prstGeom prst="rect">
            <a:avLst/>
          </a:prstGeom>
          <a:noFill/>
        </p:spPr>
        <p:txBody>
          <a:bodyPr wrap="square">
            <a:spAutoFit/>
          </a:bodyPr>
          <a:lstStyle/>
          <a:p>
            <a:r>
              <a:rPr lang="en-US" sz="1200" b="0" i="0" dirty="0">
                <a:solidFill>
                  <a:srgbClr val="222222"/>
                </a:solidFill>
                <a:effectLst/>
                <a:latin typeface="Arial" panose="020B0604020202020204" pitchFamily="34" charset="0"/>
              </a:rPr>
              <a:t>The project has examined the complexities of the prognostication of wind power generation and the overarching problem of forecasting in the majority of renewable energy sources, using wind power as an exemplar. We have underscored the necessity of accurate forecasting procedures in getting the maximum or best energy output at the production to distribution levels. We have incorporated and examined forecasting models to illustrate how interaction between elements such as wind speed, temperature, and humidity leads to efficiency variances in the functionality of energy-producing wind turbines.</a:t>
            </a:r>
            <a:br>
              <a:rPr lang="en-US" sz="1200" dirty="0"/>
            </a:br>
            <a:br>
              <a:rPr lang="en-US" sz="1200" dirty="0"/>
            </a:br>
            <a:r>
              <a:rPr lang="en-US" sz="1200" b="0" i="0" dirty="0">
                <a:solidFill>
                  <a:srgbClr val="222222"/>
                </a:solidFill>
                <a:effectLst/>
                <a:latin typeface="Arial" panose="020B0604020202020204" pitchFamily="34" charset="0"/>
              </a:rPr>
              <a:t>Using machine learning methodologies with time series methods, we developed possible and approximate forecasts of wind power generation. The findings provided further supporting evidence of the potential models, including ARIMA and regression, being less accurate than combined models. We examined the implications of our findings in terms of grid stability and reducing wasted energy, both are elements for controlling and managing renewable energy resources in the future.</a:t>
            </a:r>
            <a:br>
              <a:rPr lang="en-US" sz="1200" dirty="0"/>
            </a:br>
            <a:br>
              <a:rPr lang="en-US" sz="1200" dirty="0"/>
            </a:br>
            <a:r>
              <a:rPr lang="en-US" sz="1200" b="0" i="0" dirty="0">
                <a:solidFill>
                  <a:srgbClr val="222222"/>
                </a:solidFill>
                <a:effectLst/>
                <a:latin typeface="Arial" panose="020B0604020202020204" pitchFamily="34" charset="0"/>
              </a:rPr>
              <a:t>To conclude, the impact of accurately forecasting the generation of wind power is pivotal in the integration of wind energy and existing power grids, ensuring sustainable energy resources, and assisting in the reduction of dependency on nonrenewable energy. Future work could elicit more complex deep learning models, as well as real-time data, as possible solutions improving forecast accuracy and introducing scalability applicable to predict wind power generation forecasts.</a:t>
            </a:r>
          </a:p>
          <a:p>
            <a:endParaRPr lang="en-US" sz="1200" dirty="0">
              <a:solidFill>
                <a:srgbClr val="222222"/>
              </a:solidFill>
              <a:latin typeface="Arial" panose="020B0604020202020204" pitchFamily="34" charset="0"/>
            </a:endParaRPr>
          </a:p>
          <a:p>
            <a:endParaRPr lang="en-US" sz="1400" dirty="0"/>
          </a:p>
          <a:p>
            <a:r>
              <a:rPr lang="en-US" sz="1600" dirty="0"/>
              <a:t>GitHub link: </a:t>
            </a:r>
            <a:r>
              <a:rPr lang="en-US" sz="1600" dirty="0">
                <a:hlinkClick r:id="rId2"/>
              </a:rPr>
              <a:t>https://github.com/Deppu-2005/Wind-Power-Generation-Forecasting.git</a:t>
            </a:r>
            <a:endParaRPr lang="en-IN" sz="1600" dirty="0"/>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63</TotalTime>
  <Words>981</Words>
  <Application>Microsoft Office PowerPoint</Application>
  <PresentationFormat>Widescreen</PresentationFormat>
  <Paragraphs>70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Helvetica Neue</vt:lpstr>
      <vt:lpstr>Poppins</vt:lpstr>
      <vt:lpstr>Roboto</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ADARI guna kaushik</cp:lastModifiedBy>
  <cp:revision>4</cp:revision>
  <dcterms:created xsi:type="dcterms:W3CDTF">2024-12-31T09:40:01Z</dcterms:created>
  <dcterms:modified xsi:type="dcterms:W3CDTF">2025-04-20T15:53:34Z</dcterms:modified>
</cp:coreProperties>
</file>