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0"/>
  </p:notesMasterIdLst>
  <p:sldIdLst>
    <p:sldId id="300" r:id="rId6"/>
    <p:sldId id="304" r:id="rId7"/>
    <p:sldId id="315" r:id="rId8"/>
    <p:sldId id="303" r:id="rId9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747"/>
    <a:srgbClr val="FBE5D6"/>
    <a:srgbClr val="8FAADC"/>
    <a:srgbClr val="FF3300"/>
    <a:srgbClr val="0B3665"/>
    <a:srgbClr val="6EACC8"/>
    <a:srgbClr val="FF9900"/>
    <a:srgbClr val="3399FF"/>
    <a:srgbClr val="2D6BDB"/>
    <a:srgbClr val="1E5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6" autoAdjust="0"/>
    <p:restoredTop sz="96224" autoAdjust="0"/>
  </p:normalViewPr>
  <p:slideViewPr>
    <p:cSldViewPr snapToGrid="0" showGuides="1">
      <p:cViewPr varScale="1">
        <p:scale>
          <a:sx n="123" d="100"/>
          <a:sy n="123" d="100"/>
        </p:scale>
        <p:origin x="1086" y="102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광연" userId="S::922048@cbnu.ac.kr::82be6d49-c76e-4eb7-8b7a-1d43095bc754" providerId="AD" clId="Web-{021A4B98-CB0A-494D-BCA3-644F634272C6}"/>
    <pc:docChg chg="addSld modSld">
      <pc:chgData name="이광연" userId="S::922048@cbnu.ac.kr::82be6d49-c76e-4eb7-8b7a-1d43095bc754" providerId="AD" clId="Web-{021A4B98-CB0A-494D-BCA3-644F634272C6}" dt="2022-05-19T06:44:11.074" v="14" actId="20577"/>
      <pc:docMkLst>
        <pc:docMk/>
      </pc:docMkLst>
      <pc:sldChg chg="addSp modSp new">
        <pc:chgData name="이광연" userId="S::922048@cbnu.ac.kr::82be6d49-c76e-4eb7-8b7a-1d43095bc754" providerId="AD" clId="Web-{021A4B98-CB0A-494D-BCA3-644F634272C6}" dt="2022-05-19T06:44:11.074" v="14" actId="20577"/>
        <pc:sldMkLst>
          <pc:docMk/>
          <pc:sldMk cId="1665160990" sldId="316"/>
        </pc:sldMkLst>
        <pc:spChg chg="add mod">
          <ac:chgData name="이광연" userId="S::922048@cbnu.ac.kr::82be6d49-c76e-4eb7-8b7a-1d43095bc754" providerId="AD" clId="Web-{021A4B98-CB0A-494D-BCA3-644F634272C6}" dt="2022-05-19T06:44:11.074" v="14" actId="20577"/>
          <ac:spMkLst>
            <pc:docMk/>
            <pc:sldMk cId="1665160990" sldId="316"/>
            <ac:spMk id="2" creationId="{CBD4ABF1-EF81-6DE0-8DD8-CEEFEC4E95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2387639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 2022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2928729"/>
            <a:ext cx="4501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후보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2022. 11. 03.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김철수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(2022254000)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F939ED-371A-3160-8664-0A4C5D177364}"/>
              </a:ext>
            </a:extLst>
          </p:cNvPr>
          <p:cNvSpPr txBox="1"/>
          <p:nvPr/>
        </p:nvSpPr>
        <p:spPr>
          <a:xfrm>
            <a:off x="3377780" y="4341220"/>
            <a:ext cx="3936252" cy="551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※ </a:t>
            </a:r>
            <a:r>
              <a:rPr lang="ko-KR" altLang="en-US" b="1" dirty="0">
                <a:solidFill>
                  <a:srgbClr val="C00000"/>
                </a:solidFill>
              </a:rPr>
              <a:t>꼭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  <a:r>
              <a:rPr lang="ko-KR" altLang="en-US" b="1" dirty="0">
                <a:solidFill>
                  <a:srgbClr val="C00000"/>
                </a:solidFill>
              </a:rPr>
              <a:t>개 이상 작성해야 합니다</a:t>
            </a:r>
            <a:r>
              <a:rPr lang="en-US" altLang="ko-KR" b="1" dirty="0">
                <a:solidFill>
                  <a:srgbClr val="C00000"/>
                </a:solidFill>
              </a:rPr>
              <a:t>!!!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알고리즘을 사용한 반도체 패키지 다이 면</a:t>
            </a:r>
            <a:b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스크래치 유형 불량 검출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14084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제목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영문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2D61151-945B-43B6-81BF-1F06120E6BF9}"/>
              </a:ext>
            </a:extLst>
          </p:cNvPr>
          <p:cNvSpPr txBox="1"/>
          <p:nvPr/>
        </p:nvSpPr>
        <p:spPr>
          <a:xfrm>
            <a:off x="758012" y="1842370"/>
            <a:ext cx="9407962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Detect the scratch on the package die using CNN algorithm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2566063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배경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4D427B-A3AE-8CFE-6986-7AB5E4F55294}"/>
              </a:ext>
            </a:extLst>
          </p:cNvPr>
          <p:cNvSpPr txBox="1"/>
          <p:nvPr/>
        </p:nvSpPr>
        <p:spPr>
          <a:xfrm>
            <a:off x="6046155" y="1287162"/>
            <a:ext cx="4470198" cy="551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ko-KR" altLang="en-US" sz="1200" b="1" dirty="0">
                <a:solidFill>
                  <a:srgbClr val="C00000"/>
                </a:solidFill>
              </a:rPr>
              <a:t>논문의 핵심어</a:t>
            </a:r>
            <a:r>
              <a:rPr lang="en-US" altLang="ko-KR" sz="1200" b="1" dirty="0">
                <a:solidFill>
                  <a:srgbClr val="C00000"/>
                </a:solidFill>
              </a:rPr>
              <a:t>(keyword)</a:t>
            </a:r>
            <a:r>
              <a:rPr lang="ko-KR" altLang="en-US" sz="1200" b="1" dirty="0">
                <a:solidFill>
                  <a:srgbClr val="C00000"/>
                </a:solidFill>
              </a:rPr>
              <a:t>를 포함해야 함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ko-KR" sz="1200" b="1" dirty="0">
                <a:solidFill>
                  <a:srgbClr val="C00000"/>
                </a:solidFill>
              </a:rPr>
              <a:t>Domain(</a:t>
            </a:r>
            <a:r>
              <a:rPr lang="ko-KR" altLang="en-US" sz="1200" b="1" dirty="0">
                <a:solidFill>
                  <a:srgbClr val="C00000"/>
                </a:solidFill>
              </a:rPr>
              <a:t>분야</a:t>
            </a:r>
            <a:r>
              <a:rPr lang="en-US" altLang="ko-KR" sz="1200" b="1" dirty="0">
                <a:solidFill>
                  <a:srgbClr val="C00000"/>
                </a:solidFill>
              </a:rPr>
              <a:t>) / Methodology(or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>
                <a:solidFill>
                  <a:srgbClr val="C00000"/>
                </a:solidFill>
              </a:rPr>
              <a:t>Algorithm) / Goal(</a:t>
            </a:r>
            <a:r>
              <a:rPr lang="ko-KR" altLang="en-US" sz="1200" b="1" dirty="0">
                <a:solidFill>
                  <a:srgbClr val="C00000"/>
                </a:solidFill>
              </a:rPr>
              <a:t>최종 목적</a:t>
            </a:r>
            <a:r>
              <a:rPr lang="en-US" altLang="ko-KR" sz="1200" b="1" dirty="0">
                <a:solidFill>
                  <a:srgbClr val="C00000"/>
                </a:solidFill>
              </a:rPr>
              <a:t>)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C82D0-1DE3-B871-8934-612AC9A0AC67}"/>
              </a:ext>
            </a:extLst>
          </p:cNvPr>
          <p:cNvSpPr txBox="1"/>
          <p:nvPr/>
        </p:nvSpPr>
        <p:spPr>
          <a:xfrm>
            <a:off x="785549" y="3003310"/>
            <a:ext cx="5173556" cy="1020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기존 영상처리 기반 반도체 불량 검사 한계 개선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룰 베이스 기반 검사 프로세스 개선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반도체 다이 면 스크래치 불량 검출 능력 향상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5" name="_x315667512" descr="EMB000054f46944">
            <a:extLst>
              <a:ext uri="{FF2B5EF4-FFF2-40B4-BE49-F238E27FC236}">
                <a16:creationId xmlns:a16="http://schemas.microsoft.com/office/drawing/2014/main" id="{C857112C-6A58-1D92-7999-5D2BBBAC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05" y="3164721"/>
            <a:ext cx="4139308" cy="240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DCFE6B11-0F6E-493D-23BA-E6C0C15B59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"/>
          <a:stretch/>
        </p:blipFill>
        <p:spPr bwMode="auto">
          <a:xfrm>
            <a:off x="943429" y="4046088"/>
            <a:ext cx="3204020" cy="21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CE0A9A-B852-A798-8E19-741674DBCB58}"/>
              </a:ext>
            </a:extLst>
          </p:cNvPr>
          <p:cNvSpPr txBox="1"/>
          <p:nvPr/>
        </p:nvSpPr>
        <p:spPr>
          <a:xfrm>
            <a:off x="1774926" y="6236687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비 메모리 반도체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BED641B0-5B56-CA41-955E-259E936B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76" y="4592086"/>
            <a:ext cx="1924487" cy="1952378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자유형 4">
            <a:extLst>
              <a:ext uri="{FF2B5EF4-FFF2-40B4-BE49-F238E27FC236}">
                <a16:creationId xmlns:a16="http://schemas.microsoft.com/office/drawing/2014/main" id="{ABD303B0-2952-C7E2-CA2A-ADE245D029D7}"/>
              </a:ext>
            </a:extLst>
          </p:cNvPr>
          <p:cNvSpPr/>
          <p:nvPr/>
        </p:nvSpPr>
        <p:spPr>
          <a:xfrm>
            <a:off x="1856991" y="4610416"/>
            <a:ext cx="1254868" cy="865761"/>
          </a:xfrm>
          <a:custGeom>
            <a:avLst/>
            <a:gdLst>
              <a:gd name="connsiteX0" fmla="*/ 0 w 1254868"/>
              <a:gd name="connsiteY0" fmla="*/ 194553 h 865761"/>
              <a:gd name="connsiteX1" fmla="*/ 846307 w 1254868"/>
              <a:gd name="connsiteY1" fmla="*/ 0 h 865761"/>
              <a:gd name="connsiteX2" fmla="*/ 1254868 w 1254868"/>
              <a:gd name="connsiteY2" fmla="*/ 661481 h 865761"/>
              <a:gd name="connsiteX3" fmla="*/ 418290 w 1254868"/>
              <a:gd name="connsiteY3" fmla="*/ 865761 h 865761"/>
              <a:gd name="connsiteX4" fmla="*/ 0 w 1254868"/>
              <a:gd name="connsiteY4" fmla="*/ 194553 h 86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4868" h="865761">
                <a:moveTo>
                  <a:pt x="0" y="194553"/>
                </a:moveTo>
                <a:lnTo>
                  <a:pt x="846307" y="0"/>
                </a:lnTo>
                <a:lnTo>
                  <a:pt x="1254868" y="661481"/>
                </a:lnTo>
                <a:lnTo>
                  <a:pt x="418290" y="865761"/>
                </a:lnTo>
                <a:lnTo>
                  <a:pt x="0" y="194553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6FA87A-68B2-2B25-9AC9-0F4402B34A49}"/>
              </a:ext>
            </a:extLst>
          </p:cNvPr>
          <p:cNvGrpSpPr/>
          <p:nvPr/>
        </p:nvGrpSpPr>
        <p:grpSpPr>
          <a:xfrm>
            <a:off x="430305" y="1414399"/>
            <a:ext cx="3895805" cy="381458"/>
            <a:chOff x="430306" y="1408458"/>
            <a:chExt cx="3895805" cy="381458"/>
          </a:xfrm>
        </p:grpSpPr>
        <p:sp>
          <p:nvSpPr>
            <p:cNvPr id="3" name="TextBox 36">
              <a:extLst>
                <a:ext uri="{FF2B5EF4-FFF2-40B4-BE49-F238E27FC236}">
                  <a16:creationId xmlns:a16="http://schemas.microsoft.com/office/drawing/2014/main" id="{08AB61B2-4F8B-27F8-9CA2-E7A1CDF5C983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목표</a:t>
              </a: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7FC06D1-D45E-64C5-78F0-2E5D4C6508DA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6" name="사각형: 둥근 위쪽 모서리 25">
                <a:extLst>
                  <a:ext uri="{FF2B5EF4-FFF2-40B4-BE49-F238E27FC236}">
                    <a16:creationId xmlns:a16="http://schemas.microsoft.com/office/drawing/2014/main" id="{81155DD4-3B29-1018-3883-5D8C31C8EA63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7859C2-6726-1E9D-8175-48C5F3368D0A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3AA0EB0-63FC-70A5-E994-28286108DE64}"/>
              </a:ext>
            </a:extLst>
          </p:cNvPr>
          <p:cNvSpPr txBox="1"/>
          <p:nvPr/>
        </p:nvSpPr>
        <p:spPr>
          <a:xfrm>
            <a:off x="786979" y="1826390"/>
            <a:ext cx="4558927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기존 영상처리 기반 반도체 패키지 다이면 스크래치 불량 검 출력 개선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학습에 필요한 영상 데이터 확보를 위해 실제 반도체 검사 장비에서 데이터 획득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CNN </a:t>
            </a:r>
            <a:r>
              <a:rPr lang="ko-KR" altLang="en-US" sz="1400" dirty="0">
                <a:latin typeface="+mn-ea"/>
              </a:rPr>
              <a:t>알고리즘 중 </a:t>
            </a:r>
            <a:r>
              <a:rPr lang="en-US" altLang="ko-KR" sz="1400" dirty="0">
                <a:latin typeface="+mn-ea"/>
              </a:rPr>
              <a:t>ResNet-50 </a:t>
            </a:r>
            <a:r>
              <a:rPr lang="ko-KR" altLang="en-US" sz="1400" dirty="0">
                <a:latin typeface="+mn-ea"/>
              </a:rPr>
              <a:t>을 사용하여 스크래치 불량 검 출력 확인</a:t>
            </a: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영상처리 기반 검 출력 결과와 </a:t>
            </a:r>
            <a:r>
              <a:rPr lang="en-US" altLang="ko-KR" sz="1400" dirty="0">
                <a:latin typeface="+mn-ea"/>
              </a:rPr>
              <a:t>ResNet-50 </a:t>
            </a:r>
            <a:r>
              <a:rPr lang="ko-KR" altLang="en-US" sz="1400" dirty="0">
                <a:latin typeface="+mn-ea"/>
              </a:rPr>
              <a:t>기반 검 출력 결과 비교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211DA4-5224-DEC9-348C-BEE553D2E692}"/>
              </a:ext>
            </a:extLst>
          </p:cNvPr>
          <p:cNvGrpSpPr/>
          <p:nvPr/>
        </p:nvGrpSpPr>
        <p:grpSpPr>
          <a:xfrm>
            <a:off x="430306" y="4732844"/>
            <a:ext cx="3895805" cy="381458"/>
            <a:chOff x="430306" y="1408458"/>
            <a:chExt cx="3895805" cy="381458"/>
          </a:xfrm>
        </p:grpSpPr>
        <p:sp>
          <p:nvSpPr>
            <p:cNvPr id="31" name="TextBox 36">
              <a:extLst>
                <a:ext uri="{FF2B5EF4-FFF2-40B4-BE49-F238E27FC236}">
                  <a16:creationId xmlns:a16="http://schemas.microsoft.com/office/drawing/2014/main" id="{51B2E2E6-4FB1-A482-753B-EE38C385F2D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연구 방법론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D7E35F9-0737-CC6E-89C9-CC27DA6C476D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33" name="사각형: 둥근 위쪽 모서리 24">
                <a:extLst>
                  <a:ext uri="{FF2B5EF4-FFF2-40B4-BE49-F238E27FC236}">
                    <a16:creationId xmlns:a16="http://schemas.microsoft.com/office/drawing/2014/main" id="{F7A29789-1CAF-4FD5-105F-D542F6FDBFC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E1E549-7076-BE83-65D7-4B964365D94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57F3AE2-7A29-1423-E5BD-DBAB96658D40}"/>
              </a:ext>
            </a:extLst>
          </p:cNvPr>
          <p:cNvSpPr txBox="1"/>
          <p:nvPr/>
        </p:nvSpPr>
        <p:spPr>
          <a:xfrm>
            <a:off x="897429" y="5159420"/>
            <a:ext cx="9364079" cy="1343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수집 된 데이터의 수량을 증강 시키기 위해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기하학적 이미지 변환 필요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별도 영상처리 기반 스크래치 검출 프로세스 구축 후 검 출력 확인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정상 영상 </a:t>
            </a:r>
            <a:r>
              <a:rPr lang="en-US" altLang="ko-KR" sz="1400" dirty="0">
                <a:latin typeface="+mn-ea"/>
              </a:rPr>
              <a:t>/ </a:t>
            </a:r>
            <a:r>
              <a:rPr lang="ko-KR" altLang="en-US" sz="1400" dirty="0">
                <a:latin typeface="+mn-ea"/>
              </a:rPr>
              <a:t>스크래치 영상 을 학습 후 검 출력 확인 및 영상처리 기반과의 결과 비교</a:t>
            </a:r>
            <a:endParaRPr lang="en-US" altLang="ko-KR" sz="1400" dirty="0">
              <a:latin typeface="+mn-ea"/>
            </a:endParaRPr>
          </a:p>
          <a:p>
            <a:pPr marL="180000" indent="-1800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노이즈 영상을 추가하여 영상처리 기반과 딥러닝 기반에서의 결과 비교</a:t>
            </a:r>
            <a:endParaRPr lang="en-US" altLang="ko-KR" sz="14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79658-09B0-734B-0E7C-940B5B28D9A1}"/>
              </a:ext>
            </a:extLst>
          </p:cNvPr>
          <p:cNvSpPr txBox="1"/>
          <p:nvPr/>
        </p:nvSpPr>
        <p:spPr>
          <a:xfrm>
            <a:off x="1304364" y="343862"/>
            <a:ext cx="7839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CNN 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알고리즘을 사용한 반도체 패키지 다이 면</a:t>
            </a:r>
            <a:br>
              <a:rPr lang="en-US" altLang="ko-KR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스크래치 유형 불량 검출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5DD09F-5922-4038-47A3-D224162C7F59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1D704A90-0693-DFD2-EC42-96BE85EA8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53" y="1795858"/>
            <a:ext cx="4333955" cy="25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290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F2C56C-2670-C2E1-7291-9AB8D02D6D0F}"/>
              </a:ext>
            </a:extLst>
          </p:cNvPr>
          <p:cNvSpPr txBox="1"/>
          <p:nvPr/>
        </p:nvSpPr>
        <p:spPr>
          <a:xfrm>
            <a:off x="2673784" y="1473236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 2022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13B96-D580-1D75-E893-816DDF3F41CE}"/>
              </a:ext>
            </a:extLst>
          </p:cNvPr>
          <p:cNvSpPr txBox="1"/>
          <p:nvPr/>
        </p:nvSpPr>
        <p:spPr>
          <a:xfrm>
            <a:off x="3095075" y="2006577"/>
            <a:ext cx="45016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주제 후보</a:t>
            </a:r>
            <a:endParaRPr lang="ko-KR" altLang="en-US" sz="3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4214</TotalTime>
  <Words>233</Words>
  <Application>Microsoft Office PowerPoint</Application>
  <PresentationFormat>사용자 지정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Arial Black</vt:lpstr>
      <vt:lpstr>Calibri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Lee Kwang-yon</cp:lastModifiedBy>
  <cp:revision>233</cp:revision>
  <cp:lastPrinted>2021-11-23T08:08:07Z</cp:lastPrinted>
  <dcterms:created xsi:type="dcterms:W3CDTF">2021-11-09T05:01:52Z</dcterms:created>
  <dcterms:modified xsi:type="dcterms:W3CDTF">2022-11-01T11:29:34Z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