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2"/>
  </p:notesMasterIdLst>
  <p:sldIdLst>
    <p:sldId id="300" r:id="rId6"/>
    <p:sldId id="304" r:id="rId7"/>
    <p:sldId id="315" r:id="rId8"/>
    <p:sldId id="316" r:id="rId9"/>
    <p:sldId id="317" r:id="rId10"/>
    <p:sldId id="303" r:id="rId11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474747"/>
    <a:srgbClr val="FBE5D6"/>
    <a:srgbClr val="8FAADC"/>
    <a:srgbClr val="0B3665"/>
    <a:srgbClr val="6EACC8"/>
    <a:srgbClr val="3399FF"/>
    <a:srgbClr val="2D6BDB"/>
    <a:srgbClr val="1E5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>
        <p:scale>
          <a:sx n="100" d="100"/>
          <a:sy n="100" d="100"/>
        </p:scale>
        <p:origin x="1740" y="72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2387639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2928729"/>
            <a:ext cx="4501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후보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2022. 11. </a:t>
            </a:r>
            <a:r>
              <a:rPr lang="en-US" altLang="ko-KR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송동건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(2022254005)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4C7DFDD7-9827-03B9-3F5E-F6374FD0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63" y="4079314"/>
            <a:ext cx="2625760" cy="262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사용한 </a:t>
            </a: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출력 불량 사전 검출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42370"/>
            <a:ext cx="9407962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Pre-detection of defective 3D printer output using CNN algorithm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56606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C82D0-1DE3-B871-8934-612AC9A0AC67}"/>
              </a:ext>
            </a:extLst>
          </p:cNvPr>
          <p:cNvSpPr txBox="1"/>
          <p:nvPr/>
        </p:nvSpPr>
        <p:spPr>
          <a:xfrm>
            <a:off x="785549" y="3003310"/>
            <a:ext cx="51735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3D </a:t>
            </a:r>
            <a:r>
              <a:rPr lang="ko-KR" altLang="en-US" sz="1400" dirty="0">
                <a:latin typeface="+mn-ea"/>
              </a:rPr>
              <a:t>프린터 출력 중 발생하는 출력 불량 사전 검출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사전 검출 시 출력을 즉시 정지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장비 손상을 방지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기존 출력 불량 사전 검출 개선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E0A9A-B852-A798-8E19-741674DBCB58}"/>
              </a:ext>
            </a:extLst>
          </p:cNvPr>
          <p:cNvSpPr txBox="1"/>
          <p:nvPr/>
        </p:nvSpPr>
        <p:spPr>
          <a:xfrm>
            <a:off x="1669613" y="669982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3D </a:t>
            </a:r>
            <a:r>
              <a:rPr lang="ko-KR" altLang="en-US" sz="1400" dirty="0"/>
              <a:t>프린터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2F5636-6CA7-BCBC-8F99-30FC18EC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20" y="2890242"/>
            <a:ext cx="3728635" cy="2886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6291C-EDF6-DCE5-DB0B-4D7B18B09F28}"/>
              </a:ext>
            </a:extLst>
          </p:cNvPr>
          <p:cNvSpPr txBox="1"/>
          <p:nvPr/>
        </p:nvSpPr>
        <p:spPr>
          <a:xfrm>
            <a:off x="7542795" y="5852759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출력 불량 예시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B8DAE55-D0B3-C0C3-E582-822F8E1E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849" y="3938677"/>
            <a:ext cx="1914763" cy="161667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9879B30-0D2D-B751-EE2C-DBAD1E478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13"/>
          <a:stretch/>
        </p:blipFill>
        <p:spPr>
          <a:xfrm>
            <a:off x="5187268" y="4838700"/>
            <a:ext cx="2229990" cy="17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6FA87A-68B2-2B25-9AC9-0F4402B34A49}"/>
              </a:ext>
            </a:extLst>
          </p:cNvPr>
          <p:cNvGrpSpPr/>
          <p:nvPr/>
        </p:nvGrpSpPr>
        <p:grpSpPr>
          <a:xfrm>
            <a:off x="430305" y="1414399"/>
            <a:ext cx="3895805" cy="381458"/>
            <a:chOff x="430306" y="1408458"/>
            <a:chExt cx="3895805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08AB61B2-4F8B-27F8-9CA2-E7A1CDF5C983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7FC06D1-D45E-64C5-78F0-2E5D4C6508D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81155DD4-3B29-1018-3883-5D8C31C8EA63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7859C2-6726-1E9D-8175-48C5F3368D0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AA0EB0-63FC-70A5-E994-28286108DE64}"/>
              </a:ext>
            </a:extLst>
          </p:cNvPr>
          <p:cNvSpPr txBox="1"/>
          <p:nvPr/>
        </p:nvSpPr>
        <p:spPr>
          <a:xfrm>
            <a:off x="786979" y="1826390"/>
            <a:ext cx="4558927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3D </a:t>
            </a:r>
            <a:r>
              <a:rPr lang="ko-KR" altLang="en-US" sz="1400" dirty="0">
                <a:latin typeface="+mn-ea"/>
              </a:rPr>
              <a:t>출력 중 불량 검출 정확도 개선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학습에 필요한 영상 데이터 확보를 위해 실제 </a:t>
            </a:r>
            <a:r>
              <a:rPr lang="en-US" altLang="ko-KR" sz="1400" dirty="0">
                <a:latin typeface="+mn-ea"/>
              </a:rPr>
              <a:t>3D </a:t>
            </a:r>
            <a:r>
              <a:rPr lang="ko-KR" altLang="en-US" sz="1400" dirty="0">
                <a:latin typeface="+mn-ea"/>
              </a:rPr>
              <a:t>프린터에서 데이터 획득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CNN </a:t>
            </a:r>
            <a:r>
              <a:rPr lang="ko-KR" altLang="en-US" sz="1400" dirty="0">
                <a:latin typeface="+mn-ea"/>
              </a:rPr>
              <a:t>알고리즘 중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을 사용하여 출력 불량 검출 확인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영상처리 기반 출력 불량 검출 결과와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기반 출력 불량 검출 결과 비교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211DA4-5224-DEC9-348C-BEE553D2E692}"/>
              </a:ext>
            </a:extLst>
          </p:cNvPr>
          <p:cNvGrpSpPr/>
          <p:nvPr/>
        </p:nvGrpSpPr>
        <p:grpSpPr>
          <a:xfrm>
            <a:off x="430306" y="4732844"/>
            <a:ext cx="3895805" cy="381458"/>
            <a:chOff x="430306" y="1408458"/>
            <a:chExt cx="3895805" cy="381458"/>
          </a:xfrm>
        </p:grpSpPr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51B2E2E6-4FB1-A482-753B-EE38C385F2D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D7E35F9-0737-CC6E-89C9-CC27DA6C476D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3" name="사각형: 둥근 위쪽 모서리 24">
                <a:extLst>
                  <a:ext uri="{FF2B5EF4-FFF2-40B4-BE49-F238E27FC236}">
                    <a16:creationId xmlns:a16="http://schemas.microsoft.com/office/drawing/2014/main" id="{F7A29789-1CAF-4FD5-105F-D542F6FDBFC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1E549-7076-BE83-65D7-4B964365D94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7F3AE2-7A29-1423-E5BD-DBAB96658D40}"/>
              </a:ext>
            </a:extLst>
          </p:cNvPr>
          <p:cNvSpPr txBox="1"/>
          <p:nvPr/>
        </p:nvSpPr>
        <p:spPr>
          <a:xfrm>
            <a:off x="897429" y="5159420"/>
            <a:ext cx="9364079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데이터 수집을 위해 고해상도 카메라를 통한 영상 데이터 축적 필요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별도 영상처리 기반 출력 불량 검출 프로세스 구축 후 검 출력 확인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정상 영상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출력 불량 영상 을 학습 후 검 출력 확인 및 영상처리 기반과의 결과 비교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79658-09B0-734B-0E7C-940B5B28D9A1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사용한 </a:t>
            </a: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프린터 출력 불량 사전 검출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D09F-5922-4038-47A3-D224162C7F59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2D9128-F198-48C1-089C-FB1F5A2D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82" y="1492424"/>
            <a:ext cx="2752921" cy="22874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4F803-8AD3-7232-17F2-ED3EFC14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98" y="2345418"/>
            <a:ext cx="3305710" cy="24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OCR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사용한 문서 자동 색인 분류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42370"/>
            <a:ext cx="9407962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Automatic classification of documents using OCR technology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56606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C82D0-1DE3-B871-8934-612AC9A0AC67}"/>
              </a:ext>
            </a:extLst>
          </p:cNvPr>
          <p:cNvSpPr txBox="1"/>
          <p:nvPr/>
        </p:nvSpPr>
        <p:spPr>
          <a:xfrm>
            <a:off x="785549" y="3003310"/>
            <a:ext cx="51735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OCR</a:t>
            </a:r>
            <a:r>
              <a:rPr lang="ko-KR" altLang="en-US" sz="1400" dirty="0">
                <a:latin typeface="+mn-ea"/>
              </a:rPr>
              <a:t> 기술을 이용한 전자 문서 자동 색인 분류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기존 문서 자동 색인 분류 개선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XR</a:t>
            </a:r>
            <a:r>
              <a:rPr lang="ko-KR" altLang="en-US" sz="1400" dirty="0">
                <a:latin typeface="+mn-ea"/>
              </a:rPr>
              <a:t> 환경에 적용 가능한 분류 기술 탐색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E0A9A-B852-A798-8E19-741674DBCB58}"/>
              </a:ext>
            </a:extLst>
          </p:cNvPr>
          <p:cNvSpPr txBox="1"/>
          <p:nvPr/>
        </p:nvSpPr>
        <p:spPr>
          <a:xfrm>
            <a:off x="8913117" y="6697962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키워드 도출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6291C-EDF6-DCE5-DB0B-4D7B18B09F28}"/>
              </a:ext>
            </a:extLst>
          </p:cNvPr>
          <p:cNvSpPr txBox="1"/>
          <p:nvPr/>
        </p:nvSpPr>
        <p:spPr>
          <a:xfrm>
            <a:off x="5222987" y="5347850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OCR</a:t>
            </a:r>
            <a:r>
              <a:rPr lang="ko-KR" altLang="en-US" sz="1400" dirty="0"/>
              <a:t> 기술 예시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716BAFB-F8C0-BC34-D21F-C4A6A775F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" b="54623"/>
          <a:stretch/>
        </p:blipFill>
        <p:spPr>
          <a:xfrm>
            <a:off x="902769" y="4079314"/>
            <a:ext cx="3231746" cy="105087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2BE434F-B14A-23B6-55B3-2725A42F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57"/>
          <a:stretch/>
        </p:blipFill>
        <p:spPr>
          <a:xfrm>
            <a:off x="2012614" y="4604752"/>
            <a:ext cx="3210373" cy="105087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C70FBFF-3E29-3B8F-CC71-42B70DCAC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29" b="23315"/>
          <a:stretch/>
        </p:blipFill>
        <p:spPr>
          <a:xfrm>
            <a:off x="902769" y="5992994"/>
            <a:ext cx="6102951" cy="69225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E73623-DCC0-2A52-01C1-47D9270118F7}"/>
              </a:ext>
            </a:extLst>
          </p:cNvPr>
          <p:cNvCxnSpPr/>
          <p:nvPr/>
        </p:nvCxnSpPr>
        <p:spPr>
          <a:xfrm>
            <a:off x="2733675" y="5655627"/>
            <a:ext cx="0" cy="268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3E781F-AD86-01D0-FA74-D7B0750B4EFE}"/>
              </a:ext>
            </a:extLst>
          </p:cNvPr>
          <p:cNvSpPr/>
          <p:nvPr/>
        </p:nvSpPr>
        <p:spPr>
          <a:xfrm>
            <a:off x="1952368" y="6518431"/>
            <a:ext cx="170420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A30FA0-1CDD-715F-1E8E-01D4936C791A}"/>
              </a:ext>
            </a:extLst>
          </p:cNvPr>
          <p:cNvSpPr/>
          <p:nvPr/>
        </p:nvSpPr>
        <p:spPr>
          <a:xfrm>
            <a:off x="3319848" y="6116607"/>
            <a:ext cx="362465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F27995-E263-156E-8F76-6894E933086F}"/>
              </a:ext>
            </a:extLst>
          </p:cNvPr>
          <p:cNvSpPr/>
          <p:nvPr/>
        </p:nvSpPr>
        <p:spPr>
          <a:xfrm>
            <a:off x="3682313" y="6250965"/>
            <a:ext cx="362465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71ADE8-8D86-38EF-C125-F294B4475EA4}"/>
              </a:ext>
            </a:extLst>
          </p:cNvPr>
          <p:cNvSpPr/>
          <p:nvPr/>
        </p:nvSpPr>
        <p:spPr>
          <a:xfrm>
            <a:off x="3711146" y="6120726"/>
            <a:ext cx="218304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0A56F-59C7-5F60-39B4-CD917A6F492B}"/>
              </a:ext>
            </a:extLst>
          </p:cNvPr>
          <p:cNvSpPr/>
          <p:nvPr/>
        </p:nvSpPr>
        <p:spPr>
          <a:xfrm>
            <a:off x="4073611" y="6250978"/>
            <a:ext cx="218304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EAC778-3693-D8B9-EE5D-98F630CF62A2}"/>
              </a:ext>
            </a:extLst>
          </p:cNvPr>
          <p:cNvSpPr/>
          <p:nvPr/>
        </p:nvSpPr>
        <p:spPr>
          <a:xfrm>
            <a:off x="2617528" y="6388204"/>
            <a:ext cx="360450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32279D-4BC5-22AE-FF69-ECBDC4B00DFA}"/>
              </a:ext>
            </a:extLst>
          </p:cNvPr>
          <p:cNvSpPr/>
          <p:nvPr/>
        </p:nvSpPr>
        <p:spPr>
          <a:xfrm>
            <a:off x="1952368" y="6385311"/>
            <a:ext cx="218304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62A62A-5E26-5513-9B4C-1CFB47CFAC15}"/>
              </a:ext>
            </a:extLst>
          </p:cNvPr>
          <p:cNvSpPr/>
          <p:nvPr/>
        </p:nvSpPr>
        <p:spPr>
          <a:xfrm>
            <a:off x="1168525" y="5971808"/>
            <a:ext cx="322524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7E82BF-F30C-EC19-544F-E381BB152E4A}"/>
              </a:ext>
            </a:extLst>
          </p:cNvPr>
          <p:cNvSpPr/>
          <p:nvPr/>
        </p:nvSpPr>
        <p:spPr>
          <a:xfrm>
            <a:off x="1924972" y="5975216"/>
            <a:ext cx="218304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C71EFB-0848-F4B1-333C-C087B31AFD7B}"/>
              </a:ext>
            </a:extLst>
          </p:cNvPr>
          <p:cNvSpPr/>
          <p:nvPr/>
        </p:nvSpPr>
        <p:spPr>
          <a:xfrm>
            <a:off x="4684648" y="6116607"/>
            <a:ext cx="218304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18F8FE-E12B-DDA6-8550-74950DFF0DB7}"/>
              </a:ext>
            </a:extLst>
          </p:cNvPr>
          <p:cNvSpPr/>
          <p:nvPr/>
        </p:nvSpPr>
        <p:spPr>
          <a:xfrm>
            <a:off x="3999186" y="6384522"/>
            <a:ext cx="218304" cy="13022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001AB4-33A7-A1EF-B5B5-53DFB0D9416D}"/>
              </a:ext>
            </a:extLst>
          </p:cNvPr>
          <p:cNvSpPr txBox="1"/>
          <p:nvPr/>
        </p:nvSpPr>
        <p:spPr>
          <a:xfrm>
            <a:off x="7545889" y="6145417"/>
            <a:ext cx="2489651" cy="3693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Keyword : Ubuntu</a:t>
            </a:r>
            <a:r>
              <a:rPr lang="en-US" altLang="ko-KR"/>
              <a:t>,</a:t>
            </a:r>
            <a:r>
              <a:rPr lang="ko-KR" altLang="en-US" dirty="0"/>
              <a:t>  설치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BC179E6-A2BC-0D25-E74C-598DE93D2C6B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 flipV="1">
            <a:off x="7005720" y="6330083"/>
            <a:ext cx="540169" cy="904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772F2A-6F6F-8B40-A396-D1594678B958}"/>
              </a:ext>
            </a:extLst>
          </p:cNvPr>
          <p:cNvSpPr/>
          <p:nvPr/>
        </p:nvSpPr>
        <p:spPr>
          <a:xfrm>
            <a:off x="795295" y="5924550"/>
            <a:ext cx="9370677" cy="77341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4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6FA87A-68B2-2B25-9AC9-0F4402B34A49}"/>
              </a:ext>
            </a:extLst>
          </p:cNvPr>
          <p:cNvGrpSpPr/>
          <p:nvPr/>
        </p:nvGrpSpPr>
        <p:grpSpPr>
          <a:xfrm>
            <a:off x="430305" y="1414399"/>
            <a:ext cx="3895805" cy="381458"/>
            <a:chOff x="430306" y="1408458"/>
            <a:chExt cx="3895805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08AB61B2-4F8B-27F8-9CA2-E7A1CDF5C983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7FC06D1-D45E-64C5-78F0-2E5D4C6508D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81155DD4-3B29-1018-3883-5D8C31C8EA63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7859C2-6726-1E9D-8175-48C5F3368D0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AA0EB0-63FC-70A5-E994-28286108DE64}"/>
              </a:ext>
            </a:extLst>
          </p:cNvPr>
          <p:cNvSpPr txBox="1"/>
          <p:nvPr/>
        </p:nvSpPr>
        <p:spPr>
          <a:xfrm>
            <a:off x="786979" y="1826390"/>
            <a:ext cx="4558927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OCR</a:t>
            </a:r>
            <a:r>
              <a:rPr lang="ko-KR" altLang="en-US" sz="1400" dirty="0">
                <a:latin typeface="+mn-ea"/>
              </a:rPr>
              <a:t> 알고리즘 학습에 필요한 문자 데이터 확보를 위해 분야별 문서 데이터 수집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키워드 검출을 통해 문서의 색인을 자동 분류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분류된 색인을 기반으로 유사 문서 도출 및 문서 저장 경로 설정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XR </a:t>
            </a:r>
            <a:r>
              <a:rPr lang="ko-KR" altLang="en-US" sz="1400" dirty="0">
                <a:latin typeface="+mn-ea"/>
              </a:rPr>
              <a:t>환경에 적용하여 대량의 문서를 취급하는 문서고에서의 효율적인 문서 분류 및 탐색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211DA4-5224-DEC9-348C-BEE553D2E692}"/>
              </a:ext>
            </a:extLst>
          </p:cNvPr>
          <p:cNvGrpSpPr/>
          <p:nvPr/>
        </p:nvGrpSpPr>
        <p:grpSpPr>
          <a:xfrm>
            <a:off x="430306" y="4732844"/>
            <a:ext cx="3895805" cy="381458"/>
            <a:chOff x="430306" y="1408458"/>
            <a:chExt cx="3895805" cy="381458"/>
          </a:xfrm>
        </p:grpSpPr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51B2E2E6-4FB1-A482-753B-EE38C385F2D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D7E35F9-0737-CC6E-89C9-CC27DA6C476D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3" name="사각형: 둥근 위쪽 모서리 24">
                <a:extLst>
                  <a:ext uri="{FF2B5EF4-FFF2-40B4-BE49-F238E27FC236}">
                    <a16:creationId xmlns:a16="http://schemas.microsoft.com/office/drawing/2014/main" id="{F7A29789-1CAF-4FD5-105F-D542F6FDBFC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1E549-7076-BE83-65D7-4B964365D94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7F3AE2-7A29-1423-E5BD-DBAB96658D40}"/>
              </a:ext>
            </a:extLst>
          </p:cNvPr>
          <p:cNvSpPr txBox="1"/>
          <p:nvPr/>
        </p:nvSpPr>
        <p:spPr>
          <a:xfrm>
            <a:off x="897429" y="5159420"/>
            <a:ext cx="9364079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키워드 검출 분류 성능 평가를 위해 동일 주제의 문서 필요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키워드 검출 학습 후 분류 능력 확인 동일 분류로 설정된 문서들의 유사성 검토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79658-09B0-734B-0E7C-940B5B28D9A1}"/>
              </a:ext>
            </a:extLst>
          </p:cNvPr>
          <p:cNvSpPr txBox="1"/>
          <p:nvPr/>
        </p:nvSpPr>
        <p:spPr>
          <a:xfrm>
            <a:off x="1304364" y="343862"/>
            <a:ext cx="783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OCR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사용한 문서 자동 색인 분류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D09F-5922-4038-47A3-D224162C7F59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25CA4B1-6096-ACA9-236C-63445D99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58" y="3103011"/>
            <a:ext cx="5756068" cy="1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9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2006577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후보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4349</TotalTime>
  <Words>331</Words>
  <Application>Microsoft Office PowerPoint</Application>
  <PresentationFormat>사용자 지정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-apple-system</vt:lpstr>
      <vt:lpstr>맑은 고딕</vt:lpstr>
      <vt:lpstr>Arial</vt:lpstr>
      <vt:lpstr>Arial Black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송 동건</cp:lastModifiedBy>
  <cp:revision>234</cp:revision>
  <cp:lastPrinted>2021-11-23T08:08:07Z</cp:lastPrinted>
  <dcterms:created xsi:type="dcterms:W3CDTF">2021-11-09T05:01:52Z</dcterms:created>
  <dcterms:modified xsi:type="dcterms:W3CDTF">2022-11-09T15:46:02Z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