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11"/>
  </p:notesMasterIdLst>
  <p:sldIdLst>
    <p:sldId id="300" r:id="rId6"/>
    <p:sldId id="304" r:id="rId7"/>
    <p:sldId id="317" r:id="rId8"/>
    <p:sldId id="318" r:id="rId9"/>
    <p:sldId id="303" r:id="rId10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7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474747"/>
    <a:srgbClr val="FBE5D6"/>
    <a:srgbClr val="8FAADC"/>
    <a:srgbClr val="FF3300"/>
    <a:srgbClr val="0B3665"/>
    <a:srgbClr val="6EACC8"/>
    <a:srgbClr val="FF9900"/>
    <a:srgbClr val="2D6BDB"/>
    <a:srgbClr val="1E51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1A4B98-CB0A-494D-BCA3-644F634272C6}" v="24" dt="2022-05-19T06:44:18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6" autoAdjust="0"/>
    <p:restoredTop sz="96224" autoAdjust="0"/>
  </p:normalViewPr>
  <p:slideViewPr>
    <p:cSldViewPr snapToGrid="0" showGuides="1">
      <p:cViewPr varScale="1">
        <p:scale>
          <a:sx n="122" d="100"/>
          <a:sy n="122" d="100"/>
        </p:scale>
        <p:origin x="222" y="96"/>
      </p:cViewPr>
      <p:guideLst>
        <p:guide pos="3367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광연" userId="S::922048@cbnu.ac.kr::82be6d49-c76e-4eb7-8b7a-1d43095bc754" providerId="AD" clId="Web-{021A4B98-CB0A-494D-BCA3-644F634272C6}"/>
    <pc:docChg chg="addSld modSld">
      <pc:chgData name="이광연" userId="S::922048@cbnu.ac.kr::82be6d49-c76e-4eb7-8b7a-1d43095bc754" providerId="AD" clId="Web-{021A4B98-CB0A-494D-BCA3-644F634272C6}" dt="2022-05-19T06:44:11.074" v="14" actId="20577"/>
      <pc:docMkLst>
        <pc:docMk/>
      </pc:docMkLst>
      <pc:sldChg chg="addSp modSp new">
        <pc:chgData name="이광연" userId="S::922048@cbnu.ac.kr::82be6d49-c76e-4eb7-8b7a-1d43095bc754" providerId="AD" clId="Web-{021A4B98-CB0A-494D-BCA3-644F634272C6}" dt="2022-05-19T06:44:11.074" v="14" actId="20577"/>
        <pc:sldMkLst>
          <pc:docMk/>
          <pc:sldMk cId="1665160990" sldId="316"/>
        </pc:sldMkLst>
        <pc:spChg chg="add mod">
          <ac:chgData name="이광연" userId="S::922048@cbnu.ac.kr::82be6d49-c76e-4eb7-8b7a-1d43095bc754" providerId="AD" clId="Web-{021A4B98-CB0A-494D-BCA3-644F634272C6}" dt="2022-05-19T06:44:11.074" v="14" actId="20577"/>
          <ac:spMkLst>
            <pc:docMk/>
            <pc:sldMk cId="1665160990" sldId="316"/>
            <ac:spMk id="2" creationId="{CBD4ABF1-EF81-6DE0-8DD8-CEEFEC4E95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2022-11-09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D8D3FE8F-A7ED-4CAF-99DE-EEEF3451DA96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7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CC4C18-9FD0-4443-BBD5-9953AD5E61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52"/>
          <a:stretch/>
        </p:blipFill>
        <p:spPr>
          <a:xfrm>
            <a:off x="0" y="-1"/>
            <a:ext cx="10691815" cy="75596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ABCD2B-240E-49CF-A098-6A3F2BABAB07}"/>
              </a:ext>
            </a:extLst>
          </p:cNvPr>
          <p:cNvSpPr/>
          <p:nvPr userDrawn="1"/>
        </p:nvSpPr>
        <p:spPr>
          <a:xfrm>
            <a:off x="-1" y="1167321"/>
            <a:ext cx="10691813" cy="623379"/>
          </a:xfrm>
          <a:prstGeom prst="rect">
            <a:avLst/>
          </a:prstGeom>
          <a:solidFill>
            <a:srgbClr val="0C1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4FF54C-F5D4-435D-A79F-5C885C14DC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D4E605BA-DF97-4630-9916-DEAE8D843365}"/>
              </a:ext>
            </a:extLst>
          </p:cNvPr>
          <p:cNvSpPr/>
          <p:nvPr userDrawn="1"/>
        </p:nvSpPr>
        <p:spPr>
          <a:xfrm flipV="1">
            <a:off x="429698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4667">
                <a:srgbClr val="FFAA01"/>
              </a:gs>
              <a:gs pos="22000">
                <a:srgbClr val="FFDA3F"/>
              </a:gs>
              <a:gs pos="80000">
                <a:srgbClr val="FFDA3F"/>
              </a:gs>
              <a:gs pos="100000">
                <a:srgbClr val="EA7B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898D-8D3F-4187-88E8-DBBDE407D42B}"/>
              </a:ext>
            </a:extLst>
          </p:cNvPr>
          <p:cNvGrpSpPr/>
          <p:nvPr userDrawn="1"/>
        </p:nvGrpSpPr>
        <p:grpSpPr>
          <a:xfrm>
            <a:off x="425099" y="-1"/>
            <a:ext cx="723899" cy="360452"/>
            <a:chOff x="425099" y="-1"/>
            <a:chExt cx="723899" cy="36045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2B1EBF-51D5-4886-A1C4-6B8334510FCC}"/>
                </a:ext>
              </a:extLst>
            </p:cNvPr>
            <p:cNvSpPr/>
            <p:nvPr userDrawn="1"/>
          </p:nvSpPr>
          <p:spPr bwMode="auto">
            <a:xfrm rot="5400000">
              <a:off x="605820" y="-180722"/>
              <a:ext cx="341583" cy="70302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1549BEC-7ED1-4165-A2F2-1D1BC667DBB9}"/>
                </a:ext>
              </a:extLst>
            </p:cNvPr>
            <p:cNvSpPr/>
            <p:nvPr userDrawn="1"/>
          </p:nvSpPr>
          <p:spPr bwMode="auto">
            <a:xfrm rot="16200000" flipH="1">
              <a:off x="606823" y="-181723"/>
              <a:ext cx="360451" cy="72389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9EF57B10-8FA4-4D19-A4A4-D0C72DDDC1EB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14067" y="1091547"/>
            <a:ext cx="9777745" cy="1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971D2-4A72-444C-B43A-B7AB4731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232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91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1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8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Ⅵ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3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Ⅶ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Ⅷ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01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4143077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r>
              <a:rPr lang="en-US" altLang="ko-KR" dirty="0">
                <a:latin typeface="맑은 고딕" panose="020B0503020000020004" pitchFamily="50" charset="-127"/>
              </a:rPr>
              <a:t>-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86" r:id="rId9"/>
    <p:sldLayoutId id="2147483685" r:id="rId10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75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3E29A7-043A-4770-9206-C834946AE229}"/>
              </a:ext>
            </a:extLst>
          </p:cNvPr>
          <p:cNvSpPr txBox="1"/>
          <p:nvPr/>
        </p:nvSpPr>
        <p:spPr>
          <a:xfrm>
            <a:off x="2673784" y="2387639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Apprentice Project 2022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3095075" y="2928729"/>
            <a:ext cx="4501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논문 요약</a:t>
            </a:r>
            <a:endParaRPr lang="ko-KR" alt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2022. 11. 10.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김철수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(2022254000)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F939ED-371A-3160-8664-0A4C5D177364}"/>
              </a:ext>
            </a:extLst>
          </p:cNvPr>
          <p:cNvSpPr txBox="1"/>
          <p:nvPr/>
        </p:nvSpPr>
        <p:spPr>
          <a:xfrm>
            <a:off x="3025782" y="4243532"/>
            <a:ext cx="4640248" cy="12987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600" b="1" dirty="0">
                <a:solidFill>
                  <a:srgbClr val="C00000"/>
                </a:solidFill>
              </a:rPr>
              <a:t>○ 2019</a:t>
            </a:r>
            <a:r>
              <a:rPr lang="ko-KR" altLang="en-US" sz="1600" b="1" dirty="0">
                <a:solidFill>
                  <a:srgbClr val="C00000"/>
                </a:solidFill>
              </a:rPr>
              <a:t>년 이후 게재된 국내 학술지 논문</a:t>
            </a:r>
            <a:endParaRPr lang="en-US" altLang="ko-KR" sz="1600" b="1" dirty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endParaRPr lang="en-US" altLang="ko-KR" sz="1400" b="1" dirty="0">
              <a:solidFill>
                <a:srgbClr val="C00000"/>
              </a:solidFill>
            </a:endParaRPr>
          </a:p>
          <a:p>
            <a:pPr algn="ctr">
              <a:lnSpc>
                <a:spcPct val="13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※ </a:t>
            </a:r>
            <a:r>
              <a:rPr lang="ko-KR" altLang="en-US" b="1" dirty="0">
                <a:solidFill>
                  <a:srgbClr val="C00000"/>
                </a:solidFill>
              </a:rPr>
              <a:t>꼭 </a:t>
            </a:r>
            <a:r>
              <a:rPr lang="en-US" altLang="ko-KR" b="1" dirty="0">
                <a:solidFill>
                  <a:srgbClr val="C00000"/>
                </a:solidFill>
              </a:rPr>
              <a:t>2</a:t>
            </a:r>
            <a:r>
              <a:rPr lang="ko-KR" altLang="en-US" b="1" dirty="0">
                <a:solidFill>
                  <a:srgbClr val="C00000"/>
                </a:solidFill>
              </a:rPr>
              <a:t>개 이상 작성해야 합니다</a:t>
            </a:r>
            <a:r>
              <a:rPr lang="en-US" altLang="ko-KR" b="1" dirty="0">
                <a:solidFill>
                  <a:srgbClr val="C00000"/>
                </a:solidFill>
              </a:rPr>
              <a:t>!!!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343862"/>
            <a:ext cx="78396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소형 카메라 모듈의 외관 결함 검출을 위한</a:t>
            </a:r>
          </a:p>
          <a:p>
            <a:r>
              <a:rPr lang="ko-KR" altLang="en-US" sz="2400" b="1" dirty="0" err="1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메트릭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분할 방법</a:t>
            </a:r>
            <a:endParaRPr lang="ko-KR" altLang="en-US" sz="24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430306" y="2674552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+mn-ea"/>
                  <a:ea typeface="+mn-ea"/>
                </a:rPr>
                <a:t>초록</a:t>
              </a:r>
              <a:r>
                <a:rPr lang="en-US" altLang="ko-KR" sz="1800" b="1" dirty="0">
                  <a:ln w="1270">
                    <a:noFill/>
                  </a:ln>
                  <a:solidFill>
                    <a:schemeClr val="tx1"/>
                  </a:solidFill>
                  <a:latin typeface="+mn-ea"/>
                  <a:ea typeface="+mn-ea"/>
                </a:rPr>
                <a:t>(Abstract)</a:t>
              </a:r>
              <a:endParaRPr lang="ko-KR" altLang="en-US" sz="1800" b="1" dirty="0">
                <a:ln w="1270">
                  <a:noFill/>
                </a:ln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2B28F-D20B-C0F2-DB9D-F48B571A4103}"/>
              </a:ext>
            </a:extLst>
          </p:cNvPr>
          <p:cNvSpPr txBox="1"/>
          <p:nvPr/>
        </p:nvSpPr>
        <p:spPr>
          <a:xfrm>
            <a:off x="483001" y="604747"/>
            <a:ext cx="62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01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E81EE7B-AD75-7A5C-C794-3BE9E3FBE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37664"/>
              </p:ext>
            </p:extLst>
          </p:nvPr>
        </p:nvGraphicFramePr>
        <p:xfrm>
          <a:off x="430303" y="1428875"/>
          <a:ext cx="9792220" cy="1036467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1515119">
                  <a:extLst>
                    <a:ext uri="{9D8B030D-6E8A-4147-A177-3AD203B41FA5}">
                      <a16:colId xmlns:a16="http://schemas.microsoft.com/office/drawing/2014/main" val="1616141059"/>
                    </a:ext>
                  </a:extLst>
                </a:gridCol>
                <a:gridCol w="4220916">
                  <a:extLst>
                    <a:ext uri="{9D8B030D-6E8A-4147-A177-3AD203B41FA5}">
                      <a16:colId xmlns:a16="http://schemas.microsoft.com/office/drawing/2014/main" val="43596922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2520718016"/>
                    </a:ext>
                  </a:extLst>
                </a:gridCol>
                <a:gridCol w="2719754">
                  <a:extLst>
                    <a:ext uri="{9D8B030D-6E8A-4147-A177-3AD203B41FA5}">
                      <a16:colId xmlns:a16="http://schemas.microsoft.com/office/drawing/2014/main" val="2980204917"/>
                    </a:ext>
                  </a:extLst>
                </a:gridCol>
              </a:tblGrid>
              <a:tr h="3454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논문 제목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영문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Metric Segmentation for Surface Defect Detection on a Compact Camera Module</a:t>
                      </a:r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79468"/>
                  </a:ext>
                </a:extLst>
              </a:tr>
              <a:tr h="3454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게재 학술지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Journal of Institute of Control, Robotics and Systems (2021) 27(8):535-543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44593"/>
                  </a:ext>
                </a:extLst>
              </a:tr>
              <a:tr h="34548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저자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김영규</a:t>
                      </a:r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박태형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게재일</a:t>
                      </a:r>
                      <a:endParaRPr lang="en-US" altLang="ko-KR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2021/06/25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578974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F34B7AE-214C-8D48-4EAE-26A5DEBA2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39421"/>
              </p:ext>
            </p:extLst>
          </p:nvPr>
        </p:nvGraphicFramePr>
        <p:xfrm>
          <a:off x="430303" y="3159982"/>
          <a:ext cx="9792220" cy="3975464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1031174">
                  <a:extLst>
                    <a:ext uri="{9D8B030D-6E8A-4147-A177-3AD203B41FA5}">
                      <a16:colId xmlns:a16="http://schemas.microsoft.com/office/drawing/2014/main" val="1616141059"/>
                    </a:ext>
                  </a:extLst>
                </a:gridCol>
                <a:gridCol w="8761046">
                  <a:extLst>
                    <a:ext uri="{9D8B030D-6E8A-4147-A177-3AD203B41FA5}">
                      <a16:colId xmlns:a16="http://schemas.microsoft.com/office/drawing/2014/main" val="43596922"/>
                    </a:ext>
                  </a:extLst>
                </a:gridCol>
              </a:tblGrid>
              <a:tr h="993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배경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679468"/>
                  </a:ext>
                </a:extLst>
              </a:tr>
              <a:tr h="993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방법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744593"/>
                  </a:ext>
                </a:extLst>
              </a:tr>
              <a:tr h="993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결과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203961"/>
                  </a:ext>
                </a:extLst>
              </a:tr>
              <a:tr h="993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결론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기여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287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343862"/>
            <a:ext cx="78396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소형 카메라 모듈의 외관 결함 검출을 위한</a:t>
            </a:r>
          </a:p>
          <a:p>
            <a:r>
              <a:rPr lang="ko-KR" altLang="en-US" sz="2400" b="1" dirty="0" err="1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메트릭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분할 방법</a:t>
            </a:r>
            <a:endParaRPr lang="ko-KR" altLang="en-US" sz="24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1417197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서론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- 2 -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2B28F-D20B-C0F2-DB9D-F48B571A4103}"/>
              </a:ext>
            </a:extLst>
          </p:cNvPr>
          <p:cNvSpPr txBox="1"/>
          <p:nvPr/>
        </p:nvSpPr>
        <p:spPr>
          <a:xfrm>
            <a:off x="483001" y="604747"/>
            <a:ext cx="62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01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D3F508E-CA3B-6A41-0074-405119EA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935826"/>
              </p:ext>
            </p:extLst>
          </p:nvPr>
        </p:nvGraphicFramePr>
        <p:xfrm>
          <a:off x="430303" y="1909523"/>
          <a:ext cx="9792220" cy="5188425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1156220">
                  <a:extLst>
                    <a:ext uri="{9D8B030D-6E8A-4147-A177-3AD203B41FA5}">
                      <a16:colId xmlns:a16="http://schemas.microsoft.com/office/drawing/2014/main" val="1616141059"/>
                    </a:ext>
                  </a:extLst>
                </a:gridCol>
                <a:gridCol w="8636000">
                  <a:extLst>
                    <a:ext uri="{9D8B030D-6E8A-4147-A177-3AD203B41FA5}">
                      <a16:colId xmlns:a16="http://schemas.microsoft.com/office/drawing/2014/main" val="43596922"/>
                    </a:ext>
                  </a:extLst>
                </a:gridCol>
              </a:tblGrid>
              <a:tr h="10376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분야 소개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679468"/>
                  </a:ext>
                </a:extLst>
              </a:tr>
              <a:tr h="10376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기존 문제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744593"/>
                  </a:ext>
                </a:extLst>
              </a:tr>
              <a:tr h="10376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논문의 목적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203961"/>
                  </a:ext>
                </a:extLst>
              </a:tr>
              <a:tr h="10376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방법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287569"/>
                  </a:ext>
                </a:extLst>
              </a:tr>
              <a:tr h="10376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결과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6908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61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343862"/>
            <a:ext cx="78396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소형 카메라 모듈의 외관 결함 검출을 위한</a:t>
            </a:r>
          </a:p>
          <a:p>
            <a:r>
              <a:rPr lang="ko-KR" altLang="en-US" sz="2400" b="1" dirty="0" err="1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메트릭</a:t>
            </a:r>
            <a:r>
              <a:rPr lang="ko-KR" altLang="en-US" sz="2400" b="1" dirty="0">
                <a:ln w="1270">
                  <a:noFill/>
                </a:ln>
                <a:gradFill>
                  <a:gsLst>
                    <a:gs pos="95413">
                      <a:schemeClr val="bg1"/>
                    </a:gs>
                    <a:gs pos="86239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분할 방법</a:t>
            </a:r>
            <a:endParaRPr lang="ko-KR" altLang="en-US" sz="24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430304" y="1417197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결론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- 3 -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2B28F-D20B-C0F2-DB9D-F48B571A4103}"/>
              </a:ext>
            </a:extLst>
          </p:cNvPr>
          <p:cNvSpPr txBox="1"/>
          <p:nvPr/>
        </p:nvSpPr>
        <p:spPr>
          <a:xfrm>
            <a:off x="483001" y="604747"/>
            <a:ext cx="62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Arial Black" panose="020B0A04020102020204" pitchFamily="34" charset="0"/>
              </a:rPr>
              <a:t>01</a:t>
            </a:r>
            <a:endParaRPr lang="ko-KR" altLang="en-US" sz="2000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D3F508E-CA3B-6A41-0074-405119EA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774700"/>
              </p:ext>
            </p:extLst>
          </p:nvPr>
        </p:nvGraphicFramePr>
        <p:xfrm>
          <a:off x="430303" y="1909523"/>
          <a:ext cx="9792220" cy="5188425"/>
        </p:xfrm>
        <a:graphic>
          <a:graphicData uri="http://schemas.openxmlformats.org/drawingml/2006/table">
            <a:tbl>
              <a:tblPr firstCol="1">
                <a:tableStyleId>{3B4B98B0-60AC-42C2-AFA5-B58CD77FA1E5}</a:tableStyleId>
              </a:tblPr>
              <a:tblGrid>
                <a:gridCol w="1156220">
                  <a:extLst>
                    <a:ext uri="{9D8B030D-6E8A-4147-A177-3AD203B41FA5}">
                      <a16:colId xmlns:a16="http://schemas.microsoft.com/office/drawing/2014/main" val="1616141059"/>
                    </a:ext>
                  </a:extLst>
                </a:gridCol>
                <a:gridCol w="8636000">
                  <a:extLst>
                    <a:ext uri="{9D8B030D-6E8A-4147-A177-3AD203B41FA5}">
                      <a16:colId xmlns:a16="http://schemas.microsoft.com/office/drawing/2014/main" val="43596922"/>
                    </a:ext>
                  </a:extLst>
                </a:gridCol>
              </a:tblGrid>
              <a:tr h="17294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전체 요약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679468"/>
                  </a:ext>
                </a:extLst>
              </a:tr>
              <a:tr h="17294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실험 결과</a:t>
                      </a:r>
                      <a:endParaRPr lang="en-US" altLang="ko-KR" sz="1400" b="1" i="0" u="none" strike="noStrike" kern="12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744593"/>
                  </a:ext>
                </a:extLst>
              </a:tr>
              <a:tr h="17294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의의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기여</a:t>
                      </a:r>
                      <a:r>
                        <a:rPr lang="en-US" altLang="ko-KR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203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85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659509-5666-5BF7-AD23-25E00157E71C}"/>
              </a:ext>
            </a:extLst>
          </p:cNvPr>
          <p:cNvSpPr txBox="1"/>
          <p:nvPr/>
        </p:nvSpPr>
        <p:spPr>
          <a:xfrm>
            <a:off x="2673784" y="1598285"/>
            <a:ext cx="53442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Apprentice Project 2022</a:t>
            </a:r>
            <a:endParaRPr lang="ko-KR" altLang="en-US" sz="2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20A82-B690-88EA-06C5-5DE3518F6EA3}"/>
              </a:ext>
            </a:extLst>
          </p:cNvPr>
          <p:cNvSpPr txBox="1"/>
          <p:nvPr/>
        </p:nvSpPr>
        <p:spPr>
          <a:xfrm>
            <a:off x="3095075" y="2139375"/>
            <a:ext cx="45016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논문 요약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7F1398-980A-4A53-9022-8C90FB6A33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4265</TotalTime>
  <Words>155</Words>
  <Application>Microsoft Office PowerPoint</Application>
  <PresentationFormat>사용자 지정</PresentationFormat>
  <Paragraphs>48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Arial Black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Lee Kwang-yon</cp:lastModifiedBy>
  <cp:revision>239</cp:revision>
  <cp:lastPrinted>2021-11-23T08:08:07Z</cp:lastPrinted>
  <dcterms:created xsi:type="dcterms:W3CDTF">2021-11-09T05:01:52Z</dcterms:created>
  <dcterms:modified xsi:type="dcterms:W3CDTF">2022-11-09T06:06:22Z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