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09B45-1369-4BA9-BC39-6315B8279F87}" v="369" dt="2022-10-19T13:52:0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A4FB-D25D-0C2F-CDD8-22EC7671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342BE7-DB81-3BD3-BB98-2F689946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910F-75DC-FE7F-43DF-DC18D2BE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70512-F789-D840-D7DE-46A2E51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3FCCD-A3D6-1096-1BE8-B3A93D0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2C01-B2EA-D2F4-F350-7153159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E15FB-057E-2951-F238-D8AF59E0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CBDDB-35E4-B0D1-9463-F547055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B7CF2-C1AB-7548-DFF4-AF4764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90ED2-2749-6E91-4280-356538B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2227AA-5D00-3DFA-2B20-FB2125CB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63BAE-FE05-A852-C1BD-07877D0A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87509-FECD-0025-191A-8666EA1B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A15AD-1057-0664-3CE7-346F77BB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08652-83E9-8544-E7CC-19A40FF5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E85E1-3AB4-6E95-6E4E-B2D98F7B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2136-92CB-7BDA-7D1B-A972D6DD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DA2A8-A4F2-465F-983E-6C1C83EC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9FE2F-6519-A46B-FB91-429305FD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36DC9-0353-D516-7184-0F25A6F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7A8A-4E12-A460-F063-0F522623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8F011-4199-35DF-E35B-ECF3D601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83C6E-0310-214C-A44A-67D6EB8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43F0-D091-2E8B-2253-626DF15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A10B6-6118-596E-71FF-7882DE4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0A04D-E263-0CA5-566E-BE80D90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2A2B3-F48A-98C8-2831-83BA6E2F9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A20AD-22D7-793C-8E06-6F3A4CF9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FA6B-CBA4-A8D4-2EA9-5A18729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10C5A-649B-2D4D-6D25-9DE67513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AAAA2-3D76-8B21-CBF5-ED67DA3E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226D-B7F4-719A-8B45-19B77E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9920F-220A-9321-479A-DFFCC4F2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4BF1D-7F6E-2588-0D1E-91A1D7E79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B6A75-8B2F-3E43-7668-2EA691977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E4FCA-75B1-A9D9-1757-043AAB0CD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F6664-CA4B-A692-4DC3-6FEB79AB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B58D3-5700-EE69-4BA1-73A61B13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A1ABA-D7E2-58ED-6699-3CF7A6AC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8DCE7-5D61-35EA-2ADB-299B505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68B73C-BFA9-DCA9-C212-C67722F3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D2647-314F-8A2A-F5FE-D4A67F95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E9F6E-0694-A14B-A703-2922C1AB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C6946-C4DA-5468-5C14-64AA6BFF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1D8E5F-3E62-D289-5308-54E484A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DB738-0049-8AAC-2C16-BA1A65CD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0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F356-5234-9A79-FC2E-B7ED98F0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BF63D-129F-F08C-E467-15AC6D40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C31FA-7D39-9F1D-323A-545AD7C78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415E7-C500-2CA4-DFE7-8ADBED4B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08E14-00E8-1FFD-7890-EEF41A08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C0499-673C-C66A-66C7-CBA80BE5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A9E46-5007-40AA-BB5E-4FE078F7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C33D8-AF49-F9D2-958A-3BAEC0287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CA86D-1C82-6BB5-35E2-03C6E719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65929-0E6C-EB1C-4BFF-9D536A50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ADB68-CF40-CC5C-3EED-42A170C0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6217D-41C8-58C7-74E5-76D6D8B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41998D-1E2F-A1BE-44AF-5833439F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01CC4-E103-7871-8BE6-6E9B901E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8FA32-AA82-6038-EDCD-3716B30C1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97F5-4DDB-46FC-84B0-F7FA508EE75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0A2BA-F9FE-80D0-D0BD-C44A9C45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7CE7D-54FE-BA4B-F1F0-79D4EB2A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745F8F-EDEF-3AFF-E875-9371833A0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latinLnBrk="0"/>
            <a:r>
              <a:rPr lang="en-US" altLang="ko-KR"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F37CC-4A6B-B8F7-4EE2-6AEFB0EDF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latinLnBrk="0"/>
            <a:r>
              <a:rPr lang="ko-KR" alt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배추 생산량 예측을 위한 선형회귀모델 구성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67641A0-BAC5-3AC5-28FE-649AE7BF5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9" y="1056334"/>
            <a:ext cx="2261621" cy="746762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794769A0-044B-AAEF-A789-D0C2BFEAE6FB}"/>
              </a:ext>
            </a:extLst>
          </p:cNvPr>
          <p:cNvSpPr txBox="1">
            <a:spLocks/>
          </p:cNvSpPr>
          <p:nvPr/>
        </p:nvSpPr>
        <p:spPr>
          <a:xfrm>
            <a:off x="6898717" y="5180007"/>
            <a:ext cx="4371110" cy="7986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/>
              <a:t>산업인공지능학과 </a:t>
            </a:r>
            <a:r>
              <a:rPr lang="en-US" altLang="ko-KR" sz="1800" dirty="0"/>
              <a:t>2022254005</a:t>
            </a:r>
          </a:p>
          <a:p>
            <a:pPr algn="r"/>
            <a:r>
              <a:rPr lang="ko-KR" altLang="en-US" sz="1800" dirty="0"/>
              <a:t>송동건</a:t>
            </a:r>
          </a:p>
        </p:txBody>
      </p:sp>
    </p:spTree>
    <p:extLst>
      <p:ext uri="{BB962C8B-B14F-4D97-AF65-F5344CB8AC3E}">
        <p14:creationId xmlns:p14="http://schemas.microsoft.com/office/powerpoint/2010/main" val="31704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10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</a:t>
            </a:r>
            <a:endParaRPr lang="ko-KR" altLang="en-US" kern="0" spc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14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스케일링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값과 로우 값 비교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스케일링 값과 로우 값 전부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신뢰 하기 어려움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량의 부족으로 인해 독립과 종속 변수 사이의 관계 매칭의 어려움이 있다고 판단됨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endParaRPr lang="en-US" altLang="ko-KR" sz="1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4B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11228C44-B91E-AF12-BCF8-989CA211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603504"/>
            <a:ext cx="4206240" cy="1103412"/>
          </a:xfrm>
          <a:prstGeom prst="rect">
            <a:avLst/>
          </a:prstGeom>
          <a:noFill/>
        </p:spPr>
      </p:pic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6195B884-08F5-AF50-B37A-43AD9072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1993267"/>
            <a:ext cx="4206240" cy="792633"/>
          </a:xfrm>
          <a:prstGeom prst="rect">
            <a:avLst/>
          </a:prstGeom>
          <a:noFill/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1BD6C0-480B-7762-7805-761C3FFAD88C}"/>
              </a:ext>
            </a:extLst>
          </p:cNvPr>
          <p:cNvSpPr txBox="1"/>
          <p:nvPr/>
        </p:nvSpPr>
        <p:spPr>
          <a:xfrm>
            <a:off x="7646950" y="2863107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Adjusted R Square &amp; RMSE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85D19-63EB-CA83-FF1A-21EB2FB74D7E}"/>
              </a:ext>
            </a:extLst>
          </p:cNvPr>
          <p:cNvSpPr txBox="1"/>
          <p:nvPr/>
        </p:nvSpPr>
        <p:spPr>
          <a:xfrm>
            <a:off x="7923435" y="5892864"/>
            <a:ext cx="25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Raw R Square &amp; RMSE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D8B650-FD16-79EC-7727-59C54A602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3884418"/>
            <a:ext cx="4206240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4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10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</a:t>
            </a:r>
            <a:endParaRPr lang="ko-KR" altLang="en-US" kern="0" spc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446776" cy="3785419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20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스케일링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값과 로우 값 비교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스케일링 값과 로우 값 전부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신뢰 하기  어려움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량의 부족으로 인해 독립과 종속 변수 사이의 관계 매칭의 어려움이 있다고 판단됨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프로젝트와 변수 관계 데이터를 비교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관계에 대한 값이 낮음을 알 수 있으며 이를  통해 데이터 량이 부족함을 알 수 있음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43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A776F02-058F-CF2A-4967-6727FDA9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907193"/>
            <a:ext cx="4206240" cy="1898080"/>
          </a:xfrm>
          <a:prstGeom prst="rect">
            <a:avLst/>
          </a:prstGeom>
        </p:spPr>
      </p:pic>
      <p:sp>
        <p:nvSpPr>
          <p:cNvPr id="64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931490D-4564-E279-1F50-4CF0C8C6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045138"/>
            <a:ext cx="4206240" cy="1675515"/>
          </a:xfrm>
          <a:prstGeom prst="rect">
            <a:avLst/>
          </a:prstGeom>
          <a:effectLst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67C7350-915A-0589-DA08-BAEFAEB47C16}"/>
              </a:ext>
            </a:extLst>
          </p:cNvPr>
          <p:cNvSpPr txBox="1"/>
          <p:nvPr/>
        </p:nvSpPr>
        <p:spPr>
          <a:xfrm>
            <a:off x="7394448" y="2832995"/>
            <a:ext cx="363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프로젝트 변수 관계 데이터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22F55F-FC87-C6E5-72B0-70E340C5E25A}"/>
              </a:ext>
            </a:extLst>
          </p:cNvPr>
          <p:cNvSpPr txBox="1"/>
          <p:nvPr/>
        </p:nvSpPr>
        <p:spPr>
          <a:xfrm>
            <a:off x="7394448" y="5854487"/>
            <a:ext cx="363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</a:t>
            </a:r>
            <a:r>
              <a:rPr lang="ko-KR" altLang="en-US" dirty="0"/>
              <a:t>프로젝트 변수 관계 데이터</a:t>
            </a:r>
          </a:p>
        </p:txBody>
      </p:sp>
    </p:spTree>
    <p:extLst>
      <p:ext uri="{BB962C8B-B14F-4D97-AF65-F5344CB8AC3E}">
        <p14:creationId xmlns:p14="http://schemas.microsoft.com/office/powerpoint/2010/main" val="47023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kern="10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 분석</a:t>
            </a:r>
            <a:endParaRPr lang="ko-KR" altLang="en-US" sz="3600" kern="0" spc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1100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생성된 모델의 </a:t>
            </a:r>
            <a:r>
              <a:rPr lang="en-US" altLang="ko-KR" sz="1100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R2 Square &amp; </a:t>
            </a:r>
            <a:r>
              <a:rPr lang="en-US" altLang="ko-KR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RMSE</a:t>
            </a: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값 분석</a:t>
            </a:r>
            <a:endParaRPr lang="en-US" altLang="ko-KR" sz="11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정확도와 신뢰도 부족</a:t>
            </a:r>
            <a:endParaRPr lang="en-US" altLang="ko-KR" sz="11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원인으로 수집 데이터 량의 절대적인 부족이라 판단</a:t>
            </a:r>
            <a:endParaRPr lang="en-US" altLang="ko-KR" sz="11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유의미한 데이터 값을 얻어내지 못함</a:t>
            </a:r>
            <a:endParaRPr lang="en-US" altLang="ko-KR" sz="11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얻어내기 위한 변수 설정</a:t>
            </a:r>
            <a:r>
              <a:rPr lang="en-US" altLang="ko-KR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분석 중요</a:t>
            </a:r>
            <a:endParaRPr lang="en-US" altLang="ko-KR" sz="11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데이터의 양과 질의 중요</a:t>
            </a:r>
            <a:endParaRPr lang="en-US" altLang="ko-KR" sz="11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데이터를 더 수집하여 유의미한 분석을 얻기 위해 다시 모델 생성을 진행해야 한다는 판단</a:t>
            </a:r>
            <a:r>
              <a:rPr lang="en-US" altLang="ko-KR" sz="11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7AEC8FFE-2190-BAFC-A6A2-901EBF3C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0" y="3018125"/>
            <a:ext cx="2092604" cy="3032759"/>
          </a:xfrm>
          <a:prstGeom prst="rect">
            <a:avLst/>
          </a:prstGeom>
          <a:noFill/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0">
            <a:extLst>
              <a:ext uri="{FF2B5EF4-FFF2-40B4-BE49-F238E27FC236}">
                <a16:creationId xmlns:a16="http://schemas.microsoft.com/office/drawing/2014/main" id="{BFE2CDCD-DEEA-FEB3-736A-50BC4E57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60" y="2640931"/>
            <a:ext cx="3031713" cy="3494772"/>
          </a:xfrm>
          <a:prstGeom prst="rect">
            <a:avLst/>
          </a:prstGeom>
          <a:noFill/>
        </p:spPr>
      </p:pic>
      <p:pic>
        <p:nvPicPr>
          <p:cNvPr id="8" name="Picture 23">
            <a:extLst>
              <a:ext uri="{FF2B5EF4-FFF2-40B4-BE49-F238E27FC236}">
                <a16:creationId xmlns:a16="http://schemas.microsoft.com/office/drawing/2014/main" id="{FA6A2E2C-3026-E7DD-2E77-1F47088B6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993" y="2577342"/>
            <a:ext cx="4831080" cy="12649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24">
            <a:extLst>
              <a:ext uri="{FF2B5EF4-FFF2-40B4-BE49-F238E27FC236}">
                <a16:creationId xmlns:a16="http://schemas.microsoft.com/office/drawing/2014/main" id="{1E8D3166-71FA-FF19-BAE7-541BE7BE5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993" y="3996444"/>
            <a:ext cx="3794760" cy="7162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0065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C0847-5545-C51A-9190-6BD77173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937" cy="435133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ko-KR" altLang="en-US"/>
              <a:t>프로젝트 개요</a:t>
            </a:r>
            <a:endParaRPr lang="en-US" altLang="ko-KR">
              <a:solidFill>
                <a:srgbClr val="C00000"/>
              </a:solidFill>
            </a:endParaRP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ko-KR" altLang="en-US"/>
              <a:t>데이터 수집 및 탐색</a:t>
            </a:r>
            <a:endParaRPr lang="en-US" altLang="ko-KR" b="1">
              <a:solidFill>
                <a:srgbClr val="C00000"/>
              </a:solidFill>
            </a:endParaRP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ko-KR" altLang="en-US"/>
              <a:t>데이터 모델링 프리프로세싱</a:t>
            </a:r>
            <a:endParaRPr lang="en-US" altLang="ko-KR"/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ko-KR" altLang="en-US"/>
              <a:t>데이터 분할</a:t>
            </a:r>
            <a:endParaRPr lang="en-US" altLang="ko-KR"/>
          </a:p>
          <a:p>
            <a:pPr marL="571500" indent="-571500">
              <a:lnSpc>
                <a:spcPct val="120000"/>
              </a:lnSpc>
              <a:buFont typeface="+mj-lt"/>
              <a:buAutoNum type="romanUcPeriod" startAt="5"/>
            </a:pPr>
            <a:r>
              <a:rPr lang="ko-KR" altLang="en-US"/>
              <a:t>데이터 스케일링</a:t>
            </a:r>
            <a:endParaRPr lang="en-US" altLang="ko-KR"/>
          </a:p>
          <a:p>
            <a:pPr marL="571500" indent="-571500">
              <a:lnSpc>
                <a:spcPct val="120000"/>
              </a:lnSpc>
              <a:buFont typeface="+mj-lt"/>
              <a:buAutoNum type="romanUcPeriod" startAt="5"/>
            </a:pPr>
            <a:r>
              <a:rPr lang="ko-KR" altLang="en-US"/>
              <a:t>모델 생성</a:t>
            </a:r>
            <a:endParaRPr lang="en-US" altLang="ko-KR"/>
          </a:p>
          <a:p>
            <a:pPr marL="571500" indent="-571500">
              <a:lnSpc>
                <a:spcPct val="120000"/>
              </a:lnSpc>
              <a:buFont typeface="+mj-lt"/>
              <a:buAutoNum type="romanUcPeriod" startAt="5"/>
            </a:pPr>
            <a:r>
              <a:rPr lang="ko-KR" altLang="en-US"/>
              <a:t>모델 평가</a:t>
            </a:r>
            <a:endParaRPr lang="en-US" altLang="ko-KR"/>
          </a:p>
          <a:p>
            <a:pPr marL="571500" indent="-571500">
              <a:lnSpc>
                <a:spcPct val="120000"/>
              </a:lnSpc>
              <a:buFont typeface="+mj-lt"/>
              <a:buAutoNum type="romanUcPeriod" startAt="5"/>
            </a:pPr>
            <a:r>
              <a:rPr lang="ko-KR" altLang="en-US"/>
              <a:t>프로젝트 결과 분석</a:t>
            </a:r>
          </a:p>
          <a:p>
            <a:pPr marL="571500" indent="-57150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1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b="1" dirty="0"/>
              <a:t>프로젝트 개요</a:t>
            </a:r>
            <a:endParaRPr lang="en-US" altLang="ko-KR" sz="3600" b="1" dirty="0">
              <a:solidFill>
                <a:srgbClr val="C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대상 현장 상황 소개 및 문제점 또는 개선점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대상 현장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많은 기후 변화로 인해</a:t>
            </a:r>
            <a:r>
              <a:rPr lang="ko-KR" altLang="en-US" sz="1800" kern="0" spc="0" dirty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생산량의 예측의 어려움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 증가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작물 가격의 폭락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가격을 방어하기위해 작물을 땅에 묻기도 함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 감소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작물 가격의 폭등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소비량을 따라가지 못해 ‘금값 현상’ 발생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 예측불가의 상황에서 기후 데이터를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 예측의 효과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생산량 및 출하량 조정을 통해 시장가의 안정 효과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농가의 안정적인 수익이 보장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생산자와 소비자 서로 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win-win’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상황이 만들어 질 수 있을 것이라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147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b="1" dirty="0"/>
              <a:t>데이터 수집 및 탐색</a:t>
            </a:r>
            <a:endParaRPr lang="en-US" altLang="ko-KR" sz="3600" b="1" dirty="0">
              <a:solidFill>
                <a:srgbClr val="C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</a:t>
            </a:r>
            <a:r>
              <a:rPr lang="ko-KR" altLang="en-US" sz="1800" kern="0" spc="0" dirty="0" err="1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수집처</a:t>
            </a:r>
            <a:r>
              <a:rPr lang="en-US" altLang="ko-KR" sz="1800" kern="0" spc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0" spc="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 및 기간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수집처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e-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나라지표 (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https://www.index.go.kr/main.do)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기간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 배추 생산량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 총 강수량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(mm)</a:t>
            </a: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전국 총 일조시간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C00000"/>
                </a:solidFill>
              </a:rPr>
              <a:t>데이터</a:t>
            </a:r>
            <a:r>
              <a:rPr lang="ko-KR" altLang="en-US" sz="1800" dirty="0">
                <a:solidFill>
                  <a:srgbClr val="C00000"/>
                </a:solidFill>
              </a:rPr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속성들의</a:t>
            </a:r>
            <a:r>
              <a:rPr lang="ko-KR" altLang="en-US" sz="1800" dirty="0">
                <a:solidFill>
                  <a:srgbClr val="C00000"/>
                </a:solidFill>
              </a:rPr>
              <a:t> 내용 및 분포</a:t>
            </a:r>
            <a:r>
              <a:rPr lang="en-US" altLang="ko-KR" sz="1800" dirty="0">
                <a:solidFill>
                  <a:srgbClr val="C00000"/>
                </a:solidFill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성격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강수량과 일조시간을 기반으로 배추의 생산량을 예측</a:t>
            </a:r>
            <a:endParaRPr lang="ko-KR" altLang="en-US" sz="1800" kern="0" spc="0" dirty="0"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3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kern="10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 프리프로세싱</a:t>
            </a:r>
            <a:endParaRPr lang="ko-KR" altLang="en-US" sz="3600" kern="0" spc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338328"/>
            <a:ext cx="7662078" cy="1605083"/>
          </a:xfrm>
        </p:spPr>
        <p:txBody>
          <a:bodyPr anchor="ctr"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19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배추의 생산량을 예측하기 위해서 전국 총 강수량과 일조시간을 활용</a:t>
            </a:r>
            <a:endParaRPr lang="en-US" altLang="ko-KR" sz="1900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생산량을 종속변수로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강수량과 일조시간을 독립변수로 지정하여 모델링을 진행</a:t>
            </a:r>
            <a:endParaRPr lang="en-US" altLang="ko-KR" sz="1600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1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데이터에서 연도</a:t>
            </a:r>
            <a:r>
              <a:rPr lang="en-US" altLang="ko-KR" sz="1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(Years)</a:t>
            </a:r>
            <a:r>
              <a:rPr lang="ko-KR" altLang="en-US" sz="1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단순 분류 표기 이므로 제외</a:t>
            </a:r>
            <a:endParaRPr lang="ko-KR" altLang="en-US" sz="19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39022-971F-E3F0-3119-1E26C02C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78" y="2492647"/>
            <a:ext cx="2539539" cy="3815108"/>
          </a:xfrm>
          <a:prstGeom prst="rect">
            <a:avLst/>
          </a:prstGeom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65B0133D-8E39-DB0A-875D-6D87BC20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88" y="2492647"/>
            <a:ext cx="3758630" cy="3860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044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kern="10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 프리프로세싱</a:t>
            </a:r>
            <a:endParaRPr lang="ko-KR" altLang="en-US" sz="3600" kern="0" spc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1B4761-7484-5F89-F83F-1BE50A07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2741194"/>
            <a:ext cx="5607228" cy="3294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39134E-061C-903B-9832-1DC5EC55D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01" y="2502568"/>
            <a:ext cx="3318417" cy="3850907"/>
          </a:xfrm>
          <a:prstGeom prst="rect">
            <a:avLst/>
          </a:prstGeom>
        </p:spPr>
      </p:pic>
      <p:sp>
        <p:nvSpPr>
          <p:cNvPr id="18" name="내용 개체 틀 5">
            <a:extLst>
              <a:ext uri="{FF2B5EF4-FFF2-40B4-BE49-F238E27FC236}">
                <a16:creationId xmlns:a16="http://schemas.microsoft.com/office/drawing/2014/main" id="{5D00998F-DE4D-423C-AF4A-626E54CFD889}"/>
              </a:ext>
            </a:extLst>
          </p:cNvPr>
          <p:cNvSpPr txBox="1">
            <a:spLocks/>
          </p:cNvSpPr>
          <p:nvPr/>
        </p:nvSpPr>
        <p:spPr>
          <a:xfrm>
            <a:off x="4206240" y="338328"/>
            <a:ext cx="7662078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배추의 생산량을 예측하기 위해서 전국 총 강수량과 일조시간을 활용</a:t>
            </a:r>
            <a:endParaRPr lang="en-US" altLang="ko-KR" sz="19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생산량을 종속변수로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강수량과 일조시간을 독립변수로 지정하여 모델링을 진행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데이터에서 연도</a:t>
            </a:r>
            <a:r>
              <a:rPr lang="en-US" altLang="ko-KR" sz="1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(Years)</a:t>
            </a:r>
            <a:r>
              <a:rPr lang="ko-KR" altLang="en-US" sz="19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단순 분류 표기 이므로 제외</a:t>
            </a:r>
            <a:endParaRPr lang="ko-KR" altLang="en-US" sz="1900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2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kern="10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스케일링</a:t>
            </a:r>
            <a:endParaRPr lang="ko-KR" altLang="en-US" sz="3600" kern="0" spc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19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독립변수 데이터의 값을 비교</a:t>
            </a:r>
            <a:endParaRPr lang="en-US" altLang="ko-KR" sz="1900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500" kern="0" spc="0" dirty="0">
                <a:effectLst/>
                <a:latin typeface="함초롬바탕" panose="02030604000101010101" pitchFamily="18" charset="-127"/>
              </a:rPr>
              <a:t>스케일링 전과 후의 데이터 값이 같게 출력</a:t>
            </a:r>
            <a:endParaRPr lang="en-US" altLang="ko-KR" sz="1500" kern="0" spc="0" dirty="0">
              <a:effectLst/>
              <a:latin typeface="함초롬바탕" panose="02030604000101010101" pitchFamily="18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500" kern="0" dirty="0">
                <a:latin typeface="함초롬바탕" panose="02030604000101010101" pitchFamily="18" charset="-127"/>
              </a:rPr>
              <a:t>원인을 찾기 위해서 모델 생성 진행 계속</a:t>
            </a:r>
            <a:r>
              <a:rPr lang="ko-KR" altLang="en-US" sz="1500" kern="0" spc="0" dirty="0">
                <a:effectLst/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23A517-B06F-A926-1F7F-A082E37B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396888"/>
            <a:ext cx="4974336" cy="1982857"/>
          </a:xfrm>
          <a:prstGeom prst="rect">
            <a:avLst/>
          </a:prstGeom>
          <a:noFill/>
        </p:spPr>
      </p:pic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47B45A1-6FE9-D57D-97B8-52F55C9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812082"/>
            <a:ext cx="4974336" cy="1152470"/>
          </a:xfrm>
          <a:prstGeom prst="rect">
            <a:avLst/>
          </a:prstGeom>
          <a:noFill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88B4F5-0463-7A8E-3F7B-E17136109CB2}"/>
              </a:ext>
            </a:extLst>
          </p:cNvPr>
          <p:cNvSpPr/>
          <p:nvPr/>
        </p:nvSpPr>
        <p:spPr>
          <a:xfrm>
            <a:off x="2338939" y="4042611"/>
            <a:ext cx="587141" cy="5486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3A9E71-CC7C-6AE7-BD96-088D6E4FFB13}"/>
              </a:ext>
            </a:extLst>
          </p:cNvPr>
          <p:cNvSpPr/>
          <p:nvPr/>
        </p:nvSpPr>
        <p:spPr>
          <a:xfrm>
            <a:off x="8439325" y="4518243"/>
            <a:ext cx="1057013" cy="4463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10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</a:t>
            </a:r>
            <a:endParaRPr lang="ko-KR" altLang="en-US" kern="0" spc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80866" cy="3785419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20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20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모델을 생성하여 데이터 값을 분석을 진행</a:t>
            </a:r>
            <a:endParaRPr lang="en-US" altLang="ko-KR" sz="2000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effectLst/>
                <a:latin typeface="함초롬바탕" panose="02030604000101010101" pitchFamily="18" charset="-127"/>
              </a:rPr>
              <a:t>데이터 값이 비정상적으로 높음</a:t>
            </a:r>
            <a:endParaRPr lang="en-US" altLang="ko-KR" sz="1600" kern="0" spc="0" dirty="0">
              <a:effectLst/>
              <a:latin typeface="함초롬바탕" panose="02030604000101010101" pitchFamily="18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effectLst/>
                <a:latin typeface="함초롬바탕" panose="02030604000101010101" pitchFamily="18" charset="-127"/>
              </a:rPr>
              <a:t>데이터의 문제가 있다고 판단</a:t>
            </a:r>
            <a:endParaRPr lang="en-US" altLang="ko-KR" sz="1600" kern="0" spc="0" dirty="0">
              <a:effectLst/>
              <a:latin typeface="함초롬바탕" panose="02030604000101010101" pitchFamily="18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dirty="0">
                <a:latin typeface="함초롬바탕" panose="02030604000101010101" pitchFamily="18" charset="-127"/>
              </a:rPr>
              <a:t>모델 생성까지 진행하기로 결정</a:t>
            </a:r>
            <a:r>
              <a:rPr lang="ko-KR" altLang="en-US" sz="2000" kern="0" spc="0" dirty="0">
                <a:effectLst/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97FE2B6-BF78-61A8-048D-0AE2FF0C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60" y="807593"/>
            <a:ext cx="4996735" cy="5239568"/>
          </a:xfrm>
          <a:prstGeom prst="rect">
            <a:avLst/>
          </a:prstGeom>
          <a:noFill/>
          <a:effectLst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E0D9FF-E4D7-DAE4-6AFA-E676A6C3F511}"/>
              </a:ext>
            </a:extLst>
          </p:cNvPr>
          <p:cNvSpPr/>
          <p:nvPr/>
        </p:nvSpPr>
        <p:spPr>
          <a:xfrm>
            <a:off x="5917160" y="5139891"/>
            <a:ext cx="4996735" cy="9072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122006-570F-452B-8E16-79A9DF86BE7D}"/>
              </a:ext>
            </a:extLst>
          </p:cNvPr>
          <p:cNvCxnSpPr/>
          <p:nvPr/>
        </p:nvCxnSpPr>
        <p:spPr>
          <a:xfrm>
            <a:off x="6207853" y="5410899"/>
            <a:ext cx="15771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5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10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</a:t>
            </a:r>
            <a:endParaRPr lang="ko-KR" altLang="en-US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825B3-0D7B-EE51-07B9-505056E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269992" cy="3785419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600"/>
              </a:spcAft>
            </a:pPr>
            <a:r>
              <a:rPr lang="ko-KR" altLang="en-US" sz="20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모델을 생성하여 데이터 스케일링 과정을 진행</a:t>
            </a:r>
            <a:endParaRPr lang="en-US" altLang="ko-KR" sz="2000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600" kern="0" spc="0" dirty="0">
                <a:effectLst/>
                <a:latin typeface="함초롬바탕" panose="02030604000101010101" pitchFamily="18" charset="-127"/>
              </a:rPr>
              <a:t> </a:t>
            </a:r>
            <a:r>
              <a:rPr lang="en-US" altLang="ko-KR" sz="1600" kern="0" dirty="0">
                <a:latin typeface="함초롬바탕" panose="02030604000101010101" pitchFamily="18" charset="-127"/>
              </a:rPr>
              <a:t> R2 Square, RMSE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 값</a:t>
            </a:r>
            <a:endParaRPr lang="en-US" altLang="ko-KR" sz="1600" kern="0" dirty="0">
              <a:latin typeface="함초롬바탕" panose="02030604000101010101" pitchFamily="18" charset="-127"/>
            </a:endParaRP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200" kern="0" spc="0" dirty="0">
                <a:effectLst/>
                <a:latin typeface="함초롬바탕" panose="02030604000101010101" pitchFamily="18" charset="-127"/>
              </a:rPr>
              <a:t>모델의 신뢰도와 정확도를 판단하는 지표</a:t>
            </a:r>
            <a:endParaRPr lang="en-US" altLang="ko-KR" sz="1200" kern="0" spc="0" dirty="0">
              <a:effectLst/>
              <a:latin typeface="함초롬바탕" panose="02030604000101010101" pitchFamily="18" charset="-127"/>
            </a:endParaRP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</a:pPr>
            <a:r>
              <a:rPr lang="ko-KR" altLang="en-US" sz="1200" kern="0" spc="0" dirty="0">
                <a:effectLst/>
                <a:latin typeface="함초롬바탕" panose="02030604000101010101" pitchFamily="18" charset="-127"/>
              </a:rPr>
              <a:t>각자의 값을 분석했을 때</a:t>
            </a:r>
            <a:r>
              <a:rPr lang="en-US" altLang="ko-KR" sz="1200" kern="0" spc="0" dirty="0"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effectLst/>
                <a:latin typeface="함초롬바탕" panose="02030604000101010101" pitchFamily="18" charset="-127"/>
              </a:rPr>
              <a:t>해당 모델의 정확도</a:t>
            </a:r>
            <a:r>
              <a:rPr lang="en-US" altLang="ko-KR" sz="1200" kern="0" spc="0" dirty="0"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effectLst/>
                <a:latin typeface="함초롬바탕" panose="02030604000101010101" pitchFamily="18" charset="-127"/>
              </a:rPr>
              <a:t>신뢰도 낮음</a:t>
            </a:r>
            <a:endParaRPr lang="en-US" altLang="ko-KR" sz="1200" kern="0" spc="0" dirty="0">
              <a:effectLst/>
              <a:latin typeface="함초롬바탕" panose="02030604000101010101" pitchFamily="18" charset="-127"/>
            </a:endParaRP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600" kern="0" spc="0" dirty="0">
                <a:effectLst/>
                <a:latin typeface="함초롬바탕" panose="02030604000101010101" pitchFamily="18" charset="-127"/>
              </a:rPr>
              <a:t> </a:t>
            </a:r>
          </a:p>
          <a:p>
            <a:pPr marL="457200" lvl="1" indent="0" fontAlgn="base">
              <a:spcBef>
                <a:spcPts val="0"/>
              </a:spcBef>
              <a:spcAft>
                <a:spcPts val="600"/>
              </a:spcAft>
            </a:pPr>
            <a:endParaRPr lang="en-US" altLang="ko-KR" sz="16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4B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006D58E6-5A01-241B-E3B0-21A666AB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1304527"/>
            <a:ext cx="4206240" cy="1103412"/>
          </a:xfrm>
          <a:prstGeom prst="rect">
            <a:avLst/>
          </a:prstGeom>
          <a:noFill/>
        </p:spPr>
      </p:pic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A5CD3CA-E88D-BCBB-5E57-C3A80C5D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486579"/>
            <a:ext cx="4206240" cy="79263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52517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505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함초롬바탕</vt:lpstr>
      <vt:lpstr>Arial</vt:lpstr>
      <vt:lpstr>Calibri</vt:lpstr>
      <vt:lpstr>Office 테마</vt:lpstr>
      <vt:lpstr>Linear Regression</vt:lpstr>
      <vt:lpstr>차례</vt:lpstr>
      <vt:lpstr>프로젝트 개요</vt:lpstr>
      <vt:lpstr>데이터 수집 및 탐색</vt:lpstr>
      <vt:lpstr>데이터 모델링 프리프로세싱</vt:lpstr>
      <vt:lpstr>데이터 모델링 프리프로세싱</vt:lpstr>
      <vt:lpstr>데이터 스케일링</vt:lpstr>
      <vt:lpstr>모델 생성</vt:lpstr>
      <vt:lpstr>모델 생성</vt:lpstr>
      <vt:lpstr>모델 평가</vt:lpstr>
      <vt:lpstr>모델 평가</vt:lpstr>
      <vt:lpstr>프로젝트 결과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프로젝트 결과 발표</dc:title>
  <dc:creator>kim jae</dc:creator>
  <cp:lastModifiedBy>송 동건</cp:lastModifiedBy>
  <cp:revision>10</cp:revision>
  <dcterms:created xsi:type="dcterms:W3CDTF">2022-10-06T07:38:55Z</dcterms:created>
  <dcterms:modified xsi:type="dcterms:W3CDTF">2022-10-19T13:53:19Z</dcterms:modified>
</cp:coreProperties>
</file>