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71" r:id="rId6"/>
    <p:sldId id="273" r:id="rId7"/>
    <p:sldId id="275" r:id="rId8"/>
    <p:sldId id="276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469A6F-4539-4E40-99A7-89B47ECF3F84}" v="236" dt="2024-04-10T01:04:15.122"/>
    <p1510:client id="{2F924D00-A3B2-460E-A5F7-B197EFF2A14B}" v="367" dt="2024-04-09T05:42:11.659"/>
    <p1510:client id="{7CFF7F8F-97A7-4E19-B2EB-EBBCBCE9ABB5}" v="6" dt="2024-04-09T18:11:27.1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0C05-8007-486A-B79B-DE594FC58493}" type="datetimeFigureOut">
              <a:rPr lang="es-CO" smtClean="0"/>
              <a:t>9/04/2024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F1E-87F9-4172-AB88-524A987AAD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712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0C05-8007-486A-B79B-DE594FC58493}" type="datetimeFigureOut">
              <a:rPr lang="es-CO" smtClean="0"/>
              <a:t>9/04/2024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F1E-87F9-4172-AB88-524A987AAD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266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0C05-8007-486A-B79B-DE594FC58493}" type="datetimeFigureOut">
              <a:rPr lang="es-CO" smtClean="0"/>
              <a:t>9/04/2024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F1E-87F9-4172-AB88-524A987AAD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869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0C05-8007-486A-B79B-DE594FC58493}" type="datetimeFigureOut">
              <a:rPr lang="es-CO" smtClean="0"/>
              <a:t>9/04/2024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F1E-87F9-4172-AB88-524A987AAD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513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0C05-8007-486A-B79B-DE594FC58493}" type="datetimeFigureOut">
              <a:rPr lang="es-CO" smtClean="0"/>
              <a:t>9/04/2024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F1E-87F9-4172-AB88-524A987AAD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8351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0C05-8007-486A-B79B-DE594FC58493}" type="datetimeFigureOut">
              <a:rPr lang="es-CO" smtClean="0"/>
              <a:t>9/04/2024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F1E-87F9-4172-AB88-524A987AAD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790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0C05-8007-486A-B79B-DE594FC58493}" type="datetimeFigureOut">
              <a:rPr lang="es-CO" smtClean="0"/>
              <a:t>9/04/2024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F1E-87F9-4172-AB88-524A987AAD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273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0C05-8007-486A-B79B-DE594FC58493}" type="datetimeFigureOut">
              <a:rPr lang="es-CO" smtClean="0"/>
              <a:t>9/04/2024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F1E-87F9-4172-AB88-524A987AAD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925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0C05-8007-486A-B79B-DE594FC58493}" type="datetimeFigureOut">
              <a:rPr lang="es-CO" smtClean="0"/>
              <a:t>9/04/2024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F1E-87F9-4172-AB88-524A987AAD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604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0C05-8007-486A-B79B-DE594FC58493}" type="datetimeFigureOut">
              <a:rPr lang="es-CO" smtClean="0"/>
              <a:t>9/04/2024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F1E-87F9-4172-AB88-524A987AAD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273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0C05-8007-486A-B79B-DE594FC58493}" type="datetimeFigureOut">
              <a:rPr lang="es-CO" smtClean="0"/>
              <a:t>9/04/2024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F1E-87F9-4172-AB88-524A987AAD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100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10C05-8007-486A-B79B-DE594FC58493}" type="datetimeFigureOut">
              <a:rPr lang="es-CO" smtClean="0"/>
              <a:t>9/04/2024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37F1E-87F9-4172-AB88-524A987AAD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590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prizzedd/REMIXXED/blob/main/trimestre_3/1_Diagrama_casos_de_uso/DIAGRAMA.jpe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prizzedd/REMIXXED/blob/main/trimestre_3/2_DDL_y_DML/WhatsApp%20Image%202024-04-09%20at%2000.40.19.jpe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prizzedd/REMIXXED/blob/main/trimestre_3/2_DDL_y_DML/image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prizzedd/REMIXXED/blob/main/trimestre_3/3_CRUD_Proyecto/imagen_2024-04-09_200140654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357116" y="324134"/>
            <a:ext cx="11477767" cy="6209732"/>
            <a:chOff x="300251" y="313899"/>
            <a:chExt cx="11477767" cy="6209732"/>
          </a:xfrm>
        </p:grpSpPr>
        <p:sp>
          <p:nvSpPr>
            <p:cNvPr id="4" name="Rectángulo redondeado 3"/>
            <p:cNvSpPr/>
            <p:nvPr/>
          </p:nvSpPr>
          <p:spPr>
            <a:xfrm>
              <a:off x="300251" y="313899"/>
              <a:ext cx="11477767" cy="6209732"/>
            </a:xfrm>
            <a:prstGeom prst="roundRect">
              <a:avLst>
                <a:gd name="adj" fmla="val 1161"/>
              </a:avLst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61824" y="5079955"/>
              <a:ext cx="1476375" cy="1307198"/>
            </a:xfrm>
            <a:prstGeom prst="rect">
              <a:avLst/>
            </a:prstGeom>
          </p:spPr>
        </p:pic>
      </p:grpSp>
      <p:sp>
        <p:nvSpPr>
          <p:cNvPr id="6" name="CuadroTexto 5"/>
          <p:cNvSpPr txBox="1"/>
          <p:nvPr/>
        </p:nvSpPr>
        <p:spPr>
          <a:xfrm>
            <a:off x="8398111" y="1087747"/>
            <a:ext cx="2756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REMIXXED</a:t>
            </a:r>
          </a:p>
        </p:txBody>
      </p:sp>
      <p:sp>
        <p:nvSpPr>
          <p:cNvPr id="9" name="Google Shape;51;p2"/>
          <p:cNvSpPr txBox="1"/>
          <p:nvPr/>
        </p:nvSpPr>
        <p:spPr>
          <a:xfrm>
            <a:off x="3762233" y="2842767"/>
            <a:ext cx="6575785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Presentado Por: Esteban Sánchez </a:t>
            </a:r>
          </a:p>
          <a:p>
            <a:r>
              <a:rPr lang="es-CO" sz="2000" dirty="0">
                <a:solidFill>
                  <a:schemeClr val="dk1"/>
                </a:solidFill>
                <a:cs typeface="Calibri" panose="020F0502020204030204"/>
              </a:rPr>
              <a:t>                             Diego Guzmán </a:t>
            </a:r>
          </a:p>
          <a:p>
            <a:r>
              <a:rPr lang="es-CO" sz="2000" dirty="0"/>
              <a:t>                              Felipe Franco</a:t>
            </a:r>
            <a:endParaRPr lang="es-CO" sz="2000" dirty="0">
              <a:cs typeface="Calibri"/>
            </a:endParaRPr>
          </a:p>
          <a:p>
            <a:r>
              <a:rPr lang="es-CO" sz="2000" dirty="0"/>
              <a:t>                              Esteban Reina</a:t>
            </a:r>
            <a:endParaRPr lang="es-CO" sz="2000" dirty="0">
              <a:cs typeface="Calibri" panose="020F0502020204030204"/>
            </a:endParaRPr>
          </a:p>
          <a:p>
            <a:endParaRPr lang="es-CO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4363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370589" y="313899"/>
            <a:ext cx="11477767" cy="6209732"/>
          </a:xfrm>
          <a:prstGeom prst="roundRect">
            <a:avLst>
              <a:gd name="adj" fmla="val 1161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981" y="493887"/>
            <a:ext cx="1149459" cy="941018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4051195" y="2464658"/>
            <a:ext cx="4347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REMIXXED</a:t>
            </a:r>
          </a:p>
        </p:txBody>
      </p:sp>
      <p:sp>
        <p:nvSpPr>
          <p:cNvPr id="12" name="Google Shape;58;p3"/>
          <p:cNvSpPr/>
          <p:nvPr/>
        </p:nvSpPr>
        <p:spPr>
          <a:xfrm flipV="1">
            <a:off x="4520983" y="3383335"/>
            <a:ext cx="1148297" cy="45719"/>
          </a:xfrm>
          <a:custGeom>
            <a:avLst/>
            <a:gdLst/>
            <a:ahLst/>
            <a:cxnLst/>
            <a:rect l="l" t="t" r="r" b="b"/>
            <a:pathLst>
              <a:path w="1239520" h="118745" extrusionOk="0">
                <a:moveTo>
                  <a:pt x="1239272" y="118534"/>
                </a:moveTo>
                <a:lnTo>
                  <a:pt x="0" y="118534"/>
                </a:lnTo>
                <a:lnTo>
                  <a:pt x="0" y="0"/>
                </a:lnTo>
                <a:lnTo>
                  <a:pt x="1239272" y="0"/>
                </a:lnTo>
                <a:lnTo>
                  <a:pt x="1239272" y="11853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385624" y="3652816"/>
            <a:ext cx="6096000" cy="77380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marR="12700" lvl="0">
              <a:lnSpc>
                <a:spcPct val="128000"/>
              </a:lnSpc>
              <a:spcBef>
                <a:spcPts val="100"/>
              </a:spcBef>
              <a:buClr>
                <a:schemeClr val="dk1"/>
              </a:buClr>
              <a:buSzPts val="1100"/>
            </a:pPr>
            <a:r>
              <a:rPr lang="es-MX" dirty="0">
                <a:solidFill>
                  <a:srgbClr val="6C6C6C"/>
                </a:solidFill>
                <a:ea typeface="Calibri"/>
                <a:cs typeface="Calibri"/>
                <a:sym typeface="Calibri"/>
              </a:rPr>
              <a:t>Software de streaming y publicidad para artistas emergentes.</a:t>
            </a:r>
          </a:p>
          <a:p>
            <a:pPr marL="12700" marR="5080" lvl="0">
              <a:lnSpc>
                <a:spcPct val="128000"/>
              </a:lnSpc>
            </a:pPr>
            <a:endParaRPr lang="es-MX" dirty="0">
              <a:solidFill>
                <a:srgbClr val="6C6C6C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269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/>
          <p:cNvGrpSpPr/>
          <p:nvPr/>
        </p:nvGrpSpPr>
        <p:grpSpPr>
          <a:xfrm>
            <a:off x="0" y="0"/>
            <a:ext cx="12192000" cy="1005385"/>
            <a:chOff x="0" y="0"/>
            <a:chExt cx="12192000" cy="1310185"/>
          </a:xfrm>
        </p:grpSpPr>
        <p:sp>
          <p:nvSpPr>
            <p:cNvPr id="9" name="Rectángulo 8"/>
            <p:cNvSpPr/>
            <p:nvPr/>
          </p:nvSpPr>
          <p:spPr>
            <a:xfrm>
              <a:off x="0" y="0"/>
              <a:ext cx="12192000" cy="13101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71981" y="0"/>
              <a:ext cx="1820019" cy="1310185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</p:grpSp>
      <p:sp>
        <p:nvSpPr>
          <p:cNvPr id="15" name="Google Shape;65;p4"/>
          <p:cNvSpPr txBox="1">
            <a:spLocks/>
          </p:cNvSpPr>
          <p:nvPr/>
        </p:nvSpPr>
        <p:spPr>
          <a:xfrm>
            <a:off x="547171" y="190347"/>
            <a:ext cx="8369225" cy="62772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05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0"/>
              </a:spcBef>
            </a:pPr>
            <a:r>
              <a:rPr lang="es-CO" sz="4000" dirty="0">
                <a:solidFill>
                  <a:srgbClr val="FFFFFF"/>
                </a:solidFill>
                <a:latin typeface="+mn-lt"/>
              </a:rPr>
              <a:t>Objetivo General</a:t>
            </a:r>
            <a:endParaRPr lang="es-CO" sz="4000" dirty="0">
              <a:latin typeface="+mn-lt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2E4FC7C-A56E-29F5-A966-576A471A65D5}"/>
              </a:ext>
            </a:extLst>
          </p:cNvPr>
          <p:cNvSpPr txBox="1"/>
          <p:nvPr/>
        </p:nvSpPr>
        <p:spPr>
          <a:xfrm>
            <a:off x="383158" y="1502688"/>
            <a:ext cx="61635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MX" sz="2800" dirty="0"/>
          </a:p>
          <a:p>
            <a:r>
              <a:rPr lang="es-MX" sz="2800" dirty="0"/>
              <a:t>Objetivo general :</a:t>
            </a:r>
          </a:p>
          <a:p>
            <a:r>
              <a:rPr lang="es-MX" sz="2800" dirty="0"/>
              <a:t>Desarrollar un software accesible que potencie la gestión artística, proporcionando herramientas intuitivas para la promoción y comercialización de su obra, con el fin de facilitar su inserción en la escena artística y maximizar su visibilidad.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9031AF1-33F1-CC66-D5BB-3D4466102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866" y="1500532"/>
            <a:ext cx="3408153" cy="511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3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/>
          <p:cNvGrpSpPr/>
          <p:nvPr/>
        </p:nvGrpSpPr>
        <p:grpSpPr>
          <a:xfrm>
            <a:off x="0" y="0"/>
            <a:ext cx="12192000" cy="1310185"/>
            <a:chOff x="0" y="0"/>
            <a:chExt cx="12192000" cy="1310185"/>
          </a:xfrm>
        </p:grpSpPr>
        <p:sp>
          <p:nvSpPr>
            <p:cNvPr id="9" name="Rectángulo 8"/>
            <p:cNvSpPr/>
            <p:nvPr/>
          </p:nvSpPr>
          <p:spPr>
            <a:xfrm>
              <a:off x="0" y="0"/>
              <a:ext cx="12192000" cy="13101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71981" y="0"/>
              <a:ext cx="1820019" cy="1310185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</p:grpSp>
      <p:sp>
        <p:nvSpPr>
          <p:cNvPr id="15" name="Google Shape;65;p4"/>
          <p:cNvSpPr txBox="1">
            <a:spLocks/>
          </p:cNvSpPr>
          <p:nvPr/>
        </p:nvSpPr>
        <p:spPr>
          <a:xfrm>
            <a:off x="187942" y="342747"/>
            <a:ext cx="9824810" cy="62772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05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0"/>
              </a:spcBef>
            </a:pPr>
            <a:r>
              <a:rPr lang="es-CO" sz="4000" dirty="0">
                <a:solidFill>
                  <a:srgbClr val="FFFFFF"/>
                </a:solidFill>
                <a:latin typeface="+mn-lt"/>
                <a:cs typeface="Calibri"/>
                <a:hlinkClick r:id="rId3"/>
              </a:rPr>
              <a:t>Diagrama de casos de uso</a:t>
            </a:r>
            <a:endParaRPr lang="es-CO" sz="4000">
              <a:solidFill>
                <a:srgbClr val="FFFFFF"/>
              </a:solidFill>
              <a:latin typeface="+mn-lt"/>
              <a:cs typeface="Calibri"/>
            </a:endParaRPr>
          </a:p>
        </p:txBody>
      </p:sp>
      <p:pic>
        <p:nvPicPr>
          <p:cNvPr id="2" name="Imagen 1" descr="Diagrama, Esquemático&#10;&#10;Descripción generada automáticamente">
            <a:extLst>
              <a:ext uri="{FF2B5EF4-FFF2-40B4-BE49-F238E27FC236}">
                <a16:creationId xmlns:a16="http://schemas.microsoft.com/office/drawing/2014/main" id="{49CE095C-A5C5-AA25-DD25-499057169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257" y="1318200"/>
            <a:ext cx="9263742" cy="553877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985B94C-957B-0CF7-D148-31F95C043973}"/>
              </a:ext>
            </a:extLst>
          </p:cNvPr>
          <p:cNvSpPr txBox="1"/>
          <p:nvPr/>
        </p:nvSpPr>
        <p:spPr>
          <a:xfrm>
            <a:off x="2" y="1322616"/>
            <a:ext cx="334735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rgbClr val="000000"/>
                </a:solidFill>
                <a:ea typeface="+mn-lt"/>
                <a:cs typeface="+mn-lt"/>
              </a:rPr>
              <a:t>El diagrama de casos de uso es una herramienta de modelado  que se utiliza para visualizar las interacciones entre un sistema y sus actores, es decir, las personas, sistemas u otros elementos que interactúan con el sistema. 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169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/>
          <p:cNvGrpSpPr/>
          <p:nvPr/>
        </p:nvGrpSpPr>
        <p:grpSpPr>
          <a:xfrm>
            <a:off x="0" y="0"/>
            <a:ext cx="12192000" cy="1310185"/>
            <a:chOff x="0" y="0"/>
            <a:chExt cx="12192000" cy="1310185"/>
          </a:xfrm>
        </p:grpSpPr>
        <p:sp>
          <p:nvSpPr>
            <p:cNvPr id="9" name="Rectángulo 8"/>
            <p:cNvSpPr/>
            <p:nvPr/>
          </p:nvSpPr>
          <p:spPr>
            <a:xfrm>
              <a:off x="0" y="0"/>
              <a:ext cx="12192000" cy="13101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71981" y="0"/>
              <a:ext cx="1820019" cy="1310185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</p:grpSp>
      <p:sp>
        <p:nvSpPr>
          <p:cNvPr id="15" name="Google Shape;65;p4"/>
          <p:cNvSpPr txBox="1">
            <a:spLocks/>
          </p:cNvSpPr>
          <p:nvPr/>
        </p:nvSpPr>
        <p:spPr>
          <a:xfrm>
            <a:off x="547171" y="190347"/>
            <a:ext cx="9824810" cy="62772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05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0"/>
              </a:spcBef>
            </a:pPr>
            <a:r>
              <a:rPr lang="es-CO" sz="4000" dirty="0">
                <a:solidFill>
                  <a:srgbClr val="FFFFFF"/>
                </a:solidFill>
                <a:latin typeface="Calibri"/>
                <a:ea typeface="Calibri"/>
                <a:cs typeface="Calibri"/>
                <a:hlinkClick r:id="rId3"/>
              </a:rPr>
              <a:t>DDL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3D3D1CC-2464-133D-0DF8-A97C361ADB26}"/>
              </a:ext>
            </a:extLst>
          </p:cNvPr>
          <p:cNvSpPr txBox="1"/>
          <p:nvPr/>
        </p:nvSpPr>
        <p:spPr>
          <a:xfrm>
            <a:off x="1077" y="1305645"/>
            <a:ext cx="3677216" cy="39812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s-CO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s-CO" dirty="0">
                <a:latin typeface="Calibri"/>
                <a:cs typeface="Calibri"/>
              </a:rPr>
              <a:t>CREATE TABLE</a:t>
            </a:r>
            <a:r>
              <a:rPr lang="es-CO" dirty="0">
                <a:solidFill>
                  <a:srgbClr val="000000"/>
                </a:solidFill>
                <a:ea typeface="+mn-lt"/>
                <a:cs typeface="+mn-lt"/>
              </a:rPr>
              <a:t>: Para crear una nueva tabla en la base de datos.</a:t>
            </a:r>
            <a:endParaRPr lang="es-CO" dirty="0"/>
          </a:p>
          <a:p>
            <a:r>
              <a:rPr lang="es-CO" dirty="0">
                <a:latin typeface="Calibri"/>
                <a:cs typeface="Calibri"/>
              </a:rPr>
              <a:t>ALTER TABLE</a:t>
            </a:r>
            <a:r>
              <a:rPr lang="es-CO" dirty="0">
                <a:solidFill>
                  <a:srgbClr val="000000"/>
                </a:solidFill>
                <a:ea typeface="+mn-lt"/>
                <a:cs typeface="+mn-lt"/>
              </a:rPr>
              <a:t>: Para modificar la estructura de una tabla existente (agregar, modificar o eliminar columnas, índices, etc.).</a:t>
            </a:r>
            <a:endParaRPr lang="es-CO" dirty="0"/>
          </a:p>
          <a:p>
            <a:r>
              <a:rPr lang="es-CO" dirty="0">
                <a:latin typeface="Calibri"/>
                <a:cs typeface="Calibri"/>
              </a:rPr>
              <a:t>DROP TABLE</a:t>
            </a:r>
            <a:r>
              <a:rPr lang="es-CO" dirty="0">
                <a:solidFill>
                  <a:srgbClr val="000000"/>
                </a:solidFill>
                <a:ea typeface="+mn-lt"/>
                <a:cs typeface="+mn-lt"/>
              </a:rPr>
              <a:t>: Para eliminar una tabla de la base de datos.</a:t>
            </a:r>
            <a:endParaRPr lang="es-CO" dirty="0"/>
          </a:p>
          <a:p>
            <a:r>
              <a:rPr lang="es-CO" dirty="0">
                <a:latin typeface="Calibri"/>
                <a:cs typeface="Calibri"/>
              </a:rPr>
              <a:t>CREATE INDEX</a:t>
            </a:r>
            <a:r>
              <a:rPr lang="es-CO" dirty="0">
                <a:solidFill>
                  <a:srgbClr val="000000"/>
                </a:solidFill>
                <a:ea typeface="+mn-lt"/>
                <a:cs typeface="+mn-lt"/>
              </a:rPr>
              <a:t>: Para crear un nuevo índice en una tabla.</a:t>
            </a:r>
            <a:endParaRPr lang="es-CO" dirty="0"/>
          </a:p>
          <a:p>
            <a:r>
              <a:rPr lang="es-CO" dirty="0">
                <a:latin typeface="Calibri"/>
                <a:cs typeface="Calibri"/>
              </a:rPr>
              <a:t>DROP INDEX</a:t>
            </a:r>
            <a:r>
              <a:rPr lang="es-CO" dirty="0">
                <a:solidFill>
                  <a:srgbClr val="000000"/>
                </a:solidFill>
                <a:ea typeface="+mn-lt"/>
                <a:cs typeface="+mn-lt"/>
              </a:rPr>
              <a:t>: Para eliminar un índice de una tabla.</a:t>
            </a:r>
            <a:endParaRPr lang="es-CO" dirty="0"/>
          </a:p>
          <a:p>
            <a:endParaRPr lang="es-CO" dirty="0">
              <a:cs typeface="Calibri"/>
            </a:endParaRPr>
          </a:p>
        </p:txBody>
      </p:sp>
      <p:pic>
        <p:nvPicPr>
          <p:cNvPr id="2" name="Imagen 1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BA37A849-2AF5-882D-E69D-FFDF43DE6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457" y="1344009"/>
            <a:ext cx="8044543" cy="530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25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/>
          <p:cNvGrpSpPr/>
          <p:nvPr/>
        </p:nvGrpSpPr>
        <p:grpSpPr>
          <a:xfrm>
            <a:off x="0" y="-10886"/>
            <a:ext cx="12192000" cy="1190443"/>
            <a:chOff x="0" y="0"/>
            <a:chExt cx="12192000" cy="1310185"/>
          </a:xfrm>
        </p:grpSpPr>
        <p:sp>
          <p:nvSpPr>
            <p:cNvPr id="9" name="Rectángulo 8"/>
            <p:cNvSpPr/>
            <p:nvPr/>
          </p:nvSpPr>
          <p:spPr>
            <a:xfrm>
              <a:off x="0" y="0"/>
              <a:ext cx="12192000" cy="13101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71981" y="0"/>
              <a:ext cx="1820019" cy="1310185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</p:grpSp>
      <p:sp>
        <p:nvSpPr>
          <p:cNvPr id="15" name="Google Shape;65;p4"/>
          <p:cNvSpPr txBox="1">
            <a:spLocks/>
          </p:cNvSpPr>
          <p:nvPr/>
        </p:nvSpPr>
        <p:spPr>
          <a:xfrm>
            <a:off x="547171" y="190347"/>
            <a:ext cx="9824810" cy="62772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05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0"/>
              </a:spcBef>
            </a:pPr>
            <a:r>
              <a:rPr lang="es-CO" sz="4000" dirty="0">
                <a:solidFill>
                  <a:srgbClr val="FFFFFF"/>
                </a:solidFill>
                <a:latin typeface="+mn-lt"/>
                <a:hlinkClick r:id="rId3"/>
              </a:rPr>
              <a:t>DML</a:t>
            </a:r>
            <a:endParaRPr lang="es-ES">
              <a:ea typeface="Calibri Light"/>
              <a:cs typeface="Calibri Light"/>
            </a:endParaRPr>
          </a:p>
        </p:txBody>
      </p:sp>
      <p:pic>
        <p:nvPicPr>
          <p:cNvPr id="2" name="Imagen 1" descr="Interfaz de usuario gráfica, Texto, Correo electrónico&#10;&#10;Descripción generada automáticamente">
            <a:extLst>
              <a:ext uri="{FF2B5EF4-FFF2-40B4-BE49-F238E27FC236}">
                <a16:creationId xmlns:a16="http://schemas.microsoft.com/office/drawing/2014/main" id="{601DBB08-6407-420F-674B-255E2848F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767" y="1208315"/>
            <a:ext cx="8395580" cy="550817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6131DC7-09E2-79F4-ABE3-38D31A41DEAA}"/>
              </a:ext>
            </a:extLst>
          </p:cNvPr>
          <p:cNvSpPr txBox="1"/>
          <p:nvPr/>
        </p:nvSpPr>
        <p:spPr>
          <a:xfrm>
            <a:off x="0" y="1219200"/>
            <a:ext cx="346165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dirty="0">
              <a:cs typeface="Calibri"/>
            </a:endParaRPr>
          </a:p>
          <a:p>
            <a:r>
              <a:rPr lang="es-ES" dirty="0">
                <a:latin typeface="Calibri"/>
                <a:cs typeface="Calibri"/>
              </a:rPr>
              <a:t>SELECT</a:t>
            </a:r>
            <a:r>
              <a:rPr lang="es-ES" dirty="0">
                <a:solidFill>
                  <a:srgbClr val="000000"/>
                </a:solidFill>
                <a:ea typeface="+mn-lt"/>
                <a:cs typeface="+mn-lt"/>
              </a:rPr>
              <a:t>: Para recuperar datos de una o varias tablas.</a:t>
            </a:r>
            <a:endParaRPr lang="es-ES" dirty="0"/>
          </a:p>
          <a:p>
            <a:r>
              <a:rPr lang="es-ES" dirty="0">
                <a:latin typeface="Calibri"/>
                <a:cs typeface="Calibri"/>
              </a:rPr>
              <a:t>INSERT INTO</a:t>
            </a:r>
            <a:r>
              <a:rPr lang="es-ES" dirty="0">
                <a:solidFill>
                  <a:srgbClr val="000000"/>
                </a:solidFill>
                <a:ea typeface="+mn-lt"/>
                <a:cs typeface="+mn-lt"/>
              </a:rPr>
              <a:t>: Para insertar nuevos registros en una tabla.</a:t>
            </a:r>
            <a:endParaRPr lang="es-ES" dirty="0"/>
          </a:p>
          <a:p>
            <a:r>
              <a:rPr lang="es-ES" dirty="0">
                <a:latin typeface="Calibri"/>
                <a:cs typeface="Calibri"/>
              </a:rPr>
              <a:t>UPDATE</a:t>
            </a:r>
            <a:r>
              <a:rPr lang="es-ES" dirty="0">
                <a:solidFill>
                  <a:srgbClr val="000000"/>
                </a:solidFill>
                <a:ea typeface="+mn-lt"/>
                <a:cs typeface="+mn-lt"/>
              </a:rPr>
              <a:t>: Para actualizar los valores de un registro existente en una tabla.</a:t>
            </a:r>
            <a:endParaRPr lang="es-ES" dirty="0"/>
          </a:p>
          <a:p>
            <a:r>
              <a:rPr lang="es-ES" dirty="0">
                <a:latin typeface="Calibri"/>
                <a:cs typeface="Calibri"/>
              </a:rPr>
              <a:t>DELETE FROM</a:t>
            </a:r>
            <a:r>
              <a:rPr lang="es-ES" dirty="0">
                <a:solidFill>
                  <a:srgbClr val="000000"/>
                </a:solidFill>
                <a:ea typeface="+mn-lt"/>
                <a:cs typeface="+mn-lt"/>
              </a:rPr>
              <a:t>: Para eliminar registros de una tabla.</a:t>
            </a:r>
            <a:endParaRPr lang="es-ES" dirty="0"/>
          </a:p>
          <a:p>
            <a:pPr algn="l"/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053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/>
          <p:cNvGrpSpPr/>
          <p:nvPr/>
        </p:nvGrpSpPr>
        <p:grpSpPr>
          <a:xfrm>
            <a:off x="0" y="-10886"/>
            <a:ext cx="12192000" cy="1190443"/>
            <a:chOff x="0" y="0"/>
            <a:chExt cx="12192000" cy="1310185"/>
          </a:xfrm>
        </p:grpSpPr>
        <p:sp>
          <p:nvSpPr>
            <p:cNvPr id="9" name="Rectángulo 8"/>
            <p:cNvSpPr/>
            <p:nvPr/>
          </p:nvSpPr>
          <p:spPr>
            <a:xfrm>
              <a:off x="0" y="0"/>
              <a:ext cx="12192000" cy="13101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71981" y="0"/>
              <a:ext cx="1820019" cy="1310185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</p:grpSp>
      <p:sp>
        <p:nvSpPr>
          <p:cNvPr id="15" name="Google Shape;65;p4"/>
          <p:cNvSpPr txBox="1">
            <a:spLocks/>
          </p:cNvSpPr>
          <p:nvPr/>
        </p:nvSpPr>
        <p:spPr>
          <a:xfrm>
            <a:off x="547171" y="190347"/>
            <a:ext cx="9824810" cy="62772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05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0"/>
              </a:spcBef>
            </a:pPr>
            <a:r>
              <a:rPr lang="es-CO" sz="4000" dirty="0">
                <a:solidFill>
                  <a:srgbClr val="FFFFFF"/>
                </a:solidFill>
                <a:latin typeface="Calibri"/>
                <a:ea typeface="Calibri Light"/>
                <a:cs typeface="Calibri"/>
                <a:hlinkClick r:id="rId3"/>
              </a:rPr>
              <a:t>Crud playlist (Remixxed)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493752E-76AC-FB2C-2E65-ED4A21720571}"/>
              </a:ext>
            </a:extLst>
          </p:cNvPr>
          <p:cNvSpPr txBox="1"/>
          <p:nvPr/>
        </p:nvSpPr>
        <p:spPr>
          <a:xfrm>
            <a:off x="97971" y="1322614"/>
            <a:ext cx="274320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rgbClr val="000000"/>
                </a:solidFill>
                <a:ea typeface="+mn-lt"/>
                <a:cs typeface="+mn-lt"/>
              </a:rPr>
              <a:t>El CRUD (</a:t>
            </a:r>
            <a:r>
              <a:rPr lang="es-ES" dirty="0" err="1">
                <a:solidFill>
                  <a:srgbClr val="000000"/>
                </a:solidFill>
                <a:ea typeface="+mn-lt"/>
                <a:cs typeface="+mn-lt"/>
              </a:rPr>
              <a:t>Create</a:t>
            </a:r>
            <a:r>
              <a:rPr lang="es-ES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s-ES" dirty="0" err="1">
                <a:solidFill>
                  <a:srgbClr val="000000"/>
                </a:solidFill>
                <a:ea typeface="+mn-lt"/>
                <a:cs typeface="+mn-lt"/>
              </a:rPr>
              <a:t>Read</a:t>
            </a:r>
            <a:r>
              <a:rPr lang="es-ES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s-ES" dirty="0" err="1">
                <a:solidFill>
                  <a:srgbClr val="000000"/>
                </a:solidFill>
                <a:ea typeface="+mn-lt"/>
                <a:cs typeface="+mn-lt"/>
              </a:rPr>
              <a:t>Update</a:t>
            </a:r>
            <a:r>
              <a:rPr lang="es-ES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s-ES" dirty="0" err="1">
                <a:solidFill>
                  <a:srgbClr val="000000"/>
                </a:solidFill>
                <a:ea typeface="+mn-lt"/>
                <a:cs typeface="+mn-lt"/>
              </a:rPr>
              <a:t>Delete</a:t>
            </a:r>
            <a:r>
              <a:rPr lang="es-ES" dirty="0">
                <a:solidFill>
                  <a:srgbClr val="000000"/>
                </a:solidFill>
                <a:ea typeface="+mn-lt"/>
                <a:cs typeface="+mn-lt"/>
              </a:rPr>
              <a:t>) es un conjunto de operaciones básicas que se pueden realizar en una base de datos o sistema de gestión de información. </a:t>
            </a:r>
            <a:endParaRPr lang="es-ES" dirty="0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36FE3DB1-45C1-5F31-8568-D36BE9055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686" y="1186542"/>
            <a:ext cx="9339571" cy="567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6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/>
          <p:cNvGrpSpPr/>
          <p:nvPr/>
        </p:nvGrpSpPr>
        <p:grpSpPr>
          <a:xfrm>
            <a:off x="0" y="-10886"/>
            <a:ext cx="12192000" cy="1190443"/>
            <a:chOff x="0" y="0"/>
            <a:chExt cx="12192000" cy="1310185"/>
          </a:xfrm>
        </p:grpSpPr>
        <p:sp>
          <p:nvSpPr>
            <p:cNvPr id="9" name="Rectángulo 8"/>
            <p:cNvSpPr/>
            <p:nvPr/>
          </p:nvSpPr>
          <p:spPr>
            <a:xfrm>
              <a:off x="0" y="0"/>
              <a:ext cx="12192000" cy="13101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71981" y="0"/>
              <a:ext cx="1820019" cy="1310185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</p:grpSp>
      <p:sp>
        <p:nvSpPr>
          <p:cNvPr id="15" name="Google Shape;65;p4"/>
          <p:cNvSpPr txBox="1">
            <a:spLocks/>
          </p:cNvSpPr>
          <p:nvPr/>
        </p:nvSpPr>
        <p:spPr>
          <a:xfrm>
            <a:off x="547171" y="190347"/>
            <a:ext cx="9824810" cy="62772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05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0"/>
              </a:spcBef>
            </a:pPr>
            <a:r>
              <a:rPr lang="es-CO" sz="4000" dirty="0">
                <a:solidFill>
                  <a:srgbClr val="FFFFFF"/>
                </a:solidFill>
                <a:latin typeface="Calibri"/>
                <a:ea typeface="Calibri Light"/>
                <a:cs typeface="Calibri"/>
              </a:rPr>
              <a:t>FIN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95AB8B6-AC58-F818-7702-7C5379F57668}"/>
              </a:ext>
            </a:extLst>
          </p:cNvPr>
          <p:cNvSpPr txBox="1"/>
          <p:nvPr/>
        </p:nvSpPr>
        <p:spPr>
          <a:xfrm>
            <a:off x="4365171" y="4588328"/>
            <a:ext cx="347798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dirty="0">
                <a:cs typeface="Calibri"/>
              </a:rPr>
              <a:t>GRACIAS POR VER</a:t>
            </a:r>
            <a:endParaRPr lang="es-ES" sz="2800" dirty="0"/>
          </a:p>
        </p:txBody>
      </p:sp>
      <p:pic>
        <p:nvPicPr>
          <p:cNvPr id="5" name="Imagen 4" descr="Descifrando el código: ¿Qué es un lenguaje de programación? | HACK A BOSS">
            <a:extLst>
              <a:ext uri="{FF2B5EF4-FFF2-40B4-BE49-F238E27FC236}">
                <a16:creationId xmlns:a16="http://schemas.microsoft.com/office/drawing/2014/main" id="{DE1A0A8B-5490-56C2-884D-90740C572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5155"/>
            <a:ext cx="3614056" cy="2450289"/>
          </a:xfrm>
          <a:prstGeom prst="rect">
            <a:avLst/>
          </a:prstGeom>
        </p:spPr>
      </p:pic>
      <p:pic>
        <p:nvPicPr>
          <p:cNvPr id="6" name="Imagen 5" descr="Qué es un lenguaje de programación de alto nivel? Y porque saberlo">
            <a:extLst>
              <a:ext uri="{FF2B5EF4-FFF2-40B4-BE49-F238E27FC236}">
                <a16:creationId xmlns:a16="http://schemas.microsoft.com/office/drawing/2014/main" id="{8D4A4673-D851-C893-D163-A41CE2FB0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1175478"/>
            <a:ext cx="3810000" cy="2471414"/>
          </a:xfrm>
          <a:prstGeom prst="rect">
            <a:avLst/>
          </a:prstGeom>
        </p:spPr>
      </p:pic>
      <p:pic>
        <p:nvPicPr>
          <p:cNvPr id="8" name="Imagen 7" descr="La Ciencia También Es Para Barbie! (Parte 1), 55% OFF">
            <a:extLst>
              <a:ext uri="{FF2B5EF4-FFF2-40B4-BE49-F238E27FC236}">
                <a16:creationId xmlns:a16="http://schemas.microsoft.com/office/drawing/2014/main" id="{3D4AEC11-AE9E-0799-607F-1A8F4ADF8D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1" y="1170846"/>
            <a:ext cx="4103912" cy="245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269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730</Words>
  <Application>Microsoft Office PowerPoint</Application>
  <PresentationFormat>Panorámica</PresentationFormat>
  <Paragraphs>91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Julian Andres</dc:creator>
  <cp:lastModifiedBy>Aprendiz</cp:lastModifiedBy>
  <cp:revision>207</cp:revision>
  <dcterms:created xsi:type="dcterms:W3CDTF">2022-12-07T18:16:03Z</dcterms:created>
  <dcterms:modified xsi:type="dcterms:W3CDTF">2024-04-10T01:05:38Z</dcterms:modified>
</cp:coreProperties>
</file>