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5"/>
  </p:notesMasterIdLst>
  <p:sldIdLst>
    <p:sldId id="257" r:id="rId5"/>
    <p:sldId id="305" r:id="rId6"/>
    <p:sldId id="258" r:id="rId7"/>
    <p:sldId id="260" r:id="rId8"/>
    <p:sldId id="261" r:id="rId9"/>
    <p:sldId id="262" r:id="rId10"/>
    <p:sldId id="263" r:id="rId11"/>
    <p:sldId id="265" r:id="rId12"/>
    <p:sldId id="266" r:id="rId13"/>
    <p:sldId id="267" r:id="rId14"/>
    <p:sldId id="270" r:id="rId15"/>
    <p:sldId id="271" r:id="rId16"/>
    <p:sldId id="272" r:id="rId17"/>
    <p:sldId id="274" r:id="rId18"/>
    <p:sldId id="276" r:id="rId19"/>
    <p:sldId id="277" r:id="rId20"/>
    <p:sldId id="278" r:id="rId21"/>
    <p:sldId id="279" r:id="rId22"/>
    <p:sldId id="280" r:id="rId23"/>
    <p:sldId id="281" r:id="rId24"/>
    <p:sldId id="282" r:id="rId25"/>
    <p:sldId id="283" r:id="rId26"/>
    <p:sldId id="284" r:id="rId27"/>
    <p:sldId id="285" r:id="rId28"/>
    <p:sldId id="286" r:id="rId29"/>
    <p:sldId id="302" r:id="rId30"/>
    <p:sldId id="287" r:id="rId31"/>
    <p:sldId id="291" r:id="rId32"/>
    <p:sldId id="289" r:id="rId33"/>
    <p:sldId id="290" r:id="rId34"/>
    <p:sldId id="293" r:id="rId35"/>
    <p:sldId id="303" r:id="rId36"/>
    <p:sldId id="294" r:id="rId37"/>
    <p:sldId id="296" r:id="rId38"/>
    <p:sldId id="297" r:id="rId39"/>
    <p:sldId id="298" r:id="rId40"/>
    <p:sldId id="299" r:id="rId41"/>
    <p:sldId id="300" r:id="rId42"/>
    <p:sldId id="301"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72DBD9-C20A-41D7-9ED1-C85D827ACF22}" type="datetimeFigureOut">
              <a:rPr lang="en-US" smtClean="0"/>
              <a:t>3/15/2024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EC090B-E385-4D52-A90A-47B59250F20C}" type="slidenum">
              <a:rPr lang="en-US" smtClean="0"/>
              <a:t>‹#›</a:t>
            </a:fld>
            <a:endParaRPr lang="en-US"/>
          </a:p>
        </p:txBody>
      </p:sp>
    </p:spTree>
    <p:extLst>
      <p:ext uri="{BB962C8B-B14F-4D97-AF65-F5344CB8AC3E}">
        <p14:creationId xmlns:p14="http://schemas.microsoft.com/office/powerpoint/2010/main" val="1735448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3D7E3504-128B-455F-8097-CB8AE90314B6}" type="datetime2">
              <a:rPr lang="en-US" smtClean="0"/>
              <a:t>Friday, March 15, 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dirty="0"/>
              <a:t>Michael Msacky</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97DD5-6906-48EA-ADC4-18181D7F4371}" type="datetime2">
              <a:rPr lang="en-US" smtClean="0"/>
              <a:t>Friday, March 15, 2024</a:t>
            </a:fld>
            <a:endParaRPr lang="en-US" dirty="0"/>
          </a:p>
        </p:txBody>
      </p:sp>
      <p:sp>
        <p:nvSpPr>
          <p:cNvPr id="5" name="Footer Placeholder 4"/>
          <p:cNvSpPr>
            <a:spLocks noGrp="1"/>
          </p:cNvSpPr>
          <p:nvPr>
            <p:ph type="ftr" sz="quarter" idx="11"/>
          </p:nvPr>
        </p:nvSpPr>
        <p:spPr/>
        <p:txBody>
          <a:bodyPr/>
          <a:lstStyle/>
          <a:p>
            <a:r>
              <a:rPr lang="en-US" dirty="0"/>
              <a:t>Michael Msacky</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6BF4FDD9-43FF-4AF3-8BF4-0E422373819A}" type="datetime2">
              <a:rPr lang="en-US" smtClean="0"/>
              <a:t>Friday, March 15, 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dirty="0"/>
              <a:t>Michael Msacky</a:t>
            </a:r>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97ABEA-C9BB-4568-8CCE-C4CD2F9E405A}" type="datetime2">
              <a:rPr lang="en-US" smtClean="0"/>
              <a:t>Friday, March 15, 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Michael Msacky</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DB67B077-C026-4EBF-A038-9FBF175B8F62}" type="datetime2">
              <a:rPr lang="en-US" smtClean="0"/>
              <a:t>Friday, March 15, 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dirty="0"/>
              <a:t>Michael Msacky</a:t>
            </a:r>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6A01CD-1E52-4CE8-A7D6-8421038F56B9}" type="datetime2">
              <a:rPr lang="en-US" smtClean="0"/>
              <a:t>Friday, March 15, 2024</a:t>
            </a:fld>
            <a:endParaRPr lang="en-US" dirty="0"/>
          </a:p>
        </p:txBody>
      </p:sp>
      <p:sp>
        <p:nvSpPr>
          <p:cNvPr id="6" name="Footer Placeholder 5"/>
          <p:cNvSpPr>
            <a:spLocks noGrp="1"/>
          </p:cNvSpPr>
          <p:nvPr>
            <p:ph type="ftr" sz="quarter" idx="11"/>
          </p:nvPr>
        </p:nvSpPr>
        <p:spPr/>
        <p:txBody>
          <a:bodyPr/>
          <a:lstStyle/>
          <a:p>
            <a:r>
              <a:rPr lang="en-US" dirty="0"/>
              <a:t>Michael Msacky</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80E752-DD49-442B-B5FA-C066026D0D5B}" type="datetime2">
              <a:rPr lang="en-US" smtClean="0"/>
              <a:t>Friday, March 15, 2024</a:t>
            </a:fld>
            <a:endParaRPr lang="en-US" dirty="0"/>
          </a:p>
        </p:txBody>
      </p:sp>
      <p:sp>
        <p:nvSpPr>
          <p:cNvPr id="8" name="Footer Placeholder 7"/>
          <p:cNvSpPr>
            <a:spLocks noGrp="1"/>
          </p:cNvSpPr>
          <p:nvPr>
            <p:ph type="ftr" sz="quarter" idx="11"/>
          </p:nvPr>
        </p:nvSpPr>
        <p:spPr/>
        <p:txBody>
          <a:bodyPr/>
          <a:lstStyle/>
          <a:p>
            <a:r>
              <a:rPr lang="en-US" dirty="0"/>
              <a:t>Michael Msacky</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32F035-A4CA-4FB1-B494-1CB610AD6DFE}" type="datetime2">
              <a:rPr lang="en-US" smtClean="0"/>
              <a:t>Friday, March 15, 2024</a:t>
            </a:fld>
            <a:endParaRPr lang="en-US" dirty="0"/>
          </a:p>
        </p:txBody>
      </p:sp>
      <p:sp>
        <p:nvSpPr>
          <p:cNvPr id="4" name="Footer Placeholder 3"/>
          <p:cNvSpPr>
            <a:spLocks noGrp="1"/>
          </p:cNvSpPr>
          <p:nvPr>
            <p:ph type="ftr" sz="quarter" idx="11"/>
          </p:nvPr>
        </p:nvSpPr>
        <p:spPr/>
        <p:txBody>
          <a:bodyPr/>
          <a:lstStyle/>
          <a:p>
            <a:r>
              <a:rPr lang="en-US" dirty="0"/>
              <a:t>Michael Msacky</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99FAC-0B6C-40FF-A0EA-5974EA95D66F}" type="datetime2">
              <a:rPr lang="en-US" smtClean="0"/>
              <a:t>Friday, March 15, 2024</a:t>
            </a:fld>
            <a:endParaRPr lang="en-US" dirty="0"/>
          </a:p>
        </p:txBody>
      </p:sp>
      <p:sp>
        <p:nvSpPr>
          <p:cNvPr id="3" name="Footer Placeholder 2"/>
          <p:cNvSpPr>
            <a:spLocks noGrp="1"/>
          </p:cNvSpPr>
          <p:nvPr>
            <p:ph type="ftr" sz="quarter" idx="11"/>
          </p:nvPr>
        </p:nvSpPr>
        <p:spPr/>
        <p:txBody>
          <a:bodyPr/>
          <a:lstStyle/>
          <a:p>
            <a:r>
              <a:rPr lang="en-US" dirty="0"/>
              <a:t>Michael Msacky</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90C4C5CB-1980-4DA9-94FB-5D61BB966CF3}" type="datetime2">
              <a:rPr lang="en-US" smtClean="0"/>
              <a:t>Friday, March 15, 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Michael Msacky</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84E2E2-A535-4116-AC0E-933973213DC7}" type="datetime2">
              <a:rPr lang="en-US" smtClean="0"/>
              <a:t>Friday, March 15, 2024</a:t>
            </a:fld>
            <a:endParaRPr lang="en-US" dirty="0"/>
          </a:p>
        </p:txBody>
      </p:sp>
      <p:sp>
        <p:nvSpPr>
          <p:cNvPr id="6" name="Footer Placeholder 5"/>
          <p:cNvSpPr>
            <a:spLocks noGrp="1"/>
          </p:cNvSpPr>
          <p:nvPr>
            <p:ph type="ftr" sz="quarter" idx="11"/>
          </p:nvPr>
        </p:nvSpPr>
        <p:spPr/>
        <p:txBody>
          <a:bodyPr/>
          <a:lstStyle/>
          <a:p>
            <a:pPr algn="l"/>
            <a:r>
              <a:rPr lang="en-US" dirty="0"/>
              <a:t>Michael Msacky</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707E85B2-E2A8-4E36-8775-DC935E1CD0F4}" type="datetime2">
              <a:rPr lang="en-US" smtClean="0"/>
              <a:t>Friday, March 15, 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Michael Msacky</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transition spd="slow">
    <p:push dir="u"/>
  </p:transition>
  <p:hf sldNum="0" hd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2"/>
            <a:ext cx="10993549" cy="721742"/>
          </a:xfrm>
        </p:spPr>
        <p:txBody>
          <a:bodyPr>
            <a:normAutofit fontScale="90000"/>
          </a:bodyPr>
          <a:lstStyle/>
          <a:p>
            <a:pPr algn="ctr"/>
            <a:r>
              <a:rPr lang="en-US" sz="4400" dirty="0">
                <a:solidFill>
                  <a:srgbClr val="FF0000"/>
                </a:solidFill>
                <a:latin typeface="Berlin Sans FB Demi" panose="020E0802020502020306" pitchFamily="34" charset="0"/>
              </a:rPr>
              <a:t>COMPUTER SECURITY AND NETWORKING</a:t>
            </a:r>
            <a:br>
              <a:rPr lang="en-US"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FE490B68-0910-49DC-841F-5F3FC5CDA035}"/>
              </a:ext>
            </a:extLst>
          </p:cNvPr>
          <p:cNvPicPr>
            <a:picLocks noChangeAspect="1"/>
          </p:cNvPicPr>
          <p:nvPr/>
        </p:nvPicPr>
        <p:blipFill>
          <a:blip r:embed="rId2"/>
          <a:stretch>
            <a:fillRect/>
          </a:stretch>
        </p:blipFill>
        <p:spPr>
          <a:xfrm>
            <a:off x="356135" y="1408517"/>
            <a:ext cx="11675444" cy="5380522"/>
          </a:xfrm>
          <a:prstGeom prst="rect">
            <a:avLst/>
          </a:prstGeom>
        </p:spPr>
      </p:pic>
      <p:sp>
        <p:nvSpPr>
          <p:cNvPr id="4" name="Date Placeholder 3">
            <a:extLst>
              <a:ext uri="{FF2B5EF4-FFF2-40B4-BE49-F238E27FC236}">
                <a16:creationId xmlns:a16="http://schemas.microsoft.com/office/drawing/2014/main" id="{D9918757-0F7D-4200-AE7F-5A4AF1BC4ABF}"/>
              </a:ext>
            </a:extLst>
          </p:cNvPr>
          <p:cNvSpPr>
            <a:spLocks noGrp="1"/>
          </p:cNvSpPr>
          <p:nvPr>
            <p:ph type="dt" sz="half" idx="10"/>
          </p:nvPr>
        </p:nvSpPr>
        <p:spPr/>
        <p:txBody>
          <a:bodyPr/>
          <a:lstStyle/>
          <a:p>
            <a:fld id="{27B76D98-0474-489B-BE2D-C7D048DE0C86}" type="datetime2">
              <a:rPr lang="en-US" smtClean="0"/>
              <a:t>Friday, March 15, 2024</a:t>
            </a:fld>
            <a:endParaRPr lang="en-US" dirty="0"/>
          </a:p>
        </p:txBody>
      </p:sp>
      <p:sp>
        <p:nvSpPr>
          <p:cNvPr id="6" name="Footer Placeholder 5">
            <a:extLst>
              <a:ext uri="{FF2B5EF4-FFF2-40B4-BE49-F238E27FC236}">
                <a16:creationId xmlns:a16="http://schemas.microsoft.com/office/drawing/2014/main" id="{5473B3F1-39E4-439D-89B0-4E4241FEC70C}"/>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47580555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A3869-BA38-4144-A7F5-0FD1AC3A6C50}"/>
              </a:ext>
            </a:extLst>
          </p:cNvPr>
          <p:cNvSpPr>
            <a:spLocks noGrp="1"/>
          </p:cNvSpPr>
          <p:nvPr>
            <p:ph type="title"/>
          </p:nvPr>
        </p:nvSpPr>
        <p:spPr/>
        <p:txBody>
          <a:bodyPr/>
          <a:lstStyle/>
          <a:p>
            <a:r>
              <a:rPr lang="en-US" dirty="0"/>
              <a:t>3. </a:t>
            </a:r>
            <a:r>
              <a:rPr lang="en-US" cap="none" dirty="0">
                <a:solidFill>
                  <a:srgbClr val="FF0000"/>
                </a:solidFill>
              </a:rPr>
              <a:t>Security</a:t>
            </a:r>
            <a:endParaRPr lang="en-US" dirty="0">
              <a:solidFill>
                <a:srgbClr val="FF0000"/>
              </a:solidFill>
            </a:endParaRPr>
          </a:p>
        </p:txBody>
      </p:sp>
      <p:sp>
        <p:nvSpPr>
          <p:cNvPr id="3" name="Content Placeholder 2">
            <a:extLst>
              <a:ext uri="{FF2B5EF4-FFF2-40B4-BE49-F238E27FC236}">
                <a16:creationId xmlns:a16="http://schemas.microsoft.com/office/drawing/2014/main" id="{0F4F8F16-71C0-4A9B-BD73-9EEC30F9E448}"/>
              </a:ext>
            </a:extLst>
          </p:cNvPr>
          <p:cNvSpPr>
            <a:spLocks noGrp="1"/>
          </p:cNvSpPr>
          <p:nvPr>
            <p:ph sz="half" idx="1"/>
          </p:nvPr>
        </p:nvSpPr>
        <p:spPr/>
        <p:txBody>
          <a:bodyPr anchor="t"/>
          <a:lstStyle/>
          <a:p>
            <a:r>
              <a:rPr lang="en-US" sz="2000" dirty="0"/>
              <a:t> Computer networks are vulnerable to security threats such as hacking, viruses, and data breaches.</a:t>
            </a:r>
          </a:p>
          <a:p>
            <a:r>
              <a:rPr lang="en-US" sz="2000" dirty="0"/>
              <a:t> Security measures such as firewalls, encryption, and user authentication are essential to protect network resources and data.</a:t>
            </a:r>
          </a:p>
          <a:p>
            <a:endParaRPr lang="en-US" dirty="0"/>
          </a:p>
        </p:txBody>
      </p:sp>
      <p:pic>
        <p:nvPicPr>
          <p:cNvPr id="6" name="Content Placeholder 5">
            <a:extLst>
              <a:ext uri="{FF2B5EF4-FFF2-40B4-BE49-F238E27FC236}">
                <a16:creationId xmlns:a16="http://schemas.microsoft.com/office/drawing/2014/main" id="{A6D5D8DE-AE62-4CC9-82DB-75EAB2BC5463}"/>
              </a:ext>
            </a:extLst>
          </p:cNvPr>
          <p:cNvPicPr>
            <a:picLocks noGrp="1" noChangeAspect="1"/>
          </p:cNvPicPr>
          <p:nvPr>
            <p:ph sz="half" idx="2"/>
          </p:nvPr>
        </p:nvPicPr>
        <p:blipFill>
          <a:blip r:embed="rId2"/>
          <a:stretch>
            <a:fillRect/>
          </a:stretch>
        </p:blipFill>
        <p:spPr>
          <a:xfrm>
            <a:off x="6416675" y="2615724"/>
            <a:ext cx="5194300" cy="2856865"/>
          </a:xfrm>
        </p:spPr>
      </p:pic>
      <p:sp>
        <p:nvSpPr>
          <p:cNvPr id="4" name="Date Placeholder 3">
            <a:extLst>
              <a:ext uri="{FF2B5EF4-FFF2-40B4-BE49-F238E27FC236}">
                <a16:creationId xmlns:a16="http://schemas.microsoft.com/office/drawing/2014/main" id="{CD40DD45-E797-4234-9A0F-B5330CD87611}"/>
              </a:ext>
            </a:extLst>
          </p:cNvPr>
          <p:cNvSpPr>
            <a:spLocks noGrp="1"/>
          </p:cNvSpPr>
          <p:nvPr>
            <p:ph type="dt" sz="half" idx="10"/>
          </p:nvPr>
        </p:nvSpPr>
        <p:spPr/>
        <p:txBody>
          <a:bodyPr/>
          <a:lstStyle/>
          <a:p>
            <a:fld id="{1FC52507-FE68-48C6-979F-05E3E5DF6B37}" type="datetime2">
              <a:rPr lang="en-US" smtClean="0"/>
              <a:t>Friday, March 15, 2024</a:t>
            </a:fld>
            <a:endParaRPr lang="en-US" dirty="0"/>
          </a:p>
        </p:txBody>
      </p:sp>
      <p:sp>
        <p:nvSpPr>
          <p:cNvPr id="5" name="Footer Placeholder 4">
            <a:extLst>
              <a:ext uri="{FF2B5EF4-FFF2-40B4-BE49-F238E27FC236}">
                <a16:creationId xmlns:a16="http://schemas.microsoft.com/office/drawing/2014/main" id="{F33BE419-F2E7-4AFD-8FE6-03AF435BD20D}"/>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362797070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3920-33F5-4351-89F1-26043567E4F8}"/>
              </a:ext>
            </a:extLst>
          </p:cNvPr>
          <p:cNvSpPr>
            <a:spLocks noGrp="1"/>
          </p:cNvSpPr>
          <p:nvPr>
            <p:ph type="title"/>
          </p:nvPr>
        </p:nvSpPr>
        <p:spPr/>
        <p:txBody>
          <a:bodyPr/>
          <a:lstStyle/>
          <a:p>
            <a:r>
              <a:rPr lang="en-US" dirty="0"/>
              <a:t>4.</a:t>
            </a:r>
            <a:r>
              <a:rPr lang="en-US" cap="none" dirty="0">
                <a:solidFill>
                  <a:srgbClr val="FF0000"/>
                </a:solidFill>
              </a:rPr>
              <a:t> Reliability</a:t>
            </a:r>
            <a:endParaRPr lang="en-US" dirty="0"/>
          </a:p>
        </p:txBody>
      </p:sp>
      <p:sp>
        <p:nvSpPr>
          <p:cNvPr id="3" name="Content Placeholder 2">
            <a:extLst>
              <a:ext uri="{FF2B5EF4-FFF2-40B4-BE49-F238E27FC236}">
                <a16:creationId xmlns:a16="http://schemas.microsoft.com/office/drawing/2014/main" id="{962330CC-B5DE-4309-85F1-3BCE796E30EF}"/>
              </a:ext>
            </a:extLst>
          </p:cNvPr>
          <p:cNvSpPr>
            <a:spLocks noGrp="1"/>
          </p:cNvSpPr>
          <p:nvPr>
            <p:ph idx="1"/>
          </p:nvPr>
        </p:nvSpPr>
        <p:spPr/>
        <p:txBody>
          <a:bodyPr anchor="t"/>
          <a:lstStyle/>
          <a:p>
            <a:r>
              <a:rPr lang="en-US" sz="2000" dirty="0"/>
              <a:t> Computer networks must be reliable to ensure that data and resources are always available when needed. </a:t>
            </a:r>
          </a:p>
          <a:p>
            <a:r>
              <a:rPr lang="en-US" sz="2000" dirty="0"/>
              <a:t>Redundancy and backup systems can help to ensure that the network remains operational in the event of a failure.</a:t>
            </a:r>
          </a:p>
          <a:p>
            <a:endParaRPr lang="en-US" sz="2000" dirty="0"/>
          </a:p>
          <a:p>
            <a:endParaRPr lang="en-US" sz="2000" dirty="0"/>
          </a:p>
          <a:p>
            <a:endParaRPr lang="en-US" sz="2000" dirty="0"/>
          </a:p>
          <a:p>
            <a:endParaRPr lang="en-US" dirty="0"/>
          </a:p>
        </p:txBody>
      </p:sp>
      <p:sp>
        <p:nvSpPr>
          <p:cNvPr id="4" name="Date Placeholder 3">
            <a:extLst>
              <a:ext uri="{FF2B5EF4-FFF2-40B4-BE49-F238E27FC236}">
                <a16:creationId xmlns:a16="http://schemas.microsoft.com/office/drawing/2014/main" id="{7969A8B3-AA1B-43C3-8BE6-7109632A087B}"/>
              </a:ext>
            </a:extLst>
          </p:cNvPr>
          <p:cNvSpPr>
            <a:spLocks noGrp="1"/>
          </p:cNvSpPr>
          <p:nvPr>
            <p:ph type="dt" sz="half" idx="10"/>
          </p:nvPr>
        </p:nvSpPr>
        <p:spPr/>
        <p:txBody>
          <a:bodyPr/>
          <a:lstStyle/>
          <a:p>
            <a:fld id="{DB5362F4-D0E7-4EC1-92D2-98706EB9753E}" type="datetime2">
              <a:rPr lang="en-US" smtClean="0"/>
              <a:t>Friday, March 15, 2024</a:t>
            </a:fld>
            <a:endParaRPr lang="en-US" dirty="0"/>
          </a:p>
        </p:txBody>
      </p:sp>
      <p:sp>
        <p:nvSpPr>
          <p:cNvPr id="5" name="Footer Placeholder 4">
            <a:extLst>
              <a:ext uri="{FF2B5EF4-FFF2-40B4-BE49-F238E27FC236}">
                <a16:creationId xmlns:a16="http://schemas.microsoft.com/office/drawing/2014/main" id="{3BE5A68B-5C1A-48A2-A1D2-D20E7E4E9F25}"/>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18330518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F533-E099-411C-BF3F-AE2496B0F6F6}"/>
              </a:ext>
            </a:extLst>
          </p:cNvPr>
          <p:cNvSpPr>
            <a:spLocks noGrp="1"/>
          </p:cNvSpPr>
          <p:nvPr>
            <p:ph type="title"/>
          </p:nvPr>
        </p:nvSpPr>
        <p:spPr>
          <a:xfrm>
            <a:off x="581192" y="702156"/>
            <a:ext cx="11029616" cy="1638708"/>
          </a:xfrm>
        </p:spPr>
        <p:txBody>
          <a:bodyPr anchor="ctr"/>
          <a:lstStyle/>
          <a:p>
            <a:r>
              <a:rPr lang="en-US" dirty="0"/>
              <a:t>5. </a:t>
            </a:r>
            <a:r>
              <a:rPr lang="en-US" cap="none" dirty="0">
                <a:solidFill>
                  <a:srgbClr val="FF0000"/>
                </a:solidFill>
              </a:rPr>
              <a:t>Performance</a:t>
            </a:r>
            <a:endParaRPr lang="en-US" dirty="0">
              <a:solidFill>
                <a:srgbClr val="FF0000"/>
              </a:solidFill>
            </a:endParaRPr>
          </a:p>
        </p:txBody>
      </p:sp>
      <p:sp>
        <p:nvSpPr>
          <p:cNvPr id="3" name="Content Placeholder 2">
            <a:extLst>
              <a:ext uri="{FF2B5EF4-FFF2-40B4-BE49-F238E27FC236}">
                <a16:creationId xmlns:a16="http://schemas.microsoft.com/office/drawing/2014/main" id="{56A2545B-0DC1-405C-B977-12DA7534EA49}"/>
              </a:ext>
            </a:extLst>
          </p:cNvPr>
          <p:cNvSpPr>
            <a:spLocks noGrp="1"/>
          </p:cNvSpPr>
          <p:nvPr>
            <p:ph idx="1"/>
          </p:nvPr>
        </p:nvSpPr>
        <p:spPr/>
        <p:txBody>
          <a:bodyPr anchor="t"/>
          <a:lstStyle/>
          <a:p>
            <a:r>
              <a:rPr lang="en-US" dirty="0">
                <a:solidFill>
                  <a:srgbClr val="FF0000"/>
                </a:solidFill>
              </a:rPr>
              <a:t>Network Performance </a:t>
            </a:r>
            <a:r>
              <a:rPr lang="en-US" dirty="0"/>
              <a:t>refers to the efficiency, speed, and overall effectiveness of data transmission and communication within a computer network.</a:t>
            </a:r>
          </a:p>
          <a:p>
            <a:r>
              <a:rPr lang="en-US" dirty="0"/>
              <a:t>The performance of a computer network is determined by factors such as bandwidth, latency, and throughput. These factors affect the speed and responsiveness of the network and can impact the user experience.</a:t>
            </a:r>
          </a:p>
          <a:p>
            <a:pPr lvl="2">
              <a:buFont typeface="Wingdings" panose="05000000000000000000" pitchFamily="2" charset="2"/>
              <a:buChar char="Ø"/>
            </a:pPr>
            <a:r>
              <a:rPr lang="en-US" dirty="0">
                <a:solidFill>
                  <a:srgbClr val="FF0000"/>
                </a:solidFill>
              </a:rPr>
              <a:t>Bandwidth</a:t>
            </a:r>
            <a:r>
              <a:rPr lang="en-US" dirty="0"/>
              <a:t>: refers to the maximum amount of data that can be transmitted over a network in a given period, typically measured in bits per second (bps) or its multiples (Mbps, Gbps). </a:t>
            </a:r>
          </a:p>
          <a:p>
            <a:pPr lvl="2">
              <a:buFont typeface="Wingdings" panose="05000000000000000000" pitchFamily="2" charset="2"/>
              <a:buChar char="Ø"/>
            </a:pPr>
            <a:r>
              <a:rPr lang="en-US" dirty="0">
                <a:solidFill>
                  <a:srgbClr val="FF0000"/>
                </a:solidFill>
              </a:rPr>
              <a:t>Latency</a:t>
            </a:r>
            <a:r>
              <a:rPr lang="en-US" dirty="0"/>
              <a:t>: also known as delay, is the time it takes for data packets to travel from the source to the destination across the network.</a:t>
            </a:r>
          </a:p>
          <a:p>
            <a:pPr lvl="2">
              <a:buFont typeface="Wingdings" panose="05000000000000000000" pitchFamily="2" charset="2"/>
              <a:buChar char="Ø"/>
            </a:pPr>
            <a:r>
              <a:rPr lang="en-US" dirty="0">
                <a:solidFill>
                  <a:srgbClr val="FF0000"/>
                </a:solidFill>
              </a:rPr>
              <a:t>Throughput</a:t>
            </a:r>
            <a:r>
              <a:rPr lang="en-US" dirty="0"/>
              <a:t>: measures the actual amount of data transmitted over a network within a specified timeframe. It reflects the network's capacity to deliver data efficiently and is influenced by factors such as bandwidth, latency, packet loss, and network congestion.</a:t>
            </a:r>
          </a:p>
          <a:p>
            <a:pPr marL="630000" lvl="2" indent="0">
              <a:buNone/>
            </a:pPr>
            <a:r>
              <a:rPr lang="en-US" dirty="0"/>
              <a:t>	 </a:t>
            </a:r>
            <a:r>
              <a:rPr lang="en-US" i="1" dirty="0">
                <a:solidFill>
                  <a:srgbClr val="00B0F0"/>
                </a:solidFill>
              </a:rPr>
              <a:t>Higher throughput indicates better network performance and faster data transfer rates.</a:t>
            </a:r>
          </a:p>
          <a:p>
            <a:pPr lvl="2">
              <a:buFont typeface="Wingdings" panose="05000000000000000000" pitchFamily="2" charset="2"/>
              <a:buChar char="Ø"/>
            </a:pPr>
            <a:r>
              <a:rPr lang="en-US" dirty="0">
                <a:solidFill>
                  <a:srgbClr val="FF0000"/>
                </a:solidFill>
              </a:rPr>
              <a:t>Packet Loss</a:t>
            </a:r>
            <a:r>
              <a:rPr lang="en-US" dirty="0">
                <a:solidFill>
                  <a:schemeClr val="tx1"/>
                </a:solidFill>
              </a:rPr>
              <a:t>: Packet loss occurs when data packets transmitted across the network fail to reach their destination due to network congestion, errors, or hardware failures</a:t>
            </a:r>
          </a:p>
        </p:txBody>
      </p:sp>
      <p:pic>
        <p:nvPicPr>
          <p:cNvPr id="7" name="Picture 6">
            <a:extLst>
              <a:ext uri="{FF2B5EF4-FFF2-40B4-BE49-F238E27FC236}">
                <a16:creationId xmlns:a16="http://schemas.microsoft.com/office/drawing/2014/main" id="{1FB8722F-8562-42FA-BEC6-93DB64EEC3B2}"/>
              </a:ext>
            </a:extLst>
          </p:cNvPr>
          <p:cNvPicPr>
            <a:picLocks noChangeAspect="1"/>
          </p:cNvPicPr>
          <p:nvPr/>
        </p:nvPicPr>
        <p:blipFill>
          <a:blip r:embed="rId2"/>
          <a:stretch>
            <a:fillRect/>
          </a:stretch>
        </p:blipFill>
        <p:spPr>
          <a:xfrm>
            <a:off x="8749362" y="860499"/>
            <a:ext cx="2585185" cy="1480365"/>
          </a:xfrm>
          <a:prstGeom prst="rect">
            <a:avLst/>
          </a:prstGeom>
        </p:spPr>
      </p:pic>
      <p:sp>
        <p:nvSpPr>
          <p:cNvPr id="4" name="Date Placeholder 3">
            <a:extLst>
              <a:ext uri="{FF2B5EF4-FFF2-40B4-BE49-F238E27FC236}">
                <a16:creationId xmlns:a16="http://schemas.microsoft.com/office/drawing/2014/main" id="{43ED8FD3-DC14-42C0-A4E4-FEC03AA9708D}"/>
              </a:ext>
            </a:extLst>
          </p:cNvPr>
          <p:cNvSpPr>
            <a:spLocks noGrp="1"/>
          </p:cNvSpPr>
          <p:nvPr>
            <p:ph type="dt" sz="half" idx="10"/>
          </p:nvPr>
        </p:nvSpPr>
        <p:spPr/>
        <p:txBody>
          <a:bodyPr/>
          <a:lstStyle/>
          <a:p>
            <a:fld id="{7649B50B-55C6-4B5C-849C-58B37548E292}" type="datetime2">
              <a:rPr lang="en-US" smtClean="0"/>
              <a:t>Friday, March 15, 2024</a:t>
            </a:fld>
            <a:endParaRPr lang="en-US" dirty="0"/>
          </a:p>
        </p:txBody>
      </p:sp>
      <p:sp>
        <p:nvSpPr>
          <p:cNvPr id="5" name="Footer Placeholder 4">
            <a:extLst>
              <a:ext uri="{FF2B5EF4-FFF2-40B4-BE49-F238E27FC236}">
                <a16:creationId xmlns:a16="http://schemas.microsoft.com/office/drawing/2014/main" id="{CED7777B-628C-4F56-8F6C-421A5997C378}"/>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10809102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8173-D15C-4FB3-864F-9FDD5D18BAF2}"/>
              </a:ext>
            </a:extLst>
          </p:cNvPr>
          <p:cNvSpPr>
            <a:spLocks noGrp="1"/>
          </p:cNvSpPr>
          <p:nvPr>
            <p:ph type="title"/>
          </p:nvPr>
        </p:nvSpPr>
        <p:spPr/>
        <p:txBody>
          <a:bodyPr/>
          <a:lstStyle/>
          <a:p>
            <a:r>
              <a:rPr lang="en-US" dirty="0"/>
              <a:t>6. </a:t>
            </a:r>
            <a:r>
              <a:rPr lang="en-US" cap="none" dirty="0">
                <a:solidFill>
                  <a:srgbClr val="FF0000"/>
                </a:solidFill>
              </a:rPr>
              <a:t>Standards and protocols</a:t>
            </a:r>
            <a:endParaRPr lang="en-US" dirty="0">
              <a:solidFill>
                <a:srgbClr val="FF0000"/>
              </a:solidFill>
            </a:endParaRPr>
          </a:p>
        </p:txBody>
      </p:sp>
      <p:sp>
        <p:nvSpPr>
          <p:cNvPr id="3" name="Content Placeholder 2">
            <a:extLst>
              <a:ext uri="{FF2B5EF4-FFF2-40B4-BE49-F238E27FC236}">
                <a16:creationId xmlns:a16="http://schemas.microsoft.com/office/drawing/2014/main" id="{AADA5B9E-F873-4118-BC80-7B71573C697F}"/>
              </a:ext>
            </a:extLst>
          </p:cNvPr>
          <p:cNvSpPr>
            <a:spLocks noGrp="1"/>
          </p:cNvSpPr>
          <p:nvPr>
            <p:ph idx="1"/>
          </p:nvPr>
        </p:nvSpPr>
        <p:spPr/>
        <p:txBody>
          <a:bodyPr anchor="t"/>
          <a:lstStyle/>
          <a:p>
            <a:r>
              <a:rPr lang="en-US" dirty="0">
                <a:solidFill>
                  <a:srgbClr val="FF0000"/>
                </a:solidFill>
              </a:rPr>
              <a:t>Computer standards </a:t>
            </a:r>
            <a:r>
              <a:rPr lang="en-US" dirty="0"/>
              <a:t>are guidelines dictating how hardware, software, and systems must function or communicate to ensure they are compatible and can work together seamlessly. e.g. </a:t>
            </a:r>
            <a:r>
              <a:rPr lang="en-US" i="1" dirty="0">
                <a:solidFill>
                  <a:srgbClr val="FF0000"/>
                </a:solidFill>
              </a:rPr>
              <a:t>TCP/IP </a:t>
            </a:r>
            <a:r>
              <a:rPr lang="en-US" i="1" dirty="0"/>
              <a:t>and </a:t>
            </a:r>
            <a:r>
              <a:rPr lang="en-US" i="1" dirty="0">
                <a:solidFill>
                  <a:srgbClr val="FF0000"/>
                </a:solidFill>
              </a:rPr>
              <a:t>Ethernet</a:t>
            </a:r>
          </a:p>
          <a:p>
            <a:r>
              <a:rPr lang="en-US" dirty="0">
                <a:solidFill>
                  <a:srgbClr val="FF0000"/>
                </a:solidFill>
              </a:rPr>
              <a:t>Protocols</a:t>
            </a:r>
            <a:r>
              <a:rPr lang="en-US" dirty="0"/>
              <a:t> are formal rules, conventions, or procedures that govern the format, timing, sequencing, and error handling of communication between devices or systems. e.g. </a:t>
            </a:r>
            <a:r>
              <a:rPr lang="en-US" i="1" dirty="0">
                <a:solidFill>
                  <a:srgbClr val="FF0000"/>
                </a:solidFill>
              </a:rPr>
              <a:t>HTTP</a:t>
            </a:r>
            <a:r>
              <a:rPr lang="en-US" i="1" dirty="0"/>
              <a:t> and </a:t>
            </a:r>
            <a:r>
              <a:rPr lang="en-US" i="1" dirty="0">
                <a:solidFill>
                  <a:srgbClr val="FF0000"/>
                </a:solidFill>
              </a:rPr>
              <a:t>SMTP</a:t>
            </a:r>
          </a:p>
          <a:p>
            <a:r>
              <a:rPr lang="en-US" dirty="0"/>
              <a:t> Protocols define specific steps and data structures required for devices to initiate, establish, maintain, and terminate communication sessions, ensuring reliable and efficient data exchange.</a:t>
            </a:r>
          </a:p>
          <a:p>
            <a:pPr marL="0" indent="0">
              <a:buNone/>
            </a:pPr>
            <a:endParaRPr lang="en-US" dirty="0"/>
          </a:p>
          <a:p>
            <a:pPr marL="0" indent="0">
              <a:buNone/>
            </a:pPr>
            <a:r>
              <a:rPr lang="en-US" b="1" dirty="0">
                <a:solidFill>
                  <a:srgbClr val="FF0000"/>
                </a:solidFill>
              </a:rPr>
              <a:t>NOTE</a:t>
            </a:r>
            <a:r>
              <a:rPr lang="en-US" dirty="0"/>
              <a:t>: Computer networks rely on standards and protocols to ensure that devices can communicate with each other.</a:t>
            </a:r>
          </a:p>
        </p:txBody>
      </p:sp>
      <p:sp>
        <p:nvSpPr>
          <p:cNvPr id="4" name="Date Placeholder 3">
            <a:extLst>
              <a:ext uri="{FF2B5EF4-FFF2-40B4-BE49-F238E27FC236}">
                <a16:creationId xmlns:a16="http://schemas.microsoft.com/office/drawing/2014/main" id="{2420A936-2A8D-48B4-80C6-2A7BB2B53C57}"/>
              </a:ext>
            </a:extLst>
          </p:cNvPr>
          <p:cNvSpPr>
            <a:spLocks noGrp="1"/>
          </p:cNvSpPr>
          <p:nvPr>
            <p:ph type="dt" sz="half" idx="10"/>
          </p:nvPr>
        </p:nvSpPr>
        <p:spPr/>
        <p:txBody>
          <a:bodyPr/>
          <a:lstStyle/>
          <a:p>
            <a:fld id="{CAE86553-F4FC-437E-88AB-4254E4257347}" type="datetime2">
              <a:rPr lang="en-US" smtClean="0"/>
              <a:t>Friday, March 15, 2024</a:t>
            </a:fld>
            <a:endParaRPr lang="en-US" dirty="0"/>
          </a:p>
        </p:txBody>
      </p:sp>
      <p:sp>
        <p:nvSpPr>
          <p:cNvPr id="5" name="Footer Placeholder 4">
            <a:extLst>
              <a:ext uri="{FF2B5EF4-FFF2-40B4-BE49-F238E27FC236}">
                <a16:creationId xmlns:a16="http://schemas.microsoft.com/office/drawing/2014/main" id="{71C32519-483A-4B7C-A31A-AF36EF228C2D}"/>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17890913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47C6-FE50-4EE1-949B-9A4B0CD32AFE}"/>
              </a:ext>
            </a:extLst>
          </p:cNvPr>
          <p:cNvSpPr>
            <a:spLocks noGrp="1"/>
          </p:cNvSpPr>
          <p:nvPr>
            <p:ph type="title"/>
          </p:nvPr>
        </p:nvSpPr>
        <p:spPr/>
        <p:txBody>
          <a:bodyPr/>
          <a:lstStyle/>
          <a:p>
            <a:r>
              <a:rPr lang="en-US" dirty="0"/>
              <a:t>7. </a:t>
            </a:r>
            <a:r>
              <a:rPr lang="en-US" cap="none" dirty="0">
                <a:solidFill>
                  <a:srgbClr val="FF0000"/>
                </a:solidFill>
              </a:rPr>
              <a:t>Management And Administration</a:t>
            </a:r>
            <a:endParaRPr lang="en-US" dirty="0"/>
          </a:p>
        </p:txBody>
      </p:sp>
      <p:sp>
        <p:nvSpPr>
          <p:cNvPr id="3" name="Content Placeholder 2">
            <a:extLst>
              <a:ext uri="{FF2B5EF4-FFF2-40B4-BE49-F238E27FC236}">
                <a16:creationId xmlns:a16="http://schemas.microsoft.com/office/drawing/2014/main" id="{33062B3C-73EA-4C59-8B4D-0E83DBC9D1E3}"/>
              </a:ext>
            </a:extLst>
          </p:cNvPr>
          <p:cNvSpPr>
            <a:spLocks noGrp="1"/>
          </p:cNvSpPr>
          <p:nvPr>
            <p:ph sz="half" idx="1"/>
          </p:nvPr>
        </p:nvSpPr>
        <p:spPr/>
        <p:txBody>
          <a:bodyPr anchor="t"/>
          <a:lstStyle/>
          <a:p>
            <a:r>
              <a:rPr lang="en-US" dirty="0"/>
              <a:t>Computer networks require ongoing management and administration to ensure that they continue to function properly.</a:t>
            </a:r>
          </a:p>
          <a:p>
            <a:r>
              <a:rPr lang="en-US" dirty="0"/>
              <a:t> This includes tasks such as monitoring network performance, configuring devices, and troubleshooting issues</a:t>
            </a:r>
          </a:p>
          <a:p>
            <a:endParaRPr lang="en-US" dirty="0"/>
          </a:p>
          <a:p>
            <a:endParaRPr lang="en-US" dirty="0"/>
          </a:p>
        </p:txBody>
      </p:sp>
      <p:pic>
        <p:nvPicPr>
          <p:cNvPr id="11" name="Content Placeholder 10">
            <a:extLst>
              <a:ext uri="{FF2B5EF4-FFF2-40B4-BE49-F238E27FC236}">
                <a16:creationId xmlns:a16="http://schemas.microsoft.com/office/drawing/2014/main" id="{2DFE923E-06FD-4CD9-AD9F-3B2E91A3A462}"/>
              </a:ext>
            </a:extLst>
          </p:cNvPr>
          <p:cNvPicPr>
            <a:picLocks noGrp="1" noChangeAspect="1"/>
          </p:cNvPicPr>
          <p:nvPr>
            <p:ph sz="half" idx="2"/>
          </p:nvPr>
        </p:nvPicPr>
        <p:blipFill>
          <a:blip r:embed="rId2"/>
          <a:stretch>
            <a:fillRect/>
          </a:stretch>
        </p:blipFill>
        <p:spPr>
          <a:xfrm>
            <a:off x="6416675" y="2484233"/>
            <a:ext cx="5194300" cy="3119846"/>
          </a:xfrm>
        </p:spPr>
      </p:pic>
      <p:sp>
        <p:nvSpPr>
          <p:cNvPr id="4" name="Date Placeholder 3">
            <a:extLst>
              <a:ext uri="{FF2B5EF4-FFF2-40B4-BE49-F238E27FC236}">
                <a16:creationId xmlns:a16="http://schemas.microsoft.com/office/drawing/2014/main" id="{B827516F-94A6-4A35-BA79-DF70A61FBD2E}"/>
              </a:ext>
            </a:extLst>
          </p:cNvPr>
          <p:cNvSpPr>
            <a:spLocks noGrp="1"/>
          </p:cNvSpPr>
          <p:nvPr>
            <p:ph type="dt" sz="half" idx="10"/>
          </p:nvPr>
        </p:nvSpPr>
        <p:spPr/>
        <p:txBody>
          <a:bodyPr/>
          <a:lstStyle/>
          <a:p>
            <a:fld id="{864C0990-C2A6-4631-A9B4-A38C71E0BDED}" type="datetime2">
              <a:rPr lang="en-US" smtClean="0"/>
              <a:t>Friday, March 15, 2024</a:t>
            </a:fld>
            <a:endParaRPr lang="en-US" dirty="0"/>
          </a:p>
        </p:txBody>
      </p:sp>
      <p:sp>
        <p:nvSpPr>
          <p:cNvPr id="5" name="Footer Placeholder 4">
            <a:extLst>
              <a:ext uri="{FF2B5EF4-FFF2-40B4-BE49-F238E27FC236}">
                <a16:creationId xmlns:a16="http://schemas.microsoft.com/office/drawing/2014/main" id="{D1D5A9D2-984D-4546-BA06-7BAB67512D23}"/>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68167638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BB31-DFD1-4E0A-A64E-41E7FC10FF91}"/>
              </a:ext>
            </a:extLst>
          </p:cNvPr>
          <p:cNvSpPr>
            <a:spLocks noGrp="1"/>
          </p:cNvSpPr>
          <p:nvPr>
            <p:ph type="ctrTitle"/>
          </p:nvPr>
        </p:nvSpPr>
        <p:spPr/>
        <p:txBody>
          <a:bodyPr>
            <a:normAutofit/>
          </a:bodyPr>
          <a:lstStyle/>
          <a:p>
            <a:pPr algn="ctr"/>
            <a:r>
              <a:rPr lang="en-US" sz="4400" dirty="0">
                <a:solidFill>
                  <a:srgbClr val="FF0000"/>
                </a:solidFill>
              </a:rPr>
              <a:t>TYPES OF NETWORKS</a:t>
            </a:r>
          </a:p>
        </p:txBody>
      </p:sp>
      <p:sp>
        <p:nvSpPr>
          <p:cNvPr id="3" name="Subtitle 2">
            <a:extLst>
              <a:ext uri="{FF2B5EF4-FFF2-40B4-BE49-F238E27FC236}">
                <a16:creationId xmlns:a16="http://schemas.microsoft.com/office/drawing/2014/main" id="{50FD2761-1A5E-4473-95D6-A1E0A6D4E740}"/>
              </a:ext>
            </a:extLst>
          </p:cNvPr>
          <p:cNvSpPr>
            <a:spLocks noGrp="1"/>
          </p:cNvSpPr>
          <p:nvPr>
            <p:ph type="subTitle" idx="1"/>
          </p:nvPr>
        </p:nvSpPr>
        <p:spPr>
          <a:xfrm>
            <a:off x="581191" y="4073988"/>
            <a:ext cx="10993546" cy="590321"/>
          </a:xfrm>
        </p:spPr>
        <p:txBody>
          <a:bodyPr>
            <a:noAutofit/>
          </a:bodyPr>
          <a:lstStyle/>
          <a:p>
            <a:pPr algn="ctr"/>
            <a:r>
              <a:rPr lang="en-US" sz="2800" dirty="0">
                <a:solidFill>
                  <a:schemeClr val="bg1"/>
                </a:solidFill>
              </a:rPr>
              <a:t>Network Hardware</a:t>
            </a:r>
          </a:p>
          <a:p>
            <a:pPr algn="ctr"/>
            <a:r>
              <a:rPr lang="en-US" sz="2800" dirty="0"/>
              <a:t>In this section, we'll talk about different types of networks.</a:t>
            </a:r>
          </a:p>
        </p:txBody>
      </p:sp>
      <p:sp>
        <p:nvSpPr>
          <p:cNvPr id="4" name="Date Placeholder 3">
            <a:extLst>
              <a:ext uri="{FF2B5EF4-FFF2-40B4-BE49-F238E27FC236}">
                <a16:creationId xmlns:a16="http://schemas.microsoft.com/office/drawing/2014/main" id="{48B98274-F87F-40ED-87B1-480018CAD85A}"/>
              </a:ext>
            </a:extLst>
          </p:cNvPr>
          <p:cNvSpPr>
            <a:spLocks noGrp="1"/>
          </p:cNvSpPr>
          <p:nvPr>
            <p:ph type="dt" sz="half" idx="10"/>
          </p:nvPr>
        </p:nvSpPr>
        <p:spPr/>
        <p:txBody>
          <a:bodyPr/>
          <a:lstStyle/>
          <a:p>
            <a:fld id="{018A2FBD-155F-40EC-B4FE-5D24F3DD076F}" type="datetime2">
              <a:rPr lang="en-US" smtClean="0"/>
              <a:t>Friday, March 15, 2024</a:t>
            </a:fld>
            <a:endParaRPr lang="en-US" dirty="0"/>
          </a:p>
        </p:txBody>
      </p:sp>
      <p:sp>
        <p:nvSpPr>
          <p:cNvPr id="5" name="Footer Placeholder 4">
            <a:extLst>
              <a:ext uri="{FF2B5EF4-FFF2-40B4-BE49-F238E27FC236}">
                <a16:creationId xmlns:a16="http://schemas.microsoft.com/office/drawing/2014/main" id="{62887473-F861-4D72-B1AC-7F23DFFBB00E}"/>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33648540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42E2-C8CF-4C4A-853A-5823934AF26C}"/>
              </a:ext>
            </a:extLst>
          </p:cNvPr>
          <p:cNvSpPr>
            <a:spLocks noGrp="1"/>
          </p:cNvSpPr>
          <p:nvPr>
            <p:ph type="title"/>
          </p:nvPr>
        </p:nvSpPr>
        <p:spPr/>
        <p:txBody>
          <a:bodyPr/>
          <a:lstStyle/>
          <a:p>
            <a:pPr algn="ctr"/>
            <a:r>
              <a:rPr lang="en-US" dirty="0">
                <a:solidFill>
                  <a:srgbClr val="FF0000"/>
                </a:solidFill>
              </a:rPr>
              <a:t>CLASSIFICATION OF NETWORK</a:t>
            </a:r>
          </a:p>
        </p:txBody>
      </p:sp>
      <p:sp>
        <p:nvSpPr>
          <p:cNvPr id="3" name="Content Placeholder 2">
            <a:extLst>
              <a:ext uri="{FF2B5EF4-FFF2-40B4-BE49-F238E27FC236}">
                <a16:creationId xmlns:a16="http://schemas.microsoft.com/office/drawing/2014/main" id="{30E8A631-55A7-4CF7-A025-B8E8E8347AD9}"/>
              </a:ext>
            </a:extLst>
          </p:cNvPr>
          <p:cNvSpPr>
            <a:spLocks noGrp="1"/>
          </p:cNvSpPr>
          <p:nvPr>
            <p:ph idx="1"/>
          </p:nvPr>
        </p:nvSpPr>
        <p:spPr/>
        <p:txBody>
          <a:bodyPr anchor="t">
            <a:noAutofit/>
          </a:bodyPr>
          <a:lstStyle/>
          <a:p>
            <a:r>
              <a:rPr lang="en-US" sz="2000" dirty="0"/>
              <a:t>There is no generally accepted taxonomy into which all computer networks fit, but two dimensions stand out as important: </a:t>
            </a:r>
            <a:r>
              <a:rPr lang="en-US" sz="2000" dirty="0">
                <a:solidFill>
                  <a:srgbClr val="00B0F0"/>
                </a:solidFill>
              </a:rPr>
              <a:t>transmission technology </a:t>
            </a:r>
            <a:r>
              <a:rPr lang="en-US" sz="2000" dirty="0"/>
              <a:t>and </a:t>
            </a:r>
            <a:r>
              <a:rPr lang="en-US" sz="2000" dirty="0">
                <a:solidFill>
                  <a:srgbClr val="00B0F0"/>
                </a:solidFill>
              </a:rPr>
              <a:t>scale</a:t>
            </a:r>
            <a:r>
              <a:rPr lang="en-US" sz="2000" dirty="0"/>
              <a:t>. </a:t>
            </a:r>
          </a:p>
          <a:p>
            <a:r>
              <a:rPr lang="en-US" sz="2000" dirty="0"/>
              <a:t> two types of transmission technology are in widespread use: </a:t>
            </a:r>
            <a:r>
              <a:rPr lang="en-US" sz="2000" dirty="0">
                <a:solidFill>
                  <a:srgbClr val="00B0F0"/>
                </a:solidFill>
              </a:rPr>
              <a:t>broadcast </a:t>
            </a:r>
            <a:r>
              <a:rPr lang="en-US" sz="2000" dirty="0">
                <a:solidFill>
                  <a:schemeClr val="tx1"/>
                </a:solidFill>
              </a:rPr>
              <a:t>links</a:t>
            </a:r>
            <a:r>
              <a:rPr lang="en-US" sz="2000" dirty="0">
                <a:solidFill>
                  <a:srgbClr val="00B0F0"/>
                </a:solidFill>
              </a:rPr>
              <a:t> </a:t>
            </a:r>
            <a:r>
              <a:rPr lang="en-US" sz="2000" dirty="0"/>
              <a:t>and </a:t>
            </a:r>
            <a:r>
              <a:rPr lang="en-US" sz="2000" dirty="0">
                <a:solidFill>
                  <a:srgbClr val="00B0F0"/>
                </a:solidFill>
              </a:rPr>
              <a:t>point-to-point</a:t>
            </a:r>
            <a:r>
              <a:rPr lang="en-US" sz="2000" dirty="0"/>
              <a:t> links.</a:t>
            </a:r>
          </a:p>
          <a:p>
            <a:r>
              <a:rPr lang="en-US" sz="2000" dirty="0">
                <a:solidFill>
                  <a:srgbClr val="FF0000"/>
                </a:solidFill>
              </a:rPr>
              <a:t>Point-to-point</a:t>
            </a:r>
            <a:r>
              <a:rPr lang="en-US" sz="2000" dirty="0"/>
              <a:t> links connect individual pairs of machines. </a:t>
            </a:r>
          </a:p>
          <a:p>
            <a:r>
              <a:rPr lang="en-US" sz="2000" dirty="0"/>
              <a:t>Often multiple routes, of different lengths, are possible, so finding good ones is important in point-to-point networks. Point-to-point transmission with exactly one sender and exactly one receiver is sometimes called </a:t>
            </a:r>
            <a:r>
              <a:rPr lang="en-US" sz="2000" dirty="0">
                <a:solidFill>
                  <a:srgbClr val="FF0000"/>
                </a:solidFill>
              </a:rPr>
              <a:t>unicasting.</a:t>
            </a:r>
          </a:p>
          <a:p>
            <a:r>
              <a:rPr lang="en-US" sz="2000" dirty="0"/>
              <a:t>In </a:t>
            </a:r>
            <a:r>
              <a:rPr lang="en-US" sz="2000" dirty="0">
                <a:solidFill>
                  <a:srgbClr val="FF0000"/>
                </a:solidFill>
              </a:rPr>
              <a:t>broadcast network</a:t>
            </a:r>
            <a:r>
              <a:rPr lang="en-US" sz="2000" dirty="0"/>
              <a:t>, the communication channel is shared by all the machines on the network; packets sent by any machine are received by all the others.</a:t>
            </a:r>
          </a:p>
        </p:txBody>
      </p:sp>
      <p:sp>
        <p:nvSpPr>
          <p:cNvPr id="4" name="Date Placeholder 3">
            <a:extLst>
              <a:ext uri="{FF2B5EF4-FFF2-40B4-BE49-F238E27FC236}">
                <a16:creationId xmlns:a16="http://schemas.microsoft.com/office/drawing/2014/main" id="{6DF09C20-9E7E-4BB9-A95A-3BEA501C39AD}"/>
              </a:ext>
            </a:extLst>
          </p:cNvPr>
          <p:cNvSpPr>
            <a:spLocks noGrp="1"/>
          </p:cNvSpPr>
          <p:nvPr>
            <p:ph type="dt" sz="half" idx="10"/>
          </p:nvPr>
        </p:nvSpPr>
        <p:spPr/>
        <p:txBody>
          <a:bodyPr/>
          <a:lstStyle/>
          <a:p>
            <a:fld id="{C07319FD-EAB3-4FA5-811D-E8D90344D8AC}" type="datetime2">
              <a:rPr lang="en-US" smtClean="0"/>
              <a:t>Friday, March 15, 2024</a:t>
            </a:fld>
            <a:endParaRPr lang="en-US" dirty="0"/>
          </a:p>
        </p:txBody>
      </p:sp>
      <p:sp>
        <p:nvSpPr>
          <p:cNvPr id="5" name="Footer Placeholder 4">
            <a:extLst>
              <a:ext uri="{FF2B5EF4-FFF2-40B4-BE49-F238E27FC236}">
                <a16:creationId xmlns:a16="http://schemas.microsoft.com/office/drawing/2014/main" id="{11290F40-FF89-4797-8645-DB2C1623EA16}"/>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154411804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8EDB-5E55-4D76-80B1-203C9BE68E75}"/>
              </a:ext>
            </a:extLst>
          </p:cNvPr>
          <p:cNvSpPr>
            <a:spLocks noGrp="1"/>
          </p:cNvSpPr>
          <p:nvPr>
            <p:ph type="title"/>
          </p:nvPr>
        </p:nvSpPr>
        <p:spPr/>
        <p:txBody>
          <a:bodyPr/>
          <a:lstStyle/>
          <a:p>
            <a:r>
              <a:rPr lang="en-US" cap="none" dirty="0">
                <a:solidFill>
                  <a:srgbClr val="00B0F0"/>
                </a:solidFill>
              </a:rPr>
              <a:t>Cont…</a:t>
            </a:r>
          </a:p>
        </p:txBody>
      </p:sp>
      <p:sp>
        <p:nvSpPr>
          <p:cNvPr id="3" name="Content Placeholder 2">
            <a:extLst>
              <a:ext uri="{FF2B5EF4-FFF2-40B4-BE49-F238E27FC236}">
                <a16:creationId xmlns:a16="http://schemas.microsoft.com/office/drawing/2014/main" id="{C2E5D30B-1BC5-49B4-B2A9-74AA9539C55B}"/>
              </a:ext>
            </a:extLst>
          </p:cNvPr>
          <p:cNvSpPr>
            <a:spLocks noGrp="1"/>
          </p:cNvSpPr>
          <p:nvPr>
            <p:ph idx="1"/>
          </p:nvPr>
        </p:nvSpPr>
        <p:spPr/>
        <p:txBody>
          <a:bodyPr/>
          <a:lstStyle/>
          <a:p>
            <a:r>
              <a:rPr lang="en-US" dirty="0"/>
              <a:t>An address field within each packet specifies the intended recipient. Upon receiving a packet, a machine checks the address field. If the packet is intended for the receiving machine, that machine processes the packet; if the packet is intended for some other machine, it is just ignored</a:t>
            </a:r>
          </a:p>
          <a:p>
            <a:r>
              <a:rPr lang="en-US" dirty="0"/>
              <a:t>A wireless network is a common example of a broadcast link, with communication shared over a coverage region that depends on the wireless channel and the transmitting machine.</a:t>
            </a:r>
          </a:p>
          <a:p>
            <a:r>
              <a:rPr lang="en-US" dirty="0"/>
              <a:t> As an analogy, consider someone standing in a meeting room and shouting “</a:t>
            </a:r>
            <a:r>
              <a:rPr lang="en-US" dirty="0">
                <a:solidFill>
                  <a:srgbClr val="FF0000"/>
                </a:solidFill>
              </a:rPr>
              <a:t>Micah, come here. I want you</a:t>
            </a:r>
            <a:r>
              <a:rPr lang="en-US" dirty="0"/>
              <a:t>”. Although the packet may be received (heard) by many people, only Micah will respond; the others just ignore it</a:t>
            </a:r>
          </a:p>
        </p:txBody>
      </p:sp>
      <p:sp>
        <p:nvSpPr>
          <p:cNvPr id="4" name="Date Placeholder 3">
            <a:extLst>
              <a:ext uri="{FF2B5EF4-FFF2-40B4-BE49-F238E27FC236}">
                <a16:creationId xmlns:a16="http://schemas.microsoft.com/office/drawing/2014/main" id="{AFEE0FA4-2500-4274-831B-5659ED61334D}"/>
              </a:ext>
            </a:extLst>
          </p:cNvPr>
          <p:cNvSpPr>
            <a:spLocks noGrp="1"/>
          </p:cNvSpPr>
          <p:nvPr>
            <p:ph type="dt" sz="half" idx="10"/>
          </p:nvPr>
        </p:nvSpPr>
        <p:spPr/>
        <p:txBody>
          <a:bodyPr/>
          <a:lstStyle/>
          <a:p>
            <a:fld id="{E600B7CF-5B8A-4BCF-963B-3FE055AE64E2}" type="datetime2">
              <a:rPr lang="en-US" smtClean="0"/>
              <a:t>Friday, March 15, 2024</a:t>
            </a:fld>
            <a:endParaRPr lang="en-US" dirty="0"/>
          </a:p>
        </p:txBody>
      </p:sp>
      <p:sp>
        <p:nvSpPr>
          <p:cNvPr id="5" name="Footer Placeholder 4">
            <a:extLst>
              <a:ext uri="{FF2B5EF4-FFF2-40B4-BE49-F238E27FC236}">
                <a16:creationId xmlns:a16="http://schemas.microsoft.com/office/drawing/2014/main" id="{5F370D75-E84E-44F8-B446-E91CE4A96F8E}"/>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387770569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8497-95B5-4A0C-8172-AC2FD4632267}"/>
              </a:ext>
            </a:extLst>
          </p:cNvPr>
          <p:cNvSpPr>
            <a:spLocks noGrp="1"/>
          </p:cNvSpPr>
          <p:nvPr>
            <p:ph type="title"/>
          </p:nvPr>
        </p:nvSpPr>
        <p:spPr/>
        <p:txBody>
          <a:bodyPr/>
          <a:lstStyle/>
          <a:p>
            <a:pPr algn="ctr"/>
            <a:r>
              <a:rPr lang="en-US" dirty="0">
                <a:solidFill>
                  <a:srgbClr val="FF0000"/>
                </a:solidFill>
              </a:rPr>
              <a:t>CLASSIFICATION OF NETWORKS BY SCALE</a:t>
            </a:r>
          </a:p>
        </p:txBody>
      </p:sp>
      <p:sp>
        <p:nvSpPr>
          <p:cNvPr id="3" name="Content Placeholder 2">
            <a:extLst>
              <a:ext uri="{FF2B5EF4-FFF2-40B4-BE49-F238E27FC236}">
                <a16:creationId xmlns:a16="http://schemas.microsoft.com/office/drawing/2014/main" id="{CF8D98CA-F49A-4060-9D45-94A2288869DB}"/>
              </a:ext>
            </a:extLst>
          </p:cNvPr>
          <p:cNvSpPr>
            <a:spLocks noGrp="1"/>
          </p:cNvSpPr>
          <p:nvPr>
            <p:ph idx="1"/>
          </p:nvPr>
        </p:nvSpPr>
        <p:spPr/>
        <p:txBody>
          <a:bodyPr anchor="t"/>
          <a:lstStyle/>
          <a:p>
            <a:r>
              <a:rPr lang="en-US" sz="2000" dirty="0"/>
              <a:t>An alternative criterion for classifying networks is by scale. Distance is important as a classification metric because different technologies are used at different scales.</a:t>
            </a:r>
          </a:p>
          <a:p>
            <a:r>
              <a:rPr lang="en-US" sz="2000" dirty="0"/>
              <a:t>According to scale networks can be classified into the following types:</a:t>
            </a:r>
          </a:p>
          <a:p>
            <a:pPr marL="1638900" lvl="4" indent="-342900">
              <a:buFont typeface="+mj-lt"/>
              <a:buAutoNum type="arabicPeriod"/>
            </a:pPr>
            <a:r>
              <a:rPr lang="en-US" sz="2000" dirty="0">
                <a:solidFill>
                  <a:schemeClr val="tx1"/>
                </a:solidFill>
              </a:rPr>
              <a:t>Personal Area Network (PAN)</a:t>
            </a:r>
          </a:p>
          <a:p>
            <a:pPr marL="1638900" lvl="4" indent="-342900">
              <a:buFont typeface="+mj-lt"/>
              <a:buAutoNum type="arabicPeriod"/>
            </a:pPr>
            <a:r>
              <a:rPr lang="en-US" sz="2000" dirty="0">
                <a:solidFill>
                  <a:schemeClr val="tx1"/>
                </a:solidFill>
              </a:rPr>
              <a:t>Local Area Network (LAN)</a:t>
            </a:r>
          </a:p>
          <a:p>
            <a:pPr marL="1638900" lvl="4" indent="-342900">
              <a:buFont typeface="+mj-lt"/>
              <a:buAutoNum type="arabicPeriod"/>
            </a:pPr>
            <a:r>
              <a:rPr lang="en-US" sz="2000" dirty="0">
                <a:solidFill>
                  <a:schemeClr val="tx1"/>
                </a:solidFill>
              </a:rPr>
              <a:t>Metropolitan Area Networks(MAN)</a:t>
            </a:r>
          </a:p>
          <a:p>
            <a:pPr marL="1638900" lvl="4" indent="-342900">
              <a:buFont typeface="+mj-lt"/>
              <a:buAutoNum type="arabicPeriod"/>
            </a:pPr>
            <a:r>
              <a:rPr lang="en-US" sz="2000" dirty="0">
                <a:solidFill>
                  <a:schemeClr val="tx1"/>
                </a:solidFill>
              </a:rPr>
              <a:t>Wide Area Networks(WAN)</a:t>
            </a:r>
          </a:p>
          <a:p>
            <a:pPr marL="1638900" lvl="4" indent="-342900">
              <a:buFont typeface="+mj-lt"/>
              <a:buAutoNum type="arabicPeriod"/>
            </a:pPr>
            <a:r>
              <a:rPr lang="en-US" sz="2000" dirty="0">
                <a:solidFill>
                  <a:schemeClr val="tx1"/>
                </a:solidFill>
              </a:rPr>
              <a:t>Internetworks.</a:t>
            </a:r>
          </a:p>
          <a:p>
            <a:pPr marL="1638900" lvl="4" indent="-342900">
              <a:buFont typeface="+mj-lt"/>
              <a:buAutoNum type="arabicPeriod"/>
            </a:pPr>
            <a:endParaRPr lang="en-US" dirty="0"/>
          </a:p>
          <a:p>
            <a:endParaRPr lang="en-US" dirty="0"/>
          </a:p>
        </p:txBody>
      </p:sp>
      <p:sp>
        <p:nvSpPr>
          <p:cNvPr id="4" name="Date Placeholder 3">
            <a:extLst>
              <a:ext uri="{FF2B5EF4-FFF2-40B4-BE49-F238E27FC236}">
                <a16:creationId xmlns:a16="http://schemas.microsoft.com/office/drawing/2014/main" id="{36EE5435-7663-411C-A239-7C5B593F3E08}"/>
              </a:ext>
            </a:extLst>
          </p:cNvPr>
          <p:cNvSpPr>
            <a:spLocks noGrp="1"/>
          </p:cNvSpPr>
          <p:nvPr>
            <p:ph type="dt" sz="half" idx="10"/>
          </p:nvPr>
        </p:nvSpPr>
        <p:spPr/>
        <p:txBody>
          <a:bodyPr/>
          <a:lstStyle/>
          <a:p>
            <a:fld id="{D1C5AE44-B381-43D7-836B-3163F7C6BDFF}" type="datetime2">
              <a:rPr lang="en-US" smtClean="0"/>
              <a:t>Friday, March 15, 2024</a:t>
            </a:fld>
            <a:endParaRPr lang="en-US" dirty="0"/>
          </a:p>
        </p:txBody>
      </p:sp>
      <p:sp>
        <p:nvSpPr>
          <p:cNvPr id="5" name="Footer Placeholder 4">
            <a:extLst>
              <a:ext uri="{FF2B5EF4-FFF2-40B4-BE49-F238E27FC236}">
                <a16:creationId xmlns:a16="http://schemas.microsoft.com/office/drawing/2014/main" id="{F49CC38B-988B-4F3B-BDBE-C4AE2D7C361F}"/>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98898017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CABC-285F-4739-8301-6FF9BC73B7BE}"/>
              </a:ext>
            </a:extLst>
          </p:cNvPr>
          <p:cNvSpPr>
            <a:spLocks noGrp="1"/>
          </p:cNvSpPr>
          <p:nvPr>
            <p:ph type="title"/>
          </p:nvPr>
        </p:nvSpPr>
        <p:spPr/>
        <p:txBody>
          <a:bodyPr anchor="ctr"/>
          <a:lstStyle/>
          <a:p>
            <a:r>
              <a:rPr lang="en-US" dirty="0"/>
              <a:t>1</a:t>
            </a:r>
            <a:r>
              <a:rPr lang="en-US" cap="none" dirty="0">
                <a:solidFill>
                  <a:srgbClr val="FF0000"/>
                </a:solidFill>
              </a:rPr>
              <a:t>.Personal Area Network </a:t>
            </a:r>
            <a:endParaRPr lang="en-US" dirty="0">
              <a:solidFill>
                <a:srgbClr val="FF0000"/>
              </a:solidFill>
            </a:endParaRPr>
          </a:p>
        </p:txBody>
      </p:sp>
      <p:sp>
        <p:nvSpPr>
          <p:cNvPr id="3" name="Content Placeholder 2">
            <a:extLst>
              <a:ext uri="{FF2B5EF4-FFF2-40B4-BE49-F238E27FC236}">
                <a16:creationId xmlns:a16="http://schemas.microsoft.com/office/drawing/2014/main" id="{8E9D06A6-2E04-4A3A-B0FB-8BD88342D99F}"/>
              </a:ext>
            </a:extLst>
          </p:cNvPr>
          <p:cNvSpPr>
            <a:spLocks noGrp="1"/>
          </p:cNvSpPr>
          <p:nvPr>
            <p:ph idx="1"/>
          </p:nvPr>
        </p:nvSpPr>
        <p:spPr/>
        <p:txBody>
          <a:bodyPr anchor="t">
            <a:noAutofit/>
          </a:bodyPr>
          <a:lstStyle/>
          <a:p>
            <a:r>
              <a:rPr lang="en-US" sz="2000" dirty="0">
                <a:solidFill>
                  <a:srgbClr val="FF0000"/>
                </a:solidFill>
                <a:latin typeface="Times New Roman" panose="02020603050405020304" pitchFamily="18" charset="0"/>
                <a:cs typeface="Times New Roman" panose="02020603050405020304" pitchFamily="18" charset="0"/>
              </a:rPr>
              <a:t>PANs</a:t>
            </a:r>
            <a:r>
              <a:rPr lang="en-US" sz="2000" dirty="0">
                <a:latin typeface="Times New Roman" panose="02020603050405020304" pitchFamily="18" charset="0"/>
                <a:cs typeface="Times New Roman" panose="02020603050405020304" pitchFamily="18" charset="0"/>
              </a:rPr>
              <a:t> let devices communicate over the </a:t>
            </a:r>
            <a:r>
              <a:rPr lang="en-US" sz="2000" dirty="0">
                <a:solidFill>
                  <a:srgbClr val="00B0F0"/>
                </a:solidFill>
                <a:latin typeface="Times New Roman" panose="02020603050405020304" pitchFamily="18" charset="0"/>
                <a:cs typeface="Times New Roman" panose="02020603050405020304" pitchFamily="18" charset="0"/>
              </a:rPr>
              <a:t>range of a person</a:t>
            </a:r>
            <a:r>
              <a:rPr lang="en-US" sz="2000" dirty="0">
                <a:latin typeface="Times New Roman" panose="02020603050405020304" pitchFamily="18" charset="0"/>
                <a:cs typeface="Times New Roman" panose="02020603050405020304" pitchFamily="18" charset="0"/>
              </a:rPr>
              <a:t>. A common example is a wireless network that connects a computer with its peripherals.</a:t>
            </a:r>
          </a:p>
          <a:p>
            <a:r>
              <a:rPr lang="en-US" sz="2000" dirty="0">
                <a:latin typeface="Times New Roman" panose="02020603050405020304" pitchFamily="18" charset="0"/>
                <a:cs typeface="Times New Roman" panose="02020603050405020304" pitchFamily="18" charset="0"/>
              </a:rPr>
              <a:t> Almost every computer has an attached monitor, keyboard, mouse, and printer. Without using wireless, this connection must be done with cables.</a:t>
            </a:r>
          </a:p>
          <a:p>
            <a:r>
              <a:rPr lang="en-US" sz="2000" dirty="0">
                <a:latin typeface="Times New Roman" panose="02020603050405020304" pitchFamily="18" charset="0"/>
                <a:cs typeface="Times New Roman" panose="02020603050405020304" pitchFamily="18" charset="0"/>
              </a:rPr>
              <a:t> To help these users, some companies got together to design a short-range wireless network called </a:t>
            </a:r>
            <a:r>
              <a:rPr lang="en-US" sz="2000" dirty="0">
                <a:solidFill>
                  <a:srgbClr val="FF0000"/>
                </a:solidFill>
                <a:latin typeface="Times New Roman" panose="02020603050405020304" pitchFamily="18" charset="0"/>
                <a:cs typeface="Times New Roman" panose="02020603050405020304" pitchFamily="18" charset="0"/>
              </a:rPr>
              <a:t>Bluetooth</a:t>
            </a:r>
            <a:r>
              <a:rPr lang="en-US" sz="2000" dirty="0">
                <a:latin typeface="Times New Roman" panose="02020603050405020304" pitchFamily="18" charset="0"/>
                <a:cs typeface="Times New Roman" panose="02020603050405020304" pitchFamily="18" charset="0"/>
              </a:rPr>
              <a:t> to connect these components without wires. </a:t>
            </a:r>
          </a:p>
          <a:p>
            <a:r>
              <a:rPr lang="en-US" sz="2000" dirty="0">
                <a:latin typeface="Times New Roman" panose="02020603050405020304" pitchFamily="18" charset="0"/>
                <a:cs typeface="Times New Roman" panose="02020603050405020304" pitchFamily="18" charset="0"/>
              </a:rPr>
              <a:t>The idea is that if your devices have Bluetooth, then you need no cables. You just put them down, turn them on, and they work together. For many people, this ease of operation is a big plus.</a:t>
            </a:r>
          </a:p>
        </p:txBody>
      </p:sp>
      <p:pic>
        <p:nvPicPr>
          <p:cNvPr id="7" name="Picture 6">
            <a:extLst>
              <a:ext uri="{FF2B5EF4-FFF2-40B4-BE49-F238E27FC236}">
                <a16:creationId xmlns:a16="http://schemas.microsoft.com/office/drawing/2014/main" id="{85D4E252-295F-40EF-A2E4-D5DF07E631CE}"/>
              </a:ext>
            </a:extLst>
          </p:cNvPr>
          <p:cNvPicPr>
            <a:picLocks noChangeAspect="1"/>
          </p:cNvPicPr>
          <p:nvPr/>
        </p:nvPicPr>
        <p:blipFill>
          <a:blip r:embed="rId2"/>
          <a:stretch>
            <a:fillRect/>
          </a:stretch>
        </p:blipFill>
        <p:spPr>
          <a:xfrm>
            <a:off x="10173903" y="752925"/>
            <a:ext cx="1038324" cy="1087181"/>
          </a:xfrm>
          <a:prstGeom prst="rect">
            <a:avLst/>
          </a:prstGeom>
        </p:spPr>
      </p:pic>
      <p:sp>
        <p:nvSpPr>
          <p:cNvPr id="4" name="Date Placeholder 3">
            <a:extLst>
              <a:ext uri="{FF2B5EF4-FFF2-40B4-BE49-F238E27FC236}">
                <a16:creationId xmlns:a16="http://schemas.microsoft.com/office/drawing/2014/main" id="{08CD2551-03AA-4969-AE7E-9C918CDE9A79}"/>
              </a:ext>
            </a:extLst>
          </p:cNvPr>
          <p:cNvSpPr>
            <a:spLocks noGrp="1"/>
          </p:cNvSpPr>
          <p:nvPr>
            <p:ph type="dt" sz="half" idx="10"/>
          </p:nvPr>
        </p:nvSpPr>
        <p:spPr/>
        <p:txBody>
          <a:bodyPr/>
          <a:lstStyle/>
          <a:p>
            <a:fld id="{CB2252B0-FDAF-4B80-9AA4-D7A920AA88B9}" type="datetime2">
              <a:rPr lang="en-US" smtClean="0"/>
              <a:t>Friday, March 15, 2024</a:t>
            </a:fld>
            <a:endParaRPr lang="en-US" dirty="0"/>
          </a:p>
        </p:txBody>
      </p:sp>
      <p:sp>
        <p:nvSpPr>
          <p:cNvPr id="5" name="Footer Placeholder 4">
            <a:extLst>
              <a:ext uri="{FF2B5EF4-FFF2-40B4-BE49-F238E27FC236}">
                <a16:creationId xmlns:a16="http://schemas.microsoft.com/office/drawing/2014/main" id="{1DD4B70B-B982-4A90-8739-58FCC382390A}"/>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29385906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F533-F61B-40E6-8D54-08B5337B3031}"/>
              </a:ext>
            </a:extLst>
          </p:cNvPr>
          <p:cNvSpPr>
            <a:spLocks noGrp="1"/>
          </p:cNvSpPr>
          <p:nvPr>
            <p:ph type="title"/>
          </p:nvPr>
        </p:nvSpPr>
        <p:spPr/>
        <p:txBody>
          <a:bodyPr>
            <a:normAutofit/>
          </a:bodyPr>
          <a:lstStyle/>
          <a:p>
            <a:pPr algn="ctr"/>
            <a:r>
              <a:rPr lang="en-US" sz="4800" dirty="0">
                <a:solidFill>
                  <a:schemeClr val="tx1"/>
                </a:solidFill>
              </a:rPr>
              <a:t>INTRO</a:t>
            </a:r>
          </a:p>
        </p:txBody>
      </p:sp>
      <p:sp>
        <p:nvSpPr>
          <p:cNvPr id="3" name="Content Placeholder 2">
            <a:extLst>
              <a:ext uri="{FF2B5EF4-FFF2-40B4-BE49-F238E27FC236}">
                <a16:creationId xmlns:a16="http://schemas.microsoft.com/office/drawing/2014/main" id="{A10909F3-2988-41DB-A812-DA6721C9BFE5}"/>
              </a:ext>
            </a:extLst>
          </p:cNvPr>
          <p:cNvSpPr>
            <a:spLocks noGrp="1"/>
          </p:cNvSpPr>
          <p:nvPr>
            <p:ph idx="1"/>
          </p:nvPr>
        </p:nvSpPr>
        <p:spPr/>
        <p:txBody>
          <a:bodyPr/>
          <a:lstStyle/>
          <a:p>
            <a:r>
              <a:rPr lang="en-US" sz="2400" b="1" dirty="0">
                <a:solidFill>
                  <a:schemeClr val="tx1"/>
                </a:solidFill>
                <a:latin typeface="Berlin Sans FB" panose="020E0602020502020306" pitchFamily="34" charset="0"/>
              </a:rPr>
              <a:t>MODULE CODE</a:t>
            </a:r>
            <a:r>
              <a:rPr lang="en-US" sz="2400" b="1" dirty="0">
                <a:latin typeface="Berlin Sans FB" panose="020E0602020502020306" pitchFamily="34" charset="0"/>
              </a:rPr>
              <a:t>:</a:t>
            </a:r>
            <a:r>
              <a:rPr lang="en-US" sz="2400" b="1" dirty="0">
                <a:solidFill>
                  <a:srgbClr val="FF0000"/>
                </a:solidFill>
              </a:rPr>
              <a:t>DFITT 04206</a:t>
            </a:r>
          </a:p>
          <a:p>
            <a:r>
              <a:rPr lang="en-US" sz="2400" b="1" dirty="0">
                <a:solidFill>
                  <a:schemeClr val="tx1"/>
                </a:solidFill>
                <a:latin typeface="Berlin Sans FB" panose="020E0602020502020306" pitchFamily="34" charset="0"/>
              </a:rPr>
              <a:t>MODULE NAME: </a:t>
            </a:r>
            <a:r>
              <a:rPr lang="en-US" sz="2400" dirty="0">
                <a:solidFill>
                  <a:srgbClr val="FF0000"/>
                </a:solidFill>
                <a:latin typeface="Berlin Sans FB Demi" panose="020E0802020502020306" pitchFamily="34" charset="0"/>
              </a:rPr>
              <a:t>COMPUTER SECURITY AND NETWORKING</a:t>
            </a:r>
          </a:p>
          <a:p>
            <a:r>
              <a:rPr lang="en-US" sz="2400" dirty="0">
                <a:solidFill>
                  <a:schemeClr val="tx1"/>
                </a:solidFill>
                <a:latin typeface="Times New Roman" panose="02020603050405020304" pitchFamily="18" charset="0"/>
                <a:cs typeface="Times New Roman" panose="02020603050405020304" pitchFamily="18" charset="0"/>
              </a:rPr>
              <a:t>TWO TESTS EACH WITH 20 MARKS</a:t>
            </a:r>
          </a:p>
          <a:p>
            <a:r>
              <a:rPr lang="en-US" sz="2400" dirty="0">
                <a:solidFill>
                  <a:schemeClr val="tx1"/>
                </a:solidFill>
                <a:latin typeface="Times New Roman" panose="02020603050405020304" pitchFamily="18" charset="0"/>
                <a:cs typeface="Times New Roman" panose="02020603050405020304" pitchFamily="18" charset="0"/>
              </a:rPr>
              <a:t>TWO ASSIGNMENTS</a:t>
            </a:r>
          </a:p>
          <a:p>
            <a:r>
              <a:rPr lang="en-US" sz="2400" dirty="0">
                <a:solidFill>
                  <a:schemeClr val="tx1"/>
                </a:solidFill>
                <a:latin typeface="Times New Roman" panose="02020603050405020304" pitchFamily="18" charset="0"/>
                <a:cs typeface="Times New Roman" panose="02020603050405020304" pitchFamily="18" charset="0"/>
              </a:rPr>
              <a:t>REGULAR CLASS QUIZ</a:t>
            </a:r>
          </a:p>
          <a:p>
            <a:r>
              <a:rPr lang="en-US" sz="2400" dirty="0">
                <a:solidFill>
                  <a:schemeClr val="tx1"/>
                </a:solidFill>
                <a:latin typeface="Times New Roman" panose="02020603050405020304" pitchFamily="18" charset="0"/>
                <a:cs typeface="Times New Roman" panose="02020603050405020304" pitchFamily="18" charset="0"/>
              </a:rPr>
              <a:t>WEEKLY PRESENTATIONS</a:t>
            </a:r>
          </a:p>
          <a:p>
            <a:endParaRPr lang="en-US" dirty="0">
              <a:solidFill>
                <a:srgbClr val="FF0000"/>
              </a:solidFill>
            </a:endParaRPr>
          </a:p>
        </p:txBody>
      </p:sp>
      <p:sp>
        <p:nvSpPr>
          <p:cNvPr id="4" name="Date Placeholder 3">
            <a:extLst>
              <a:ext uri="{FF2B5EF4-FFF2-40B4-BE49-F238E27FC236}">
                <a16:creationId xmlns:a16="http://schemas.microsoft.com/office/drawing/2014/main" id="{1DC88B08-A3B5-4832-A4A8-5781500040CF}"/>
              </a:ext>
            </a:extLst>
          </p:cNvPr>
          <p:cNvSpPr>
            <a:spLocks noGrp="1"/>
          </p:cNvSpPr>
          <p:nvPr>
            <p:ph type="dt" sz="half" idx="10"/>
          </p:nvPr>
        </p:nvSpPr>
        <p:spPr/>
        <p:txBody>
          <a:bodyPr/>
          <a:lstStyle/>
          <a:p>
            <a:fld id="{19DEFA1B-0A29-4221-AF79-D583B4C21FEE}" type="datetime2">
              <a:rPr lang="en-US" smtClean="0"/>
              <a:t>Friday, March 15, 2024</a:t>
            </a:fld>
            <a:endParaRPr lang="en-US" dirty="0"/>
          </a:p>
        </p:txBody>
      </p:sp>
      <p:sp>
        <p:nvSpPr>
          <p:cNvPr id="5" name="Footer Placeholder 4">
            <a:extLst>
              <a:ext uri="{FF2B5EF4-FFF2-40B4-BE49-F238E27FC236}">
                <a16:creationId xmlns:a16="http://schemas.microsoft.com/office/drawing/2014/main" id="{D4080AAE-434D-40D3-8D82-0D1E40EC75B9}"/>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397723341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94AC1-1500-4CE2-B06B-D10A4BB61552}"/>
              </a:ext>
            </a:extLst>
          </p:cNvPr>
          <p:cNvSpPr>
            <a:spLocks noGrp="1"/>
          </p:cNvSpPr>
          <p:nvPr>
            <p:ph type="title"/>
          </p:nvPr>
        </p:nvSpPr>
        <p:spPr/>
        <p:txBody>
          <a:bodyPr/>
          <a:lstStyle/>
          <a:p>
            <a:r>
              <a:rPr lang="en-US" dirty="0"/>
              <a:t>2.</a:t>
            </a:r>
            <a:r>
              <a:rPr lang="en-US" dirty="0">
                <a:solidFill>
                  <a:srgbClr val="FF0000"/>
                </a:solidFill>
              </a:rPr>
              <a:t>Local area network</a:t>
            </a:r>
          </a:p>
        </p:txBody>
      </p:sp>
      <p:sp>
        <p:nvSpPr>
          <p:cNvPr id="3" name="Content Placeholder 2">
            <a:extLst>
              <a:ext uri="{FF2B5EF4-FFF2-40B4-BE49-F238E27FC236}">
                <a16:creationId xmlns:a16="http://schemas.microsoft.com/office/drawing/2014/main" id="{49EF1B0F-0925-4EC1-86B2-F25ECE743BF1}"/>
              </a:ext>
            </a:extLst>
          </p:cNvPr>
          <p:cNvSpPr>
            <a:spLocks noGrp="1"/>
          </p:cNvSpPr>
          <p:nvPr>
            <p:ph idx="1"/>
          </p:nvPr>
        </p:nvSpPr>
        <p:spPr/>
        <p:txBody>
          <a:bodyPr anchor="t">
            <a:normAutofit/>
          </a:bodyPr>
          <a:lstStyle/>
          <a:p>
            <a:r>
              <a:rPr lang="en-US" sz="1800" dirty="0">
                <a:latin typeface="Times New Roman" panose="02020603050405020304" pitchFamily="18" charset="0"/>
                <a:cs typeface="Times New Roman" panose="02020603050405020304" pitchFamily="18" charset="0"/>
              </a:rPr>
              <a:t>A LAN is a privately owned network that operates within and nearby a single building like a home, office or factory.</a:t>
            </a:r>
          </a:p>
          <a:p>
            <a:r>
              <a:rPr lang="en-US" sz="1800" dirty="0">
                <a:latin typeface="Times New Roman" panose="02020603050405020304" pitchFamily="18" charset="0"/>
                <a:cs typeface="Times New Roman" panose="02020603050405020304" pitchFamily="18" charset="0"/>
              </a:rPr>
              <a:t> LANs are widely used to connect personal computers and consumer electronics to let them share resources (e.g., printers) and exchange information. When LANs are used by companies, they are called </a:t>
            </a:r>
            <a:r>
              <a:rPr lang="en-US" sz="1800" dirty="0">
                <a:solidFill>
                  <a:srgbClr val="FF0000"/>
                </a:solidFill>
                <a:latin typeface="Times New Roman" panose="02020603050405020304" pitchFamily="18" charset="0"/>
                <a:cs typeface="Times New Roman" panose="02020603050405020304" pitchFamily="18" charset="0"/>
              </a:rPr>
              <a:t>enterprise networks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Wireless LANs are very popular these days, especially in homes, older office buildings, cafeterias, and other places where it is too much trouble to install cables</a:t>
            </a:r>
          </a:p>
          <a:p>
            <a:r>
              <a:rPr lang="en-US" sz="1800" dirty="0">
                <a:latin typeface="Times New Roman" panose="02020603050405020304" pitchFamily="18" charset="0"/>
                <a:cs typeface="Times New Roman" panose="02020603050405020304" pitchFamily="18" charset="0"/>
              </a:rPr>
              <a:t>In most cases, each computer talks to a device in the ceiling. This device, called an </a:t>
            </a:r>
            <a:r>
              <a:rPr lang="en-US" sz="1800" dirty="0">
                <a:solidFill>
                  <a:srgbClr val="FF0000"/>
                </a:solidFill>
                <a:latin typeface="Times New Roman" panose="02020603050405020304" pitchFamily="18" charset="0"/>
                <a:cs typeface="Times New Roman" panose="02020603050405020304" pitchFamily="18" charset="0"/>
              </a:rPr>
              <a:t>AP (Access Point)</a:t>
            </a:r>
            <a:r>
              <a:rPr lang="en-US" sz="1800" dirty="0">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wireless router</a:t>
            </a:r>
            <a:r>
              <a:rPr lang="en-US" sz="1800" dirty="0">
                <a:latin typeface="Times New Roman" panose="02020603050405020304" pitchFamily="18" charset="0"/>
                <a:cs typeface="Times New Roman" panose="02020603050405020304" pitchFamily="18" charset="0"/>
              </a:rPr>
              <a:t>, or </a:t>
            </a:r>
            <a:r>
              <a:rPr lang="en-US" sz="1800" dirty="0">
                <a:solidFill>
                  <a:srgbClr val="FF0000"/>
                </a:solidFill>
                <a:latin typeface="Times New Roman" panose="02020603050405020304" pitchFamily="18" charset="0"/>
                <a:cs typeface="Times New Roman" panose="02020603050405020304" pitchFamily="18" charset="0"/>
              </a:rPr>
              <a:t>base station</a:t>
            </a:r>
            <a:r>
              <a:rPr lang="en-US" sz="1800" dirty="0">
                <a:latin typeface="Times New Roman" panose="02020603050405020304" pitchFamily="18" charset="0"/>
                <a:cs typeface="Times New Roman" panose="02020603050405020304" pitchFamily="18" charset="0"/>
              </a:rPr>
              <a:t>, relays packets between the wireless computers and also between them and the Internet. </a:t>
            </a:r>
          </a:p>
          <a:p>
            <a:r>
              <a:rPr lang="en-US" sz="1800" dirty="0">
                <a:latin typeface="Times New Roman" panose="02020603050405020304" pitchFamily="18" charset="0"/>
                <a:cs typeface="Times New Roman" panose="02020603050405020304" pitchFamily="18" charset="0"/>
              </a:rPr>
              <a:t>There is a standard for wireless LANs called </a:t>
            </a:r>
            <a:r>
              <a:rPr lang="en-US" sz="1800" dirty="0">
                <a:solidFill>
                  <a:srgbClr val="FF0000"/>
                </a:solidFill>
                <a:latin typeface="Times New Roman" panose="02020603050405020304" pitchFamily="18" charset="0"/>
                <a:cs typeface="Times New Roman" panose="02020603050405020304" pitchFamily="18" charset="0"/>
              </a:rPr>
              <a:t>IEEE 802.11</a:t>
            </a:r>
            <a:r>
              <a:rPr lang="en-US" sz="1800" dirty="0">
                <a:latin typeface="Times New Roman" panose="02020603050405020304" pitchFamily="18" charset="0"/>
                <a:cs typeface="Times New Roman" panose="02020603050405020304" pitchFamily="18" charset="0"/>
              </a:rPr>
              <a:t>, popularly known as </a:t>
            </a:r>
            <a:r>
              <a:rPr lang="en-US" sz="1800" dirty="0">
                <a:solidFill>
                  <a:srgbClr val="FF0000"/>
                </a:solidFill>
                <a:latin typeface="Times New Roman" panose="02020603050405020304" pitchFamily="18" charset="0"/>
                <a:cs typeface="Times New Roman" panose="02020603050405020304" pitchFamily="18" charset="0"/>
              </a:rPr>
              <a:t>Wi-Fi</a:t>
            </a:r>
            <a:r>
              <a:rPr lang="en-US" sz="1800" dirty="0">
                <a:latin typeface="Times New Roman" panose="02020603050405020304" pitchFamily="18" charset="0"/>
                <a:cs typeface="Times New Roman" panose="02020603050405020304" pitchFamily="18" charset="0"/>
              </a:rPr>
              <a:t>, which has become very widespread. </a:t>
            </a:r>
          </a:p>
        </p:txBody>
      </p:sp>
      <p:sp>
        <p:nvSpPr>
          <p:cNvPr id="4" name="Date Placeholder 3">
            <a:extLst>
              <a:ext uri="{FF2B5EF4-FFF2-40B4-BE49-F238E27FC236}">
                <a16:creationId xmlns:a16="http://schemas.microsoft.com/office/drawing/2014/main" id="{6517D4E8-99BD-495C-828F-0C753EDDC0CB}"/>
              </a:ext>
            </a:extLst>
          </p:cNvPr>
          <p:cNvSpPr>
            <a:spLocks noGrp="1"/>
          </p:cNvSpPr>
          <p:nvPr>
            <p:ph type="dt" sz="half" idx="10"/>
          </p:nvPr>
        </p:nvSpPr>
        <p:spPr/>
        <p:txBody>
          <a:bodyPr/>
          <a:lstStyle/>
          <a:p>
            <a:fld id="{676F6163-FADB-411F-BE76-450F400548A5}" type="datetime2">
              <a:rPr lang="en-US" smtClean="0"/>
              <a:t>Friday, March 15, 2024</a:t>
            </a:fld>
            <a:endParaRPr lang="en-US" dirty="0"/>
          </a:p>
        </p:txBody>
      </p:sp>
      <p:sp>
        <p:nvSpPr>
          <p:cNvPr id="5" name="Footer Placeholder 4">
            <a:extLst>
              <a:ext uri="{FF2B5EF4-FFF2-40B4-BE49-F238E27FC236}">
                <a16:creationId xmlns:a16="http://schemas.microsoft.com/office/drawing/2014/main" id="{754C40A3-672B-4BCD-AAD6-629F226E1193}"/>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335452223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1727-6848-4E3D-BD4C-D856DB2BAFCC}"/>
              </a:ext>
            </a:extLst>
          </p:cNvPr>
          <p:cNvSpPr>
            <a:spLocks noGrp="1"/>
          </p:cNvSpPr>
          <p:nvPr>
            <p:ph type="title"/>
          </p:nvPr>
        </p:nvSpPr>
        <p:spPr/>
        <p:txBody>
          <a:bodyPr/>
          <a:lstStyle/>
          <a:p>
            <a:r>
              <a:rPr lang="en-US" dirty="0"/>
              <a:t>3.</a:t>
            </a:r>
            <a:r>
              <a:rPr lang="en-US" dirty="0">
                <a:solidFill>
                  <a:srgbClr val="FF0000"/>
                </a:solidFill>
              </a:rPr>
              <a:t>Metropolitan area network</a:t>
            </a:r>
          </a:p>
        </p:txBody>
      </p:sp>
      <p:sp>
        <p:nvSpPr>
          <p:cNvPr id="3" name="Content Placeholder 2">
            <a:extLst>
              <a:ext uri="{FF2B5EF4-FFF2-40B4-BE49-F238E27FC236}">
                <a16:creationId xmlns:a16="http://schemas.microsoft.com/office/drawing/2014/main" id="{0DF87A53-90D0-4D38-9F5E-F4F7BEE14421}"/>
              </a:ext>
            </a:extLst>
          </p:cNvPr>
          <p:cNvSpPr>
            <a:spLocks noGrp="1"/>
          </p:cNvSpPr>
          <p:nvPr>
            <p:ph idx="1"/>
          </p:nvPr>
        </p:nvSpPr>
        <p:spPr/>
        <p:txBody>
          <a:bodyPr anchor="t"/>
          <a:lstStyle/>
          <a:p>
            <a:r>
              <a:rPr lang="en-US" sz="2000" dirty="0">
                <a:solidFill>
                  <a:srgbClr val="FF0000"/>
                </a:solidFill>
                <a:latin typeface="Times New Roman" panose="02020603050405020304" pitchFamily="18" charset="0"/>
                <a:cs typeface="Times New Roman" panose="02020603050405020304" pitchFamily="18" charset="0"/>
              </a:rPr>
              <a:t>A MAN </a:t>
            </a:r>
            <a:r>
              <a:rPr lang="en-US" sz="2000" dirty="0">
                <a:latin typeface="Times New Roman" panose="02020603050405020304" pitchFamily="18" charset="0"/>
                <a:cs typeface="Times New Roman" panose="02020603050405020304" pitchFamily="18" charset="0"/>
              </a:rPr>
              <a:t>covers a city. The best-known examples of MANs are the cable television networks available in many cities.</a:t>
            </a:r>
          </a:p>
          <a:p>
            <a:r>
              <a:rPr lang="en-US" sz="2000" dirty="0">
                <a:latin typeface="Times New Roman" panose="02020603050405020304" pitchFamily="18" charset="0"/>
                <a:cs typeface="Times New Roman" panose="02020603050405020304" pitchFamily="18" charset="0"/>
              </a:rPr>
              <a:t>These systems grew from earlier community antenna systems used in areas with poor over-the-air television reception.</a:t>
            </a:r>
          </a:p>
          <a:p>
            <a:r>
              <a:rPr lang="en-US" sz="2000" dirty="0">
                <a:latin typeface="Times New Roman" panose="02020603050405020304" pitchFamily="18" charset="0"/>
                <a:cs typeface="Times New Roman" panose="02020603050405020304" pitchFamily="18" charset="0"/>
              </a:rPr>
              <a:t> In those early systems, a large antenna was placed on top of a nearby hill and a signal was then piped to the subscribers’ houses.</a:t>
            </a:r>
          </a:p>
          <a:p>
            <a:r>
              <a:rPr lang="en-US" sz="2000" dirty="0">
                <a:latin typeface="Times New Roman" panose="02020603050405020304" pitchFamily="18" charset="0"/>
                <a:cs typeface="Times New Roman" panose="02020603050405020304" pitchFamily="18" charset="0"/>
              </a:rPr>
              <a:t>When the Internet began attracting a mass audience, the cable TV network operators began to realize that with some changes to the system, they could provide two-way Internet service in unused parts of the spectrum</a:t>
            </a:r>
            <a:r>
              <a:rPr lang="en-US" dirty="0"/>
              <a:t>.</a:t>
            </a:r>
          </a:p>
        </p:txBody>
      </p:sp>
      <p:sp>
        <p:nvSpPr>
          <p:cNvPr id="4" name="Date Placeholder 3">
            <a:extLst>
              <a:ext uri="{FF2B5EF4-FFF2-40B4-BE49-F238E27FC236}">
                <a16:creationId xmlns:a16="http://schemas.microsoft.com/office/drawing/2014/main" id="{02335537-FDB1-43C8-B3DA-33E4A2E1B3EC}"/>
              </a:ext>
            </a:extLst>
          </p:cNvPr>
          <p:cNvSpPr>
            <a:spLocks noGrp="1"/>
          </p:cNvSpPr>
          <p:nvPr>
            <p:ph type="dt" sz="half" idx="10"/>
          </p:nvPr>
        </p:nvSpPr>
        <p:spPr/>
        <p:txBody>
          <a:bodyPr/>
          <a:lstStyle/>
          <a:p>
            <a:fld id="{7955B38C-3FFD-413A-90E6-3E04D1257C05}" type="datetime2">
              <a:rPr lang="en-US" smtClean="0"/>
              <a:t>Friday, March 15, 2024</a:t>
            </a:fld>
            <a:endParaRPr lang="en-US" dirty="0"/>
          </a:p>
        </p:txBody>
      </p:sp>
      <p:sp>
        <p:nvSpPr>
          <p:cNvPr id="5" name="Footer Placeholder 4">
            <a:extLst>
              <a:ext uri="{FF2B5EF4-FFF2-40B4-BE49-F238E27FC236}">
                <a16:creationId xmlns:a16="http://schemas.microsoft.com/office/drawing/2014/main" id="{755DBD5A-5836-477A-B1A0-33983BD04892}"/>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152301310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B018-6C9A-4793-9523-C19B84E8174B}"/>
              </a:ext>
            </a:extLst>
          </p:cNvPr>
          <p:cNvSpPr>
            <a:spLocks noGrp="1"/>
          </p:cNvSpPr>
          <p:nvPr>
            <p:ph type="title"/>
          </p:nvPr>
        </p:nvSpPr>
        <p:spPr/>
        <p:txBody>
          <a:bodyPr/>
          <a:lstStyle/>
          <a:p>
            <a:r>
              <a:rPr lang="en-US" cap="none" dirty="0">
                <a:solidFill>
                  <a:srgbClr val="00B0F0"/>
                </a:solidFill>
              </a:rPr>
              <a:t>Cont…</a:t>
            </a:r>
          </a:p>
        </p:txBody>
      </p:sp>
      <p:pic>
        <p:nvPicPr>
          <p:cNvPr id="5" name="Content Placeholder 4">
            <a:extLst>
              <a:ext uri="{FF2B5EF4-FFF2-40B4-BE49-F238E27FC236}">
                <a16:creationId xmlns:a16="http://schemas.microsoft.com/office/drawing/2014/main" id="{D4D3DB0A-C276-4195-A036-D56897999A4F}"/>
              </a:ext>
            </a:extLst>
          </p:cNvPr>
          <p:cNvPicPr>
            <a:picLocks noGrp="1" noChangeAspect="1"/>
          </p:cNvPicPr>
          <p:nvPr>
            <p:ph idx="1"/>
          </p:nvPr>
        </p:nvPicPr>
        <p:blipFill>
          <a:blip r:embed="rId2"/>
          <a:stretch>
            <a:fillRect/>
          </a:stretch>
        </p:blipFill>
        <p:spPr>
          <a:xfrm>
            <a:off x="3444738" y="2777260"/>
            <a:ext cx="5302523" cy="2762392"/>
          </a:xfrm>
        </p:spPr>
      </p:pic>
      <p:sp>
        <p:nvSpPr>
          <p:cNvPr id="7" name="TextBox 6">
            <a:extLst>
              <a:ext uri="{FF2B5EF4-FFF2-40B4-BE49-F238E27FC236}">
                <a16:creationId xmlns:a16="http://schemas.microsoft.com/office/drawing/2014/main" id="{B1B33667-E873-4BE5-A3A6-1AC90E587578}"/>
              </a:ext>
            </a:extLst>
          </p:cNvPr>
          <p:cNvSpPr txBox="1"/>
          <p:nvPr/>
        </p:nvSpPr>
        <p:spPr>
          <a:xfrm>
            <a:off x="4205134" y="5701182"/>
            <a:ext cx="6097604" cy="369332"/>
          </a:xfrm>
          <a:prstGeom prst="rect">
            <a:avLst/>
          </a:prstGeom>
          <a:noFill/>
        </p:spPr>
        <p:txBody>
          <a:bodyPr wrap="square">
            <a:spAutoFit/>
          </a:bodyPr>
          <a:lstStyle/>
          <a:p>
            <a:r>
              <a:rPr lang="en-US" dirty="0"/>
              <a:t>A metropolitan area network based on cable TV</a:t>
            </a:r>
          </a:p>
        </p:txBody>
      </p:sp>
      <p:sp>
        <p:nvSpPr>
          <p:cNvPr id="3" name="Date Placeholder 2">
            <a:extLst>
              <a:ext uri="{FF2B5EF4-FFF2-40B4-BE49-F238E27FC236}">
                <a16:creationId xmlns:a16="http://schemas.microsoft.com/office/drawing/2014/main" id="{AEA6E279-1996-4FB9-A7C0-82AD2356E62B}"/>
              </a:ext>
            </a:extLst>
          </p:cNvPr>
          <p:cNvSpPr>
            <a:spLocks noGrp="1"/>
          </p:cNvSpPr>
          <p:nvPr>
            <p:ph type="dt" sz="half" idx="10"/>
          </p:nvPr>
        </p:nvSpPr>
        <p:spPr/>
        <p:txBody>
          <a:bodyPr/>
          <a:lstStyle/>
          <a:p>
            <a:fld id="{0DC919D3-15CB-4293-B3DE-9E9D490FA18E}" type="datetime2">
              <a:rPr lang="en-US" smtClean="0"/>
              <a:t>Friday, March 15, 2024</a:t>
            </a:fld>
            <a:endParaRPr lang="en-US" dirty="0"/>
          </a:p>
        </p:txBody>
      </p:sp>
      <p:sp>
        <p:nvSpPr>
          <p:cNvPr id="4" name="Footer Placeholder 3">
            <a:extLst>
              <a:ext uri="{FF2B5EF4-FFF2-40B4-BE49-F238E27FC236}">
                <a16:creationId xmlns:a16="http://schemas.microsoft.com/office/drawing/2014/main" id="{486A1A19-56CD-4949-B69D-4F1EC4784EE5}"/>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26970435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B6EA-B8B6-43C3-A3E0-75264C4546A1}"/>
              </a:ext>
            </a:extLst>
          </p:cNvPr>
          <p:cNvSpPr>
            <a:spLocks noGrp="1"/>
          </p:cNvSpPr>
          <p:nvPr>
            <p:ph type="title"/>
          </p:nvPr>
        </p:nvSpPr>
        <p:spPr/>
        <p:txBody>
          <a:bodyPr/>
          <a:lstStyle/>
          <a:p>
            <a:r>
              <a:rPr lang="en-US" dirty="0"/>
              <a:t>4. </a:t>
            </a:r>
            <a:r>
              <a:rPr lang="en-US" dirty="0">
                <a:solidFill>
                  <a:srgbClr val="FF0000"/>
                </a:solidFill>
              </a:rPr>
              <a:t>WIDE AREA NETWORK(WAN)</a:t>
            </a:r>
          </a:p>
        </p:txBody>
      </p:sp>
      <p:sp>
        <p:nvSpPr>
          <p:cNvPr id="3" name="Content Placeholder 2">
            <a:extLst>
              <a:ext uri="{FF2B5EF4-FFF2-40B4-BE49-F238E27FC236}">
                <a16:creationId xmlns:a16="http://schemas.microsoft.com/office/drawing/2014/main" id="{3CD4C4D2-6525-4759-AE86-805D5B690C1F}"/>
              </a:ext>
            </a:extLst>
          </p:cNvPr>
          <p:cNvSpPr>
            <a:spLocks noGrp="1"/>
          </p:cNvSpPr>
          <p:nvPr>
            <p:ph idx="1"/>
          </p:nvPr>
        </p:nvSpPr>
        <p:spPr/>
        <p:txBody>
          <a:bodyPr anchor="t"/>
          <a:lstStyle/>
          <a:p>
            <a:r>
              <a:rPr lang="en-US" dirty="0"/>
              <a:t>A WAN (Wide Area Network) spans a large geographical area, often a country or continent.</a:t>
            </a:r>
          </a:p>
          <a:p>
            <a:r>
              <a:rPr lang="en-US" dirty="0"/>
              <a:t>A wide area network (WAN) is typically made up of multiple LANs.</a:t>
            </a:r>
          </a:p>
          <a:p>
            <a:endParaRPr lang="en-US" dirty="0"/>
          </a:p>
        </p:txBody>
      </p:sp>
      <p:sp>
        <p:nvSpPr>
          <p:cNvPr id="4" name="Date Placeholder 3">
            <a:extLst>
              <a:ext uri="{FF2B5EF4-FFF2-40B4-BE49-F238E27FC236}">
                <a16:creationId xmlns:a16="http://schemas.microsoft.com/office/drawing/2014/main" id="{59E88EB2-6A1D-4EF5-BB40-FA8EF71CF122}"/>
              </a:ext>
            </a:extLst>
          </p:cNvPr>
          <p:cNvSpPr>
            <a:spLocks noGrp="1"/>
          </p:cNvSpPr>
          <p:nvPr>
            <p:ph type="dt" sz="half" idx="10"/>
          </p:nvPr>
        </p:nvSpPr>
        <p:spPr/>
        <p:txBody>
          <a:bodyPr/>
          <a:lstStyle/>
          <a:p>
            <a:fld id="{1EEDF17E-AA32-4921-9C12-E4130891F624}" type="datetime2">
              <a:rPr lang="en-US" smtClean="0"/>
              <a:t>Friday, March 15, 2024</a:t>
            </a:fld>
            <a:endParaRPr lang="en-US" dirty="0"/>
          </a:p>
        </p:txBody>
      </p:sp>
      <p:sp>
        <p:nvSpPr>
          <p:cNvPr id="5" name="Footer Placeholder 4">
            <a:extLst>
              <a:ext uri="{FF2B5EF4-FFF2-40B4-BE49-F238E27FC236}">
                <a16:creationId xmlns:a16="http://schemas.microsoft.com/office/drawing/2014/main" id="{D01D4B87-20F0-4D9F-8B44-356608A9E10D}"/>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3663640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4190-CD0C-47D4-BBFA-978316D20569}"/>
              </a:ext>
            </a:extLst>
          </p:cNvPr>
          <p:cNvSpPr>
            <a:spLocks noGrp="1"/>
          </p:cNvSpPr>
          <p:nvPr>
            <p:ph type="title"/>
          </p:nvPr>
        </p:nvSpPr>
        <p:spPr/>
        <p:txBody>
          <a:bodyPr/>
          <a:lstStyle/>
          <a:p>
            <a:r>
              <a:rPr lang="en-US" dirty="0"/>
              <a:t>5.</a:t>
            </a:r>
            <a:r>
              <a:rPr lang="en-US" cap="none" dirty="0">
                <a:solidFill>
                  <a:srgbClr val="FF0000"/>
                </a:solidFill>
              </a:rPr>
              <a:t>Internetwork</a:t>
            </a:r>
            <a:endParaRPr lang="en-US" dirty="0">
              <a:solidFill>
                <a:srgbClr val="FF0000"/>
              </a:solidFill>
            </a:endParaRPr>
          </a:p>
        </p:txBody>
      </p:sp>
      <p:sp>
        <p:nvSpPr>
          <p:cNvPr id="3" name="Content Placeholder 2">
            <a:extLst>
              <a:ext uri="{FF2B5EF4-FFF2-40B4-BE49-F238E27FC236}">
                <a16:creationId xmlns:a16="http://schemas.microsoft.com/office/drawing/2014/main" id="{E8FED022-FC13-4ED3-AA03-143F0F9ADD95}"/>
              </a:ext>
            </a:extLst>
          </p:cNvPr>
          <p:cNvSpPr>
            <a:spLocks noGrp="1"/>
          </p:cNvSpPr>
          <p:nvPr>
            <p:ph idx="1"/>
          </p:nvPr>
        </p:nvSpPr>
        <p:spPr/>
        <p:txBody>
          <a:bodyPr anchor="t"/>
          <a:lstStyle/>
          <a:p>
            <a:r>
              <a:rPr lang="en-US" dirty="0"/>
              <a:t>A collection of interconnected networks is called an internetwork or internet.</a:t>
            </a:r>
          </a:p>
          <a:p>
            <a:endParaRPr lang="en-US" dirty="0"/>
          </a:p>
        </p:txBody>
      </p:sp>
      <p:sp>
        <p:nvSpPr>
          <p:cNvPr id="4" name="Date Placeholder 3">
            <a:extLst>
              <a:ext uri="{FF2B5EF4-FFF2-40B4-BE49-F238E27FC236}">
                <a16:creationId xmlns:a16="http://schemas.microsoft.com/office/drawing/2014/main" id="{902A3EE7-684F-497C-905C-4C855405D9D8}"/>
              </a:ext>
            </a:extLst>
          </p:cNvPr>
          <p:cNvSpPr>
            <a:spLocks noGrp="1"/>
          </p:cNvSpPr>
          <p:nvPr>
            <p:ph type="dt" sz="half" idx="10"/>
          </p:nvPr>
        </p:nvSpPr>
        <p:spPr/>
        <p:txBody>
          <a:bodyPr/>
          <a:lstStyle/>
          <a:p>
            <a:fld id="{5150CD3E-CFB7-4C6A-88B1-53D63BFAD47F}" type="datetime2">
              <a:rPr lang="en-US" smtClean="0"/>
              <a:t>Friday, March 15, 2024</a:t>
            </a:fld>
            <a:endParaRPr lang="en-US" dirty="0"/>
          </a:p>
        </p:txBody>
      </p:sp>
      <p:sp>
        <p:nvSpPr>
          <p:cNvPr id="5" name="Footer Placeholder 4">
            <a:extLst>
              <a:ext uri="{FF2B5EF4-FFF2-40B4-BE49-F238E27FC236}">
                <a16:creationId xmlns:a16="http://schemas.microsoft.com/office/drawing/2014/main" id="{D29B9A63-FAEA-4C51-A337-092FE70F3483}"/>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73632096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06AD2-B4C5-4D63-B579-BB85672BEB9C}"/>
              </a:ext>
            </a:extLst>
          </p:cNvPr>
          <p:cNvSpPr>
            <a:spLocks noGrp="1"/>
          </p:cNvSpPr>
          <p:nvPr>
            <p:ph type="title"/>
          </p:nvPr>
        </p:nvSpPr>
        <p:spPr/>
        <p:txBody>
          <a:bodyPr/>
          <a:lstStyle/>
          <a:p>
            <a:pPr algn="ctr"/>
            <a:r>
              <a:rPr lang="en-US" dirty="0">
                <a:solidFill>
                  <a:srgbClr val="FF0000"/>
                </a:solidFill>
              </a:rPr>
              <a:t>COMPONENTS OF A NETWORK</a:t>
            </a:r>
          </a:p>
        </p:txBody>
      </p:sp>
      <p:sp>
        <p:nvSpPr>
          <p:cNvPr id="3" name="Content Placeholder 2">
            <a:extLst>
              <a:ext uri="{FF2B5EF4-FFF2-40B4-BE49-F238E27FC236}">
                <a16:creationId xmlns:a16="http://schemas.microsoft.com/office/drawing/2014/main" id="{564F0340-9E3E-4C8D-8112-079FD360A569}"/>
              </a:ext>
            </a:extLst>
          </p:cNvPr>
          <p:cNvSpPr>
            <a:spLocks noGrp="1"/>
          </p:cNvSpPr>
          <p:nvPr>
            <p:ph idx="1"/>
          </p:nvPr>
        </p:nvSpPr>
        <p:spPr/>
        <p:txBody>
          <a:bodyPr anchor="t">
            <a:normAutofit lnSpcReduction="10000"/>
          </a:bodyPr>
          <a:lstStyle/>
          <a:p>
            <a:pPr algn="l"/>
            <a:r>
              <a:rPr lang="en-US" sz="2000" b="0" i="0" dirty="0">
                <a:solidFill>
                  <a:srgbClr val="181A1F"/>
                </a:solidFill>
                <a:effectLst/>
                <a:latin typeface="Cisco Sans"/>
              </a:rPr>
              <a:t>The path that a message takes from its source to destination can be as simple as a single cable connecting one computer to another, or as complex as a network that spans the globe. </a:t>
            </a:r>
          </a:p>
          <a:p>
            <a:pPr algn="l"/>
            <a:r>
              <a:rPr lang="en-US" sz="2000" b="0" i="0" dirty="0">
                <a:solidFill>
                  <a:srgbClr val="181A1F"/>
                </a:solidFill>
                <a:effectLst/>
                <a:latin typeface="Cisco Sans"/>
              </a:rPr>
              <a:t>This network infrastructure is the platform that supports the network. It provides a stable and reliable channel over which our communications can occur.</a:t>
            </a:r>
          </a:p>
          <a:p>
            <a:pPr algn="l"/>
            <a:r>
              <a:rPr lang="en-US" sz="2000" b="0" i="0" dirty="0">
                <a:solidFill>
                  <a:srgbClr val="181A1F"/>
                </a:solidFill>
                <a:effectLst/>
                <a:latin typeface="Cisco Sans"/>
              </a:rPr>
              <a:t>The network infrastructure contains three categories of hardware components, as shown in the figure:</a:t>
            </a:r>
          </a:p>
          <a:p>
            <a:pPr lvl="4">
              <a:buFont typeface="+mj-lt"/>
              <a:buAutoNum type="arabicPeriod"/>
            </a:pPr>
            <a:r>
              <a:rPr lang="en-US" sz="2000" b="0" i="0" dirty="0">
                <a:solidFill>
                  <a:srgbClr val="FF0000"/>
                </a:solidFill>
                <a:effectLst/>
                <a:latin typeface="Cisco Sans"/>
              </a:rPr>
              <a:t>End devices</a:t>
            </a:r>
          </a:p>
          <a:p>
            <a:pPr lvl="4">
              <a:buFont typeface="+mj-lt"/>
              <a:buAutoNum type="arabicPeriod"/>
            </a:pPr>
            <a:r>
              <a:rPr lang="en-US" sz="2000" b="0" i="0" dirty="0">
                <a:solidFill>
                  <a:srgbClr val="FF0000"/>
                </a:solidFill>
                <a:effectLst/>
                <a:latin typeface="Cisco Sans"/>
              </a:rPr>
              <a:t>Intermediate devices</a:t>
            </a:r>
          </a:p>
          <a:p>
            <a:pPr lvl="4">
              <a:buFont typeface="+mj-lt"/>
              <a:buAutoNum type="arabicPeriod"/>
            </a:pPr>
            <a:r>
              <a:rPr lang="en-US" sz="2000" b="0" i="0" dirty="0">
                <a:solidFill>
                  <a:srgbClr val="FF0000"/>
                </a:solidFill>
                <a:effectLst/>
                <a:latin typeface="Cisco Sans"/>
              </a:rPr>
              <a:t>Network media</a:t>
            </a:r>
          </a:p>
          <a:p>
            <a:endParaRPr lang="en-US" b="0" i="0" dirty="0">
              <a:solidFill>
                <a:srgbClr val="333333"/>
              </a:solidFill>
              <a:effectLst/>
              <a:latin typeface="inter-regular"/>
            </a:endParaRPr>
          </a:p>
          <a:p>
            <a:endParaRPr lang="en-US" dirty="0">
              <a:solidFill>
                <a:srgbClr val="333333"/>
              </a:solidFill>
              <a:latin typeface="inter-regular"/>
            </a:endParaRPr>
          </a:p>
          <a:p>
            <a:endParaRPr lang="en-US" b="0" i="0" dirty="0">
              <a:solidFill>
                <a:srgbClr val="333333"/>
              </a:solidFill>
              <a:effectLst/>
              <a:latin typeface="inter-regular"/>
            </a:endParaRPr>
          </a:p>
          <a:p>
            <a:endParaRPr lang="en-US" dirty="0">
              <a:solidFill>
                <a:srgbClr val="333333"/>
              </a:solidFill>
              <a:latin typeface="inter-regular"/>
            </a:endParaRPr>
          </a:p>
          <a:p>
            <a:endParaRPr lang="en-US" dirty="0"/>
          </a:p>
          <a:p>
            <a:endParaRPr lang="en-US" dirty="0"/>
          </a:p>
        </p:txBody>
      </p:sp>
      <p:sp>
        <p:nvSpPr>
          <p:cNvPr id="4" name="Date Placeholder 3">
            <a:extLst>
              <a:ext uri="{FF2B5EF4-FFF2-40B4-BE49-F238E27FC236}">
                <a16:creationId xmlns:a16="http://schemas.microsoft.com/office/drawing/2014/main" id="{0A355B77-99E4-4831-A4E1-D52C26C9F7E3}"/>
              </a:ext>
            </a:extLst>
          </p:cNvPr>
          <p:cNvSpPr>
            <a:spLocks noGrp="1"/>
          </p:cNvSpPr>
          <p:nvPr>
            <p:ph type="dt" sz="half" idx="10"/>
          </p:nvPr>
        </p:nvSpPr>
        <p:spPr/>
        <p:txBody>
          <a:bodyPr/>
          <a:lstStyle/>
          <a:p>
            <a:fld id="{7BDAC66B-E12F-4A3B-ADE3-DC59FD539432}" type="datetime2">
              <a:rPr lang="en-US" smtClean="0"/>
              <a:t>Friday, March 15, 2024</a:t>
            </a:fld>
            <a:endParaRPr lang="en-US" dirty="0"/>
          </a:p>
        </p:txBody>
      </p:sp>
      <p:sp>
        <p:nvSpPr>
          <p:cNvPr id="5" name="Footer Placeholder 4">
            <a:extLst>
              <a:ext uri="{FF2B5EF4-FFF2-40B4-BE49-F238E27FC236}">
                <a16:creationId xmlns:a16="http://schemas.microsoft.com/office/drawing/2014/main" id="{F995FC2C-1A26-466A-B9BA-C208D198CC9D}"/>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39151499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24F9-81BC-4DBB-B3AC-34BFF0F5C755}"/>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1804CF43-D47A-4485-855C-F8255842CB73}"/>
              </a:ext>
            </a:extLst>
          </p:cNvPr>
          <p:cNvSpPr>
            <a:spLocks noGrp="1"/>
          </p:cNvSpPr>
          <p:nvPr>
            <p:ph idx="1"/>
          </p:nvPr>
        </p:nvSpPr>
        <p:spPr/>
        <p:txBody>
          <a:bodyPr/>
          <a:lstStyle/>
          <a:p>
            <a:r>
              <a:rPr lang="en-US" sz="2000" b="0" i="0" dirty="0">
                <a:solidFill>
                  <a:srgbClr val="333333"/>
                </a:solidFill>
                <a:effectLst/>
                <a:latin typeface="inter-regular"/>
              </a:rPr>
              <a:t>Computer network components are the </a:t>
            </a:r>
            <a:r>
              <a:rPr lang="en-US" sz="2000" b="0" i="1" dirty="0">
                <a:solidFill>
                  <a:srgbClr val="333333"/>
                </a:solidFill>
                <a:effectLst/>
                <a:latin typeface="inter-regular"/>
              </a:rPr>
              <a:t>major parts</a:t>
            </a:r>
            <a:r>
              <a:rPr lang="en-US" sz="2000" b="0" i="0" dirty="0">
                <a:solidFill>
                  <a:srgbClr val="333333"/>
                </a:solidFill>
                <a:effectLst/>
                <a:latin typeface="inter-regular"/>
              </a:rPr>
              <a:t> that are needed to </a:t>
            </a:r>
            <a:r>
              <a:rPr lang="en-US" sz="2000" b="0" i="1" dirty="0">
                <a:solidFill>
                  <a:srgbClr val="333333"/>
                </a:solidFill>
                <a:effectLst/>
                <a:latin typeface="inter-regular"/>
              </a:rPr>
              <a:t>install the software</a:t>
            </a:r>
            <a:r>
              <a:rPr lang="en-US" sz="2000" b="0" i="0" dirty="0">
                <a:solidFill>
                  <a:srgbClr val="333333"/>
                </a:solidFill>
                <a:effectLst/>
                <a:latin typeface="inter-regular"/>
              </a:rPr>
              <a:t>.</a:t>
            </a:r>
          </a:p>
          <a:p>
            <a:r>
              <a:rPr lang="en-US" sz="2000" b="0" i="0" dirty="0">
                <a:solidFill>
                  <a:srgbClr val="333333"/>
                </a:solidFill>
                <a:effectLst/>
                <a:latin typeface="inter-regular"/>
              </a:rPr>
              <a:t>Some important network components are </a:t>
            </a:r>
            <a:r>
              <a:rPr lang="en-US" sz="2000" b="1" i="0" dirty="0">
                <a:solidFill>
                  <a:srgbClr val="333333"/>
                </a:solidFill>
                <a:effectLst/>
                <a:latin typeface="inter-bold"/>
              </a:rPr>
              <a:t>NIC</a:t>
            </a:r>
            <a:r>
              <a:rPr lang="en-US" sz="2000" b="0" i="0" dirty="0">
                <a:solidFill>
                  <a:srgbClr val="333333"/>
                </a:solidFill>
                <a:effectLst/>
                <a:latin typeface="inter-regular"/>
              </a:rPr>
              <a:t>, </a:t>
            </a:r>
            <a:r>
              <a:rPr lang="en-US" sz="2000" b="1" i="0" dirty="0">
                <a:solidFill>
                  <a:srgbClr val="333333"/>
                </a:solidFill>
                <a:effectLst/>
                <a:latin typeface="inter-bold"/>
              </a:rPr>
              <a:t>switch</a:t>
            </a:r>
            <a:r>
              <a:rPr lang="en-US" sz="2000" b="0" i="0" dirty="0">
                <a:solidFill>
                  <a:srgbClr val="333333"/>
                </a:solidFill>
                <a:effectLst/>
                <a:latin typeface="inter-regular"/>
              </a:rPr>
              <a:t>, </a:t>
            </a:r>
            <a:r>
              <a:rPr lang="en-US" sz="2000" b="1" i="0" dirty="0">
                <a:solidFill>
                  <a:srgbClr val="333333"/>
                </a:solidFill>
                <a:effectLst/>
                <a:latin typeface="inter-bold"/>
              </a:rPr>
              <a:t>cable</a:t>
            </a:r>
            <a:r>
              <a:rPr lang="en-US" sz="2000" b="0" i="0" dirty="0">
                <a:solidFill>
                  <a:srgbClr val="333333"/>
                </a:solidFill>
                <a:effectLst/>
                <a:latin typeface="inter-regular"/>
              </a:rPr>
              <a:t>, </a:t>
            </a:r>
            <a:r>
              <a:rPr lang="en-US" sz="2000" b="1" i="0" dirty="0">
                <a:solidFill>
                  <a:srgbClr val="333333"/>
                </a:solidFill>
                <a:effectLst/>
                <a:latin typeface="inter-bold"/>
              </a:rPr>
              <a:t>hub</a:t>
            </a:r>
            <a:r>
              <a:rPr lang="en-US" sz="2000" b="0" i="0" dirty="0">
                <a:solidFill>
                  <a:srgbClr val="333333"/>
                </a:solidFill>
                <a:effectLst/>
                <a:latin typeface="inter-regular"/>
              </a:rPr>
              <a:t>, </a:t>
            </a:r>
            <a:r>
              <a:rPr lang="en-US" sz="2000" b="1" i="0" dirty="0">
                <a:solidFill>
                  <a:srgbClr val="333333"/>
                </a:solidFill>
                <a:effectLst/>
                <a:latin typeface="inter-bold"/>
              </a:rPr>
              <a:t>router</a:t>
            </a:r>
            <a:r>
              <a:rPr lang="en-US" sz="2000" b="0" i="0" dirty="0">
                <a:solidFill>
                  <a:srgbClr val="333333"/>
                </a:solidFill>
                <a:effectLst/>
                <a:latin typeface="inter-regular"/>
              </a:rPr>
              <a:t>, and </a:t>
            </a:r>
            <a:r>
              <a:rPr lang="en-US" sz="2000" b="1" i="0" dirty="0">
                <a:solidFill>
                  <a:srgbClr val="333333"/>
                </a:solidFill>
                <a:effectLst/>
                <a:latin typeface="inter-bold"/>
              </a:rPr>
              <a:t>modem</a:t>
            </a:r>
            <a:endParaRPr lang="en-US" sz="2000" b="0" i="0" dirty="0">
              <a:solidFill>
                <a:srgbClr val="333333"/>
              </a:solidFill>
              <a:effectLst/>
              <a:latin typeface="inter-regular"/>
            </a:endParaRPr>
          </a:p>
          <a:p>
            <a:r>
              <a:rPr lang="en-US" sz="2000" b="0" i="0" dirty="0">
                <a:solidFill>
                  <a:srgbClr val="333333"/>
                </a:solidFill>
                <a:effectLst/>
                <a:latin typeface="inter-regular"/>
              </a:rPr>
              <a:t>Depending on the type of network that we need to install, some network components can also be removed. For example, the wireless network does not require a cable.</a:t>
            </a:r>
          </a:p>
          <a:p>
            <a:r>
              <a:rPr lang="en-US" sz="2000" dirty="0">
                <a:solidFill>
                  <a:srgbClr val="333333"/>
                </a:solidFill>
                <a:latin typeface="inter-regular"/>
              </a:rPr>
              <a:t>The following are the network components explained in detail:</a:t>
            </a:r>
            <a:endParaRPr lang="en-US" sz="2000" b="0" i="0" dirty="0">
              <a:solidFill>
                <a:srgbClr val="333333"/>
              </a:solidFill>
              <a:effectLst/>
              <a:latin typeface="inter-regular"/>
            </a:endParaRPr>
          </a:p>
          <a:p>
            <a:endParaRPr lang="en-US" dirty="0"/>
          </a:p>
        </p:txBody>
      </p:sp>
      <p:sp>
        <p:nvSpPr>
          <p:cNvPr id="4" name="Date Placeholder 3">
            <a:extLst>
              <a:ext uri="{FF2B5EF4-FFF2-40B4-BE49-F238E27FC236}">
                <a16:creationId xmlns:a16="http://schemas.microsoft.com/office/drawing/2014/main" id="{AE52A6B0-BD2F-4ACF-824F-74C1D485E3D7}"/>
              </a:ext>
            </a:extLst>
          </p:cNvPr>
          <p:cNvSpPr>
            <a:spLocks noGrp="1"/>
          </p:cNvSpPr>
          <p:nvPr>
            <p:ph type="dt" sz="half" idx="10"/>
          </p:nvPr>
        </p:nvSpPr>
        <p:spPr/>
        <p:txBody>
          <a:bodyPr/>
          <a:lstStyle/>
          <a:p>
            <a:fld id="{4EE2BCF0-AA25-46A3-AD07-E1F21E5AA313}" type="datetime2">
              <a:rPr lang="en-US" smtClean="0"/>
              <a:t>Friday, March 15, 2024</a:t>
            </a:fld>
            <a:endParaRPr lang="en-US" dirty="0"/>
          </a:p>
        </p:txBody>
      </p:sp>
      <p:sp>
        <p:nvSpPr>
          <p:cNvPr id="5" name="Footer Placeholder 4">
            <a:extLst>
              <a:ext uri="{FF2B5EF4-FFF2-40B4-BE49-F238E27FC236}">
                <a16:creationId xmlns:a16="http://schemas.microsoft.com/office/drawing/2014/main" id="{3DF98E10-415E-40EE-B60F-0EBDFF86D5EC}"/>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3470634565"/>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A4EA-BBF4-44EE-8D1E-3A8902E7D7D3}"/>
              </a:ext>
            </a:extLst>
          </p:cNvPr>
          <p:cNvSpPr>
            <a:spLocks noGrp="1"/>
          </p:cNvSpPr>
          <p:nvPr>
            <p:ph type="title"/>
          </p:nvPr>
        </p:nvSpPr>
        <p:spPr/>
        <p:txBody>
          <a:bodyPr/>
          <a:lstStyle/>
          <a:p>
            <a:r>
              <a:rPr lang="en-US" dirty="0"/>
              <a:t>1. </a:t>
            </a:r>
            <a:r>
              <a:rPr lang="en-US" dirty="0">
                <a:solidFill>
                  <a:srgbClr val="FF0000"/>
                </a:solidFill>
              </a:rPr>
              <a:t>network interface Cards</a:t>
            </a:r>
          </a:p>
        </p:txBody>
      </p:sp>
      <p:sp>
        <p:nvSpPr>
          <p:cNvPr id="3" name="Content Placeholder 2">
            <a:extLst>
              <a:ext uri="{FF2B5EF4-FFF2-40B4-BE49-F238E27FC236}">
                <a16:creationId xmlns:a16="http://schemas.microsoft.com/office/drawing/2014/main" id="{AC0BFA68-5AB3-4866-9E01-A1F42B464419}"/>
              </a:ext>
            </a:extLst>
          </p:cNvPr>
          <p:cNvSpPr>
            <a:spLocks noGrp="1"/>
          </p:cNvSpPr>
          <p:nvPr>
            <p:ph idx="1"/>
          </p:nvPr>
        </p:nvSpPr>
        <p:spPr/>
        <p:txBody>
          <a:bodyPr anchor="t"/>
          <a:lstStyle/>
          <a:p>
            <a:r>
              <a:rPr lang="en-US" dirty="0"/>
              <a:t>The network interface card </a:t>
            </a:r>
            <a:r>
              <a:rPr lang="en-US" b="1" dirty="0"/>
              <a:t>(NIC), </a:t>
            </a:r>
            <a:r>
              <a:rPr lang="en-US" dirty="0"/>
              <a:t>or network card, is a device installed on the system that is responsible for sending and receiving data onto the network. </a:t>
            </a:r>
          </a:p>
          <a:p>
            <a:r>
              <a:rPr lang="en-US" dirty="0"/>
              <a:t>The network card is responsible for preparing data from the system to be transported on the wire by converting the outbound data from a parallel format to electrical signals that will travel along the network media.</a:t>
            </a:r>
          </a:p>
          <a:p>
            <a:r>
              <a:rPr lang="en-US" dirty="0"/>
              <a:t> On the receiving end, the network card is responsible for receiving the electrical signal and converting it to data that is understood by the system.</a:t>
            </a:r>
          </a:p>
        </p:txBody>
      </p:sp>
      <p:sp>
        <p:nvSpPr>
          <p:cNvPr id="4" name="Date Placeholder 3">
            <a:extLst>
              <a:ext uri="{FF2B5EF4-FFF2-40B4-BE49-F238E27FC236}">
                <a16:creationId xmlns:a16="http://schemas.microsoft.com/office/drawing/2014/main" id="{65CACEE1-A22B-4A79-8DF7-2FF1022B05C6}"/>
              </a:ext>
            </a:extLst>
          </p:cNvPr>
          <p:cNvSpPr>
            <a:spLocks noGrp="1"/>
          </p:cNvSpPr>
          <p:nvPr>
            <p:ph type="dt" sz="half" idx="10"/>
          </p:nvPr>
        </p:nvSpPr>
        <p:spPr/>
        <p:txBody>
          <a:bodyPr/>
          <a:lstStyle/>
          <a:p>
            <a:fld id="{6954444F-9C5C-470E-8C37-BEF66BA0E951}" type="datetime2">
              <a:rPr lang="en-US" smtClean="0"/>
              <a:t>Friday, March 15, 2024</a:t>
            </a:fld>
            <a:endParaRPr lang="en-US" dirty="0"/>
          </a:p>
        </p:txBody>
      </p:sp>
      <p:sp>
        <p:nvSpPr>
          <p:cNvPr id="5" name="Footer Placeholder 4">
            <a:extLst>
              <a:ext uri="{FF2B5EF4-FFF2-40B4-BE49-F238E27FC236}">
                <a16:creationId xmlns:a16="http://schemas.microsoft.com/office/drawing/2014/main" id="{E48F7CD6-7513-4124-9228-2D0FDD6DE185}"/>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48196781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CDA1-EA76-4D5F-B609-6D61B969E55C}"/>
              </a:ext>
            </a:extLst>
          </p:cNvPr>
          <p:cNvSpPr>
            <a:spLocks noGrp="1"/>
          </p:cNvSpPr>
          <p:nvPr>
            <p:ph type="title"/>
          </p:nvPr>
        </p:nvSpPr>
        <p:spPr/>
        <p:txBody>
          <a:bodyPr/>
          <a:lstStyle/>
          <a:p>
            <a:r>
              <a:rPr lang="en-US" dirty="0">
                <a:solidFill>
                  <a:srgbClr val="00B0F0"/>
                </a:solidFill>
              </a:rPr>
              <a:t>Cont…</a:t>
            </a:r>
          </a:p>
        </p:txBody>
      </p:sp>
      <p:sp>
        <p:nvSpPr>
          <p:cNvPr id="3" name="Content Placeholder 2">
            <a:extLst>
              <a:ext uri="{FF2B5EF4-FFF2-40B4-BE49-F238E27FC236}">
                <a16:creationId xmlns:a16="http://schemas.microsoft.com/office/drawing/2014/main" id="{B04CD23B-2675-47FE-B331-337B46E867BA}"/>
              </a:ext>
            </a:extLst>
          </p:cNvPr>
          <p:cNvSpPr>
            <a:spLocks noGrp="1"/>
          </p:cNvSpPr>
          <p:nvPr>
            <p:ph idx="1"/>
          </p:nvPr>
        </p:nvSpPr>
        <p:spPr/>
        <p:txBody>
          <a:bodyPr anchor="t"/>
          <a:lstStyle/>
          <a:p>
            <a:r>
              <a:rPr lang="en-US" dirty="0"/>
              <a:t>There are two types of NIC:</a:t>
            </a:r>
          </a:p>
          <a:p>
            <a:pPr marL="2536900" lvl="7" indent="-342900">
              <a:buFont typeface="+mj-lt"/>
              <a:buAutoNum type="arabicPeriod"/>
            </a:pPr>
            <a:r>
              <a:rPr lang="en-US" sz="1800" dirty="0"/>
              <a:t>Wired NIC</a:t>
            </a:r>
          </a:p>
          <a:p>
            <a:pPr marL="2536900" lvl="7" indent="-342900">
              <a:buFont typeface="+mj-lt"/>
              <a:buAutoNum type="arabicPeriod"/>
            </a:pPr>
            <a:r>
              <a:rPr lang="en-US" sz="1800" dirty="0"/>
              <a:t>Wireless NIC</a:t>
            </a:r>
          </a:p>
          <a:p>
            <a:pPr>
              <a:buFont typeface="Wingdings" panose="05000000000000000000" pitchFamily="2" charset="2"/>
              <a:buChar char="§"/>
            </a:pPr>
            <a:r>
              <a:rPr lang="en-US" dirty="0"/>
              <a:t>The </a:t>
            </a:r>
            <a:r>
              <a:rPr lang="en-US" dirty="0">
                <a:solidFill>
                  <a:srgbClr val="FF0000"/>
                </a:solidFill>
              </a:rPr>
              <a:t>Wired NIC </a:t>
            </a:r>
            <a:r>
              <a:rPr lang="en-US" dirty="0"/>
              <a:t>is present inside the motherboard. Cables and connectors are used with wired NIC to transfer data.</a:t>
            </a:r>
          </a:p>
          <a:p>
            <a:pPr>
              <a:buFont typeface="Wingdings" panose="05000000000000000000" pitchFamily="2" charset="2"/>
              <a:buChar char="§"/>
            </a:pPr>
            <a:r>
              <a:rPr lang="en-US" dirty="0"/>
              <a:t>The </a:t>
            </a:r>
            <a:r>
              <a:rPr lang="en-US" dirty="0">
                <a:solidFill>
                  <a:srgbClr val="FF0000"/>
                </a:solidFill>
              </a:rPr>
              <a:t>wireless NIC </a:t>
            </a:r>
            <a:r>
              <a:rPr lang="en-US" dirty="0"/>
              <a:t>contains the antenna to obtain the connection over the wireless network. For example, a laptop computer contains a wireless NIC.</a:t>
            </a:r>
          </a:p>
          <a:p>
            <a:pPr>
              <a:buFont typeface="Wingdings" panose="05000000000000000000" pitchFamily="2" charset="2"/>
              <a:buChar char="§"/>
            </a:pPr>
            <a:r>
              <a:rPr lang="en-US" b="0" i="0" dirty="0">
                <a:solidFill>
                  <a:srgbClr val="000000"/>
                </a:solidFill>
                <a:effectLst/>
                <a:latin typeface="inter-regular"/>
              </a:rPr>
              <a:t>The MAC address or physical address is encoded on the network card chip which is assigned by the IEEE to identify a network card uniquely. </a:t>
            </a:r>
          </a:p>
          <a:p>
            <a:pPr>
              <a:buFont typeface="Wingdings" panose="05000000000000000000" pitchFamily="2" charset="2"/>
              <a:buChar char="§"/>
            </a:pPr>
            <a:r>
              <a:rPr lang="en-US" b="0" i="0" dirty="0">
                <a:solidFill>
                  <a:srgbClr val="000000"/>
                </a:solidFill>
                <a:effectLst/>
                <a:latin typeface="inter-regular"/>
              </a:rPr>
              <a:t>The MAC address is stored in the PROM (Programmable read-only memory).</a:t>
            </a:r>
          </a:p>
          <a:p>
            <a:pPr>
              <a:buFont typeface="Wingdings" panose="05000000000000000000" pitchFamily="2" charset="2"/>
              <a:buChar char="§"/>
            </a:pPr>
            <a:endParaRPr lang="en-US" dirty="0"/>
          </a:p>
        </p:txBody>
      </p:sp>
      <p:sp>
        <p:nvSpPr>
          <p:cNvPr id="4" name="Date Placeholder 3">
            <a:extLst>
              <a:ext uri="{FF2B5EF4-FFF2-40B4-BE49-F238E27FC236}">
                <a16:creationId xmlns:a16="http://schemas.microsoft.com/office/drawing/2014/main" id="{5214A27F-D5A5-4463-A16E-FD473C4F558F}"/>
              </a:ext>
            </a:extLst>
          </p:cNvPr>
          <p:cNvSpPr>
            <a:spLocks noGrp="1"/>
          </p:cNvSpPr>
          <p:nvPr>
            <p:ph type="dt" sz="half" idx="10"/>
          </p:nvPr>
        </p:nvSpPr>
        <p:spPr/>
        <p:txBody>
          <a:bodyPr/>
          <a:lstStyle/>
          <a:p>
            <a:fld id="{49718AE6-C348-42F3-95E9-2C18058A934B}" type="datetime2">
              <a:rPr lang="en-US" smtClean="0"/>
              <a:t>Friday, March 15, 2024</a:t>
            </a:fld>
            <a:endParaRPr lang="en-US" dirty="0"/>
          </a:p>
        </p:txBody>
      </p:sp>
      <p:sp>
        <p:nvSpPr>
          <p:cNvPr id="5" name="Footer Placeholder 4">
            <a:extLst>
              <a:ext uri="{FF2B5EF4-FFF2-40B4-BE49-F238E27FC236}">
                <a16:creationId xmlns:a16="http://schemas.microsoft.com/office/drawing/2014/main" id="{0116BB42-C3AC-4A99-A7D5-E12E2007AE8D}"/>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351336675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4CD9-0BE4-4187-919D-319E5DECA89F}"/>
              </a:ext>
            </a:extLst>
          </p:cNvPr>
          <p:cNvSpPr>
            <a:spLocks noGrp="1"/>
          </p:cNvSpPr>
          <p:nvPr>
            <p:ph type="title"/>
          </p:nvPr>
        </p:nvSpPr>
        <p:spPr/>
        <p:txBody>
          <a:bodyPr/>
          <a:lstStyle/>
          <a:p>
            <a:r>
              <a:rPr lang="en-US" dirty="0">
                <a:solidFill>
                  <a:srgbClr val="FF0000"/>
                </a:solidFill>
              </a:rPr>
              <a:t>network interface Cards</a:t>
            </a:r>
            <a:endParaRPr lang="en-US" dirty="0"/>
          </a:p>
        </p:txBody>
      </p:sp>
      <p:pic>
        <p:nvPicPr>
          <p:cNvPr id="5" name="Content Placeholder 4">
            <a:extLst>
              <a:ext uri="{FF2B5EF4-FFF2-40B4-BE49-F238E27FC236}">
                <a16:creationId xmlns:a16="http://schemas.microsoft.com/office/drawing/2014/main" id="{77F682EB-F645-407F-98CD-AC823AD45642}"/>
              </a:ext>
            </a:extLst>
          </p:cNvPr>
          <p:cNvPicPr>
            <a:picLocks noGrp="1" noChangeAspect="1"/>
          </p:cNvPicPr>
          <p:nvPr>
            <p:ph sz="half" idx="1"/>
          </p:nvPr>
        </p:nvPicPr>
        <p:blipFill>
          <a:blip r:embed="rId2"/>
          <a:stretch>
            <a:fillRect/>
          </a:stretch>
        </p:blipFill>
        <p:spPr>
          <a:xfrm>
            <a:off x="581193" y="2560071"/>
            <a:ext cx="5194300" cy="2968171"/>
          </a:xfrm>
          <a:prstGeom prst="rect">
            <a:avLst/>
          </a:prstGeom>
        </p:spPr>
      </p:pic>
      <p:pic>
        <p:nvPicPr>
          <p:cNvPr id="15" name="Content Placeholder 14">
            <a:extLst>
              <a:ext uri="{FF2B5EF4-FFF2-40B4-BE49-F238E27FC236}">
                <a16:creationId xmlns:a16="http://schemas.microsoft.com/office/drawing/2014/main" id="{0DA69B1D-EC08-46BE-A2EE-66596BE4B609}"/>
              </a:ext>
            </a:extLst>
          </p:cNvPr>
          <p:cNvPicPr>
            <a:picLocks noGrp="1" noChangeAspect="1"/>
          </p:cNvPicPr>
          <p:nvPr>
            <p:ph sz="half" idx="2"/>
          </p:nvPr>
        </p:nvPicPr>
        <p:blipFill>
          <a:blip r:embed="rId3"/>
          <a:stretch>
            <a:fillRect/>
          </a:stretch>
        </p:blipFill>
        <p:spPr>
          <a:xfrm>
            <a:off x="7196931" y="2227262"/>
            <a:ext cx="3633787" cy="3633787"/>
          </a:xfrm>
        </p:spPr>
      </p:pic>
      <p:sp>
        <p:nvSpPr>
          <p:cNvPr id="3" name="Date Placeholder 2">
            <a:extLst>
              <a:ext uri="{FF2B5EF4-FFF2-40B4-BE49-F238E27FC236}">
                <a16:creationId xmlns:a16="http://schemas.microsoft.com/office/drawing/2014/main" id="{7DEA4D0F-7995-4BF8-A886-D262BC2310BF}"/>
              </a:ext>
            </a:extLst>
          </p:cNvPr>
          <p:cNvSpPr>
            <a:spLocks noGrp="1"/>
          </p:cNvSpPr>
          <p:nvPr>
            <p:ph type="dt" sz="half" idx="10"/>
          </p:nvPr>
        </p:nvSpPr>
        <p:spPr/>
        <p:txBody>
          <a:bodyPr/>
          <a:lstStyle/>
          <a:p>
            <a:fld id="{AFEDB4C7-1F78-4F07-AABF-7DD413518746}" type="datetime2">
              <a:rPr lang="en-US" smtClean="0"/>
              <a:t>Friday, March 15, 2024</a:t>
            </a:fld>
            <a:endParaRPr lang="en-US" dirty="0"/>
          </a:p>
        </p:txBody>
      </p:sp>
      <p:sp>
        <p:nvSpPr>
          <p:cNvPr id="4" name="Footer Placeholder 3">
            <a:extLst>
              <a:ext uri="{FF2B5EF4-FFF2-40B4-BE49-F238E27FC236}">
                <a16:creationId xmlns:a16="http://schemas.microsoft.com/office/drawing/2014/main" id="{A50B20D6-FA61-456A-BA10-C50E57FB7CCB}"/>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3101655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3942682" cy="1188720"/>
          </a:xfrm>
        </p:spPr>
        <p:txBody>
          <a:bodyPr/>
          <a:lstStyle/>
          <a:p>
            <a:r>
              <a:rPr lang="en-US" dirty="0">
                <a:solidFill>
                  <a:srgbClr val="FF0000"/>
                </a:solidFill>
              </a:rPr>
              <a:t>Lecture 1 contents</a:t>
            </a:r>
          </a:p>
        </p:txBody>
      </p:sp>
      <p:sp>
        <p:nvSpPr>
          <p:cNvPr id="5" name="Content Placeholder 4">
            <a:extLst>
              <a:ext uri="{FF2B5EF4-FFF2-40B4-BE49-F238E27FC236}">
                <a16:creationId xmlns:a16="http://schemas.microsoft.com/office/drawing/2014/main" id="{37616255-4CCC-430B-A0C6-3153791CDEB2}"/>
              </a:ext>
            </a:extLst>
          </p:cNvPr>
          <p:cNvSpPr>
            <a:spLocks noGrp="1"/>
          </p:cNvSpPr>
          <p:nvPr>
            <p:ph idx="1"/>
          </p:nvPr>
        </p:nvSpPr>
        <p:spPr>
          <a:xfrm>
            <a:off x="433138" y="2340864"/>
            <a:ext cx="11177670" cy="3634486"/>
          </a:xfrm>
        </p:spPr>
        <p:txBody>
          <a:bodyPr anchor="t">
            <a:normAutofit/>
          </a:bodyPr>
          <a:lstStyle/>
          <a:p>
            <a:pPr>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Meaning of Network</a:t>
            </a:r>
          </a:p>
          <a:p>
            <a:pPr>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Characteristics of a Network</a:t>
            </a:r>
          </a:p>
          <a:p>
            <a:pPr>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Types of Networks</a:t>
            </a:r>
          </a:p>
          <a:p>
            <a:pPr>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Components of a Network</a:t>
            </a:r>
          </a:p>
        </p:txBody>
      </p:sp>
      <p:sp>
        <p:nvSpPr>
          <p:cNvPr id="3" name="Date Placeholder 2">
            <a:extLst>
              <a:ext uri="{FF2B5EF4-FFF2-40B4-BE49-F238E27FC236}">
                <a16:creationId xmlns:a16="http://schemas.microsoft.com/office/drawing/2014/main" id="{D4FBCBDC-C478-44E4-9F79-18CAC514A903}"/>
              </a:ext>
            </a:extLst>
          </p:cNvPr>
          <p:cNvSpPr>
            <a:spLocks noGrp="1"/>
          </p:cNvSpPr>
          <p:nvPr>
            <p:ph type="dt" sz="half" idx="10"/>
          </p:nvPr>
        </p:nvSpPr>
        <p:spPr/>
        <p:txBody>
          <a:bodyPr/>
          <a:lstStyle/>
          <a:p>
            <a:fld id="{C01F8F2A-685E-45D3-A93F-ECF475F6B4EC}" type="datetime2">
              <a:rPr lang="en-US" smtClean="0"/>
              <a:t>Friday, March 15, 2024</a:t>
            </a:fld>
            <a:endParaRPr lang="en-US" dirty="0"/>
          </a:p>
        </p:txBody>
      </p:sp>
      <p:sp>
        <p:nvSpPr>
          <p:cNvPr id="4" name="Footer Placeholder 3">
            <a:extLst>
              <a:ext uri="{FF2B5EF4-FFF2-40B4-BE49-F238E27FC236}">
                <a16:creationId xmlns:a16="http://schemas.microsoft.com/office/drawing/2014/main" id="{1FB57F6F-B4EF-4384-A0A3-1CD1E39A76F2}"/>
              </a:ext>
            </a:extLst>
          </p:cNvPr>
          <p:cNvSpPr>
            <a:spLocks noGrp="1"/>
          </p:cNvSpPr>
          <p:nvPr>
            <p:ph type="ftr" sz="quarter" idx="11"/>
          </p:nvPr>
        </p:nvSpPr>
        <p:spPr/>
        <p:txBody>
          <a:bodyPr/>
          <a:lstStyle/>
          <a:p>
            <a:r>
              <a:rPr lang="en-US" b="1" dirty="0">
                <a:solidFill>
                  <a:srgbClr val="FF0000"/>
                </a:solidFill>
                <a:latin typeface="Book Antiqua" panose="02040602050305030304" pitchFamily="18" charset="0"/>
              </a:rPr>
              <a:t>Michael Msacky</a:t>
            </a:r>
          </a:p>
        </p:txBody>
      </p:sp>
      <p:pic>
        <p:nvPicPr>
          <p:cNvPr id="17" name="Picture 16">
            <a:extLst>
              <a:ext uri="{FF2B5EF4-FFF2-40B4-BE49-F238E27FC236}">
                <a16:creationId xmlns:a16="http://schemas.microsoft.com/office/drawing/2014/main" id="{58DDD74F-D62F-4D25-B48A-58782EE3F1C9}"/>
              </a:ext>
            </a:extLst>
          </p:cNvPr>
          <p:cNvPicPr>
            <a:picLocks noChangeAspect="1"/>
          </p:cNvPicPr>
          <p:nvPr/>
        </p:nvPicPr>
        <p:blipFill>
          <a:blip r:embed="rId3"/>
          <a:stretch>
            <a:fillRect/>
          </a:stretch>
        </p:blipFill>
        <p:spPr>
          <a:xfrm>
            <a:off x="6708807" y="2079056"/>
            <a:ext cx="5236145" cy="3800041"/>
          </a:xfrm>
          <a:prstGeom prst="rect">
            <a:avLst/>
          </a:prstGeom>
        </p:spPr>
      </p:pic>
    </p:spTree>
    <p:extLst>
      <p:ext uri="{BB962C8B-B14F-4D97-AF65-F5344CB8AC3E}">
        <p14:creationId xmlns:p14="http://schemas.microsoft.com/office/powerpoint/2010/main" val="26378465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82CB-7764-4C3A-BF9D-866E0B452DB1}"/>
              </a:ext>
            </a:extLst>
          </p:cNvPr>
          <p:cNvSpPr>
            <a:spLocks noGrp="1"/>
          </p:cNvSpPr>
          <p:nvPr>
            <p:ph type="title"/>
          </p:nvPr>
        </p:nvSpPr>
        <p:spPr/>
        <p:txBody>
          <a:bodyPr/>
          <a:lstStyle/>
          <a:p>
            <a:r>
              <a:rPr lang="en-US" dirty="0"/>
              <a:t>2.</a:t>
            </a:r>
            <a:r>
              <a:rPr lang="en-US" dirty="0">
                <a:solidFill>
                  <a:srgbClr val="FF0000"/>
                </a:solidFill>
              </a:rPr>
              <a:t> HUB</a:t>
            </a:r>
          </a:p>
        </p:txBody>
      </p:sp>
      <p:sp>
        <p:nvSpPr>
          <p:cNvPr id="3" name="Content Placeholder 2">
            <a:extLst>
              <a:ext uri="{FF2B5EF4-FFF2-40B4-BE49-F238E27FC236}">
                <a16:creationId xmlns:a16="http://schemas.microsoft.com/office/drawing/2014/main" id="{8C245BFC-9255-4867-91D8-D675750CF2A1}"/>
              </a:ext>
            </a:extLst>
          </p:cNvPr>
          <p:cNvSpPr>
            <a:spLocks noGrp="1"/>
          </p:cNvSpPr>
          <p:nvPr>
            <p:ph idx="1"/>
          </p:nvPr>
        </p:nvSpPr>
        <p:spPr/>
        <p:txBody>
          <a:bodyPr anchor="t"/>
          <a:lstStyle/>
          <a:p>
            <a:r>
              <a:rPr lang="en-US" b="0" i="0" dirty="0">
                <a:solidFill>
                  <a:srgbClr val="333333"/>
                </a:solidFill>
                <a:effectLst/>
                <a:latin typeface="inter-regular"/>
              </a:rPr>
              <a:t>A Hub is a hardware device that divides the network connection among multiple devices.</a:t>
            </a:r>
          </a:p>
          <a:p>
            <a:r>
              <a:rPr lang="en-US" b="0" i="0" dirty="0">
                <a:solidFill>
                  <a:srgbClr val="333333"/>
                </a:solidFill>
                <a:effectLst/>
                <a:latin typeface="inter-regular"/>
              </a:rPr>
              <a:t> When a computer requests for some information from a network, it first sends the request to the Hub through cable.</a:t>
            </a:r>
          </a:p>
          <a:p>
            <a:r>
              <a:rPr lang="en-US" b="0" i="0" dirty="0">
                <a:solidFill>
                  <a:srgbClr val="333333"/>
                </a:solidFill>
                <a:effectLst/>
                <a:latin typeface="inter-regular"/>
              </a:rPr>
              <a:t> Hub will broadcast this request to the entire network. All the devices will check whether the request belongs to them or not. If not, the request will be dropped.</a:t>
            </a:r>
          </a:p>
          <a:p>
            <a:r>
              <a:rPr lang="en-US" b="0" i="0" dirty="0">
                <a:solidFill>
                  <a:srgbClr val="FF0000"/>
                </a:solidFill>
                <a:effectLst/>
                <a:latin typeface="inter-regular"/>
              </a:rPr>
              <a:t>The process used by the Hub consumes more bandwidth and limits the amount of communication</a:t>
            </a:r>
            <a:r>
              <a:rPr lang="en-US" dirty="0">
                <a:solidFill>
                  <a:srgbClr val="00B0F0"/>
                </a:solidFill>
                <a:latin typeface="inter-regular"/>
              </a:rPr>
              <a:t>.</a:t>
            </a:r>
            <a:endParaRPr lang="en-US" dirty="0">
              <a:solidFill>
                <a:srgbClr val="00B0F0"/>
              </a:solidFill>
            </a:endParaRPr>
          </a:p>
        </p:txBody>
      </p:sp>
      <p:sp>
        <p:nvSpPr>
          <p:cNvPr id="4" name="Date Placeholder 3">
            <a:extLst>
              <a:ext uri="{FF2B5EF4-FFF2-40B4-BE49-F238E27FC236}">
                <a16:creationId xmlns:a16="http://schemas.microsoft.com/office/drawing/2014/main" id="{B8A98475-ABCD-423B-B7E5-1ADDF86BD571}"/>
              </a:ext>
            </a:extLst>
          </p:cNvPr>
          <p:cNvSpPr>
            <a:spLocks noGrp="1"/>
          </p:cNvSpPr>
          <p:nvPr>
            <p:ph type="dt" sz="half" idx="10"/>
          </p:nvPr>
        </p:nvSpPr>
        <p:spPr/>
        <p:txBody>
          <a:bodyPr/>
          <a:lstStyle/>
          <a:p>
            <a:fld id="{1E8E08EF-2CF5-45CC-A118-6ED13F3DCEEA}" type="datetime2">
              <a:rPr lang="en-US" smtClean="0"/>
              <a:t>Friday, March 15, 2024</a:t>
            </a:fld>
            <a:endParaRPr lang="en-US" dirty="0"/>
          </a:p>
        </p:txBody>
      </p:sp>
      <p:sp>
        <p:nvSpPr>
          <p:cNvPr id="5" name="Footer Placeholder 4">
            <a:extLst>
              <a:ext uri="{FF2B5EF4-FFF2-40B4-BE49-F238E27FC236}">
                <a16:creationId xmlns:a16="http://schemas.microsoft.com/office/drawing/2014/main" id="{ADA38C3C-6E0D-4C31-86B5-458CE5A6F5B7}"/>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06903927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8D2D-03D0-4C28-B1F8-3B7D55314574}"/>
              </a:ext>
            </a:extLst>
          </p:cNvPr>
          <p:cNvSpPr>
            <a:spLocks noGrp="1"/>
          </p:cNvSpPr>
          <p:nvPr>
            <p:ph type="title"/>
          </p:nvPr>
        </p:nvSpPr>
        <p:spPr/>
        <p:txBody>
          <a:bodyPr/>
          <a:lstStyle/>
          <a:p>
            <a:r>
              <a:rPr lang="en-US" dirty="0">
                <a:solidFill>
                  <a:srgbClr val="FF0000"/>
                </a:solidFill>
              </a:rPr>
              <a:t>HUB</a:t>
            </a:r>
          </a:p>
        </p:txBody>
      </p:sp>
      <p:sp>
        <p:nvSpPr>
          <p:cNvPr id="3" name="Content Placeholder 2">
            <a:extLst>
              <a:ext uri="{FF2B5EF4-FFF2-40B4-BE49-F238E27FC236}">
                <a16:creationId xmlns:a16="http://schemas.microsoft.com/office/drawing/2014/main" id="{338A94D0-26C0-460E-BE2D-D762308520DD}"/>
              </a:ext>
            </a:extLst>
          </p:cNvPr>
          <p:cNvSpPr>
            <a:spLocks noGrp="1"/>
          </p:cNvSpPr>
          <p:nvPr>
            <p:ph sz="half" idx="1"/>
          </p:nvPr>
        </p:nvSpPr>
        <p:spPr/>
        <p:txBody>
          <a:bodyPr anchor="t"/>
          <a:lstStyle/>
          <a:p>
            <a:r>
              <a:rPr lang="en-US" b="0" i="0" dirty="0">
                <a:solidFill>
                  <a:srgbClr val="333333"/>
                </a:solidFill>
                <a:effectLst/>
                <a:latin typeface="inter-regular"/>
              </a:rPr>
              <a:t>Nowadays, the use of hub is obsolete, and it is replaced by more advanced computer network components such as </a:t>
            </a:r>
            <a:r>
              <a:rPr lang="en-US" b="0" i="0" dirty="0">
                <a:solidFill>
                  <a:srgbClr val="FF0000"/>
                </a:solidFill>
                <a:effectLst/>
                <a:latin typeface="inter-regular"/>
              </a:rPr>
              <a:t>Switches and routers.</a:t>
            </a:r>
            <a:endParaRPr lang="en-US" dirty="0">
              <a:solidFill>
                <a:srgbClr val="FF0000"/>
              </a:solidFill>
            </a:endParaRPr>
          </a:p>
        </p:txBody>
      </p:sp>
      <p:pic>
        <p:nvPicPr>
          <p:cNvPr id="6" name="Content Placeholder 5">
            <a:extLst>
              <a:ext uri="{FF2B5EF4-FFF2-40B4-BE49-F238E27FC236}">
                <a16:creationId xmlns:a16="http://schemas.microsoft.com/office/drawing/2014/main" id="{B1C6BB9E-F0C5-4D5B-938D-62E5FD81CCCB}"/>
              </a:ext>
            </a:extLst>
          </p:cNvPr>
          <p:cNvPicPr>
            <a:picLocks noGrp="1" noChangeAspect="1"/>
          </p:cNvPicPr>
          <p:nvPr>
            <p:ph sz="half" idx="2"/>
          </p:nvPr>
        </p:nvPicPr>
        <p:blipFill>
          <a:blip r:embed="rId2"/>
          <a:stretch>
            <a:fillRect/>
          </a:stretch>
        </p:blipFill>
        <p:spPr>
          <a:xfrm>
            <a:off x="6799862" y="2227263"/>
            <a:ext cx="4427925" cy="3633787"/>
          </a:xfrm>
        </p:spPr>
      </p:pic>
      <p:sp>
        <p:nvSpPr>
          <p:cNvPr id="4" name="Date Placeholder 3">
            <a:extLst>
              <a:ext uri="{FF2B5EF4-FFF2-40B4-BE49-F238E27FC236}">
                <a16:creationId xmlns:a16="http://schemas.microsoft.com/office/drawing/2014/main" id="{B339672E-403E-4956-BEB3-AAA18DD57EC4}"/>
              </a:ext>
            </a:extLst>
          </p:cNvPr>
          <p:cNvSpPr>
            <a:spLocks noGrp="1"/>
          </p:cNvSpPr>
          <p:nvPr>
            <p:ph type="dt" sz="half" idx="10"/>
          </p:nvPr>
        </p:nvSpPr>
        <p:spPr/>
        <p:txBody>
          <a:bodyPr/>
          <a:lstStyle/>
          <a:p>
            <a:fld id="{0274A04A-79DC-427B-8B59-41EC86F6D73E}" type="datetime2">
              <a:rPr lang="en-US" smtClean="0"/>
              <a:t>Friday, March 15, 2024</a:t>
            </a:fld>
            <a:endParaRPr lang="en-US" dirty="0"/>
          </a:p>
        </p:txBody>
      </p:sp>
      <p:sp>
        <p:nvSpPr>
          <p:cNvPr id="5" name="Footer Placeholder 4">
            <a:extLst>
              <a:ext uri="{FF2B5EF4-FFF2-40B4-BE49-F238E27FC236}">
                <a16:creationId xmlns:a16="http://schemas.microsoft.com/office/drawing/2014/main" id="{3837C201-DFB2-4D93-8EEB-6E3418337CDE}"/>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09641074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A806-B960-4EDD-8C53-FBD02AAF1BB9}"/>
              </a:ext>
            </a:extLst>
          </p:cNvPr>
          <p:cNvSpPr>
            <a:spLocks noGrp="1"/>
          </p:cNvSpPr>
          <p:nvPr>
            <p:ph type="title"/>
          </p:nvPr>
        </p:nvSpPr>
        <p:spPr/>
        <p:txBody>
          <a:bodyPr/>
          <a:lstStyle/>
          <a:p>
            <a:pPr algn="ctr"/>
            <a:r>
              <a:rPr lang="en-US" dirty="0"/>
              <a:t>2. </a:t>
            </a:r>
            <a:r>
              <a:rPr lang="en-US" dirty="0">
                <a:solidFill>
                  <a:srgbClr val="FF0000"/>
                </a:solidFill>
              </a:rPr>
              <a:t>INTERMEDIATE DEVICES</a:t>
            </a:r>
          </a:p>
        </p:txBody>
      </p:sp>
      <p:sp>
        <p:nvSpPr>
          <p:cNvPr id="3" name="Text Placeholder 2">
            <a:extLst>
              <a:ext uri="{FF2B5EF4-FFF2-40B4-BE49-F238E27FC236}">
                <a16:creationId xmlns:a16="http://schemas.microsoft.com/office/drawing/2014/main" id="{A423AA4F-642B-4E95-AB1C-575DEC2098B9}"/>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B74DEE4C-7154-491A-9B88-533F6E62F176}"/>
              </a:ext>
            </a:extLst>
          </p:cNvPr>
          <p:cNvSpPr>
            <a:spLocks noGrp="1"/>
          </p:cNvSpPr>
          <p:nvPr>
            <p:ph type="dt" sz="half" idx="10"/>
          </p:nvPr>
        </p:nvSpPr>
        <p:spPr/>
        <p:txBody>
          <a:bodyPr/>
          <a:lstStyle/>
          <a:p>
            <a:fld id="{C8AF2248-618D-4E48-9DBA-FF8F250B263B}" type="datetime2">
              <a:rPr lang="en-US" smtClean="0"/>
              <a:t>Friday, March 15, 2024</a:t>
            </a:fld>
            <a:endParaRPr lang="en-US" dirty="0"/>
          </a:p>
        </p:txBody>
      </p:sp>
      <p:sp>
        <p:nvSpPr>
          <p:cNvPr id="5" name="Footer Placeholder 4">
            <a:extLst>
              <a:ext uri="{FF2B5EF4-FFF2-40B4-BE49-F238E27FC236}">
                <a16:creationId xmlns:a16="http://schemas.microsoft.com/office/drawing/2014/main" id="{6DB7C4F2-1E91-42F5-8933-EBD43C95176C}"/>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377506966"/>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D4B9-0F0E-48BA-8FE8-12C9D4E5DAC1}"/>
              </a:ext>
            </a:extLst>
          </p:cNvPr>
          <p:cNvSpPr>
            <a:spLocks noGrp="1"/>
          </p:cNvSpPr>
          <p:nvPr>
            <p:ph type="title"/>
          </p:nvPr>
        </p:nvSpPr>
        <p:spPr/>
        <p:txBody>
          <a:bodyPr/>
          <a:lstStyle/>
          <a:p>
            <a:r>
              <a:rPr lang="en-US" dirty="0"/>
              <a:t>3. </a:t>
            </a:r>
            <a:r>
              <a:rPr lang="en-US" dirty="0">
                <a:solidFill>
                  <a:srgbClr val="FF0000"/>
                </a:solidFill>
              </a:rPr>
              <a:t>SWITCH</a:t>
            </a:r>
          </a:p>
        </p:txBody>
      </p:sp>
      <p:sp>
        <p:nvSpPr>
          <p:cNvPr id="3" name="Content Placeholder 2">
            <a:extLst>
              <a:ext uri="{FF2B5EF4-FFF2-40B4-BE49-F238E27FC236}">
                <a16:creationId xmlns:a16="http://schemas.microsoft.com/office/drawing/2014/main" id="{7EA1A6AE-58EE-46EA-8F5A-A5BA918E4E4E}"/>
              </a:ext>
            </a:extLst>
          </p:cNvPr>
          <p:cNvSpPr>
            <a:spLocks noGrp="1"/>
          </p:cNvSpPr>
          <p:nvPr>
            <p:ph idx="1"/>
          </p:nvPr>
        </p:nvSpPr>
        <p:spPr/>
        <p:txBody>
          <a:bodyPr anchor="t"/>
          <a:lstStyle/>
          <a:p>
            <a:r>
              <a:rPr lang="en-US" dirty="0"/>
              <a:t>A switch is a hardware device that connects multiple devices on a computer network. </a:t>
            </a:r>
          </a:p>
          <a:p>
            <a:r>
              <a:rPr lang="en-US" dirty="0"/>
              <a:t>The Switch contains the updated table that decides where the data is transmitted or not. </a:t>
            </a:r>
          </a:p>
          <a:p>
            <a:r>
              <a:rPr lang="en-US" dirty="0"/>
              <a:t>The switch delivers the message to the correct destination based on the physical address present in the incoming message. </a:t>
            </a:r>
          </a:p>
        </p:txBody>
      </p:sp>
      <p:sp>
        <p:nvSpPr>
          <p:cNvPr id="4" name="Date Placeholder 3">
            <a:extLst>
              <a:ext uri="{FF2B5EF4-FFF2-40B4-BE49-F238E27FC236}">
                <a16:creationId xmlns:a16="http://schemas.microsoft.com/office/drawing/2014/main" id="{CCFF3C8F-1E22-4E75-AA12-B822D5217816}"/>
              </a:ext>
            </a:extLst>
          </p:cNvPr>
          <p:cNvSpPr>
            <a:spLocks noGrp="1"/>
          </p:cNvSpPr>
          <p:nvPr>
            <p:ph type="dt" sz="half" idx="10"/>
          </p:nvPr>
        </p:nvSpPr>
        <p:spPr/>
        <p:txBody>
          <a:bodyPr/>
          <a:lstStyle/>
          <a:p>
            <a:fld id="{3B73A419-3B0B-4B86-96A6-87BE122522FA}" type="datetime2">
              <a:rPr lang="en-US" smtClean="0"/>
              <a:t>Friday, March 15, 2024</a:t>
            </a:fld>
            <a:endParaRPr lang="en-US" dirty="0"/>
          </a:p>
        </p:txBody>
      </p:sp>
      <p:sp>
        <p:nvSpPr>
          <p:cNvPr id="5" name="Footer Placeholder 4">
            <a:extLst>
              <a:ext uri="{FF2B5EF4-FFF2-40B4-BE49-F238E27FC236}">
                <a16:creationId xmlns:a16="http://schemas.microsoft.com/office/drawing/2014/main" id="{C7CD911A-1D94-49B1-B3BC-3CB3AE5493E0}"/>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570888245"/>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F9B2-4940-4C8A-9ABF-8D50A7253FEC}"/>
              </a:ext>
            </a:extLst>
          </p:cNvPr>
          <p:cNvSpPr>
            <a:spLocks noGrp="1"/>
          </p:cNvSpPr>
          <p:nvPr>
            <p:ph type="title"/>
          </p:nvPr>
        </p:nvSpPr>
        <p:spPr/>
        <p:txBody>
          <a:bodyPr/>
          <a:lstStyle/>
          <a:p>
            <a:r>
              <a:rPr lang="en-US" dirty="0">
                <a:solidFill>
                  <a:srgbClr val="FF0000"/>
                </a:solidFill>
              </a:rPr>
              <a:t>SWITCH</a:t>
            </a:r>
            <a:endParaRPr lang="en-US" dirty="0"/>
          </a:p>
        </p:txBody>
      </p:sp>
      <p:sp>
        <p:nvSpPr>
          <p:cNvPr id="3" name="Content Placeholder 2">
            <a:extLst>
              <a:ext uri="{FF2B5EF4-FFF2-40B4-BE49-F238E27FC236}">
                <a16:creationId xmlns:a16="http://schemas.microsoft.com/office/drawing/2014/main" id="{0491DE26-B81F-4A7C-B453-911C851E7B4E}"/>
              </a:ext>
            </a:extLst>
          </p:cNvPr>
          <p:cNvSpPr>
            <a:spLocks noGrp="1"/>
          </p:cNvSpPr>
          <p:nvPr>
            <p:ph sz="half" idx="1"/>
          </p:nvPr>
        </p:nvSpPr>
        <p:spPr>
          <a:xfrm>
            <a:off x="581193" y="2228003"/>
            <a:ext cx="9034445" cy="3633047"/>
          </a:xfrm>
        </p:spPr>
        <p:txBody>
          <a:bodyPr anchor="t"/>
          <a:lstStyle/>
          <a:p>
            <a:r>
              <a:rPr lang="en-US" dirty="0"/>
              <a:t>One advantage of a </a:t>
            </a:r>
            <a:r>
              <a:rPr lang="en-US" dirty="0">
                <a:solidFill>
                  <a:srgbClr val="FF0000"/>
                </a:solidFill>
              </a:rPr>
              <a:t>Switch is that it does not broadcast the message to the entire network like a Hub</a:t>
            </a:r>
            <a:r>
              <a:rPr lang="en-US" dirty="0"/>
              <a:t>. Instead, it determines the specific device to which the message is to be transmitted.</a:t>
            </a:r>
          </a:p>
          <a:p>
            <a:r>
              <a:rPr lang="en-US" dirty="0"/>
              <a:t>Therefore, we can say that the switch provides a direct connection between the source and destination. It increases the speed of the network.</a:t>
            </a:r>
          </a:p>
          <a:p>
            <a:endParaRPr lang="en-US" dirty="0"/>
          </a:p>
        </p:txBody>
      </p:sp>
      <p:pic>
        <p:nvPicPr>
          <p:cNvPr id="6" name="Content Placeholder 5">
            <a:extLst>
              <a:ext uri="{FF2B5EF4-FFF2-40B4-BE49-F238E27FC236}">
                <a16:creationId xmlns:a16="http://schemas.microsoft.com/office/drawing/2014/main" id="{8E3A2287-C688-4573-95FA-32E32885AFD3}"/>
              </a:ext>
            </a:extLst>
          </p:cNvPr>
          <p:cNvPicPr>
            <a:picLocks noGrp="1" noChangeAspect="1"/>
          </p:cNvPicPr>
          <p:nvPr>
            <p:ph sz="half" idx="2"/>
          </p:nvPr>
        </p:nvPicPr>
        <p:blipFill>
          <a:blip r:embed="rId2"/>
          <a:stretch>
            <a:fillRect/>
          </a:stretch>
        </p:blipFill>
        <p:spPr>
          <a:xfrm>
            <a:off x="6766559" y="3324351"/>
            <a:ext cx="3766386" cy="3441665"/>
          </a:xfrm>
        </p:spPr>
      </p:pic>
      <p:sp>
        <p:nvSpPr>
          <p:cNvPr id="4" name="Date Placeholder 3">
            <a:extLst>
              <a:ext uri="{FF2B5EF4-FFF2-40B4-BE49-F238E27FC236}">
                <a16:creationId xmlns:a16="http://schemas.microsoft.com/office/drawing/2014/main" id="{A7767D89-AF8C-4545-BE39-CC4080D9897C}"/>
              </a:ext>
            </a:extLst>
          </p:cNvPr>
          <p:cNvSpPr>
            <a:spLocks noGrp="1"/>
          </p:cNvSpPr>
          <p:nvPr>
            <p:ph type="dt" sz="half" idx="10"/>
          </p:nvPr>
        </p:nvSpPr>
        <p:spPr/>
        <p:txBody>
          <a:bodyPr/>
          <a:lstStyle/>
          <a:p>
            <a:fld id="{CB497AAB-2A57-4D03-A2B8-10AA7AB4D90E}" type="datetime2">
              <a:rPr lang="en-US" smtClean="0"/>
              <a:t>Friday, March 15, 2024</a:t>
            </a:fld>
            <a:endParaRPr lang="en-US" dirty="0"/>
          </a:p>
        </p:txBody>
      </p:sp>
      <p:sp>
        <p:nvSpPr>
          <p:cNvPr id="5" name="Footer Placeholder 4">
            <a:extLst>
              <a:ext uri="{FF2B5EF4-FFF2-40B4-BE49-F238E27FC236}">
                <a16:creationId xmlns:a16="http://schemas.microsoft.com/office/drawing/2014/main" id="{D187582B-3626-4D9A-B289-DBDF690EF755}"/>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92954208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2C40D-5B3B-4FC3-9323-0FFF9C7AB98B}"/>
              </a:ext>
            </a:extLst>
          </p:cNvPr>
          <p:cNvSpPr>
            <a:spLocks noGrp="1"/>
          </p:cNvSpPr>
          <p:nvPr>
            <p:ph type="title"/>
          </p:nvPr>
        </p:nvSpPr>
        <p:spPr/>
        <p:txBody>
          <a:bodyPr/>
          <a:lstStyle/>
          <a:p>
            <a:r>
              <a:rPr lang="en-US" dirty="0"/>
              <a:t>4. </a:t>
            </a:r>
            <a:r>
              <a:rPr lang="en-US" dirty="0">
                <a:solidFill>
                  <a:srgbClr val="FF0000"/>
                </a:solidFill>
              </a:rPr>
              <a:t>ROUTER</a:t>
            </a:r>
          </a:p>
        </p:txBody>
      </p:sp>
      <p:sp>
        <p:nvSpPr>
          <p:cNvPr id="3" name="Content Placeholder 2">
            <a:extLst>
              <a:ext uri="{FF2B5EF4-FFF2-40B4-BE49-F238E27FC236}">
                <a16:creationId xmlns:a16="http://schemas.microsoft.com/office/drawing/2014/main" id="{32F918BB-C8B2-4A39-92FB-7E2066668546}"/>
              </a:ext>
            </a:extLst>
          </p:cNvPr>
          <p:cNvSpPr>
            <a:spLocks noGrp="1"/>
          </p:cNvSpPr>
          <p:nvPr>
            <p:ph idx="1"/>
          </p:nvPr>
        </p:nvSpPr>
        <p:spPr/>
        <p:txBody>
          <a:bodyPr anchor="t"/>
          <a:lstStyle/>
          <a:p>
            <a:r>
              <a:rPr lang="en-US" dirty="0"/>
              <a:t>A router is a hardware device that is used </a:t>
            </a:r>
            <a:r>
              <a:rPr lang="en-US" dirty="0">
                <a:solidFill>
                  <a:srgbClr val="FF0000"/>
                </a:solidFill>
              </a:rPr>
              <a:t>to connect a LAN with an internet connection</a:t>
            </a:r>
            <a:r>
              <a:rPr lang="en-US" dirty="0"/>
              <a:t>. It is used to receive, analyze, and forward the incoming packets to another network.</a:t>
            </a:r>
          </a:p>
          <a:p>
            <a:r>
              <a:rPr lang="en-US" dirty="0"/>
              <a:t>A router works in </a:t>
            </a:r>
            <a:r>
              <a:rPr lang="en-US" dirty="0">
                <a:solidFill>
                  <a:srgbClr val="00B0F0"/>
                </a:solidFill>
              </a:rPr>
              <a:t>Layer 3 (Network layer) </a:t>
            </a:r>
            <a:r>
              <a:rPr lang="en-US" dirty="0"/>
              <a:t>of the OSI Reference model.</a:t>
            </a:r>
          </a:p>
          <a:p>
            <a:r>
              <a:rPr lang="en-US" dirty="0"/>
              <a:t>A router forwards the packet based on the information available in the routing table.</a:t>
            </a:r>
          </a:p>
          <a:p>
            <a:r>
              <a:rPr lang="en-US" dirty="0"/>
              <a:t>It determines the best path from the available paths for the transmission of the packet.</a:t>
            </a:r>
          </a:p>
        </p:txBody>
      </p:sp>
      <p:sp>
        <p:nvSpPr>
          <p:cNvPr id="4" name="Date Placeholder 3">
            <a:extLst>
              <a:ext uri="{FF2B5EF4-FFF2-40B4-BE49-F238E27FC236}">
                <a16:creationId xmlns:a16="http://schemas.microsoft.com/office/drawing/2014/main" id="{670E2A54-6CFC-4FBA-A180-5684AB943F47}"/>
              </a:ext>
            </a:extLst>
          </p:cNvPr>
          <p:cNvSpPr>
            <a:spLocks noGrp="1"/>
          </p:cNvSpPr>
          <p:nvPr>
            <p:ph type="dt" sz="half" idx="10"/>
          </p:nvPr>
        </p:nvSpPr>
        <p:spPr/>
        <p:txBody>
          <a:bodyPr/>
          <a:lstStyle/>
          <a:p>
            <a:fld id="{45CDEC03-3866-477B-8BCB-F0B2EF7E866B}" type="datetime2">
              <a:rPr lang="en-US" smtClean="0"/>
              <a:t>Friday, March 15, 2024</a:t>
            </a:fld>
            <a:endParaRPr lang="en-US" dirty="0"/>
          </a:p>
        </p:txBody>
      </p:sp>
      <p:sp>
        <p:nvSpPr>
          <p:cNvPr id="5" name="Footer Placeholder 4">
            <a:extLst>
              <a:ext uri="{FF2B5EF4-FFF2-40B4-BE49-F238E27FC236}">
                <a16:creationId xmlns:a16="http://schemas.microsoft.com/office/drawing/2014/main" id="{B7B8DBB7-B714-4D8A-AB13-8D98C9C262F4}"/>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584229434"/>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4902-E384-4B83-8B8F-108FEAB2DCC8}"/>
              </a:ext>
            </a:extLst>
          </p:cNvPr>
          <p:cNvSpPr>
            <a:spLocks noGrp="1"/>
          </p:cNvSpPr>
          <p:nvPr>
            <p:ph type="title"/>
          </p:nvPr>
        </p:nvSpPr>
        <p:spPr/>
        <p:txBody>
          <a:bodyPr/>
          <a:lstStyle/>
          <a:p>
            <a:r>
              <a:rPr lang="en-US" dirty="0">
                <a:solidFill>
                  <a:srgbClr val="FF0000"/>
                </a:solidFill>
              </a:rPr>
              <a:t>ADVANTAGES OF A ROUTER</a:t>
            </a:r>
            <a:br>
              <a:rPr lang="en-US" dirty="0"/>
            </a:br>
            <a:endParaRPr lang="en-US" dirty="0">
              <a:solidFill>
                <a:srgbClr val="FF0000"/>
              </a:solidFill>
            </a:endParaRPr>
          </a:p>
        </p:txBody>
      </p:sp>
      <p:sp>
        <p:nvSpPr>
          <p:cNvPr id="3" name="Content Placeholder 2">
            <a:extLst>
              <a:ext uri="{FF2B5EF4-FFF2-40B4-BE49-F238E27FC236}">
                <a16:creationId xmlns:a16="http://schemas.microsoft.com/office/drawing/2014/main" id="{86CCD6DC-5F67-46EC-851F-B6BAF67AE493}"/>
              </a:ext>
            </a:extLst>
          </p:cNvPr>
          <p:cNvSpPr>
            <a:spLocks noGrp="1"/>
          </p:cNvSpPr>
          <p:nvPr>
            <p:ph idx="1"/>
          </p:nvPr>
        </p:nvSpPr>
        <p:spPr/>
        <p:txBody>
          <a:bodyPr anchor="t"/>
          <a:lstStyle/>
          <a:p>
            <a:r>
              <a:rPr lang="en-US" dirty="0"/>
              <a:t>Security</a:t>
            </a:r>
          </a:p>
          <a:p>
            <a:r>
              <a:rPr lang="en-US" dirty="0"/>
              <a:t>Reliability</a:t>
            </a:r>
          </a:p>
          <a:p>
            <a:r>
              <a:rPr lang="en-US" dirty="0"/>
              <a:t>Performance</a:t>
            </a:r>
          </a:p>
          <a:p>
            <a:endParaRPr lang="en-US" dirty="0"/>
          </a:p>
        </p:txBody>
      </p:sp>
      <p:sp>
        <p:nvSpPr>
          <p:cNvPr id="4" name="Date Placeholder 3">
            <a:extLst>
              <a:ext uri="{FF2B5EF4-FFF2-40B4-BE49-F238E27FC236}">
                <a16:creationId xmlns:a16="http://schemas.microsoft.com/office/drawing/2014/main" id="{D40AF2DE-595B-4263-A9A0-B45A15D30629}"/>
              </a:ext>
            </a:extLst>
          </p:cNvPr>
          <p:cNvSpPr>
            <a:spLocks noGrp="1"/>
          </p:cNvSpPr>
          <p:nvPr>
            <p:ph type="dt" sz="half" idx="10"/>
          </p:nvPr>
        </p:nvSpPr>
        <p:spPr/>
        <p:txBody>
          <a:bodyPr/>
          <a:lstStyle/>
          <a:p>
            <a:fld id="{8AF04CAC-4B49-4771-80BB-F1211F4BB26C}" type="datetime2">
              <a:rPr lang="en-US" smtClean="0"/>
              <a:t>Friday, March 15, 2024</a:t>
            </a:fld>
            <a:endParaRPr lang="en-US" dirty="0"/>
          </a:p>
        </p:txBody>
      </p:sp>
      <p:sp>
        <p:nvSpPr>
          <p:cNvPr id="5" name="Footer Placeholder 4">
            <a:extLst>
              <a:ext uri="{FF2B5EF4-FFF2-40B4-BE49-F238E27FC236}">
                <a16:creationId xmlns:a16="http://schemas.microsoft.com/office/drawing/2014/main" id="{A3D386A1-2D5C-4455-A86A-6477808D3F9F}"/>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139059051"/>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1F6D-020A-42C1-AA42-889B2DEAD524}"/>
              </a:ext>
            </a:extLst>
          </p:cNvPr>
          <p:cNvSpPr>
            <a:spLocks noGrp="1"/>
          </p:cNvSpPr>
          <p:nvPr>
            <p:ph type="title"/>
          </p:nvPr>
        </p:nvSpPr>
        <p:spPr/>
        <p:txBody>
          <a:bodyPr/>
          <a:lstStyle/>
          <a:p>
            <a:r>
              <a:rPr lang="en-US" dirty="0"/>
              <a:t>5. </a:t>
            </a:r>
            <a:r>
              <a:rPr lang="en-US" dirty="0">
                <a:solidFill>
                  <a:srgbClr val="FF0000"/>
                </a:solidFill>
              </a:rPr>
              <a:t>Modem</a:t>
            </a:r>
          </a:p>
        </p:txBody>
      </p:sp>
      <p:sp>
        <p:nvSpPr>
          <p:cNvPr id="3" name="Content Placeholder 2">
            <a:extLst>
              <a:ext uri="{FF2B5EF4-FFF2-40B4-BE49-F238E27FC236}">
                <a16:creationId xmlns:a16="http://schemas.microsoft.com/office/drawing/2014/main" id="{883F5967-642E-4D39-929F-8058CD2B194E}"/>
              </a:ext>
            </a:extLst>
          </p:cNvPr>
          <p:cNvSpPr>
            <a:spLocks noGrp="1"/>
          </p:cNvSpPr>
          <p:nvPr>
            <p:ph idx="1"/>
          </p:nvPr>
        </p:nvSpPr>
        <p:spPr/>
        <p:txBody>
          <a:bodyPr anchor="t"/>
          <a:lstStyle/>
          <a:p>
            <a:pPr algn="just">
              <a:buFont typeface="Wingdings" panose="05000000000000000000" pitchFamily="2" charset="2"/>
              <a:buChar char="§"/>
            </a:pPr>
            <a:r>
              <a:rPr lang="en-US" b="0" i="0" dirty="0">
                <a:solidFill>
                  <a:srgbClr val="000000"/>
                </a:solidFill>
                <a:effectLst/>
                <a:latin typeface="Times New Roman" panose="02020603050405020304" pitchFamily="18" charset="0"/>
                <a:cs typeface="Times New Roman" panose="02020603050405020304" pitchFamily="18" charset="0"/>
              </a:rPr>
              <a:t>A modem is a hardware device that allows the computer to connect to the internet over the existing telephone line.</a:t>
            </a:r>
          </a:p>
          <a:p>
            <a:pPr algn="just">
              <a:buFont typeface="Wingdings" panose="05000000000000000000" pitchFamily="2" charset="2"/>
              <a:buChar char="§"/>
            </a:pPr>
            <a:r>
              <a:rPr lang="en-US" b="0" i="0" dirty="0">
                <a:solidFill>
                  <a:srgbClr val="000000"/>
                </a:solidFill>
                <a:effectLst/>
                <a:latin typeface="Times New Roman" panose="02020603050405020304" pitchFamily="18" charset="0"/>
                <a:cs typeface="Times New Roman" panose="02020603050405020304" pitchFamily="18" charset="0"/>
              </a:rPr>
              <a:t>A modem is not integrated with the motherboard rather it is installed on the PCI slot found on the motherboard.</a:t>
            </a:r>
          </a:p>
          <a:p>
            <a:pPr algn="just">
              <a:buFont typeface="Wingdings" panose="05000000000000000000" pitchFamily="2" charset="2"/>
              <a:buChar char="§"/>
            </a:pPr>
            <a:r>
              <a:rPr lang="en-US" b="0" i="0" dirty="0">
                <a:solidFill>
                  <a:srgbClr val="000000"/>
                </a:solidFill>
                <a:effectLst/>
                <a:latin typeface="Times New Roman" panose="02020603050405020304" pitchFamily="18" charset="0"/>
                <a:cs typeface="Times New Roman" panose="02020603050405020304" pitchFamily="18" charset="0"/>
              </a:rPr>
              <a:t>It stands for Modulator/Demodulator. It converts the digital data into an analog signal over the telephone lines</a:t>
            </a:r>
            <a:r>
              <a:rPr lang="en-US" b="0" i="0" dirty="0">
                <a:solidFill>
                  <a:srgbClr val="000000"/>
                </a:solidFill>
                <a:effectLst/>
                <a:latin typeface="inter-regular"/>
              </a:rPr>
              <a:t>.</a:t>
            </a:r>
          </a:p>
          <a:p>
            <a:endParaRPr lang="en-US" dirty="0"/>
          </a:p>
        </p:txBody>
      </p:sp>
      <p:pic>
        <p:nvPicPr>
          <p:cNvPr id="7" name="Picture 6">
            <a:extLst>
              <a:ext uri="{FF2B5EF4-FFF2-40B4-BE49-F238E27FC236}">
                <a16:creationId xmlns:a16="http://schemas.microsoft.com/office/drawing/2014/main" id="{EFC4CE7C-57B5-4F35-96BD-6914F0C0E031}"/>
              </a:ext>
            </a:extLst>
          </p:cNvPr>
          <p:cNvPicPr>
            <a:picLocks noChangeAspect="1"/>
          </p:cNvPicPr>
          <p:nvPr/>
        </p:nvPicPr>
        <p:blipFill>
          <a:blip r:embed="rId2"/>
          <a:stretch>
            <a:fillRect/>
          </a:stretch>
        </p:blipFill>
        <p:spPr>
          <a:xfrm>
            <a:off x="3553594" y="3994483"/>
            <a:ext cx="4622800" cy="1674797"/>
          </a:xfrm>
          <a:prstGeom prst="rect">
            <a:avLst/>
          </a:prstGeom>
        </p:spPr>
      </p:pic>
      <p:sp>
        <p:nvSpPr>
          <p:cNvPr id="4" name="Date Placeholder 3">
            <a:extLst>
              <a:ext uri="{FF2B5EF4-FFF2-40B4-BE49-F238E27FC236}">
                <a16:creationId xmlns:a16="http://schemas.microsoft.com/office/drawing/2014/main" id="{0D5DC5F6-0F2D-4D0C-ADC3-7ABB1D308281}"/>
              </a:ext>
            </a:extLst>
          </p:cNvPr>
          <p:cNvSpPr>
            <a:spLocks noGrp="1"/>
          </p:cNvSpPr>
          <p:nvPr>
            <p:ph type="dt" sz="half" idx="10"/>
          </p:nvPr>
        </p:nvSpPr>
        <p:spPr/>
        <p:txBody>
          <a:bodyPr/>
          <a:lstStyle/>
          <a:p>
            <a:fld id="{769E2B8E-36F0-42CB-9903-7E3B64AB16AB}" type="datetime2">
              <a:rPr lang="en-US" smtClean="0"/>
              <a:t>Friday, March 15, 2024</a:t>
            </a:fld>
            <a:endParaRPr lang="en-US" dirty="0"/>
          </a:p>
        </p:txBody>
      </p:sp>
      <p:sp>
        <p:nvSpPr>
          <p:cNvPr id="5" name="Footer Placeholder 4">
            <a:extLst>
              <a:ext uri="{FF2B5EF4-FFF2-40B4-BE49-F238E27FC236}">
                <a16:creationId xmlns:a16="http://schemas.microsoft.com/office/drawing/2014/main" id="{D4631EF1-B344-494B-8A26-1C6A71F6740C}"/>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1587930057"/>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666D-CF2D-4236-86B9-1F8E0237962B}"/>
              </a:ext>
            </a:extLst>
          </p:cNvPr>
          <p:cNvSpPr>
            <a:spLocks noGrp="1"/>
          </p:cNvSpPr>
          <p:nvPr>
            <p:ph type="title"/>
          </p:nvPr>
        </p:nvSpPr>
        <p:spPr/>
        <p:txBody>
          <a:bodyPr/>
          <a:lstStyle/>
          <a:p>
            <a:r>
              <a:rPr lang="en-US" dirty="0"/>
              <a:t>6. </a:t>
            </a:r>
            <a:r>
              <a:rPr lang="en-US" dirty="0">
                <a:solidFill>
                  <a:srgbClr val="FF0000"/>
                </a:solidFill>
              </a:rPr>
              <a:t>Cables and connectors</a:t>
            </a:r>
          </a:p>
        </p:txBody>
      </p:sp>
      <p:sp>
        <p:nvSpPr>
          <p:cNvPr id="3" name="Content Placeholder 2">
            <a:extLst>
              <a:ext uri="{FF2B5EF4-FFF2-40B4-BE49-F238E27FC236}">
                <a16:creationId xmlns:a16="http://schemas.microsoft.com/office/drawing/2014/main" id="{F61C3558-0CCF-4F80-9308-C67E2E671260}"/>
              </a:ext>
            </a:extLst>
          </p:cNvPr>
          <p:cNvSpPr>
            <a:spLocks noGrp="1"/>
          </p:cNvSpPr>
          <p:nvPr>
            <p:ph idx="1"/>
          </p:nvPr>
        </p:nvSpPr>
        <p:spPr/>
        <p:txBody>
          <a:bodyPr anchor="t"/>
          <a:lstStyle/>
          <a:p>
            <a:pPr algn="just"/>
            <a:r>
              <a:rPr lang="en-US" b="0" i="0" dirty="0">
                <a:solidFill>
                  <a:srgbClr val="333333"/>
                </a:solidFill>
                <a:effectLst/>
                <a:latin typeface="inter-regular"/>
              </a:rPr>
              <a:t>Cable is a transmission media used for transmitting a signal.</a:t>
            </a:r>
          </a:p>
          <a:p>
            <a:pPr algn="just"/>
            <a:r>
              <a:rPr lang="en-US" b="0" i="0" dirty="0">
                <a:solidFill>
                  <a:srgbClr val="333333"/>
                </a:solidFill>
                <a:effectLst/>
                <a:latin typeface="inter-regular"/>
              </a:rPr>
              <a:t>There are three types of cables used in transmission</a:t>
            </a:r>
          </a:p>
          <a:p>
            <a:pPr lvl="3" algn="just">
              <a:buFont typeface="+mj-lt"/>
              <a:buAutoNum type="arabicPeriod"/>
            </a:pPr>
            <a:r>
              <a:rPr lang="en-US" sz="1600" b="0" i="0" dirty="0">
                <a:solidFill>
                  <a:srgbClr val="FF0000"/>
                </a:solidFill>
                <a:effectLst/>
                <a:latin typeface="inter-regular"/>
              </a:rPr>
              <a:t>Twisted pair cable</a:t>
            </a:r>
          </a:p>
          <a:p>
            <a:pPr lvl="3" algn="just">
              <a:buFont typeface="+mj-lt"/>
              <a:buAutoNum type="arabicPeriod"/>
            </a:pPr>
            <a:r>
              <a:rPr lang="en-US" sz="1600" b="0" i="0" dirty="0">
                <a:solidFill>
                  <a:srgbClr val="FF0000"/>
                </a:solidFill>
                <a:effectLst/>
                <a:latin typeface="inter-regular"/>
              </a:rPr>
              <a:t>Coaxial cable</a:t>
            </a:r>
          </a:p>
          <a:p>
            <a:pPr lvl="3" algn="just">
              <a:buFont typeface="+mj-lt"/>
              <a:buAutoNum type="arabicPeriod"/>
            </a:pPr>
            <a:r>
              <a:rPr lang="en-US" sz="1600" b="0" i="0" dirty="0">
                <a:solidFill>
                  <a:srgbClr val="FF0000"/>
                </a:solidFill>
                <a:effectLst/>
                <a:latin typeface="inter-regular"/>
              </a:rPr>
              <a:t>Fibre-optic cable</a:t>
            </a:r>
          </a:p>
          <a:p>
            <a:pPr marL="1296000" lvl="4" indent="0">
              <a:buNone/>
            </a:pPr>
            <a:endParaRPr lang="en-US" dirty="0"/>
          </a:p>
        </p:txBody>
      </p:sp>
      <p:sp>
        <p:nvSpPr>
          <p:cNvPr id="4" name="Date Placeholder 3">
            <a:extLst>
              <a:ext uri="{FF2B5EF4-FFF2-40B4-BE49-F238E27FC236}">
                <a16:creationId xmlns:a16="http://schemas.microsoft.com/office/drawing/2014/main" id="{A5B348EE-B588-4039-B0BA-05527B5ADADE}"/>
              </a:ext>
            </a:extLst>
          </p:cNvPr>
          <p:cNvSpPr>
            <a:spLocks noGrp="1"/>
          </p:cNvSpPr>
          <p:nvPr>
            <p:ph type="dt" sz="half" idx="10"/>
          </p:nvPr>
        </p:nvSpPr>
        <p:spPr/>
        <p:txBody>
          <a:bodyPr/>
          <a:lstStyle/>
          <a:p>
            <a:fld id="{AD6B70A2-E866-4615-AA39-4BD7FFBB4904}" type="datetime2">
              <a:rPr lang="en-US" smtClean="0"/>
              <a:t>Friday, March 15, 2024</a:t>
            </a:fld>
            <a:endParaRPr lang="en-US" dirty="0"/>
          </a:p>
        </p:txBody>
      </p:sp>
      <p:sp>
        <p:nvSpPr>
          <p:cNvPr id="5" name="Footer Placeholder 4">
            <a:extLst>
              <a:ext uri="{FF2B5EF4-FFF2-40B4-BE49-F238E27FC236}">
                <a16:creationId xmlns:a16="http://schemas.microsoft.com/office/drawing/2014/main" id="{DF90ED3F-D80F-4231-897D-23B59F09681F}"/>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3274840335"/>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E64C-8253-4E19-AAC4-D4299C971D52}"/>
              </a:ext>
            </a:extLst>
          </p:cNvPr>
          <p:cNvSpPr>
            <a:spLocks noGrp="1"/>
          </p:cNvSpPr>
          <p:nvPr>
            <p:ph type="title"/>
          </p:nvPr>
        </p:nvSpPr>
        <p:spPr/>
        <p:txBody>
          <a:bodyPr/>
          <a:lstStyle/>
          <a:p>
            <a:r>
              <a:rPr lang="en-US" dirty="0">
                <a:solidFill>
                  <a:srgbClr val="FF0000"/>
                </a:solidFill>
              </a:rPr>
              <a:t>TYPES OF CABLES</a:t>
            </a:r>
          </a:p>
        </p:txBody>
      </p:sp>
      <p:pic>
        <p:nvPicPr>
          <p:cNvPr id="9" name="Content Placeholder 8">
            <a:extLst>
              <a:ext uri="{FF2B5EF4-FFF2-40B4-BE49-F238E27FC236}">
                <a16:creationId xmlns:a16="http://schemas.microsoft.com/office/drawing/2014/main" id="{F738043A-E425-4176-9FA8-C47BEC9EF2F6}"/>
              </a:ext>
            </a:extLst>
          </p:cNvPr>
          <p:cNvPicPr>
            <a:picLocks noGrp="1" noChangeAspect="1"/>
          </p:cNvPicPr>
          <p:nvPr>
            <p:ph idx="1"/>
          </p:nvPr>
        </p:nvPicPr>
        <p:blipFill>
          <a:blip r:embed="rId2"/>
          <a:stretch>
            <a:fillRect/>
          </a:stretch>
        </p:blipFill>
        <p:spPr>
          <a:xfrm>
            <a:off x="1221340" y="2180122"/>
            <a:ext cx="3096928" cy="2141621"/>
          </a:xfrm>
        </p:spPr>
      </p:pic>
      <p:pic>
        <p:nvPicPr>
          <p:cNvPr id="5" name="Picture 4">
            <a:extLst>
              <a:ext uri="{FF2B5EF4-FFF2-40B4-BE49-F238E27FC236}">
                <a16:creationId xmlns:a16="http://schemas.microsoft.com/office/drawing/2014/main" id="{CD24CBC5-5B18-4E29-BBA1-6173AE685E05}"/>
              </a:ext>
            </a:extLst>
          </p:cNvPr>
          <p:cNvPicPr>
            <a:picLocks noChangeAspect="1"/>
          </p:cNvPicPr>
          <p:nvPr/>
        </p:nvPicPr>
        <p:blipFill>
          <a:blip r:embed="rId3"/>
          <a:stretch>
            <a:fillRect/>
          </a:stretch>
        </p:blipFill>
        <p:spPr>
          <a:xfrm>
            <a:off x="7319211" y="2180122"/>
            <a:ext cx="3810000" cy="2286000"/>
          </a:xfrm>
          <a:prstGeom prst="rect">
            <a:avLst/>
          </a:prstGeom>
        </p:spPr>
      </p:pic>
      <p:pic>
        <p:nvPicPr>
          <p:cNvPr id="7" name="Picture 6">
            <a:extLst>
              <a:ext uri="{FF2B5EF4-FFF2-40B4-BE49-F238E27FC236}">
                <a16:creationId xmlns:a16="http://schemas.microsoft.com/office/drawing/2014/main" id="{999FF24C-1806-40ED-9EE6-A49A6166FFC6}"/>
              </a:ext>
            </a:extLst>
          </p:cNvPr>
          <p:cNvPicPr>
            <a:picLocks noChangeAspect="1"/>
          </p:cNvPicPr>
          <p:nvPr/>
        </p:nvPicPr>
        <p:blipFill>
          <a:blip r:embed="rId4"/>
          <a:stretch>
            <a:fillRect/>
          </a:stretch>
        </p:blipFill>
        <p:spPr>
          <a:xfrm>
            <a:off x="7319211" y="4626864"/>
            <a:ext cx="3810000" cy="2102632"/>
          </a:xfrm>
          <a:prstGeom prst="rect">
            <a:avLst/>
          </a:prstGeom>
        </p:spPr>
      </p:pic>
      <p:pic>
        <p:nvPicPr>
          <p:cNvPr id="11" name="Picture 10">
            <a:extLst>
              <a:ext uri="{FF2B5EF4-FFF2-40B4-BE49-F238E27FC236}">
                <a16:creationId xmlns:a16="http://schemas.microsoft.com/office/drawing/2014/main" id="{3C9510E7-7864-4C05-8306-44D59E5468FE}"/>
              </a:ext>
            </a:extLst>
          </p:cNvPr>
          <p:cNvPicPr>
            <a:picLocks noChangeAspect="1"/>
          </p:cNvPicPr>
          <p:nvPr/>
        </p:nvPicPr>
        <p:blipFill>
          <a:blip r:embed="rId5"/>
          <a:stretch>
            <a:fillRect/>
          </a:stretch>
        </p:blipFill>
        <p:spPr>
          <a:xfrm>
            <a:off x="1221341" y="4543250"/>
            <a:ext cx="3096928" cy="1824530"/>
          </a:xfrm>
          <a:prstGeom prst="rect">
            <a:avLst/>
          </a:prstGeom>
        </p:spPr>
      </p:pic>
      <p:sp>
        <p:nvSpPr>
          <p:cNvPr id="3" name="Date Placeholder 2">
            <a:extLst>
              <a:ext uri="{FF2B5EF4-FFF2-40B4-BE49-F238E27FC236}">
                <a16:creationId xmlns:a16="http://schemas.microsoft.com/office/drawing/2014/main" id="{E0595E89-9F90-46D3-B901-43750934A8CC}"/>
              </a:ext>
            </a:extLst>
          </p:cNvPr>
          <p:cNvSpPr>
            <a:spLocks noGrp="1"/>
          </p:cNvSpPr>
          <p:nvPr>
            <p:ph type="dt" sz="half" idx="10"/>
          </p:nvPr>
        </p:nvSpPr>
        <p:spPr/>
        <p:txBody>
          <a:bodyPr/>
          <a:lstStyle/>
          <a:p>
            <a:fld id="{964D5462-DF51-4363-94EE-F32223AC83F6}" type="datetime2">
              <a:rPr lang="en-US" smtClean="0"/>
              <a:t>Friday, March 15, 2024</a:t>
            </a:fld>
            <a:endParaRPr lang="en-US" dirty="0"/>
          </a:p>
        </p:txBody>
      </p:sp>
      <p:sp>
        <p:nvSpPr>
          <p:cNvPr id="4" name="Footer Placeholder 3">
            <a:extLst>
              <a:ext uri="{FF2B5EF4-FFF2-40B4-BE49-F238E27FC236}">
                <a16:creationId xmlns:a16="http://schemas.microsoft.com/office/drawing/2014/main" id="{ED1936AC-8A89-4B6C-8B08-189D896C956C}"/>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4895180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0856-C974-4C61-96C1-1CFAECD8B70A}"/>
              </a:ext>
            </a:extLst>
          </p:cNvPr>
          <p:cNvSpPr>
            <a:spLocks noGrp="1"/>
          </p:cNvSpPr>
          <p:nvPr>
            <p:ph type="title"/>
          </p:nvPr>
        </p:nvSpPr>
        <p:spPr>
          <a:xfrm>
            <a:off x="581192" y="702155"/>
            <a:ext cx="11029616" cy="1761911"/>
          </a:xfrm>
        </p:spPr>
        <p:txBody>
          <a:bodyPr anchor="ctr"/>
          <a:lstStyle/>
          <a:p>
            <a:r>
              <a:rPr lang="en-US" cap="none" dirty="0">
                <a:solidFill>
                  <a:srgbClr val="FF0000"/>
                </a:solidFill>
              </a:rPr>
              <a:t>What is a Network</a:t>
            </a:r>
          </a:p>
        </p:txBody>
      </p:sp>
      <p:sp>
        <p:nvSpPr>
          <p:cNvPr id="7" name="Content Placeholder 6">
            <a:extLst>
              <a:ext uri="{FF2B5EF4-FFF2-40B4-BE49-F238E27FC236}">
                <a16:creationId xmlns:a16="http://schemas.microsoft.com/office/drawing/2014/main" id="{BE2DF0AB-1E41-4F3B-A048-D66C11569E45}"/>
              </a:ext>
            </a:extLst>
          </p:cNvPr>
          <p:cNvSpPr>
            <a:spLocks noGrp="1"/>
          </p:cNvSpPr>
          <p:nvPr>
            <p:ph idx="1"/>
          </p:nvPr>
        </p:nvSpPr>
        <p:spPr/>
        <p:txBody>
          <a:bodyPr/>
          <a:lstStyle/>
          <a:p>
            <a:pPr>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A network is a collection of interconnected nodes or entities that are linked together to enable communication, sharing of resources, or exchange of information. </a:t>
            </a:r>
          </a:p>
          <a:p>
            <a:pPr>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These nodes can be computers, servers, routers, switches, or any other devices capable of sending, receiving, or forwarding data</a:t>
            </a:r>
          </a:p>
          <a:p>
            <a:pPr>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Networks facilitate the exchange of data, information, and resources among connected devices, enabling collaboration and efficient operations.</a:t>
            </a:r>
          </a:p>
          <a:p>
            <a:pPr marL="0" indent="0">
              <a:buNone/>
            </a:pPr>
            <a:endParaRPr lang="en-US" sz="2000" b="1" dirty="0"/>
          </a:p>
          <a:p>
            <a:endParaRPr lang="en-US" dirty="0"/>
          </a:p>
          <a:p>
            <a:endParaRPr lang="en-US" dirty="0"/>
          </a:p>
        </p:txBody>
      </p:sp>
      <p:pic>
        <p:nvPicPr>
          <p:cNvPr id="13" name="Picture 12">
            <a:extLst>
              <a:ext uri="{FF2B5EF4-FFF2-40B4-BE49-F238E27FC236}">
                <a16:creationId xmlns:a16="http://schemas.microsoft.com/office/drawing/2014/main" id="{6A3CC7C4-A253-41AD-ACB9-44DBE1DE05B3}"/>
              </a:ext>
            </a:extLst>
          </p:cNvPr>
          <p:cNvPicPr>
            <a:picLocks noChangeAspect="1"/>
          </p:cNvPicPr>
          <p:nvPr/>
        </p:nvPicPr>
        <p:blipFill>
          <a:blip r:embed="rId2"/>
          <a:stretch>
            <a:fillRect/>
          </a:stretch>
        </p:blipFill>
        <p:spPr>
          <a:xfrm>
            <a:off x="8989996" y="838835"/>
            <a:ext cx="2204186" cy="1502029"/>
          </a:xfrm>
          <a:prstGeom prst="rect">
            <a:avLst/>
          </a:prstGeom>
        </p:spPr>
      </p:pic>
      <p:sp>
        <p:nvSpPr>
          <p:cNvPr id="3" name="Date Placeholder 2">
            <a:extLst>
              <a:ext uri="{FF2B5EF4-FFF2-40B4-BE49-F238E27FC236}">
                <a16:creationId xmlns:a16="http://schemas.microsoft.com/office/drawing/2014/main" id="{D33332D9-C626-43A5-B02E-B7F231DA3B00}"/>
              </a:ext>
            </a:extLst>
          </p:cNvPr>
          <p:cNvSpPr>
            <a:spLocks noGrp="1"/>
          </p:cNvSpPr>
          <p:nvPr>
            <p:ph type="dt" sz="half" idx="10"/>
          </p:nvPr>
        </p:nvSpPr>
        <p:spPr/>
        <p:txBody>
          <a:bodyPr/>
          <a:lstStyle/>
          <a:p>
            <a:fld id="{801711F8-2B99-4D0A-82DE-5C4FB0510EB6}" type="datetime2">
              <a:rPr lang="en-US" smtClean="0"/>
              <a:t>Friday, March 15, 2024</a:t>
            </a:fld>
            <a:endParaRPr lang="en-US" dirty="0"/>
          </a:p>
        </p:txBody>
      </p:sp>
      <p:sp>
        <p:nvSpPr>
          <p:cNvPr id="4" name="Footer Placeholder 3">
            <a:extLst>
              <a:ext uri="{FF2B5EF4-FFF2-40B4-BE49-F238E27FC236}">
                <a16:creationId xmlns:a16="http://schemas.microsoft.com/office/drawing/2014/main" id="{A7760D01-A931-4EA6-B88D-40AE9AB5A3AC}"/>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062734645"/>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B8ABAF8B-DA9A-4BA1-886D-A0185425ECA8}"/>
              </a:ext>
            </a:extLst>
          </p:cNvPr>
          <p:cNvPicPr>
            <a:picLocks noChangeAspect="1"/>
          </p:cNvPicPr>
          <p:nvPr/>
        </p:nvPicPr>
        <p:blipFill>
          <a:blip r:embed="rId2"/>
          <a:stretch>
            <a:fillRect/>
          </a:stretch>
        </p:blipFill>
        <p:spPr>
          <a:xfrm>
            <a:off x="2865967" y="2341563"/>
            <a:ext cx="6460065" cy="3633787"/>
          </a:xfrm>
          <a:prstGeom prst="rect">
            <a:avLst/>
          </a:prstGeom>
        </p:spPr>
      </p:pic>
      <p:sp>
        <p:nvSpPr>
          <p:cNvPr id="3" name="Date Placeholder 2">
            <a:extLst>
              <a:ext uri="{FF2B5EF4-FFF2-40B4-BE49-F238E27FC236}">
                <a16:creationId xmlns:a16="http://schemas.microsoft.com/office/drawing/2014/main" id="{36102955-94D5-49E9-A5AB-68E5BB05DF5B}"/>
              </a:ext>
            </a:extLst>
          </p:cNvPr>
          <p:cNvSpPr>
            <a:spLocks noGrp="1"/>
          </p:cNvSpPr>
          <p:nvPr>
            <p:ph type="dt" sz="half" idx="10"/>
          </p:nvPr>
        </p:nvSpPr>
        <p:spPr/>
        <p:txBody>
          <a:bodyPr/>
          <a:lstStyle/>
          <a:p>
            <a:fld id="{1E097E10-6515-431C-A39E-063743FADE4B}" type="datetime2">
              <a:rPr lang="en-US" smtClean="0"/>
              <a:t>Friday, March 15, 2024</a:t>
            </a:fld>
            <a:endParaRPr lang="en-US" dirty="0"/>
          </a:p>
        </p:txBody>
      </p:sp>
      <p:sp>
        <p:nvSpPr>
          <p:cNvPr id="4" name="Footer Placeholder 3">
            <a:extLst>
              <a:ext uri="{FF2B5EF4-FFF2-40B4-BE49-F238E27FC236}">
                <a16:creationId xmlns:a16="http://schemas.microsoft.com/office/drawing/2014/main" id="{AD295810-59B7-403F-A450-5F08CC9A8FD4}"/>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318469826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55F2-1CEC-4841-94BF-9C211EE0B819}"/>
              </a:ext>
            </a:extLst>
          </p:cNvPr>
          <p:cNvSpPr>
            <a:spLocks noGrp="1"/>
          </p:cNvSpPr>
          <p:nvPr>
            <p:ph type="title"/>
          </p:nvPr>
        </p:nvSpPr>
        <p:spPr/>
        <p:txBody>
          <a:bodyPr/>
          <a:lstStyle/>
          <a:p>
            <a:r>
              <a:rPr lang="en-US" cap="none" dirty="0">
                <a:solidFill>
                  <a:srgbClr val="FF0000"/>
                </a:solidFill>
              </a:rPr>
              <a:t>Aspect used to setup a network</a:t>
            </a:r>
          </a:p>
        </p:txBody>
      </p:sp>
      <p:sp>
        <p:nvSpPr>
          <p:cNvPr id="3" name="Content Placeholder 2">
            <a:extLst>
              <a:ext uri="{FF2B5EF4-FFF2-40B4-BE49-F238E27FC236}">
                <a16:creationId xmlns:a16="http://schemas.microsoft.com/office/drawing/2014/main" id="{9A7E3973-E6CB-42F4-A96F-1CE397867C0A}"/>
              </a:ext>
            </a:extLst>
          </p:cNvPr>
          <p:cNvSpPr>
            <a:spLocks noGrp="1"/>
          </p:cNvSpPr>
          <p:nvPr>
            <p:ph idx="1"/>
          </p:nvPr>
        </p:nvSpPr>
        <p:spPr/>
        <p:txBody>
          <a:bodyPr anchor="t">
            <a:noAutofit/>
          </a:bodyPr>
          <a:lstStyle/>
          <a:p>
            <a:r>
              <a:rPr lang="en-US" sz="2400" dirty="0"/>
              <a:t>There are two aspects of setting up a network: </a:t>
            </a:r>
          </a:p>
          <a:p>
            <a:pPr marL="1393200" lvl="3" indent="-457200">
              <a:buClr>
                <a:schemeClr val="tx1"/>
              </a:buClr>
              <a:buFont typeface="+mj-lt"/>
              <a:buAutoNum type="arabicPeriod"/>
            </a:pPr>
            <a:r>
              <a:rPr lang="en-US" sz="2400" dirty="0">
                <a:solidFill>
                  <a:srgbClr val="FF0000"/>
                </a:solidFill>
              </a:rPr>
              <a:t>The hardware </a:t>
            </a:r>
            <a:r>
              <a:rPr lang="en-US" sz="2400" dirty="0"/>
              <a:t>- used to connect the systems, and</a:t>
            </a:r>
          </a:p>
          <a:p>
            <a:pPr marL="1393200" lvl="3" indent="-457200">
              <a:buClr>
                <a:schemeClr val="tx1"/>
              </a:buClr>
              <a:buFont typeface="+mj-lt"/>
              <a:buAutoNum type="arabicPeriod"/>
            </a:pPr>
            <a:r>
              <a:rPr lang="en-US" sz="2400" dirty="0"/>
              <a:t> </a:t>
            </a:r>
            <a:r>
              <a:rPr lang="en-US" sz="2400" dirty="0">
                <a:solidFill>
                  <a:srgbClr val="FF0000"/>
                </a:solidFill>
              </a:rPr>
              <a:t>The software </a:t>
            </a:r>
            <a:r>
              <a:rPr lang="en-US" sz="2400" dirty="0"/>
              <a:t>- installed on the computers to allow them to communicate.</a:t>
            </a:r>
          </a:p>
          <a:p>
            <a:pPr>
              <a:buFont typeface="Wingdings" panose="05000000000000000000" pitchFamily="2" charset="2"/>
              <a:buChar char="§"/>
            </a:pPr>
            <a:r>
              <a:rPr lang="en-US" sz="2400" dirty="0"/>
              <a:t>This lecture is designed to give you an understanding of the hardware used to build a network.</a:t>
            </a:r>
          </a:p>
          <a:p>
            <a:pPr>
              <a:buFont typeface="Wingdings" panose="05000000000000000000" pitchFamily="2" charset="2"/>
              <a:buChar char="§"/>
            </a:pPr>
            <a:r>
              <a:rPr lang="en-US" sz="2400" dirty="0"/>
              <a:t>The network comprises two key elements: </a:t>
            </a:r>
            <a:r>
              <a:rPr lang="en-US" sz="2400" i="1" dirty="0">
                <a:solidFill>
                  <a:srgbClr val="FF0000"/>
                </a:solidFill>
              </a:rPr>
              <a:t>ENTITIES</a:t>
            </a:r>
            <a:r>
              <a:rPr lang="en-US" sz="2400" dirty="0"/>
              <a:t>, which seek to share information or resources, and </a:t>
            </a:r>
            <a:r>
              <a:rPr lang="en-US" sz="2400" i="1" dirty="0">
                <a:solidFill>
                  <a:srgbClr val="FF0000"/>
                </a:solidFill>
              </a:rPr>
              <a:t>MEDIUM</a:t>
            </a:r>
            <a:r>
              <a:rPr lang="en-US" sz="2400" dirty="0"/>
              <a:t> facilitating communication, such as cables or wireless connections.</a:t>
            </a:r>
          </a:p>
        </p:txBody>
      </p:sp>
      <p:sp>
        <p:nvSpPr>
          <p:cNvPr id="4" name="Date Placeholder 3">
            <a:extLst>
              <a:ext uri="{FF2B5EF4-FFF2-40B4-BE49-F238E27FC236}">
                <a16:creationId xmlns:a16="http://schemas.microsoft.com/office/drawing/2014/main" id="{B647E749-F501-4556-B47C-B05270B3FDB6}"/>
              </a:ext>
            </a:extLst>
          </p:cNvPr>
          <p:cNvSpPr>
            <a:spLocks noGrp="1"/>
          </p:cNvSpPr>
          <p:nvPr>
            <p:ph type="dt" sz="half" idx="10"/>
          </p:nvPr>
        </p:nvSpPr>
        <p:spPr/>
        <p:txBody>
          <a:bodyPr/>
          <a:lstStyle/>
          <a:p>
            <a:fld id="{0521F58A-E4DC-4DBF-8179-1AA355038035}" type="datetime2">
              <a:rPr lang="en-US" smtClean="0"/>
              <a:t>Friday, March 15, 2024</a:t>
            </a:fld>
            <a:endParaRPr lang="en-US" dirty="0"/>
          </a:p>
        </p:txBody>
      </p:sp>
      <p:sp>
        <p:nvSpPr>
          <p:cNvPr id="5" name="Footer Placeholder 4">
            <a:extLst>
              <a:ext uri="{FF2B5EF4-FFF2-40B4-BE49-F238E27FC236}">
                <a16:creationId xmlns:a16="http://schemas.microsoft.com/office/drawing/2014/main" id="{52CB6E97-A043-4F97-91F8-389EE2275BA5}"/>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34228965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8C84-912C-4C81-89A5-572ED59E4F57}"/>
              </a:ext>
            </a:extLst>
          </p:cNvPr>
          <p:cNvSpPr>
            <a:spLocks noGrp="1"/>
          </p:cNvSpPr>
          <p:nvPr>
            <p:ph type="title"/>
          </p:nvPr>
        </p:nvSpPr>
        <p:spPr/>
        <p:txBody>
          <a:bodyPr/>
          <a:lstStyle/>
          <a:p>
            <a:r>
              <a:rPr lang="en-US" cap="none" dirty="0">
                <a:solidFill>
                  <a:srgbClr val="FF0000"/>
                </a:solidFill>
              </a:rPr>
              <a:t>Definition of key terminologies</a:t>
            </a:r>
          </a:p>
        </p:txBody>
      </p:sp>
      <p:sp>
        <p:nvSpPr>
          <p:cNvPr id="3" name="Content Placeholder 2">
            <a:extLst>
              <a:ext uri="{FF2B5EF4-FFF2-40B4-BE49-F238E27FC236}">
                <a16:creationId xmlns:a16="http://schemas.microsoft.com/office/drawing/2014/main" id="{30962C0F-E2B8-482A-BC52-365F06C0088D}"/>
              </a:ext>
            </a:extLst>
          </p:cNvPr>
          <p:cNvSpPr>
            <a:spLocks noGrp="1"/>
          </p:cNvSpPr>
          <p:nvPr>
            <p:ph idx="1"/>
          </p:nvPr>
        </p:nvSpPr>
        <p:spPr/>
        <p:txBody>
          <a:bodyPr anchor="t">
            <a:normAutofit/>
          </a:bodyPr>
          <a:lstStyle/>
          <a:p>
            <a:r>
              <a:rPr lang="en-US" sz="2000" dirty="0">
                <a:solidFill>
                  <a:srgbClr val="FF0000"/>
                </a:solidFill>
              </a:rPr>
              <a:t>Server</a:t>
            </a:r>
            <a:r>
              <a:rPr lang="en-US" sz="2000" dirty="0"/>
              <a:t> refers to a specialized computer or software application that provides services or resources to other devices on the network, known as clients.</a:t>
            </a:r>
          </a:p>
          <a:p>
            <a:r>
              <a:rPr lang="en-US" sz="2000" dirty="0">
                <a:solidFill>
                  <a:srgbClr val="FF0000"/>
                </a:solidFill>
              </a:rPr>
              <a:t>Workstations/Client</a:t>
            </a:r>
            <a:r>
              <a:rPr lang="en-US" sz="2000" dirty="0"/>
              <a:t>, is a basic computer running a client operating system such as Windows XP or Linux. These users typically store their files on a central server so that they can share the files with other users on the network.</a:t>
            </a:r>
          </a:p>
          <a:p>
            <a:r>
              <a:rPr lang="en-US" sz="2000" dirty="0">
                <a:solidFill>
                  <a:srgbClr val="FF0000"/>
                </a:solidFill>
              </a:rPr>
              <a:t>Host </a:t>
            </a:r>
            <a:r>
              <a:rPr lang="en-US" sz="2000" dirty="0"/>
              <a:t>refers to any computer or device that is connected to a network and sends or receives information on that network. A host can be a server, a workstation, a printer with its network card, or a device such as a router.</a:t>
            </a:r>
          </a:p>
          <a:p>
            <a:pPr marL="0" indent="0">
              <a:buNone/>
            </a:pPr>
            <a:r>
              <a:rPr lang="en-US" sz="2000" b="1" u="sng" dirty="0">
                <a:solidFill>
                  <a:schemeClr val="tx1"/>
                </a:solidFill>
              </a:rPr>
              <a:t>NOTE: </a:t>
            </a:r>
            <a:r>
              <a:rPr lang="en-US" sz="2000" dirty="0">
                <a:solidFill>
                  <a:srgbClr val="00B0F0"/>
                </a:solidFill>
              </a:rPr>
              <a:t>Generally any system or device that is connected to the network is known as a host</a:t>
            </a:r>
            <a:r>
              <a:rPr lang="en-US" sz="2000" dirty="0"/>
              <a:t>.</a:t>
            </a:r>
            <a:endParaRPr lang="en-US" sz="2000" dirty="0">
              <a:solidFill>
                <a:srgbClr val="FF0000"/>
              </a:solidFill>
            </a:endParaRPr>
          </a:p>
        </p:txBody>
      </p:sp>
      <p:sp>
        <p:nvSpPr>
          <p:cNvPr id="4" name="Date Placeholder 3">
            <a:extLst>
              <a:ext uri="{FF2B5EF4-FFF2-40B4-BE49-F238E27FC236}">
                <a16:creationId xmlns:a16="http://schemas.microsoft.com/office/drawing/2014/main" id="{EF4177C9-0D72-402B-95CC-6DC05E1BC8C4}"/>
              </a:ext>
            </a:extLst>
          </p:cNvPr>
          <p:cNvSpPr>
            <a:spLocks noGrp="1"/>
          </p:cNvSpPr>
          <p:nvPr>
            <p:ph type="dt" sz="half" idx="10"/>
          </p:nvPr>
        </p:nvSpPr>
        <p:spPr/>
        <p:txBody>
          <a:bodyPr/>
          <a:lstStyle/>
          <a:p>
            <a:fld id="{A092AD29-DAB1-47AB-9708-5D28CDA83123}" type="datetime2">
              <a:rPr lang="en-US" smtClean="0"/>
              <a:t>Friday, March 15, 2024</a:t>
            </a:fld>
            <a:endParaRPr lang="en-US" dirty="0"/>
          </a:p>
        </p:txBody>
      </p:sp>
      <p:sp>
        <p:nvSpPr>
          <p:cNvPr id="5" name="Footer Placeholder 4">
            <a:extLst>
              <a:ext uri="{FF2B5EF4-FFF2-40B4-BE49-F238E27FC236}">
                <a16:creationId xmlns:a16="http://schemas.microsoft.com/office/drawing/2014/main" id="{6310A782-193D-4054-99FE-4D2294E4F034}"/>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232424879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209F-6069-451D-BA05-C39F05E924AB}"/>
              </a:ext>
            </a:extLst>
          </p:cNvPr>
          <p:cNvSpPr>
            <a:spLocks noGrp="1"/>
          </p:cNvSpPr>
          <p:nvPr>
            <p:ph type="title"/>
          </p:nvPr>
        </p:nvSpPr>
        <p:spPr/>
        <p:txBody>
          <a:bodyPr/>
          <a:lstStyle/>
          <a:p>
            <a:r>
              <a:rPr lang="en-US" cap="none" dirty="0">
                <a:solidFill>
                  <a:srgbClr val="FF0000"/>
                </a:solidFill>
              </a:rPr>
              <a:t>Characteristics of a Network</a:t>
            </a:r>
          </a:p>
        </p:txBody>
      </p:sp>
      <p:sp>
        <p:nvSpPr>
          <p:cNvPr id="3" name="Content Placeholder 2">
            <a:extLst>
              <a:ext uri="{FF2B5EF4-FFF2-40B4-BE49-F238E27FC236}">
                <a16:creationId xmlns:a16="http://schemas.microsoft.com/office/drawing/2014/main" id="{17EF41BF-80CE-4E41-A01D-31CD8ED60E1E}"/>
              </a:ext>
            </a:extLst>
          </p:cNvPr>
          <p:cNvSpPr>
            <a:spLocks noGrp="1"/>
          </p:cNvSpPr>
          <p:nvPr>
            <p:ph idx="1"/>
          </p:nvPr>
        </p:nvSpPr>
        <p:spPr/>
        <p:txBody>
          <a:bodyPr/>
          <a:lstStyle/>
          <a:p>
            <a:pPr marL="342900" indent="-342900">
              <a:buFont typeface="+mj-lt"/>
              <a:buAutoNum type="arabicPeriod"/>
            </a:pPr>
            <a:r>
              <a:rPr lang="en-US" sz="2000" dirty="0"/>
              <a:t>Connectivity</a:t>
            </a:r>
          </a:p>
          <a:p>
            <a:pPr marL="342900" indent="-342900">
              <a:buFont typeface="+mj-lt"/>
              <a:buAutoNum type="arabicPeriod"/>
            </a:pPr>
            <a:r>
              <a:rPr lang="en-US" sz="2000" dirty="0"/>
              <a:t>Scalability</a:t>
            </a:r>
          </a:p>
          <a:p>
            <a:pPr marL="342900" indent="-342900">
              <a:buFont typeface="+mj-lt"/>
              <a:buAutoNum type="arabicPeriod"/>
            </a:pPr>
            <a:r>
              <a:rPr lang="en-US" sz="2000" dirty="0"/>
              <a:t>Security</a:t>
            </a:r>
          </a:p>
          <a:p>
            <a:pPr marL="342900" indent="-342900">
              <a:buFont typeface="+mj-lt"/>
              <a:buAutoNum type="arabicPeriod"/>
            </a:pPr>
            <a:r>
              <a:rPr lang="en-US" sz="2000" dirty="0"/>
              <a:t>Reliability</a:t>
            </a:r>
          </a:p>
          <a:p>
            <a:pPr marL="342900" indent="-342900">
              <a:buFont typeface="+mj-lt"/>
              <a:buAutoNum type="arabicPeriod"/>
            </a:pPr>
            <a:r>
              <a:rPr lang="en-US" sz="2000" dirty="0"/>
              <a:t>Performance</a:t>
            </a:r>
          </a:p>
          <a:p>
            <a:pPr marL="342900" indent="-342900">
              <a:buFont typeface="+mj-lt"/>
              <a:buAutoNum type="arabicPeriod"/>
            </a:pPr>
            <a:r>
              <a:rPr lang="en-US" sz="2000" dirty="0"/>
              <a:t>Standards and Protocols</a:t>
            </a:r>
          </a:p>
          <a:p>
            <a:pPr marL="342900" indent="-342900">
              <a:buFont typeface="+mj-lt"/>
              <a:buAutoNum type="arabicPeriod"/>
            </a:pPr>
            <a:r>
              <a:rPr lang="en-US" sz="2000" dirty="0"/>
              <a:t>Management and Administration</a:t>
            </a:r>
          </a:p>
          <a:p>
            <a:pPr marL="342900" indent="-342900">
              <a:buFont typeface="+mj-lt"/>
              <a:buAutoNum type="arabicPeriod"/>
            </a:pPr>
            <a:endParaRPr lang="en-US" dirty="0"/>
          </a:p>
          <a:p>
            <a:endParaRPr lang="en-US" dirty="0"/>
          </a:p>
        </p:txBody>
      </p:sp>
      <p:pic>
        <p:nvPicPr>
          <p:cNvPr id="5" name="Picture 4">
            <a:extLst>
              <a:ext uri="{FF2B5EF4-FFF2-40B4-BE49-F238E27FC236}">
                <a16:creationId xmlns:a16="http://schemas.microsoft.com/office/drawing/2014/main" id="{6E55B1D9-3C48-420E-AEB8-0B74B4F2D679}"/>
              </a:ext>
            </a:extLst>
          </p:cNvPr>
          <p:cNvPicPr>
            <a:picLocks noChangeAspect="1"/>
          </p:cNvPicPr>
          <p:nvPr/>
        </p:nvPicPr>
        <p:blipFill>
          <a:blip r:embed="rId2"/>
          <a:stretch>
            <a:fillRect/>
          </a:stretch>
        </p:blipFill>
        <p:spPr>
          <a:xfrm>
            <a:off x="9553407" y="870605"/>
            <a:ext cx="2057400" cy="1470259"/>
          </a:xfrm>
          <a:prstGeom prst="rect">
            <a:avLst/>
          </a:prstGeom>
        </p:spPr>
      </p:pic>
      <p:sp>
        <p:nvSpPr>
          <p:cNvPr id="4" name="Date Placeholder 3">
            <a:extLst>
              <a:ext uri="{FF2B5EF4-FFF2-40B4-BE49-F238E27FC236}">
                <a16:creationId xmlns:a16="http://schemas.microsoft.com/office/drawing/2014/main" id="{98243C6C-1779-45BE-AABC-2C6C805E0C62}"/>
              </a:ext>
            </a:extLst>
          </p:cNvPr>
          <p:cNvSpPr>
            <a:spLocks noGrp="1"/>
          </p:cNvSpPr>
          <p:nvPr>
            <p:ph type="dt" sz="half" idx="10"/>
          </p:nvPr>
        </p:nvSpPr>
        <p:spPr/>
        <p:txBody>
          <a:bodyPr/>
          <a:lstStyle/>
          <a:p>
            <a:fld id="{9B188CBC-0B82-4B8F-B8C5-AE7628534A1D}" type="datetime2">
              <a:rPr lang="en-US" smtClean="0"/>
              <a:t>Friday, March 15, 2024</a:t>
            </a:fld>
            <a:endParaRPr lang="en-US" dirty="0"/>
          </a:p>
        </p:txBody>
      </p:sp>
      <p:sp>
        <p:nvSpPr>
          <p:cNvPr id="6" name="Footer Placeholder 5">
            <a:extLst>
              <a:ext uri="{FF2B5EF4-FFF2-40B4-BE49-F238E27FC236}">
                <a16:creationId xmlns:a16="http://schemas.microsoft.com/office/drawing/2014/main" id="{252AC28D-6937-4F18-825A-75FAA34D13A7}"/>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142224357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A5EC-87F6-40BB-BD9E-5609C20E35F8}"/>
              </a:ext>
            </a:extLst>
          </p:cNvPr>
          <p:cNvSpPr>
            <a:spLocks noGrp="1"/>
          </p:cNvSpPr>
          <p:nvPr>
            <p:ph type="title"/>
          </p:nvPr>
        </p:nvSpPr>
        <p:spPr/>
        <p:txBody>
          <a:bodyPr/>
          <a:lstStyle/>
          <a:p>
            <a:r>
              <a:rPr lang="en-US" dirty="0">
                <a:solidFill>
                  <a:schemeClr val="tx1"/>
                </a:solidFill>
              </a:rPr>
              <a:t>1. </a:t>
            </a:r>
            <a:r>
              <a:rPr lang="en-US" cap="none" dirty="0">
                <a:solidFill>
                  <a:srgbClr val="FF0000"/>
                </a:solidFill>
              </a:rPr>
              <a:t>Connectivity</a:t>
            </a:r>
            <a:endParaRPr lang="en-US" dirty="0"/>
          </a:p>
        </p:txBody>
      </p:sp>
      <p:sp>
        <p:nvSpPr>
          <p:cNvPr id="3" name="Content Placeholder 2">
            <a:extLst>
              <a:ext uri="{FF2B5EF4-FFF2-40B4-BE49-F238E27FC236}">
                <a16:creationId xmlns:a16="http://schemas.microsoft.com/office/drawing/2014/main" id="{7D78B3F6-1B2C-4E25-9F6A-CCB46ADED17F}"/>
              </a:ext>
            </a:extLst>
          </p:cNvPr>
          <p:cNvSpPr>
            <a:spLocks noGrp="1"/>
          </p:cNvSpPr>
          <p:nvPr>
            <p:ph sz="half" idx="1"/>
          </p:nvPr>
        </p:nvSpPr>
        <p:spPr/>
        <p:txBody>
          <a:bodyPr anchor="t"/>
          <a:lstStyle/>
          <a:p>
            <a:r>
              <a:rPr lang="en-US" sz="2400" dirty="0"/>
              <a:t>The primary purpose of a computer network is to enable devices to communicate with each other.</a:t>
            </a:r>
          </a:p>
          <a:p>
            <a:r>
              <a:rPr lang="en-US" sz="2400" dirty="0"/>
              <a:t> Connectivity is established through a variety of wired and wireless technologies, such as Ethernet cables, Wi-Fi, and Bluetooth.</a:t>
            </a:r>
          </a:p>
          <a:p>
            <a:endParaRPr lang="en-US" dirty="0"/>
          </a:p>
          <a:p>
            <a:endParaRPr lang="en-US" dirty="0"/>
          </a:p>
          <a:p>
            <a:endParaRPr lang="en-US" dirty="0"/>
          </a:p>
          <a:p>
            <a:endParaRPr lang="en-US" dirty="0"/>
          </a:p>
        </p:txBody>
      </p:sp>
      <p:pic>
        <p:nvPicPr>
          <p:cNvPr id="5" name="Content Placeholder 4">
            <a:extLst>
              <a:ext uri="{FF2B5EF4-FFF2-40B4-BE49-F238E27FC236}">
                <a16:creationId xmlns:a16="http://schemas.microsoft.com/office/drawing/2014/main" id="{A300D6FB-DB90-4721-B383-41D63E7C6A88}"/>
              </a:ext>
            </a:extLst>
          </p:cNvPr>
          <p:cNvPicPr>
            <a:picLocks noGrp="1" noChangeAspect="1"/>
          </p:cNvPicPr>
          <p:nvPr>
            <p:ph sz="half" idx="2"/>
          </p:nvPr>
        </p:nvPicPr>
        <p:blipFill>
          <a:blip r:embed="rId2"/>
          <a:stretch>
            <a:fillRect/>
          </a:stretch>
        </p:blipFill>
        <p:spPr>
          <a:xfrm>
            <a:off x="6416675" y="2466079"/>
            <a:ext cx="5194300" cy="3156155"/>
          </a:xfrm>
          <a:prstGeom prst="rect">
            <a:avLst/>
          </a:prstGeom>
        </p:spPr>
      </p:pic>
      <p:sp>
        <p:nvSpPr>
          <p:cNvPr id="4" name="Date Placeholder 3">
            <a:extLst>
              <a:ext uri="{FF2B5EF4-FFF2-40B4-BE49-F238E27FC236}">
                <a16:creationId xmlns:a16="http://schemas.microsoft.com/office/drawing/2014/main" id="{4E19EBA2-A0F0-4594-81DE-F723EEE22235}"/>
              </a:ext>
            </a:extLst>
          </p:cNvPr>
          <p:cNvSpPr>
            <a:spLocks noGrp="1"/>
          </p:cNvSpPr>
          <p:nvPr>
            <p:ph type="dt" sz="half" idx="10"/>
          </p:nvPr>
        </p:nvSpPr>
        <p:spPr/>
        <p:txBody>
          <a:bodyPr/>
          <a:lstStyle/>
          <a:p>
            <a:fld id="{0078A671-C294-4FD0-A824-5A4D9AA5EF9B}" type="datetime2">
              <a:rPr lang="en-US" smtClean="0"/>
              <a:t>Friday, March 15, 2024</a:t>
            </a:fld>
            <a:endParaRPr lang="en-US" dirty="0"/>
          </a:p>
        </p:txBody>
      </p:sp>
      <p:sp>
        <p:nvSpPr>
          <p:cNvPr id="6" name="Footer Placeholder 5">
            <a:extLst>
              <a:ext uri="{FF2B5EF4-FFF2-40B4-BE49-F238E27FC236}">
                <a16:creationId xmlns:a16="http://schemas.microsoft.com/office/drawing/2014/main" id="{0FC26AC4-74B1-42DB-973D-D12BD9A07697}"/>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76602884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AB22-78F2-4BB7-A857-A0C8E2033744}"/>
              </a:ext>
            </a:extLst>
          </p:cNvPr>
          <p:cNvSpPr>
            <a:spLocks noGrp="1"/>
          </p:cNvSpPr>
          <p:nvPr>
            <p:ph type="title"/>
          </p:nvPr>
        </p:nvSpPr>
        <p:spPr/>
        <p:txBody>
          <a:bodyPr/>
          <a:lstStyle/>
          <a:p>
            <a:r>
              <a:rPr lang="en-US" dirty="0"/>
              <a:t>2. </a:t>
            </a:r>
            <a:r>
              <a:rPr lang="en-US" cap="none" dirty="0">
                <a:solidFill>
                  <a:srgbClr val="FF0000"/>
                </a:solidFill>
              </a:rPr>
              <a:t>Scalability</a:t>
            </a:r>
            <a:endParaRPr lang="en-US" dirty="0">
              <a:solidFill>
                <a:srgbClr val="FF0000"/>
              </a:solidFill>
            </a:endParaRPr>
          </a:p>
        </p:txBody>
      </p:sp>
      <p:sp>
        <p:nvSpPr>
          <p:cNvPr id="3" name="Content Placeholder 2">
            <a:extLst>
              <a:ext uri="{FF2B5EF4-FFF2-40B4-BE49-F238E27FC236}">
                <a16:creationId xmlns:a16="http://schemas.microsoft.com/office/drawing/2014/main" id="{86303163-0A84-4EF4-AB3A-22A729D08F40}"/>
              </a:ext>
            </a:extLst>
          </p:cNvPr>
          <p:cNvSpPr>
            <a:spLocks noGrp="1"/>
          </p:cNvSpPr>
          <p:nvPr>
            <p:ph sz="half" idx="1"/>
          </p:nvPr>
        </p:nvSpPr>
        <p:spPr/>
        <p:txBody>
          <a:bodyPr anchor="t"/>
          <a:lstStyle/>
          <a:p>
            <a:r>
              <a:rPr lang="en-US" sz="2400" dirty="0"/>
              <a:t>Computer networks must be scalable to accommodate growth and changing needs.</a:t>
            </a:r>
          </a:p>
          <a:p>
            <a:r>
              <a:rPr lang="en-US" sz="2400" dirty="0"/>
              <a:t> As the number of devices and users on the network increases, the network must be able to handle the additional traffic and data.</a:t>
            </a:r>
          </a:p>
          <a:p>
            <a:endParaRPr lang="en-US" dirty="0"/>
          </a:p>
        </p:txBody>
      </p:sp>
      <p:pic>
        <p:nvPicPr>
          <p:cNvPr id="6" name="Content Placeholder 5">
            <a:extLst>
              <a:ext uri="{FF2B5EF4-FFF2-40B4-BE49-F238E27FC236}">
                <a16:creationId xmlns:a16="http://schemas.microsoft.com/office/drawing/2014/main" id="{597C1673-0FFD-4A5B-AD02-CD287607C803}"/>
              </a:ext>
            </a:extLst>
          </p:cNvPr>
          <p:cNvPicPr>
            <a:picLocks noGrp="1" noChangeAspect="1"/>
          </p:cNvPicPr>
          <p:nvPr>
            <p:ph sz="half" idx="2"/>
          </p:nvPr>
        </p:nvPicPr>
        <p:blipFill>
          <a:blip r:embed="rId2"/>
          <a:stretch>
            <a:fillRect/>
          </a:stretch>
        </p:blipFill>
        <p:spPr>
          <a:xfrm>
            <a:off x="6611803" y="2131876"/>
            <a:ext cx="4999004" cy="3633787"/>
          </a:xfrm>
        </p:spPr>
      </p:pic>
      <p:sp>
        <p:nvSpPr>
          <p:cNvPr id="4" name="Date Placeholder 3">
            <a:extLst>
              <a:ext uri="{FF2B5EF4-FFF2-40B4-BE49-F238E27FC236}">
                <a16:creationId xmlns:a16="http://schemas.microsoft.com/office/drawing/2014/main" id="{A8E612A9-035B-4A5A-840E-E38D0385580B}"/>
              </a:ext>
            </a:extLst>
          </p:cNvPr>
          <p:cNvSpPr>
            <a:spLocks noGrp="1"/>
          </p:cNvSpPr>
          <p:nvPr>
            <p:ph type="dt" sz="half" idx="10"/>
          </p:nvPr>
        </p:nvSpPr>
        <p:spPr/>
        <p:txBody>
          <a:bodyPr/>
          <a:lstStyle/>
          <a:p>
            <a:fld id="{847B6104-423D-491D-AE93-DBA526102B96}" type="datetime2">
              <a:rPr lang="en-US" smtClean="0"/>
              <a:t>Friday, March 15, 2024</a:t>
            </a:fld>
            <a:endParaRPr lang="en-US" dirty="0"/>
          </a:p>
        </p:txBody>
      </p:sp>
      <p:sp>
        <p:nvSpPr>
          <p:cNvPr id="5" name="Footer Placeholder 4">
            <a:extLst>
              <a:ext uri="{FF2B5EF4-FFF2-40B4-BE49-F238E27FC236}">
                <a16:creationId xmlns:a16="http://schemas.microsoft.com/office/drawing/2014/main" id="{4BC469C0-51CD-426F-83E1-8DA89490B671}"/>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3401670364"/>
      </p:ext>
    </p:extLst>
  </p:cSld>
  <p:clrMapOvr>
    <a:masterClrMapping/>
  </p:clrMapOvr>
  <p:transition spd="slow">
    <p:push dir="u"/>
  </p:transition>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1795</TotalTime>
  <Words>2633</Words>
  <Application>Microsoft Office PowerPoint</Application>
  <PresentationFormat>Widescreen</PresentationFormat>
  <Paragraphs>258</Paragraphs>
  <Slides>40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Berlin Sans FB</vt:lpstr>
      <vt:lpstr>Berlin Sans FB Demi</vt:lpstr>
      <vt:lpstr>Book Antiqua</vt:lpstr>
      <vt:lpstr>Calibri</vt:lpstr>
      <vt:lpstr>Cisco Sans</vt:lpstr>
      <vt:lpstr>Franklin Gothic Book</vt:lpstr>
      <vt:lpstr>Franklin Gothic Demi</vt:lpstr>
      <vt:lpstr>inter-bold</vt:lpstr>
      <vt:lpstr>inter-regular</vt:lpstr>
      <vt:lpstr>Times New Roman</vt:lpstr>
      <vt:lpstr>Wingdings</vt:lpstr>
      <vt:lpstr>Wingdings 2</vt:lpstr>
      <vt:lpstr>DividendVTI</vt:lpstr>
      <vt:lpstr>COMPUTER SECURITY AND NETWORKING </vt:lpstr>
      <vt:lpstr>INTRO</vt:lpstr>
      <vt:lpstr>Lecture 1 contents</vt:lpstr>
      <vt:lpstr>What is a Network</vt:lpstr>
      <vt:lpstr>Aspect used to setup a network</vt:lpstr>
      <vt:lpstr>Definition of key terminologies</vt:lpstr>
      <vt:lpstr>Characteristics of a Network</vt:lpstr>
      <vt:lpstr>1. Connectivity</vt:lpstr>
      <vt:lpstr>2. Scalability</vt:lpstr>
      <vt:lpstr>3. Security</vt:lpstr>
      <vt:lpstr>4. Reliability</vt:lpstr>
      <vt:lpstr>5. Performance</vt:lpstr>
      <vt:lpstr>6. Standards and protocols</vt:lpstr>
      <vt:lpstr>7. Management And Administration</vt:lpstr>
      <vt:lpstr>TYPES OF NETWORKS</vt:lpstr>
      <vt:lpstr>CLASSIFICATION OF NETWORK</vt:lpstr>
      <vt:lpstr>Cont…</vt:lpstr>
      <vt:lpstr>CLASSIFICATION OF NETWORKS BY SCALE</vt:lpstr>
      <vt:lpstr>1.Personal Area Network </vt:lpstr>
      <vt:lpstr>2.Local area network</vt:lpstr>
      <vt:lpstr>3.Metropolitan area network</vt:lpstr>
      <vt:lpstr>Cont…</vt:lpstr>
      <vt:lpstr>4. WIDE AREA NETWORK(WAN)</vt:lpstr>
      <vt:lpstr>5.Internetwork</vt:lpstr>
      <vt:lpstr>COMPONENTS OF A NETWORK</vt:lpstr>
      <vt:lpstr>CONT…</vt:lpstr>
      <vt:lpstr>1. network interface Cards</vt:lpstr>
      <vt:lpstr>Cont…</vt:lpstr>
      <vt:lpstr>network interface Cards</vt:lpstr>
      <vt:lpstr>2. HUB</vt:lpstr>
      <vt:lpstr>HUB</vt:lpstr>
      <vt:lpstr>2. INTERMEDIATE DEVICES</vt:lpstr>
      <vt:lpstr>3. SWITCH</vt:lpstr>
      <vt:lpstr>SWITCH</vt:lpstr>
      <vt:lpstr>4. ROUTER</vt:lpstr>
      <vt:lpstr>ADVANTAGES OF A ROUTER </vt:lpstr>
      <vt:lpstr>5. Modem</vt:lpstr>
      <vt:lpstr>6. Cables and connectors</vt:lpstr>
      <vt:lpstr>TYPES OF CABLES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AND NETWORKING</dc:title>
  <dc:creator>michael cyprian</dc:creator>
  <cp:lastModifiedBy>michael cyprian</cp:lastModifiedBy>
  <cp:revision>75</cp:revision>
  <dcterms:created xsi:type="dcterms:W3CDTF">2024-02-26T07:38:56Z</dcterms:created>
  <dcterms:modified xsi:type="dcterms:W3CDTF">2024-03-15T08:56:44Z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