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9" r:id="rId5"/>
    <p:sldId id="258" r:id="rId6"/>
    <p:sldId id="260" r:id="rId7"/>
    <p:sldId id="261" r:id="rId8"/>
    <p:sldId id="262" r:id="rId9"/>
    <p:sldId id="285" r:id="rId10"/>
    <p:sldId id="263" r:id="rId11"/>
    <p:sldId id="266" r:id="rId12"/>
    <p:sldId id="264" r:id="rId13"/>
    <p:sldId id="265" r:id="rId14"/>
    <p:sldId id="267" r:id="rId15"/>
    <p:sldId id="268" r:id="rId16"/>
    <p:sldId id="269" r:id="rId17"/>
    <p:sldId id="286" r:id="rId18"/>
    <p:sldId id="270" r:id="rId19"/>
    <p:sldId id="271" r:id="rId20"/>
    <p:sldId id="272" r:id="rId21"/>
    <p:sldId id="273" r:id="rId22"/>
    <p:sldId id="287" r:id="rId23"/>
    <p:sldId id="274" r:id="rId24"/>
    <p:sldId id="275" r:id="rId25"/>
    <p:sldId id="276" r:id="rId26"/>
    <p:sldId id="277" r:id="rId27"/>
    <p:sldId id="278" r:id="rId28"/>
    <p:sldId id="288" r:id="rId29"/>
    <p:sldId id="279" r:id="rId30"/>
    <p:sldId id="280" r:id="rId31"/>
    <p:sldId id="281" r:id="rId32"/>
    <p:sldId id="282" r:id="rId33"/>
    <p:sldId id="283" r:id="rId34"/>
    <p:sldId id="284" r:id="rId35"/>
    <p:sldId id="30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2" d="100"/>
          <a:sy n="62" d="100"/>
        </p:scale>
        <p:origin x="79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3/24/2024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3/24/2024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3/24/2024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3/24/2024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3/24/2024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3/24/2024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3/24/2024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2"/>
            <a:ext cx="10993549" cy="721742"/>
          </a:xfrm>
        </p:spPr>
        <p:txBody>
          <a:bodyPr>
            <a:normAutofit fontScale="90000"/>
          </a:bodyPr>
          <a:lstStyle/>
          <a:p>
            <a:pPr algn="ctr"/>
            <a:r>
              <a:rPr lang="en-US" sz="4400" dirty="0">
                <a:solidFill>
                  <a:srgbClr val="FF0000"/>
                </a:solidFill>
                <a:latin typeface="Berlin Sans FB Demi" panose="020E0802020502020306" pitchFamily="34" charset="0"/>
              </a:rPr>
              <a:t>COMPUTER SECURITY AND NETWORKING</a:t>
            </a:r>
            <a:br>
              <a:rPr lang="en-US" dirty="0"/>
            </a:b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endParaRPr lang="en-US" dirty="0"/>
          </a:p>
        </p:txBody>
      </p:sp>
      <p:pic>
        <p:nvPicPr>
          <p:cNvPr id="5" name="Picture 4">
            <a:extLst>
              <a:ext uri="{FF2B5EF4-FFF2-40B4-BE49-F238E27FC236}">
                <a16:creationId xmlns:a16="http://schemas.microsoft.com/office/drawing/2014/main" id="{FE490B68-0910-49DC-841F-5F3FC5CDA035}"/>
              </a:ext>
            </a:extLst>
          </p:cNvPr>
          <p:cNvPicPr>
            <a:picLocks noChangeAspect="1"/>
          </p:cNvPicPr>
          <p:nvPr/>
        </p:nvPicPr>
        <p:blipFill>
          <a:blip r:embed="rId2"/>
          <a:stretch>
            <a:fillRect/>
          </a:stretch>
        </p:blipFill>
        <p:spPr>
          <a:xfrm>
            <a:off x="356135" y="1386039"/>
            <a:ext cx="11675444" cy="5380522"/>
          </a:xfrm>
          <a:prstGeom prst="rect">
            <a:avLst/>
          </a:prstGeom>
        </p:spPr>
      </p:pic>
    </p:spTree>
    <p:extLst>
      <p:ext uri="{BB962C8B-B14F-4D97-AF65-F5344CB8AC3E}">
        <p14:creationId xmlns:p14="http://schemas.microsoft.com/office/powerpoint/2010/main" val="998676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B0DC-DAA7-4451-88E9-828FFE8FB63F}"/>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95F80542-7C02-4C68-B56A-4216CF1EE82F}"/>
              </a:ext>
            </a:extLst>
          </p:cNvPr>
          <p:cNvSpPr>
            <a:spLocks noGrp="1"/>
          </p:cNvSpPr>
          <p:nvPr>
            <p:ph idx="1"/>
          </p:nvPr>
        </p:nvSpPr>
        <p:spPr/>
        <p:txBody>
          <a:bodyPr anchor="t"/>
          <a:lstStyle/>
          <a:p>
            <a:r>
              <a:rPr lang="en-US" sz="3200" dirty="0">
                <a:solidFill>
                  <a:schemeClr val="tx1"/>
                </a:solidFill>
              </a:rPr>
              <a:t>Suppose, N number of devices are connected in a mesh topology, then the total number of dedicated links required to connect them is </a:t>
            </a:r>
            <a:r>
              <a:rPr lang="en-US" sz="3200" dirty="0">
                <a:solidFill>
                  <a:srgbClr val="FF0000"/>
                </a:solidFill>
              </a:rPr>
              <a:t>N(N-1)/2</a:t>
            </a:r>
            <a:r>
              <a:rPr lang="en-US" sz="3200" dirty="0">
                <a:solidFill>
                  <a:schemeClr val="tx1"/>
                </a:solidFill>
              </a:rPr>
              <a:t>. In the Figure above, there are 5 devices connected, hence the total number of links required is 5*4/2 = 10.</a:t>
            </a:r>
          </a:p>
          <a:p>
            <a:endParaRPr lang="en-US" dirty="0"/>
          </a:p>
        </p:txBody>
      </p:sp>
    </p:spTree>
    <p:extLst>
      <p:ext uri="{BB962C8B-B14F-4D97-AF65-F5344CB8AC3E}">
        <p14:creationId xmlns:p14="http://schemas.microsoft.com/office/powerpoint/2010/main" val="1912433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A380-68CF-4191-AF43-435E3CEBB622}"/>
              </a:ext>
            </a:extLst>
          </p:cNvPr>
          <p:cNvSpPr>
            <a:spLocks noGrp="1"/>
          </p:cNvSpPr>
          <p:nvPr>
            <p:ph type="title"/>
          </p:nvPr>
        </p:nvSpPr>
        <p:spPr/>
        <p:txBody>
          <a:bodyPr>
            <a:normAutofit/>
          </a:bodyPr>
          <a:lstStyle/>
          <a:p>
            <a:r>
              <a:rPr lang="en-US" sz="4400" dirty="0">
                <a:solidFill>
                  <a:srgbClr val="FF0000"/>
                </a:solidFill>
              </a:rPr>
              <a:t>Advantages of Mesh Topology</a:t>
            </a:r>
          </a:p>
        </p:txBody>
      </p:sp>
      <p:sp>
        <p:nvSpPr>
          <p:cNvPr id="3" name="Content Placeholder 2">
            <a:extLst>
              <a:ext uri="{FF2B5EF4-FFF2-40B4-BE49-F238E27FC236}">
                <a16:creationId xmlns:a16="http://schemas.microsoft.com/office/drawing/2014/main" id="{514A3170-F0E7-4DB3-B31F-108CAC4AD266}"/>
              </a:ext>
            </a:extLst>
          </p:cNvPr>
          <p:cNvSpPr>
            <a:spLocks noGrp="1"/>
          </p:cNvSpPr>
          <p:nvPr>
            <p:ph idx="1"/>
          </p:nvPr>
        </p:nvSpPr>
        <p:spPr/>
        <p:txBody>
          <a:bodyPr anchor="t">
            <a:normAutofit/>
          </a:bodyPr>
          <a:lstStyle/>
          <a:p>
            <a:r>
              <a:rPr lang="en-US" sz="2800" dirty="0">
                <a:solidFill>
                  <a:schemeClr val="tx1"/>
                </a:solidFill>
              </a:rPr>
              <a:t>Communication is very fast between the nodes.</a:t>
            </a:r>
          </a:p>
          <a:p>
            <a:r>
              <a:rPr lang="en-US" sz="2800" dirty="0">
                <a:solidFill>
                  <a:schemeClr val="tx1"/>
                </a:solidFill>
              </a:rPr>
              <a:t>Mesh Topology is robust.</a:t>
            </a:r>
          </a:p>
          <a:p>
            <a:r>
              <a:rPr lang="en-US" sz="2800" dirty="0">
                <a:solidFill>
                  <a:schemeClr val="tx1"/>
                </a:solidFill>
              </a:rPr>
              <a:t>The fault is diagnosed easily. Data is reliable because data is transferred among the devices through dedicated channels or links.</a:t>
            </a:r>
          </a:p>
          <a:p>
            <a:r>
              <a:rPr lang="en-US" sz="2800" dirty="0">
                <a:solidFill>
                  <a:schemeClr val="tx1"/>
                </a:solidFill>
              </a:rPr>
              <a:t>Provides security and privacy.</a:t>
            </a:r>
          </a:p>
        </p:txBody>
      </p:sp>
    </p:spTree>
    <p:extLst>
      <p:ext uri="{BB962C8B-B14F-4D97-AF65-F5344CB8AC3E}">
        <p14:creationId xmlns:p14="http://schemas.microsoft.com/office/powerpoint/2010/main" val="741940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A64C-7C21-49E3-891A-20D7EFB918F8}"/>
              </a:ext>
            </a:extLst>
          </p:cNvPr>
          <p:cNvSpPr>
            <a:spLocks noGrp="1"/>
          </p:cNvSpPr>
          <p:nvPr>
            <p:ph type="title"/>
          </p:nvPr>
        </p:nvSpPr>
        <p:spPr/>
        <p:txBody>
          <a:bodyPr/>
          <a:lstStyle/>
          <a:p>
            <a:r>
              <a:rPr lang="en-US" sz="4400" dirty="0">
                <a:solidFill>
                  <a:srgbClr val="FF0000"/>
                </a:solidFill>
              </a:rPr>
              <a:t>Drawbacks of Mesh Topology</a:t>
            </a:r>
            <a:br>
              <a:rPr lang="en-US" dirty="0"/>
            </a:br>
            <a:endParaRPr lang="en-US" dirty="0"/>
          </a:p>
        </p:txBody>
      </p:sp>
      <p:sp>
        <p:nvSpPr>
          <p:cNvPr id="3" name="Content Placeholder 2">
            <a:extLst>
              <a:ext uri="{FF2B5EF4-FFF2-40B4-BE49-F238E27FC236}">
                <a16:creationId xmlns:a16="http://schemas.microsoft.com/office/drawing/2014/main" id="{E1EC5284-0685-44DF-933E-400FCF2497DB}"/>
              </a:ext>
            </a:extLst>
          </p:cNvPr>
          <p:cNvSpPr>
            <a:spLocks noGrp="1"/>
          </p:cNvSpPr>
          <p:nvPr>
            <p:ph idx="1"/>
          </p:nvPr>
        </p:nvSpPr>
        <p:spPr/>
        <p:txBody>
          <a:bodyPr anchor="t"/>
          <a:lstStyle/>
          <a:p>
            <a:endParaRPr lang="en-US" dirty="0"/>
          </a:p>
          <a:p>
            <a:r>
              <a:rPr lang="en-US" sz="3600" dirty="0">
                <a:solidFill>
                  <a:schemeClr val="tx1"/>
                </a:solidFill>
              </a:rPr>
              <a:t>Installation and configuration are difficult.</a:t>
            </a:r>
          </a:p>
          <a:p>
            <a:r>
              <a:rPr lang="en-US" sz="3600" dirty="0">
                <a:solidFill>
                  <a:schemeClr val="tx1"/>
                </a:solidFill>
              </a:rPr>
              <a:t>The cost of cables is high as bulk wiring is required, hence suitable for less number of devices.</a:t>
            </a:r>
          </a:p>
          <a:p>
            <a:r>
              <a:rPr lang="en-US" sz="3600" dirty="0">
                <a:solidFill>
                  <a:schemeClr val="tx1"/>
                </a:solidFill>
              </a:rPr>
              <a:t>The cost of maintenance is high.</a:t>
            </a:r>
          </a:p>
        </p:txBody>
      </p:sp>
    </p:spTree>
    <p:extLst>
      <p:ext uri="{BB962C8B-B14F-4D97-AF65-F5344CB8AC3E}">
        <p14:creationId xmlns:p14="http://schemas.microsoft.com/office/powerpoint/2010/main" val="76275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665A-62E7-4305-BC00-07ECA8E3CCED}"/>
              </a:ext>
            </a:extLst>
          </p:cNvPr>
          <p:cNvSpPr>
            <a:spLocks noGrp="1"/>
          </p:cNvSpPr>
          <p:nvPr>
            <p:ph type="title"/>
          </p:nvPr>
        </p:nvSpPr>
        <p:spPr/>
        <p:txBody>
          <a:bodyPr>
            <a:normAutofit/>
          </a:bodyPr>
          <a:lstStyle/>
          <a:p>
            <a:r>
              <a:rPr lang="en-US" sz="4400" dirty="0">
                <a:solidFill>
                  <a:srgbClr val="FF0000"/>
                </a:solidFill>
              </a:rPr>
              <a:t>STAR TOPOLOGY</a:t>
            </a:r>
          </a:p>
        </p:txBody>
      </p:sp>
      <p:sp>
        <p:nvSpPr>
          <p:cNvPr id="3" name="Content Placeholder 2">
            <a:extLst>
              <a:ext uri="{FF2B5EF4-FFF2-40B4-BE49-F238E27FC236}">
                <a16:creationId xmlns:a16="http://schemas.microsoft.com/office/drawing/2014/main" id="{44E620FB-7053-4B5F-9BB3-7C8B2E0C6584}"/>
              </a:ext>
            </a:extLst>
          </p:cNvPr>
          <p:cNvSpPr>
            <a:spLocks noGrp="1"/>
          </p:cNvSpPr>
          <p:nvPr>
            <p:ph idx="1"/>
          </p:nvPr>
        </p:nvSpPr>
        <p:spPr/>
        <p:txBody>
          <a:bodyPr anchor="t">
            <a:normAutofit/>
          </a:bodyPr>
          <a:lstStyle/>
          <a:p>
            <a:r>
              <a:rPr lang="en-US" sz="2400" dirty="0">
                <a:solidFill>
                  <a:schemeClr val="tx1"/>
                </a:solidFill>
              </a:rPr>
              <a:t>In Star Topology, all the devices are connected to a single hub through a cable. </a:t>
            </a:r>
          </a:p>
          <a:p>
            <a:r>
              <a:rPr lang="en-US" sz="2400" dirty="0">
                <a:solidFill>
                  <a:schemeClr val="tx1"/>
                </a:solidFill>
              </a:rPr>
              <a:t>This hub is the central node and all other nodes are connected to the central node. </a:t>
            </a:r>
          </a:p>
          <a:p>
            <a:r>
              <a:rPr lang="en-US" sz="2400" dirty="0">
                <a:solidFill>
                  <a:schemeClr val="tx1"/>
                </a:solidFill>
              </a:rPr>
              <a:t>Coaxial cables or RJ-45 cables are used to connect the computers. </a:t>
            </a:r>
          </a:p>
        </p:txBody>
      </p:sp>
    </p:spTree>
    <p:extLst>
      <p:ext uri="{BB962C8B-B14F-4D97-AF65-F5344CB8AC3E}">
        <p14:creationId xmlns:p14="http://schemas.microsoft.com/office/powerpoint/2010/main" val="1308741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96061-EFAD-4A3F-9CF1-579E29C03552}"/>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13223970-57D0-4FFB-B862-6E5A656ED8D5}"/>
              </a:ext>
            </a:extLst>
          </p:cNvPr>
          <p:cNvPicPr>
            <a:picLocks noGrp="1" noChangeAspect="1"/>
          </p:cNvPicPr>
          <p:nvPr>
            <p:ph idx="1"/>
          </p:nvPr>
        </p:nvPicPr>
        <p:blipFill>
          <a:blip r:embed="rId2"/>
          <a:stretch>
            <a:fillRect/>
          </a:stretch>
        </p:blipFill>
        <p:spPr>
          <a:xfrm>
            <a:off x="1910992" y="1654138"/>
            <a:ext cx="8424809" cy="4746661"/>
          </a:xfrm>
        </p:spPr>
      </p:pic>
    </p:spTree>
    <p:extLst>
      <p:ext uri="{BB962C8B-B14F-4D97-AF65-F5344CB8AC3E}">
        <p14:creationId xmlns:p14="http://schemas.microsoft.com/office/powerpoint/2010/main" val="364418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DB85-ADA4-45A3-9DE9-C4E82A9371A5}"/>
              </a:ext>
            </a:extLst>
          </p:cNvPr>
          <p:cNvSpPr>
            <a:spLocks noGrp="1"/>
          </p:cNvSpPr>
          <p:nvPr>
            <p:ph type="title"/>
          </p:nvPr>
        </p:nvSpPr>
        <p:spPr/>
        <p:txBody>
          <a:bodyPr>
            <a:normAutofit/>
          </a:bodyPr>
          <a:lstStyle/>
          <a:p>
            <a:r>
              <a:rPr lang="en-US" sz="4400" dirty="0">
                <a:solidFill>
                  <a:srgbClr val="FF0000"/>
                </a:solidFill>
              </a:rPr>
              <a:t>Advantages of Star Topology</a:t>
            </a:r>
          </a:p>
        </p:txBody>
      </p:sp>
      <p:sp>
        <p:nvSpPr>
          <p:cNvPr id="3" name="Content Placeholder 2">
            <a:extLst>
              <a:ext uri="{FF2B5EF4-FFF2-40B4-BE49-F238E27FC236}">
                <a16:creationId xmlns:a16="http://schemas.microsoft.com/office/drawing/2014/main" id="{5E0FB4C4-4348-441E-B64B-C120BC0EBC95}"/>
              </a:ext>
            </a:extLst>
          </p:cNvPr>
          <p:cNvSpPr>
            <a:spLocks noGrp="1"/>
          </p:cNvSpPr>
          <p:nvPr>
            <p:ph idx="1"/>
          </p:nvPr>
        </p:nvSpPr>
        <p:spPr/>
        <p:txBody>
          <a:bodyPr>
            <a:normAutofit/>
          </a:bodyPr>
          <a:lstStyle/>
          <a:p>
            <a:r>
              <a:rPr lang="en-US" sz="2400" dirty="0">
                <a:solidFill>
                  <a:schemeClr val="tx1"/>
                </a:solidFill>
              </a:rPr>
              <a:t>If N devices are connected in a star topology, then the number of cables required to connect them is N. So, it is easy to set up.</a:t>
            </a:r>
          </a:p>
          <a:p>
            <a:r>
              <a:rPr lang="en-US" sz="2400" dirty="0">
                <a:solidFill>
                  <a:schemeClr val="tx1"/>
                </a:solidFill>
              </a:rPr>
              <a:t>Each device requires only 1 port i.e. to connect to the hub, therefore the total number of ports required is N.</a:t>
            </a:r>
          </a:p>
          <a:p>
            <a:r>
              <a:rPr lang="en-US" sz="2400" dirty="0">
                <a:solidFill>
                  <a:schemeClr val="tx1"/>
                </a:solidFill>
              </a:rPr>
              <a:t>It is Robust. If one link fails only that link will affect and not other than that.</a:t>
            </a:r>
          </a:p>
          <a:p>
            <a:endParaRPr lang="en-US" sz="2400" dirty="0"/>
          </a:p>
        </p:txBody>
      </p:sp>
    </p:spTree>
    <p:extLst>
      <p:ext uri="{BB962C8B-B14F-4D97-AF65-F5344CB8AC3E}">
        <p14:creationId xmlns:p14="http://schemas.microsoft.com/office/powerpoint/2010/main" val="948626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F2870-F6F0-4C1E-BEEE-40EBD3B559FA}"/>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0B2264FD-7B76-4CE3-9364-5A651927E1E8}"/>
              </a:ext>
            </a:extLst>
          </p:cNvPr>
          <p:cNvSpPr>
            <a:spLocks noGrp="1"/>
          </p:cNvSpPr>
          <p:nvPr>
            <p:ph idx="1"/>
          </p:nvPr>
        </p:nvSpPr>
        <p:spPr/>
        <p:txBody>
          <a:bodyPr anchor="t">
            <a:normAutofit/>
          </a:bodyPr>
          <a:lstStyle/>
          <a:p>
            <a:r>
              <a:rPr lang="en-US" sz="3600" dirty="0">
                <a:solidFill>
                  <a:schemeClr val="tx1"/>
                </a:solidFill>
              </a:rPr>
              <a:t>Easy to fault identification and fault isolation.</a:t>
            </a:r>
          </a:p>
          <a:p>
            <a:r>
              <a:rPr lang="en-US" sz="3600" dirty="0">
                <a:solidFill>
                  <a:schemeClr val="tx1"/>
                </a:solidFill>
              </a:rPr>
              <a:t>Star topology is cost-effective as it uses inexpensive coaxial cable.</a:t>
            </a:r>
          </a:p>
        </p:txBody>
      </p:sp>
    </p:spTree>
    <p:extLst>
      <p:ext uri="{BB962C8B-B14F-4D97-AF65-F5344CB8AC3E}">
        <p14:creationId xmlns:p14="http://schemas.microsoft.com/office/powerpoint/2010/main" val="334392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C8CA6-AC41-4030-8277-CFF89F32B27D}"/>
              </a:ext>
            </a:extLst>
          </p:cNvPr>
          <p:cNvSpPr>
            <a:spLocks noGrp="1"/>
          </p:cNvSpPr>
          <p:nvPr>
            <p:ph type="title"/>
          </p:nvPr>
        </p:nvSpPr>
        <p:spPr/>
        <p:txBody>
          <a:bodyPr>
            <a:normAutofit/>
          </a:bodyPr>
          <a:lstStyle/>
          <a:p>
            <a:r>
              <a:rPr lang="en-US" sz="4400" dirty="0">
                <a:solidFill>
                  <a:srgbClr val="FF0000"/>
                </a:solidFill>
              </a:rPr>
              <a:t>Drawbacks of Star Topology</a:t>
            </a:r>
          </a:p>
        </p:txBody>
      </p:sp>
      <p:sp>
        <p:nvSpPr>
          <p:cNvPr id="3" name="Content Placeholder 2">
            <a:extLst>
              <a:ext uri="{FF2B5EF4-FFF2-40B4-BE49-F238E27FC236}">
                <a16:creationId xmlns:a16="http://schemas.microsoft.com/office/drawing/2014/main" id="{6AAC15CF-73D0-4543-97C2-AF32F4DFDC7A}"/>
              </a:ext>
            </a:extLst>
          </p:cNvPr>
          <p:cNvSpPr>
            <a:spLocks noGrp="1"/>
          </p:cNvSpPr>
          <p:nvPr>
            <p:ph idx="1"/>
          </p:nvPr>
        </p:nvSpPr>
        <p:spPr/>
        <p:txBody>
          <a:bodyPr>
            <a:normAutofit/>
          </a:bodyPr>
          <a:lstStyle/>
          <a:p>
            <a:r>
              <a:rPr lang="en-US" sz="3600" dirty="0"/>
              <a:t>If the concentrator (hub) on which the whole topology relies fails, the whole system will crash down.</a:t>
            </a:r>
          </a:p>
          <a:p>
            <a:r>
              <a:rPr lang="en-US" sz="3600" dirty="0"/>
              <a:t>The cost of installation is high.</a:t>
            </a:r>
          </a:p>
          <a:p>
            <a:r>
              <a:rPr lang="en-US" sz="3600" dirty="0"/>
              <a:t>Performance is based on the single concentrator i.e. hub.</a:t>
            </a:r>
          </a:p>
        </p:txBody>
      </p:sp>
    </p:spTree>
    <p:extLst>
      <p:ext uri="{BB962C8B-B14F-4D97-AF65-F5344CB8AC3E}">
        <p14:creationId xmlns:p14="http://schemas.microsoft.com/office/powerpoint/2010/main" val="3022508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79967-FCAF-474E-9E59-CB52286DFA53}"/>
              </a:ext>
            </a:extLst>
          </p:cNvPr>
          <p:cNvSpPr>
            <a:spLocks noGrp="1"/>
          </p:cNvSpPr>
          <p:nvPr>
            <p:ph type="title"/>
          </p:nvPr>
        </p:nvSpPr>
        <p:spPr/>
        <p:txBody>
          <a:bodyPr>
            <a:normAutofit/>
          </a:bodyPr>
          <a:lstStyle/>
          <a:p>
            <a:r>
              <a:rPr lang="en-US" sz="4400" dirty="0">
                <a:solidFill>
                  <a:srgbClr val="FF0000"/>
                </a:solidFill>
              </a:rPr>
              <a:t>BUS TOPOLOGY</a:t>
            </a:r>
          </a:p>
        </p:txBody>
      </p:sp>
      <p:sp>
        <p:nvSpPr>
          <p:cNvPr id="3" name="Content Placeholder 2">
            <a:extLst>
              <a:ext uri="{FF2B5EF4-FFF2-40B4-BE49-F238E27FC236}">
                <a16:creationId xmlns:a16="http://schemas.microsoft.com/office/drawing/2014/main" id="{9123E821-2030-48BF-8DD2-0B1EF6A43EE7}"/>
              </a:ext>
            </a:extLst>
          </p:cNvPr>
          <p:cNvSpPr>
            <a:spLocks noGrp="1"/>
          </p:cNvSpPr>
          <p:nvPr>
            <p:ph idx="1"/>
          </p:nvPr>
        </p:nvSpPr>
        <p:spPr/>
        <p:txBody>
          <a:bodyPr>
            <a:normAutofit/>
          </a:bodyPr>
          <a:lstStyle/>
          <a:p>
            <a:r>
              <a:rPr lang="en-US" sz="2400" dirty="0">
                <a:solidFill>
                  <a:schemeClr val="tx1"/>
                </a:solidFill>
              </a:rPr>
              <a:t>Bus Topology is a network type in which every computer and network device is connected to a single cable. It is bi-directional. </a:t>
            </a:r>
          </a:p>
          <a:p>
            <a:r>
              <a:rPr lang="en-US" sz="2400" dirty="0">
                <a:solidFill>
                  <a:schemeClr val="tx1"/>
                </a:solidFill>
              </a:rPr>
              <a:t>It is a multi-point connection and a non-robust topology because if the backbone fails the topology crashes. </a:t>
            </a:r>
          </a:p>
          <a:p>
            <a:r>
              <a:rPr lang="en-US" sz="2400" dirty="0">
                <a:solidFill>
                  <a:schemeClr val="tx1"/>
                </a:solidFill>
              </a:rPr>
              <a:t>In Bus Topology, various MAC (Media Access Control) protocols are followed by LAN ethernet connections like TDMA, Pure Aloha, CDMA, Slotted Aloha, etc.</a:t>
            </a:r>
          </a:p>
        </p:txBody>
      </p:sp>
    </p:spTree>
    <p:extLst>
      <p:ext uri="{BB962C8B-B14F-4D97-AF65-F5344CB8AC3E}">
        <p14:creationId xmlns:p14="http://schemas.microsoft.com/office/powerpoint/2010/main" val="325024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D3E7-E9EF-45BC-9B7C-6F7E29A011AE}"/>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A777405C-3B71-4A6A-BC3A-9915F5FF20C7}"/>
              </a:ext>
            </a:extLst>
          </p:cNvPr>
          <p:cNvPicPr>
            <a:picLocks noGrp="1" noChangeAspect="1"/>
          </p:cNvPicPr>
          <p:nvPr>
            <p:ph idx="1"/>
          </p:nvPr>
        </p:nvPicPr>
        <p:blipFill>
          <a:blip r:embed="rId2"/>
          <a:stretch>
            <a:fillRect/>
          </a:stretch>
        </p:blipFill>
        <p:spPr>
          <a:xfrm>
            <a:off x="2157573" y="2116477"/>
            <a:ext cx="7849456" cy="4130212"/>
          </a:xfrm>
        </p:spPr>
      </p:pic>
    </p:spTree>
    <p:extLst>
      <p:ext uri="{BB962C8B-B14F-4D97-AF65-F5344CB8AC3E}">
        <p14:creationId xmlns:p14="http://schemas.microsoft.com/office/powerpoint/2010/main" val="621493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596279"/>
            <a:ext cx="11029616" cy="1954416"/>
          </a:xfrm>
        </p:spPr>
        <p:txBody>
          <a:bodyPr anchor="ctr">
            <a:normAutofit/>
          </a:bodyPr>
          <a:lstStyle/>
          <a:p>
            <a:r>
              <a:rPr lang="en-US" sz="5400" dirty="0">
                <a:solidFill>
                  <a:srgbClr val="FF0000"/>
                </a:solidFill>
              </a:rPr>
              <a:t>NETWORK TOPOLOGIES</a:t>
            </a:r>
          </a:p>
        </p:txBody>
      </p:sp>
      <p:sp>
        <p:nvSpPr>
          <p:cNvPr id="7" name="Content Placeholder 6">
            <a:extLst>
              <a:ext uri="{FF2B5EF4-FFF2-40B4-BE49-F238E27FC236}">
                <a16:creationId xmlns:a16="http://schemas.microsoft.com/office/drawing/2014/main" id="{13D135B4-69A9-4FAF-8F45-2EE6FC445B39}"/>
              </a:ext>
            </a:extLst>
          </p:cNvPr>
          <p:cNvSpPr>
            <a:spLocks noGrp="1"/>
          </p:cNvSpPr>
          <p:nvPr>
            <p:ph idx="1"/>
          </p:nvPr>
        </p:nvSpPr>
        <p:spPr/>
        <p:txBody>
          <a:bodyPr>
            <a:normAutofit/>
          </a:bodyPr>
          <a:lstStyle/>
          <a:p>
            <a:pPr marL="0" indent="0">
              <a:buNone/>
            </a:pPr>
            <a:r>
              <a:rPr lang="en-US" sz="3600" dirty="0">
                <a:solidFill>
                  <a:schemeClr val="accent1"/>
                </a:solidFill>
              </a:rPr>
              <a:t>A network topology </a:t>
            </a:r>
            <a:r>
              <a:rPr lang="en-US" sz="3600" dirty="0">
                <a:solidFill>
                  <a:schemeClr val="tx1"/>
                </a:solidFill>
              </a:rPr>
              <a:t>refers to the layout or arrangement of interconnected devices or nodes within a computer network. It describes how these devices are connected and how data flows between them. </a:t>
            </a:r>
          </a:p>
          <a:p>
            <a:pPr marL="0" indent="0" algn="ctr">
              <a:buNone/>
            </a:pPr>
            <a:r>
              <a:rPr lang="en-US" sz="3600" dirty="0">
                <a:solidFill>
                  <a:srgbClr val="FF0000"/>
                </a:solidFill>
              </a:rPr>
              <a:t>OR</a:t>
            </a:r>
          </a:p>
        </p:txBody>
      </p:sp>
      <p:pic>
        <p:nvPicPr>
          <p:cNvPr id="9" name="Picture 8">
            <a:extLst>
              <a:ext uri="{FF2B5EF4-FFF2-40B4-BE49-F238E27FC236}">
                <a16:creationId xmlns:a16="http://schemas.microsoft.com/office/drawing/2014/main" id="{F1EA30E0-4B13-473B-BF30-4C0141B7447D}"/>
              </a:ext>
            </a:extLst>
          </p:cNvPr>
          <p:cNvPicPr>
            <a:picLocks noChangeAspect="1"/>
          </p:cNvPicPr>
          <p:nvPr/>
        </p:nvPicPr>
        <p:blipFill>
          <a:blip r:embed="rId2"/>
          <a:stretch>
            <a:fillRect/>
          </a:stretch>
        </p:blipFill>
        <p:spPr>
          <a:xfrm>
            <a:off x="8989996" y="596279"/>
            <a:ext cx="2620811" cy="1954416"/>
          </a:xfrm>
          <a:prstGeom prst="rect">
            <a:avLst/>
          </a:prstGeom>
        </p:spPr>
      </p:pic>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BA50E-3E53-4BEB-989D-46E42EE925D1}"/>
              </a:ext>
            </a:extLst>
          </p:cNvPr>
          <p:cNvSpPr>
            <a:spLocks noGrp="1"/>
          </p:cNvSpPr>
          <p:nvPr>
            <p:ph type="title"/>
          </p:nvPr>
        </p:nvSpPr>
        <p:spPr/>
        <p:txBody>
          <a:bodyPr>
            <a:normAutofit/>
          </a:bodyPr>
          <a:lstStyle/>
          <a:p>
            <a:r>
              <a:rPr lang="en-US" sz="4000" dirty="0">
                <a:solidFill>
                  <a:srgbClr val="FF0000"/>
                </a:solidFill>
              </a:rPr>
              <a:t>ADVANTAGES OF BUS TOPOLOGY</a:t>
            </a:r>
          </a:p>
        </p:txBody>
      </p:sp>
      <p:sp>
        <p:nvSpPr>
          <p:cNvPr id="3" name="Content Placeholder 2">
            <a:extLst>
              <a:ext uri="{FF2B5EF4-FFF2-40B4-BE49-F238E27FC236}">
                <a16:creationId xmlns:a16="http://schemas.microsoft.com/office/drawing/2014/main" id="{0070255D-5B73-4849-990F-22A22A032698}"/>
              </a:ext>
            </a:extLst>
          </p:cNvPr>
          <p:cNvSpPr>
            <a:spLocks noGrp="1"/>
          </p:cNvSpPr>
          <p:nvPr>
            <p:ph idx="1"/>
          </p:nvPr>
        </p:nvSpPr>
        <p:spPr/>
        <p:txBody>
          <a:bodyPr anchor="t"/>
          <a:lstStyle/>
          <a:p>
            <a:r>
              <a:rPr lang="en-US" sz="2800" dirty="0">
                <a:solidFill>
                  <a:schemeClr val="tx1"/>
                </a:solidFill>
              </a:rPr>
              <a:t>If N devices are connected in a bus topology, then the number of cables required to connect them is 1, known as backbone cable, and N drop lines are required.</a:t>
            </a:r>
          </a:p>
          <a:p>
            <a:r>
              <a:rPr lang="en-US" sz="2800" dirty="0">
                <a:solidFill>
                  <a:schemeClr val="tx1"/>
                </a:solidFill>
              </a:rPr>
              <a:t>Coaxial or twisted pair cables are mainly used in bus-based networks</a:t>
            </a:r>
            <a:r>
              <a:rPr lang="en-US" dirty="0"/>
              <a:t>.</a:t>
            </a:r>
          </a:p>
        </p:txBody>
      </p:sp>
    </p:spTree>
    <p:extLst>
      <p:ext uri="{BB962C8B-B14F-4D97-AF65-F5344CB8AC3E}">
        <p14:creationId xmlns:p14="http://schemas.microsoft.com/office/powerpoint/2010/main" val="3981251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73CB-B11B-4AD5-8A6B-619C59AB5CD6}"/>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7D59DCB2-D56D-4F40-9101-8B569A3D22B5}"/>
              </a:ext>
            </a:extLst>
          </p:cNvPr>
          <p:cNvSpPr>
            <a:spLocks noGrp="1"/>
          </p:cNvSpPr>
          <p:nvPr>
            <p:ph idx="1"/>
          </p:nvPr>
        </p:nvSpPr>
        <p:spPr/>
        <p:txBody>
          <a:bodyPr anchor="t"/>
          <a:lstStyle/>
          <a:p>
            <a:r>
              <a:rPr lang="en-US" sz="3600" dirty="0">
                <a:solidFill>
                  <a:schemeClr val="tx1"/>
                </a:solidFill>
              </a:rPr>
              <a:t>The cost of the cable is less compared to other topologies, but it is used to build small networks.</a:t>
            </a:r>
          </a:p>
          <a:p>
            <a:endParaRPr lang="en-US" dirty="0"/>
          </a:p>
        </p:txBody>
      </p:sp>
    </p:spTree>
    <p:extLst>
      <p:ext uri="{BB962C8B-B14F-4D97-AF65-F5344CB8AC3E}">
        <p14:creationId xmlns:p14="http://schemas.microsoft.com/office/powerpoint/2010/main" val="234076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1AB5-FB71-4ACA-9BD8-FB37CC05FA28}"/>
              </a:ext>
            </a:extLst>
          </p:cNvPr>
          <p:cNvSpPr>
            <a:spLocks noGrp="1"/>
          </p:cNvSpPr>
          <p:nvPr>
            <p:ph type="title"/>
          </p:nvPr>
        </p:nvSpPr>
        <p:spPr/>
        <p:txBody>
          <a:bodyPr>
            <a:normAutofit/>
          </a:bodyPr>
          <a:lstStyle/>
          <a:p>
            <a:r>
              <a:rPr lang="en-US" sz="4000" dirty="0">
                <a:solidFill>
                  <a:srgbClr val="FF0000"/>
                </a:solidFill>
              </a:rPr>
              <a:t>DRAWBACKS OF BUS TOPOLOGY</a:t>
            </a:r>
          </a:p>
        </p:txBody>
      </p:sp>
      <p:sp>
        <p:nvSpPr>
          <p:cNvPr id="3" name="Content Placeholder 2">
            <a:extLst>
              <a:ext uri="{FF2B5EF4-FFF2-40B4-BE49-F238E27FC236}">
                <a16:creationId xmlns:a16="http://schemas.microsoft.com/office/drawing/2014/main" id="{92AC6403-21AB-4748-906E-C34F05D6366F}"/>
              </a:ext>
            </a:extLst>
          </p:cNvPr>
          <p:cNvSpPr>
            <a:spLocks noGrp="1"/>
          </p:cNvSpPr>
          <p:nvPr>
            <p:ph idx="1"/>
          </p:nvPr>
        </p:nvSpPr>
        <p:spPr/>
        <p:txBody>
          <a:bodyPr anchor="t">
            <a:normAutofit/>
          </a:bodyPr>
          <a:lstStyle/>
          <a:p>
            <a:r>
              <a:rPr lang="en-US" sz="2800" dirty="0">
                <a:solidFill>
                  <a:schemeClr val="tx1"/>
                </a:solidFill>
              </a:rPr>
              <a:t>A bus topology is quite simple, but still, it requires a lot of cabling.</a:t>
            </a:r>
          </a:p>
          <a:p>
            <a:r>
              <a:rPr lang="en-US" sz="2800" dirty="0">
                <a:solidFill>
                  <a:schemeClr val="tx1"/>
                </a:solidFill>
              </a:rPr>
              <a:t>If the common cable fails, then the whole system will crash down.</a:t>
            </a:r>
          </a:p>
          <a:p>
            <a:r>
              <a:rPr lang="en-US" sz="2800" dirty="0">
                <a:solidFill>
                  <a:schemeClr val="tx1"/>
                </a:solidFill>
              </a:rPr>
              <a:t>If the network traffic is heavy, it increases collisions in the network. To avoid this, various protocols are used in the MAC layer known as Pure Aloha, Slotted Aloha, CSMA/CD, etc.</a:t>
            </a:r>
          </a:p>
        </p:txBody>
      </p:sp>
    </p:spTree>
    <p:extLst>
      <p:ext uri="{BB962C8B-B14F-4D97-AF65-F5344CB8AC3E}">
        <p14:creationId xmlns:p14="http://schemas.microsoft.com/office/powerpoint/2010/main" val="1606174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9040-D842-4A23-9D7A-7CA62024989E}"/>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2F3253EB-47FA-4EB5-9B8A-D78DB57A6E18}"/>
              </a:ext>
            </a:extLst>
          </p:cNvPr>
          <p:cNvSpPr>
            <a:spLocks noGrp="1"/>
          </p:cNvSpPr>
          <p:nvPr>
            <p:ph idx="1"/>
          </p:nvPr>
        </p:nvSpPr>
        <p:spPr/>
        <p:txBody>
          <a:bodyPr anchor="t"/>
          <a:lstStyle/>
          <a:p>
            <a:r>
              <a:rPr lang="en-US" sz="3200" dirty="0">
                <a:solidFill>
                  <a:schemeClr val="tx1"/>
                </a:solidFill>
              </a:rPr>
              <a:t>Adding new devices to the network would slow down networks.</a:t>
            </a:r>
          </a:p>
          <a:p>
            <a:r>
              <a:rPr lang="en-US" sz="3200" dirty="0">
                <a:solidFill>
                  <a:schemeClr val="tx1"/>
                </a:solidFill>
              </a:rPr>
              <a:t>Security is very low.</a:t>
            </a:r>
          </a:p>
          <a:p>
            <a:endParaRPr lang="en-US" dirty="0"/>
          </a:p>
        </p:txBody>
      </p:sp>
    </p:spTree>
    <p:extLst>
      <p:ext uri="{BB962C8B-B14F-4D97-AF65-F5344CB8AC3E}">
        <p14:creationId xmlns:p14="http://schemas.microsoft.com/office/powerpoint/2010/main" val="235082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791C9-36AB-4A89-95E1-FB97EE67D9C1}"/>
              </a:ext>
            </a:extLst>
          </p:cNvPr>
          <p:cNvSpPr>
            <a:spLocks noGrp="1"/>
          </p:cNvSpPr>
          <p:nvPr>
            <p:ph type="title"/>
          </p:nvPr>
        </p:nvSpPr>
        <p:spPr/>
        <p:txBody>
          <a:bodyPr>
            <a:normAutofit/>
          </a:bodyPr>
          <a:lstStyle/>
          <a:p>
            <a:r>
              <a:rPr lang="en-US" sz="4400" dirty="0">
                <a:solidFill>
                  <a:srgbClr val="FF0000"/>
                </a:solidFill>
              </a:rPr>
              <a:t>RING TOPOLOGY</a:t>
            </a:r>
          </a:p>
        </p:txBody>
      </p:sp>
      <p:sp>
        <p:nvSpPr>
          <p:cNvPr id="3" name="Content Placeholder 2">
            <a:extLst>
              <a:ext uri="{FF2B5EF4-FFF2-40B4-BE49-F238E27FC236}">
                <a16:creationId xmlns:a16="http://schemas.microsoft.com/office/drawing/2014/main" id="{728635D8-FCC6-4126-8868-1353C6CF63B7}"/>
              </a:ext>
            </a:extLst>
          </p:cNvPr>
          <p:cNvSpPr>
            <a:spLocks noGrp="1"/>
          </p:cNvSpPr>
          <p:nvPr>
            <p:ph idx="1"/>
          </p:nvPr>
        </p:nvSpPr>
        <p:spPr/>
        <p:txBody>
          <a:bodyPr anchor="t">
            <a:normAutofit/>
          </a:bodyPr>
          <a:lstStyle/>
          <a:p>
            <a:r>
              <a:rPr lang="en-US" sz="2400" dirty="0">
                <a:solidFill>
                  <a:schemeClr val="tx1"/>
                </a:solidFill>
              </a:rPr>
              <a:t>In a Ring Topology, forms a ring connecting devices with exactly two neighboring devices.</a:t>
            </a:r>
          </a:p>
          <a:p>
            <a:r>
              <a:rPr lang="en-US" sz="2400" dirty="0">
                <a:solidFill>
                  <a:schemeClr val="tx1"/>
                </a:solidFill>
              </a:rPr>
              <a:t> Several repeaters are used for Ring topology with a large number of nodes, because if someone wants to send some data to the last node in the ring topology with 100 nodes, then the data will have to pass through 99 nodes to reach the 100th node. </a:t>
            </a:r>
          </a:p>
          <a:p>
            <a:r>
              <a:rPr lang="en-US" sz="2400" dirty="0">
                <a:solidFill>
                  <a:schemeClr val="tx1"/>
                </a:solidFill>
              </a:rPr>
              <a:t>Hence to prevent data loss repeaters are used in the network.</a:t>
            </a:r>
          </a:p>
        </p:txBody>
      </p:sp>
    </p:spTree>
    <p:extLst>
      <p:ext uri="{BB962C8B-B14F-4D97-AF65-F5344CB8AC3E}">
        <p14:creationId xmlns:p14="http://schemas.microsoft.com/office/powerpoint/2010/main" val="3017967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14F2-E1FA-4821-9919-61F03E4110AD}"/>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A0EFF2A3-D07A-422E-867E-3C101A9FDB7E}"/>
              </a:ext>
            </a:extLst>
          </p:cNvPr>
          <p:cNvPicPr>
            <a:picLocks noGrp="1" noChangeAspect="1"/>
          </p:cNvPicPr>
          <p:nvPr>
            <p:ph idx="1"/>
          </p:nvPr>
        </p:nvPicPr>
        <p:blipFill>
          <a:blip r:embed="rId2"/>
          <a:stretch>
            <a:fillRect/>
          </a:stretch>
        </p:blipFill>
        <p:spPr>
          <a:xfrm>
            <a:off x="2650734" y="2034283"/>
            <a:ext cx="6986426" cy="3873357"/>
          </a:xfrm>
        </p:spPr>
      </p:pic>
    </p:spTree>
    <p:extLst>
      <p:ext uri="{BB962C8B-B14F-4D97-AF65-F5344CB8AC3E}">
        <p14:creationId xmlns:p14="http://schemas.microsoft.com/office/powerpoint/2010/main" val="3341949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0981-D987-4514-9FDF-049950BC9E58}"/>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569C0104-AA5E-4695-8D0B-E7B0DDACC64B}"/>
              </a:ext>
            </a:extLst>
          </p:cNvPr>
          <p:cNvSpPr>
            <a:spLocks noGrp="1"/>
          </p:cNvSpPr>
          <p:nvPr>
            <p:ph idx="1"/>
          </p:nvPr>
        </p:nvSpPr>
        <p:spPr/>
        <p:txBody>
          <a:bodyPr anchor="t">
            <a:normAutofit/>
          </a:bodyPr>
          <a:lstStyle/>
          <a:p>
            <a:r>
              <a:rPr lang="en-US" sz="2800" dirty="0">
                <a:solidFill>
                  <a:schemeClr val="tx1"/>
                </a:solidFill>
              </a:rPr>
              <a:t>The data flows in one direction, i.e. it is unidirectional, but it can be made bidirectional by having 2 connections between each Network Node, it is called Dual Ring Topology.</a:t>
            </a:r>
          </a:p>
          <a:p>
            <a:r>
              <a:rPr lang="en-US" sz="2800" dirty="0">
                <a:solidFill>
                  <a:schemeClr val="tx1"/>
                </a:solidFill>
              </a:rPr>
              <a:t> In-ring topology, the Token Ring Passing protocol is used by the workstations to transmit the data.</a:t>
            </a:r>
          </a:p>
        </p:txBody>
      </p:sp>
    </p:spTree>
    <p:extLst>
      <p:ext uri="{BB962C8B-B14F-4D97-AF65-F5344CB8AC3E}">
        <p14:creationId xmlns:p14="http://schemas.microsoft.com/office/powerpoint/2010/main" val="3872068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74DD-92E1-481A-82FA-F510E4ED944C}"/>
              </a:ext>
            </a:extLst>
          </p:cNvPr>
          <p:cNvSpPr>
            <a:spLocks noGrp="1"/>
          </p:cNvSpPr>
          <p:nvPr>
            <p:ph type="title"/>
          </p:nvPr>
        </p:nvSpPr>
        <p:spPr/>
        <p:txBody>
          <a:bodyPr/>
          <a:lstStyle/>
          <a:p>
            <a:r>
              <a:rPr lang="en-US" dirty="0">
                <a:solidFill>
                  <a:srgbClr val="FF0000"/>
                </a:solidFill>
              </a:rPr>
              <a:t>ADVANTAGES OF RING TOPOLOGY</a:t>
            </a:r>
          </a:p>
        </p:txBody>
      </p:sp>
      <p:sp>
        <p:nvSpPr>
          <p:cNvPr id="3" name="Content Placeholder 2">
            <a:extLst>
              <a:ext uri="{FF2B5EF4-FFF2-40B4-BE49-F238E27FC236}">
                <a16:creationId xmlns:a16="http://schemas.microsoft.com/office/drawing/2014/main" id="{14893055-9046-41CE-A9C1-5F2480B79FF8}"/>
              </a:ext>
            </a:extLst>
          </p:cNvPr>
          <p:cNvSpPr>
            <a:spLocks noGrp="1"/>
          </p:cNvSpPr>
          <p:nvPr>
            <p:ph idx="1"/>
          </p:nvPr>
        </p:nvSpPr>
        <p:spPr/>
        <p:txBody>
          <a:bodyPr anchor="t">
            <a:normAutofit/>
          </a:bodyPr>
          <a:lstStyle/>
          <a:p>
            <a:r>
              <a:rPr lang="en-US" sz="2800" dirty="0">
                <a:solidFill>
                  <a:schemeClr val="tx1"/>
                </a:solidFill>
              </a:rPr>
              <a:t>The data transmission is high-speed.</a:t>
            </a:r>
          </a:p>
          <a:p>
            <a:r>
              <a:rPr lang="en-US" sz="2800" dirty="0">
                <a:solidFill>
                  <a:schemeClr val="tx1"/>
                </a:solidFill>
              </a:rPr>
              <a:t>The possibility of collision is minimal in this type of topology.</a:t>
            </a:r>
          </a:p>
          <a:p>
            <a:r>
              <a:rPr lang="en-US" sz="2800" dirty="0">
                <a:solidFill>
                  <a:schemeClr val="tx1"/>
                </a:solidFill>
              </a:rPr>
              <a:t>Cheap to install and expand.</a:t>
            </a:r>
          </a:p>
          <a:p>
            <a:r>
              <a:rPr lang="en-US" sz="2800" dirty="0">
                <a:solidFill>
                  <a:schemeClr val="tx1"/>
                </a:solidFill>
              </a:rPr>
              <a:t>It is less costly than a star topology.</a:t>
            </a:r>
          </a:p>
        </p:txBody>
      </p:sp>
    </p:spTree>
    <p:extLst>
      <p:ext uri="{BB962C8B-B14F-4D97-AF65-F5344CB8AC3E}">
        <p14:creationId xmlns:p14="http://schemas.microsoft.com/office/powerpoint/2010/main" val="3468077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F247-5E93-4E83-B741-901E2F0D63C2}"/>
              </a:ext>
            </a:extLst>
          </p:cNvPr>
          <p:cNvSpPr>
            <a:spLocks noGrp="1"/>
          </p:cNvSpPr>
          <p:nvPr>
            <p:ph type="title"/>
          </p:nvPr>
        </p:nvSpPr>
        <p:spPr/>
        <p:txBody>
          <a:bodyPr/>
          <a:lstStyle/>
          <a:p>
            <a:r>
              <a:rPr lang="en-US" dirty="0">
                <a:solidFill>
                  <a:srgbClr val="FF0000"/>
                </a:solidFill>
              </a:rPr>
              <a:t>Drawbacks of Ring Topology</a:t>
            </a:r>
            <a:br>
              <a:rPr lang="en-US" dirty="0"/>
            </a:br>
            <a:endParaRPr lang="en-US" dirty="0"/>
          </a:p>
        </p:txBody>
      </p:sp>
      <p:sp>
        <p:nvSpPr>
          <p:cNvPr id="3" name="Content Placeholder 2">
            <a:extLst>
              <a:ext uri="{FF2B5EF4-FFF2-40B4-BE49-F238E27FC236}">
                <a16:creationId xmlns:a16="http://schemas.microsoft.com/office/drawing/2014/main" id="{F528C195-CBBB-426B-91A7-DAEF656BFDDA}"/>
              </a:ext>
            </a:extLst>
          </p:cNvPr>
          <p:cNvSpPr>
            <a:spLocks noGrp="1"/>
          </p:cNvSpPr>
          <p:nvPr>
            <p:ph idx="1"/>
          </p:nvPr>
        </p:nvSpPr>
        <p:spPr/>
        <p:txBody>
          <a:bodyPr anchor="t">
            <a:normAutofit/>
          </a:bodyPr>
          <a:lstStyle/>
          <a:p>
            <a:endParaRPr lang="en-US" sz="2400" dirty="0">
              <a:solidFill>
                <a:schemeClr val="tx1"/>
              </a:solidFill>
            </a:endParaRPr>
          </a:p>
          <a:p>
            <a:r>
              <a:rPr lang="en-US" sz="2400" dirty="0">
                <a:solidFill>
                  <a:schemeClr val="tx1"/>
                </a:solidFill>
              </a:rPr>
              <a:t>The failure of a single node in the network can cause the entire network to fail.</a:t>
            </a:r>
          </a:p>
          <a:p>
            <a:r>
              <a:rPr lang="en-US" sz="2400" dirty="0">
                <a:solidFill>
                  <a:schemeClr val="tx1"/>
                </a:solidFill>
              </a:rPr>
              <a:t>Troubleshooting is difficult in this topology.</a:t>
            </a:r>
          </a:p>
          <a:p>
            <a:r>
              <a:rPr lang="en-US" sz="2400" dirty="0">
                <a:solidFill>
                  <a:schemeClr val="tx1"/>
                </a:solidFill>
              </a:rPr>
              <a:t>The addition of stations in between or the removal of stations can disturb the whole topology.</a:t>
            </a:r>
          </a:p>
          <a:p>
            <a:r>
              <a:rPr lang="en-US" sz="2400" dirty="0">
                <a:solidFill>
                  <a:schemeClr val="tx1"/>
                </a:solidFill>
              </a:rPr>
              <a:t>Less secure. </a:t>
            </a:r>
          </a:p>
        </p:txBody>
      </p:sp>
    </p:spTree>
    <p:extLst>
      <p:ext uri="{BB962C8B-B14F-4D97-AF65-F5344CB8AC3E}">
        <p14:creationId xmlns:p14="http://schemas.microsoft.com/office/powerpoint/2010/main" val="973367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CAF4-DEF4-4C33-8E10-6EB8147CEF5E}"/>
              </a:ext>
            </a:extLst>
          </p:cNvPr>
          <p:cNvSpPr>
            <a:spLocks noGrp="1"/>
          </p:cNvSpPr>
          <p:nvPr>
            <p:ph type="title"/>
          </p:nvPr>
        </p:nvSpPr>
        <p:spPr/>
        <p:txBody>
          <a:bodyPr/>
          <a:lstStyle/>
          <a:p>
            <a:r>
              <a:rPr lang="en-US" sz="4400" dirty="0">
                <a:solidFill>
                  <a:srgbClr val="FF0000"/>
                </a:solidFill>
              </a:rPr>
              <a:t>Hybrid Topology</a:t>
            </a:r>
            <a:br>
              <a:rPr lang="en-US" dirty="0"/>
            </a:br>
            <a:endParaRPr lang="en-US" dirty="0"/>
          </a:p>
        </p:txBody>
      </p:sp>
      <p:sp>
        <p:nvSpPr>
          <p:cNvPr id="3" name="Content Placeholder 2">
            <a:extLst>
              <a:ext uri="{FF2B5EF4-FFF2-40B4-BE49-F238E27FC236}">
                <a16:creationId xmlns:a16="http://schemas.microsoft.com/office/drawing/2014/main" id="{D69D0453-36EA-4CA0-8D2A-A8B0B236D05F}"/>
              </a:ext>
            </a:extLst>
          </p:cNvPr>
          <p:cNvSpPr>
            <a:spLocks noGrp="1"/>
          </p:cNvSpPr>
          <p:nvPr>
            <p:ph idx="1"/>
          </p:nvPr>
        </p:nvSpPr>
        <p:spPr/>
        <p:txBody>
          <a:bodyPr anchor="t">
            <a:normAutofit/>
          </a:bodyPr>
          <a:lstStyle/>
          <a:p>
            <a:r>
              <a:rPr lang="en-US" sz="2400" dirty="0"/>
              <a:t>This topological technology is the combination of all the various types of topologies we have studied above.</a:t>
            </a:r>
          </a:p>
          <a:p>
            <a:r>
              <a:rPr lang="en-US" sz="2400" dirty="0"/>
              <a:t> Hybrid Topology is used when the nodes are free to take any form. It means these can be individuals such as Ring or Star topology or can be a combination of various types of topologies. Each topology uses the protocol that has been discussed earlier.</a:t>
            </a:r>
          </a:p>
        </p:txBody>
      </p:sp>
    </p:spTree>
    <p:extLst>
      <p:ext uri="{BB962C8B-B14F-4D97-AF65-F5344CB8AC3E}">
        <p14:creationId xmlns:p14="http://schemas.microsoft.com/office/powerpoint/2010/main" val="547203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C007-933B-45D6-9799-098D30666E5F}"/>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2D78BFAD-E429-471F-9B3D-BA700C14A91F}"/>
              </a:ext>
            </a:extLst>
          </p:cNvPr>
          <p:cNvSpPr>
            <a:spLocks noGrp="1"/>
          </p:cNvSpPr>
          <p:nvPr>
            <p:ph idx="1"/>
          </p:nvPr>
        </p:nvSpPr>
        <p:spPr/>
        <p:txBody>
          <a:bodyPr anchor="t">
            <a:normAutofit/>
          </a:bodyPr>
          <a:lstStyle/>
          <a:p>
            <a:r>
              <a:rPr lang="en-US" sz="3600" dirty="0">
                <a:solidFill>
                  <a:schemeClr val="tx1"/>
                </a:solidFill>
              </a:rPr>
              <a:t>The arrangement of a network that comprises nodes and connecting lines via sender and receiver.</a:t>
            </a:r>
          </a:p>
          <a:p>
            <a:r>
              <a:rPr lang="en-US" sz="3600" dirty="0">
                <a:solidFill>
                  <a:schemeClr val="tx1"/>
                </a:solidFill>
              </a:rPr>
              <a:t>The various network topologies are:</a:t>
            </a:r>
          </a:p>
        </p:txBody>
      </p:sp>
    </p:spTree>
    <p:extLst>
      <p:ext uri="{BB962C8B-B14F-4D97-AF65-F5344CB8AC3E}">
        <p14:creationId xmlns:p14="http://schemas.microsoft.com/office/powerpoint/2010/main" val="2744233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D6F5-A632-4F8E-B3C7-28F9FEF29218}"/>
              </a:ext>
            </a:extLst>
          </p:cNvPr>
          <p:cNvSpPr>
            <a:spLocks noGrp="1"/>
          </p:cNvSpPr>
          <p:nvPr>
            <p:ph type="title"/>
          </p:nvPr>
        </p:nvSpPr>
        <p:spPr/>
        <p:txBody>
          <a:bodyPr/>
          <a:lstStyle/>
          <a:p>
            <a:r>
              <a:rPr lang="en-US" sz="4000" dirty="0">
                <a:solidFill>
                  <a:srgbClr val="FF0000"/>
                </a:solidFill>
              </a:rPr>
              <a:t>Advantages of Hybrid Topology</a:t>
            </a:r>
            <a:br>
              <a:rPr lang="en-US" dirty="0"/>
            </a:br>
            <a:endParaRPr lang="en-US" dirty="0"/>
          </a:p>
        </p:txBody>
      </p:sp>
      <p:sp>
        <p:nvSpPr>
          <p:cNvPr id="3" name="Content Placeholder 2">
            <a:extLst>
              <a:ext uri="{FF2B5EF4-FFF2-40B4-BE49-F238E27FC236}">
                <a16:creationId xmlns:a16="http://schemas.microsoft.com/office/drawing/2014/main" id="{5EC10F9D-3601-482C-94BB-D11A0D715EAF}"/>
              </a:ext>
            </a:extLst>
          </p:cNvPr>
          <p:cNvSpPr>
            <a:spLocks noGrp="1"/>
          </p:cNvSpPr>
          <p:nvPr>
            <p:ph idx="1"/>
          </p:nvPr>
        </p:nvSpPr>
        <p:spPr/>
        <p:txBody>
          <a:bodyPr anchor="t">
            <a:normAutofit/>
          </a:bodyPr>
          <a:lstStyle/>
          <a:p>
            <a:endParaRPr lang="en-US" sz="3600" dirty="0">
              <a:solidFill>
                <a:schemeClr val="tx1"/>
              </a:solidFill>
            </a:endParaRPr>
          </a:p>
          <a:p>
            <a:r>
              <a:rPr lang="en-US" sz="3600" dirty="0">
                <a:solidFill>
                  <a:schemeClr val="tx1"/>
                </a:solidFill>
              </a:rPr>
              <a:t>This topology is very flexible.</a:t>
            </a:r>
          </a:p>
          <a:p>
            <a:r>
              <a:rPr lang="en-US" sz="3600" dirty="0">
                <a:solidFill>
                  <a:schemeClr val="tx1"/>
                </a:solidFill>
              </a:rPr>
              <a:t>The size of the network can be easily expanded by adding new devices.</a:t>
            </a:r>
          </a:p>
        </p:txBody>
      </p:sp>
    </p:spTree>
    <p:extLst>
      <p:ext uri="{BB962C8B-B14F-4D97-AF65-F5344CB8AC3E}">
        <p14:creationId xmlns:p14="http://schemas.microsoft.com/office/powerpoint/2010/main" val="1071947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9D984-ABDE-4EAD-9F52-4F930ACFAD27}"/>
              </a:ext>
            </a:extLst>
          </p:cNvPr>
          <p:cNvSpPr>
            <a:spLocks noGrp="1"/>
          </p:cNvSpPr>
          <p:nvPr>
            <p:ph type="title"/>
          </p:nvPr>
        </p:nvSpPr>
        <p:spPr/>
        <p:txBody>
          <a:bodyPr/>
          <a:lstStyle/>
          <a:p>
            <a:r>
              <a:rPr lang="en-US" sz="4400" dirty="0">
                <a:solidFill>
                  <a:srgbClr val="FF0000"/>
                </a:solidFill>
              </a:rPr>
              <a:t>Drawbacks of Hybrid Topology</a:t>
            </a:r>
            <a:br>
              <a:rPr lang="en-US" dirty="0"/>
            </a:br>
            <a:endParaRPr lang="en-US" dirty="0"/>
          </a:p>
        </p:txBody>
      </p:sp>
      <p:sp>
        <p:nvSpPr>
          <p:cNvPr id="3" name="Content Placeholder 2">
            <a:extLst>
              <a:ext uri="{FF2B5EF4-FFF2-40B4-BE49-F238E27FC236}">
                <a16:creationId xmlns:a16="http://schemas.microsoft.com/office/drawing/2014/main" id="{C5F50EB5-48C7-47BA-835E-04A9CED89690}"/>
              </a:ext>
            </a:extLst>
          </p:cNvPr>
          <p:cNvSpPr>
            <a:spLocks noGrp="1"/>
          </p:cNvSpPr>
          <p:nvPr>
            <p:ph idx="1"/>
          </p:nvPr>
        </p:nvSpPr>
        <p:spPr/>
        <p:txBody>
          <a:bodyPr anchor="t"/>
          <a:lstStyle/>
          <a:p>
            <a:endParaRPr lang="en-US" dirty="0"/>
          </a:p>
          <a:p>
            <a:r>
              <a:rPr lang="en-US" sz="2800" dirty="0">
                <a:solidFill>
                  <a:schemeClr val="tx1"/>
                </a:solidFill>
              </a:rPr>
              <a:t>It is challenging to design the architecture of the Hybrid Network.</a:t>
            </a:r>
          </a:p>
          <a:p>
            <a:r>
              <a:rPr lang="en-US" sz="2800" dirty="0">
                <a:solidFill>
                  <a:schemeClr val="tx1"/>
                </a:solidFill>
              </a:rPr>
              <a:t>Hubs used in this topology are very expensive.</a:t>
            </a:r>
          </a:p>
          <a:p>
            <a:r>
              <a:rPr lang="en-US" sz="2800" dirty="0">
                <a:solidFill>
                  <a:schemeClr val="tx1"/>
                </a:solidFill>
              </a:rPr>
              <a:t>The infrastructure cost is very high as a hybrid network requires a lot of cabling and network devices.</a:t>
            </a:r>
          </a:p>
        </p:txBody>
      </p:sp>
    </p:spTree>
    <p:extLst>
      <p:ext uri="{BB962C8B-B14F-4D97-AF65-F5344CB8AC3E}">
        <p14:creationId xmlns:p14="http://schemas.microsoft.com/office/powerpoint/2010/main" val="31015473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a:extLst>
              <a:ext uri="{FF2B5EF4-FFF2-40B4-BE49-F238E27FC236}">
                <a16:creationId xmlns:a16="http://schemas.microsoft.com/office/drawing/2014/main" id="{B8ABAF8B-DA9A-4BA1-886D-A0185425ECA8}"/>
              </a:ext>
            </a:extLst>
          </p:cNvPr>
          <p:cNvPicPr>
            <a:picLocks noChangeAspect="1"/>
          </p:cNvPicPr>
          <p:nvPr/>
        </p:nvPicPr>
        <p:blipFill>
          <a:blip r:embed="rId2"/>
          <a:stretch>
            <a:fillRect/>
          </a:stretch>
        </p:blipFill>
        <p:spPr>
          <a:xfrm>
            <a:off x="2865967" y="2341563"/>
            <a:ext cx="6460065" cy="3633787"/>
          </a:xfrm>
          <a:prstGeom prst="rect">
            <a:avLst/>
          </a:prstGeom>
        </p:spPr>
      </p:pic>
      <p:sp>
        <p:nvSpPr>
          <p:cNvPr id="3" name="Date Placeholder 2">
            <a:extLst>
              <a:ext uri="{FF2B5EF4-FFF2-40B4-BE49-F238E27FC236}">
                <a16:creationId xmlns:a16="http://schemas.microsoft.com/office/drawing/2014/main" id="{36102955-94D5-49E9-A5AB-68E5BB05DF5B}"/>
              </a:ext>
            </a:extLst>
          </p:cNvPr>
          <p:cNvSpPr>
            <a:spLocks noGrp="1"/>
          </p:cNvSpPr>
          <p:nvPr>
            <p:ph type="dt" sz="half" idx="10"/>
          </p:nvPr>
        </p:nvSpPr>
        <p:spPr/>
        <p:txBody>
          <a:bodyPr/>
          <a:lstStyle/>
          <a:p>
            <a:fld id="{1E097E10-6515-431C-A39E-063743FADE4B}" type="datetime2">
              <a:rPr lang="en-US" smtClean="0"/>
              <a:t>Monday, March 25, 2024</a:t>
            </a:fld>
            <a:endParaRPr lang="en-US" dirty="0"/>
          </a:p>
        </p:txBody>
      </p:sp>
      <p:sp>
        <p:nvSpPr>
          <p:cNvPr id="4" name="Footer Placeholder 3">
            <a:extLst>
              <a:ext uri="{FF2B5EF4-FFF2-40B4-BE49-F238E27FC236}">
                <a16:creationId xmlns:a16="http://schemas.microsoft.com/office/drawing/2014/main" id="{AD295810-59B7-403F-A450-5F08CC9A8FD4}"/>
              </a:ext>
            </a:extLst>
          </p:cNvPr>
          <p:cNvSpPr>
            <a:spLocks noGrp="1"/>
          </p:cNvSpPr>
          <p:nvPr>
            <p:ph type="ftr" sz="quarter" idx="11"/>
          </p:nvPr>
        </p:nvSpPr>
        <p:spPr/>
        <p:txBody>
          <a:bodyPr/>
          <a:lstStyle/>
          <a:p>
            <a:r>
              <a:rPr lang="en-US" dirty="0"/>
              <a:t>Michael Msacky</a:t>
            </a:r>
          </a:p>
        </p:txBody>
      </p:sp>
    </p:spTree>
    <p:extLst>
      <p:ext uri="{BB962C8B-B14F-4D97-AF65-F5344CB8AC3E}">
        <p14:creationId xmlns:p14="http://schemas.microsoft.com/office/powerpoint/2010/main" val="318469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3086F-2396-47C3-B291-176DBF956D04}"/>
              </a:ext>
            </a:extLst>
          </p:cNvPr>
          <p:cNvSpPr>
            <a:spLocks noGrp="1"/>
          </p:cNvSpPr>
          <p:nvPr>
            <p:ph type="title"/>
          </p:nvPr>
        </p:nvSpPr>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857D21FD-B2C7-4097-9012-4066C88BC94F}"/>
              </a:ext>
            </a:extLst>
          </p:cNvPr>
          <p:cNvSpPr>
            <a:spLocks noGrp="1"/>
          </p:cNvSpPr>
          <p:nvPr>
            <p:ph idx="1"/>
          </p:nvPr>
        </p:nvSpPr>
        <p:spPr/>
        <p:txBody>
          <a:bodyPr numCol="2">
            <a:normAutofit/>
          </a:bodyPr>
          <a:lstStyle/>
          <a:p>
            <a:r>
              <a:rPr lang="en-US" sz="3600" dirty="0">
                <a:solidFill>
                  <a:schemeClr val="tx1"/>
                </a:solidFill>
              </a:rPr>
              <a:t>Point to Point Topology</a:t>
            </a:r>
          </a:p>
          <a:p>
            <a:r>
              <a:rPr lang="en-US" sz="3600" dirty="0">
                <a:solidFill>
                  <a:schemeClr val="tx1"/>
                </a:solidFill>
              </a:rPr>
              <a:t>Mesh Topology</a:t>
            </a:r>
          </a:p>
          <a:p>
            <a:r>
              <a:rPr lang="en-US" sz="3600" dirty="0">
                <a:solidFill>
                  <a:schemeClr val="tx1"/>
                </a:solidFill>
              </a:rPr>
              <a:t>Star Topology</a:t>
            </a:r>
          </a:p>
          <a:p>
            <a:r>
              <a:rPr lang="en-US" sz="3600" dirty="0">
                <a:solidFill>
                  <a:schemeClr val="tx1"/>
                </a:solidFill>
              </a:rPr>
              <a:t>Bus Topology</a:t>
            </a:r>
          </a:p>
          <a:p>
            <a:r>
              <a:rPr lang="en-US" sz="3600" dirty="0">
                <a:solidFill>
                  <a:schemeClr val="tx1"/>
                </a:solidFill>
              </a:rPr>
              <a:t>Ring Topology</a:t>
            </a:r>
          </a:p>
          <a:p>
            <a:r>
              <a:rPr lang="en-US" sz="3600" dirty="0">
                <a:solidFill>
                  <a:schemeClr val="tx1"/>
                </a:solidFill>
              </a:rPr>
              <a:t>Tree Topology</a:t>
            </a:r>
          </a:p>
          <a:p>
            <a:r>
              <a:rPr lang="en-US" sz="3600" dirty="0">
                <a:solidFill>
                  <a:schemeClr val="tx1"/>
                </a:solidFill>
              </a:rPr>
              <a:t>Hybrid Topology</a:t>
            </a:r>
          </a:p>
        </p:txBody>
      </p:sp>
    </p:spTree>
    <p:extLst>
      <p:ext uri="{BB962C8B-B14F-4D97-AF65-F5344CB8AC3E}">
        <p14:creationId xmlns:p14="http://schemas.microsoft.com/office/powerpoint/2010/main" val="1225190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6D6E4-D8C6-4C1A-AF96-41428A27FD39}"/>
              </a:ext>
            </a:extLst>
          </p:cNvPr>
          <p:cNvSpPr>
            <a:spLocks noGrp="1"/>
          </p:cNvSpPr>
          <p:nvPr>
            <p:ph type="title"/>
          </p:nvPr>
        </p:nvSpPr>
        <p:spPr/>
        <p:txBody>
          <a:bodyPr/>
          <a:lstStyle/>
          <a:p>
            <a:r>
              <a:rPr lang="en-US" sz="4400" dirty="0">
                <a:solidFill>
                  <a:srgbClr val="FF0000"/>
                </a:solidFill>
              </a:rPr>
              <a:t>1. Point to Point Topology</a:t>
            </a:r>
            <a:br>
              <a:rPr lang="en-US" sz="2800" dirty="0">
                <a:solidFill>
                  <a:schemeClr val="tx1"/>
                </a:solidFill>
              </a:rPr>
            </a:br>
            <a:endParaRPr lang="en-US" dirty="0"/>
          </a:p>
        </p:txBody>
      </p:sp>
      <p:sp>
        <p:nvSpPr>
          <p:cNvPr id="3" name="Content Placeholder 2">
            <a:extLst>
              <a:ext uri="{FF2B5EF4-FFF2-40B4-BE49-F238E27FC236}">
                <a16:creationId xmlns:a16="http://schemas.microsoft.com/office/drawing/2014/main" id="{A666DA0A-B8D6-4C00-9BEB-14D452C09CCA}"/>
              </a:ext>
            </a:extLst>
          </p:cNvPr>
          <p:cNvSpPr>
            <a:spLocks noGrp="1"/>
          </p:cNvSpPr>
          <p:nvPr>
            <p:ph idx="1"/>
          </p:nvPr>
        </p:nvSpPr>
        <p:spPr/>
        <p:txBody>
          <a:bodyPr anchor="t">
            <a:normAutofit/>
          </a:bodyPr>
          <a:lstStyle/>
          <a:p>
            <a:r>
              <a:rPr lang="en-US" sz="3600" dirty="0"/>
              <a:t> </a:t>
            </a:r>
            <a:r>
              <a:rPr lang="en-US" sz="3600" dirty="0">
                <a:solidFill>
                  <a:schemeClr val="tx1"/>
                </a:solidFill>
              </a:rPr>
              <a:t>Is a type of topology that works on the functionality of the </a:t>
            </a:r>
            <a:r>
              <a:rPr lang="en-US" sz="3600" dirty="0">
                <a:solidFill>
                  <a:srgbClr val="FF0000"/>
                </a:solidFill>
              </a:rPr>
              <a:t>sender</a:t>
            </a:r>
            <a:r>
              <a:rPr lang="en-US" sz="3600" dirty="0">
                <a:solidFill>
                  <a:schemeClr val="tx1"/>
                </a:solidFill>
              </a:rPr>
              <a:t> and </a:t>
            </a:r>
            <a:r>
              <a:rPr lang="en-US" sz="3600" dirty="0">
                <a:solidFill>
                  <a:srgbClr val="FF0000"/>
                </a:solidFill>
              </a:rPr>
              <a:t>receiver</a:t>
            </a:r>
            <a:r>
              <a:rPr lang="en-US" sz="3600" dirty="0">
                <a:solidFill>
                  <a:schemeClr val="tx1"/>
                </a:solidFill>
              </a:rPr>
              <a:t>. It is the simplest communication between two nodes, in which one is the sender and the other one is the receiver. Point-to-Point provides </a:t>
            </a:r>
            <a:r>
              <a:rPr lang="en-US" sz="3600" dirty="0">
                <a:solidFill>
                  <a:srgbClr val="FF0000"/>
                </a:solidFill>
              </a:rPr>
              <a:t>high bandwidth</a:t>
            </a:r>
            <a:r>
              <a:rPr lang="en-US" sz="3600" dirty="0"/>
              <a:t>.</a:t>
            </a:r>
          </a:p>
        </p:txBody>
      </p:sp>
    </p:spTree>
    <p:extLst>
      <p:ext uri="{BB962C8B-B14F-4D97-AF65-F5344CB8AC3E}">
        <p14:creationId xmlns:p14="http://schemas.microsoft.com/office/powerpoint/2010/main" val="348472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FF75-B350-477F-BD7A-D0BDACB9495E}"/>
              </a:ext>
            </a:extLst>
          </p:cNvPr>
          <p:cNvSpPr>
            <a:spLocks noGrp="1"/>
          </p:cNvSpPr>
          <p:nvPr>
            <p:ph type="title"/>
          </p:nvPr>
        </p:nvSpPr>
        <p:spPr/>
        <p:txBody>
          <a:bodyPr/>
          <a:lstStyle/>
          <a:p>
            <a:r>
              <a:rPr lang="en-US" dirty="0">
                <a:solidFill>
                  <a:schemeClr val="accent1"/>
                </a:solidFill>
              </a:rPr>
              <a:t>CONT…</a:t>
            </a:r>
          </a:p>
        </p:txBody>
      </p:sp>
      <p:pic>
        <p:nvPicPr>
          <p:cNvPr id="5" name="Content Placeholder 4">
            <a:extLst>
              <a:ext uri="{FF2B5EF4-FFF2-40B4-BE49-F238E27FC236}">
                <a16:creationId xmlns:a16="http://schemas.microsoft.com/office/drawing/2014/main" id="{1D3AD5E8-813B-4029-999A-421F22122E41}"/>
              </a:ext>
            </a:extLst>
          </p:cNvPr>
          <p:cNvPicPr>
            <a:picLocks noGrp="1" noChangeAspect="1"/>
          </p:cNvPicPr>
          <p:nvPr>
            <p:ph idx="1"/>
          </p:nvPr>
        </p:nvPicPr>
        <p:blipFill>
          <a:blip r:embed="rId2"/>
          <a:stretch>
            <a:fillRect/>
          </a:stretch>
        </p:blipFill>
        <p:spPr>
          <a:xfrm>
            <a:off x="2137026" y="2743200"/>
            <a:ext cx="7500134" cy="3412645"/>
          </a:xfrm>
        </p:spPr>
      </p:pic>
    </p:spTree>
    <p:extLst>
      <p:ext uri="{BB962C8B-B14F-4D97-AF65-F5344CB8AC3E}">
        <p14:creationId xmlns:p14="http://schemas.microsoft.com/office/powerpoint/2010/main" val="1832038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FB59-A732-4762-846A-FB495279877A}"/>
              </a:ext>
            </a:extLst>
          </p:cNvPr>
          <p:cNvSpPr>
            <a:spLocks noGrp="1"/>
          </p:cNvSpPr>
          <p:nvPr>
            <p:ph type="title"/>
          </p:nvPr>
        </p:nvSpPr>
        <p:spPr/>
        <p:txBody>
          <a:bodyPr>
            <a:normAutofit/>
          </a:bodyPr>
          <a:lstStyle/>
          <a:p>
            <a:r>
              <a:rPr lang="en-US" sz="4400" dirty="0">
                <a:solidFill>
                  <a:srgbClr val="FF0000"/>
                </a:solidFill>
              </a:rPr>
              <a:t>2. MESH TOPOLOGY</a:t>
            </a:r>
          </a:p>
        </p:txBody>
      </p:sp>
      <p:sp>
        <p:nvSpPr>
          <p:cNvPr id="3" name="Content Placeholder 2">
            <a:extLst>
              <a:ext uri="{FF2B5EF4-FFF2-40B4-BE49-F238E27FC236}">
                <a16:creationId xmlns:a16="http://schemas.microsoft.com/office/drawing/2014/main" id="{75281CE7-75FA-45B0-B255-C431F16C56A1}"/>
              </a:ext>
            </a:extLst>
          </p:cNvPr>
          <p:cNvSpPr>
            <a:spLocks noGrp="1"/>
          </p:cNvSpPr>
          <p:nvPr>
            <p:ph idx="1"/>
          </p:nvPr>
        </p:nvSpPr>
        <p:spPr/>
        <p:txBody>
          <a:bodyPr anchor="t">
            <a:normAutofit lnSpcReduction="10000"/>
          </a:bodyPr>
          <a:lstStyle/>
          <a:p>
            <a:r>
              <a:rPr lang="en-US" sz="3600" dirty="0">
                <a:solidFill>
                  <a:schemeClr val="tx1"/>
                </a:solidFill>
              </a:rPr>
              <a:t>In a mesh topology, every device is connected to another device via a particular channel. In Mesh Topology, the protocol used is </a:t>
            </a:r>
            <a:r>
              <a:rPr lang="en-US" sz="3600" dirty="0">
                <a:solidFill>
                  <a:srgbClr val="FF0000"/>
                </a:solidFill>
              </a:rPr>
              <a:t>DHCP (Dynamic Host Configuration Protocol).</a:t>
            </a:r>
          </a:p>
          <a:p>
            <a:r>
              <a:rPr lang="en-US" sz="3600" dirty="0">
                <a:solidFill>
                  <a:schemeClr val="tx1"/>
                </a:solidFill>
              </a:rPr>
              <a:t>Every device is connected to another via dedicated channels. These channels are known as </a:t>
            </a:r>
            <a:r>
              <a:rPr lang="en-US" sz="3600" dirty="0">
                <a:solidFill>
                  <a:srgbClr val="FF0000"/>
                </a:solidFill>
              </a:rPr>
              <a:t>links</a:t>
            </a:r>
            <a:r>
              <a:rPr lang="en-US" sz="3600" dirty="0">
                <a:solidFill>
                  <a:schemeClr val="tx1"/>
                </a:solidFill>
              </a:rPr>
              <a:t>.</a:t>
            </a:r>
          </a:p>
        </p:txBody>
      </p:sp>
    </p:spTree>
    <p:extLst>
      <p:ext uri="{BB962C8B-B14F-4D97-AF65-F5344CB8AC3E}">
        <p14:creationId xmlns:p14="http://schemas.microsoft.com/office/powerpoint/2010/main" val="388633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517E4-DB40-48FD-9BCE-F08C3398AA08}"/>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BFF7A9B7-77DD-4DD7-81E3-E3B2932DBA5B}"/>
              </a:ext>
            </a:extLst>
          </p:cNvPr>
          <p:cNvPicPr>
            <a:picLocks noGrp="1" noChangeAspect="1"/>
          </p:cNvPicPr>
          <p:nvPr>
            <p:ph idx="1"/>
          </p:nvPr>
        </p:nvPicPr>
        <p:blipFill>
          <a:blip r:embed="rId2"/>
          <a:stretch>
            <a:fillRect/>
          </a:stretch>
        </p:blipFill>
        <p:spPr>
          <a:xfrm>
            <a:off x="2517169" y="2075381"/>
            <a:ext cx="7366570" cy="4520628"/>
          </a:xfrm>
        </p:spPr>
      </p:pic>
    </p:spTree>
    <p:extLst>
      <p:ext uri="{BB962C8B-B14F-4D97-AF65-F5344CB8AC3E}">
        <p14:creationId xmlns:p14="http://schemas.microsoft.com/office/powerpoint/2010/main" val="20412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8F54-F2E2-41CB-B9D4-F10A154E38B5}"/>
              </a:ext>
            </a:extLst>
          </p:cNvPr>
          <p:cNvSpPr>
            <a:spLocks noGrp="1"/>
          </p:cNvSpPr>
          <p:nvPr>
            <p:ph type="title"/>
          </p:nvPr>
        </p:nvSpPr>
        <p:spPr>
          <a:xfrm>
            <a:off x="365435" y="804898"/>
            <a:ext cx="11029616" cy="1188720"/>
          </a:xfrm>
        </p:spPr>
        <p:txBody>
          <a:bodyPr/>
          <a:lstStyle/>
          <a:p>
            <a:r>
              <a:rPr lang="en-US" dirty="0">
                <a:solidFill>
                  <a:schemeClr val="accent1"/>
                </a:solidFill>
              </a:rPr>
              <a:t>CONT…</a:t>
            </a:r>
          </a:p>
        </p:txBody>
      </p:sp>
      <p:sp>
        <p:nvSpPr>
          <p:cNvPr id="3" name="Content Placeholder 2">
            <a:extLst>
              <a:ext uri="{FF2B5EF4-FFF2-40B4-BE49-F238E27FC236}">
                <a16:creationId xmlns:a16="http://schemas.microsoft.com/office/drawing/2014/main" id="{C3C409CB-7DEF-4300-9D13-AFBC2E3904DB}"/>
              </a:ext>
            </a:extLst>
          </p:cNvPr>
          <p:cNvSpPr>
            <a:spLocks noGrp="1"/>
          </p:cNvSpPr>
          <p:nvPr>
            <p:ph idx="1"/>
          </p:nvPr>
        </p:nvSpPr>
        <p:spPr/>
        <p:txBody>
          <a:bodyPr>
            <a:noAutofit/>
          </a:bodyPr>
          <a:lstStyle/>
          <a:p>
            <a:r>
              <a:rPr lang="en-US" sz="2800" dirty="0">
                <a:solidFill>
                  <a:schemeClr val="tx1"/>
                </a:solidFill>
              </a:rPr>
              <a:t>Suppose, the N number of devices are connected in a mesh topology, the total number of ports that are required by each device is </a:t>
            </a:r>
            <a:r>
              <a:rPr lang="en-US" sz="2800" dirty="0">
                <a:solidFill>
                  <a:srgbClr val="FF0000"/>
                </a:solidFill>
              </a:rPr>
              <a:t>N-1</a:t>
            </a:r>
            <a:r>
              <a:rPr lang="en-US" sz="2800" dirty="0">
                <a:solidFill>
                  <a:schemeClr val="tx1"/>
                </a:solidFill>
              </a:rPr>
              <a:t>. In the Figure above, there are </a:t>
            </a:r>
            <a:r>
              <a:rPr lang="en-US" sz="2800" dirty="0">
                <a:solidFill>
                  <a:srgbClr val="FF0000"/>
                </a:solidFill>
              </a:rPr>
              <a:t>5 devices </a:t>
            </a:r>
            <a:r>
              <a:rPr lang="en-US" sz="2800" dirty="0">
                <a:solidFill>
                  <a:schemeClr val="tx1"/>
                </a:solidFill>
              </a:rPr>
              <a:t>connected, hence the total number of ports required by each device is 4. </a:t>
            </a:r>
            <a:r>
              <a:rPr lang="en-US" sz="2800" dirty="0">
                <a:solidFill>
                  <a:schemeClr val="accent1"/>
                </a:solidFill>
              </a:rPr>
              <a:t>The total number of ports required</a:t>
            </a:r>
            <a:r>
              <a:rPr lang="en-US" sz="2800" dirty="0">
                <a:solidFill>
                  <a:schemeClr val="tx1"/>
                </a:solidFill>
              </a:rPr>
              <a:t> = </a:t>
            </a:r>
            <a:r>
              <a:rPr lang="en-US" sz="2800" dirty="0">
                <a:solidFill>
                  <a:srgbClr val="FF0000"/>
                </a:solidFill>
              </a:rPr>
              <a:t>N * (N-1).</a:t>
            </a:r>
          </a:p>
        </p:txBody>
      </p:sp>
    </p:spTree>
    <p:extLst>
      <p:ext uri="{BB962C8B-B14F-4D97-AF65-F5344CB8AC3E}">
        <p14:creationId xmlns:p14="http://schemas.microsoft.com/office/powerpoint/2010/main" val="137192917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{5CE41F75-DEB1-4A7F-852F-A29ACC5CDEC7}tf33552983_win32</Template>
  <TotalTime>176</TotalTime>
  <Words>1205</Words>
  <Application>Microsoft Office PowerPoint</Application>
  <PresentationFormat>Widescreen</PresentationFormat>
  <Paragraphs>102</Paragraphs>
  <Slides>32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Berlin Sans FB Demi</vt:lpstr>
      <vt:lpstr>Franklin Gothic Book</vt:lpstr>
      <vt:lpstr>Franklin Gothic Demi</vt:lpstr>
      <vt:lpstr>Wingdings 2</vt:lpstr>
      <vt:lpstr>DividendVTI</vt:lpstr>
      <vt:lpstr>COMPUTER SECURITY AND NETWORKING </vt:lpstr>
      <vt:lpstr>NETWORK TOPOLOGIES</vt:lpstr>
      <vt:lpstr>CONT…</vt:lpstr>
      <vt:lpstr>CONT…</vt:lpstr>
      <vt:lpstr>1. Point to Point Topology </vt:lpstr>
      <vt:lpstr>CONT…</vt:lpstr>
      <vt:lpstr>2. MESH TOPOLOGY</vt:lpstr>
      <vt:lpstr>CONT…</vt:lpstr>
      <vt:lpstr>CONT…</vt:lpstr>
      <vt:lpstr>CONT…</vt:lpstr>
      <vt:lpstr>Advantages of Mesh Topology</vt:lpstr>
      <vt:lpstr>Drawbacks of Mesh Topology </vt:lpstr>
      <vt:lpstr>STAR TOPOLOGY</vt:lpstr>
      <vt:lpstr>CONT…</vt:lpstr>
      <vt:lpstr>Advantages of Star Topology</vt:lpstr>
      <vt:lpstr>CONT…</vt:lpstr>
      <vt:lpstr>Drawbacks of Star Topology</vt:lpstr>
      <vt:lpstr>BUS TOPOLOGY</vt:lpstr>
      <vt:lpstr>CONT…</vt:lpstr>
      <vt:lpstr>ADVANTAGES OF BUS TOPOLOGY</vt:lpstr>
      <vt:lpstr>CONT…</vt:lpstr>
      <vt:lpstr>DRAWBACKS OF BUS TOPOLOGY</vt:lpstr>
      <vt:lpstr>CONT…</vt:lpstr>
      <vt:lpstr>RING TOPOLOGY</vt:lpstr>
      <vt:lpstr>CONT…</vt:lpstr>
      <vt:lpstr>CONT…</vt:lpstr>
      <vt:lpstr>ADVANTAGES OF RING TOPOLOGY</vt:lpstr>
      <vt:lpstr>Drawbacks of Ring Topology </vt:lpstr>
      <vt:lpstr>Hybrid Topology </vt:lpstr>
      <vt:lpstr>Advantages of Hybrid Topology </vt:lpstr>
      <vt:lpstr>Drawbacks of Hybrid Topology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AND NETWORKING</dc:title>
  <dc:creator>michael cyprian</dc:creator>
  <cp:lastModifiedBy>michael cyprian</cp:lastModifiedBy>
  <cp:revision>12</cp:revision>
  <dcterms:created xsi:type="dcterms:W3CDTF">2024-03-07T09:12:27Z</dcterms:created>
  <dcterms:modified xsi:type="dcterms:W3CDTF">2024-03-25T08:00:47Z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